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media/image2.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8288000" cy="10287000"/>
  <p:notesSz cx="6858000" cy="9144000"/>
  <p:embeddedFontLst>
    <p:embeddedFont>
      <p:font typeface="Alatsi" panose="00000500000000000000"/>
      <p:regular r:id="rId18"/>
    </p:embeddedFont>
    <p:embeddedFont>
      <p:font typeface="Open Sans Bold" panose="020B0806030504020204"/>
      <p:bold r:id="rId19"/>
    </p:embeddedFont>
    <p:embeddedFont>
      <p:font typeface="Calibri" panose="020F0502020204030204" charset="0"/>
      <p:regular r:id="rId20"/>
      <p:bold r:id="rId21"/>
      <p:italic r:id="rId22"/>
      <p:boldItalic r:id="rId23"/>
    </p:embeddedFont>
    <p:embeddedFont>
      <p:font typeface="Alatsi" panose="00000500000000000000"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font" Target="fonts/font7.fntdata"/><Relationship Id="rId23" Type="http://schemas.openxmlformats.org/officeDocument/2006/relationships/font" Target="fonts/font6.fntdata"/><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2.sv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2.sv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2.sv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rot="0">
            <a:off x="-31071" y="0"/>
            <a:ext cx="4239083" cy="10287000"/>
            <a:chOff x="0" y="0"/>
            <a:chExt cx="5652111" cy="13716000"/>
          </a:xfrm>
        </p:grpSpPr>
        <p:grpSp>
          <p:nvGrpSpPr>
            <p:cNvPr id="3" name="Group 3"/>
            <p:cNvGrpSpPr/>
            <p:nvPr/>
          </p:nvGrpSpPr>
          <p:grpSpPr>
            <a:xfrm rot="0">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60"/>
                  </a:lnSpc>
                </a:pPr>
              </a:p>
            </p:txBody>
          </p:sp>
        </p:grpSp>
        <p:grpSp>
          <p:nvGrpSpPr>
            <p:cNvPr id="6" name="Group 6"/>
            <p:cNvGrpSpPr/>
            <p:nvPr/>
          </p:nvGrpSpPr>
          <p:grpSpPr>
            <a:xfrm rot="0">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60"/>
                  </a:lnSpc>
                </a:pPr>
              </a:p>
            </p:txBody>
          </p:sp>
        </p:grpSp>
        <p:grpSp>
          <p:nvGrpSpPr>
            <p:cNvPr id="9" name="Group 9"/>
            <p:cNvGrpSpPr/>
            <p:nvPr/>
          </p:nvGrpSpPr>
          <p:grpSpPr>
            <a:xfrm rot="0">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60"/>
                  </a:lnSpc>
                </a:pPr>
              </a:p>
            </p:txBody>
          </p:sp>
        </p:grpSp>
      </p:grpSp>
      <p:sp>
        <p:nvSpPr>
          <p:cNvPr id="12" name="TextBox 12"/>
          <p:cNvSpPr txBox="1"/>
          <p:nvPr/>
        </p:nvSpPr>
        <p:spPr>
          <a:xfrm>
            <a:off x="4592451" y="3898441"/>
            <a:ext cx="13051287" cy="2737769"/>
          </a:xfrm>
          <a:prstGeom prst="rect">
            <a:avLst/>
          </a:prstGeom>
        </p:spPr>
        <p:txBody>
          <a:bodyPr lIns="0" tIns="0" rIns="0" bIns="0" rtlCol="0" anchor="t">
            <a:spAutoFit/>
          </a:bodyPr>
          <a:lstStyle/>
          <a:p>
            <a:pPr algn="ctr">
              <a:lnSpc>
                <a:spcPts val="10575"/>
              </a:lnSpc>
            </a:pPr>
            <a:r>
              <a:rPr lang="en-US" sz="10900">
                <a:solidFill>
                  <a:srgbClr val="000000"/>
                </a:solidFill>
                <a:latin typeface="Alatsi" panose="00000500000000000000"/>
              </a:rPr>
              <a:t>CULTURAL DIVERSITY AND TEAM CREATIVITY</a:t>
            </a:r>
            <a:endParaRPr lang="en-US" sz="10900">
              <a:solidFill>
                <a:srgbClr val="000000"/>
              </a:solidFill>
              <a:latin typeface="Alatsi" panose="00000500000000000000"/>
            </a:endParaRPr>
          </a:p>
        </p:txBody>
      </p:sp>
      <p:sp>
        <p:nvSpPr>
          <p:cNvPr id="13" name="Freeform 13"/>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4" name="Freeform 14"/>
          <p:cNvSpPr/>
          <p:nvPr/>
        </p:nvSpPr>
        <p:spPr>
          <a:xfrm>
            <a:off x="11118095"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236347" y="866775"/>
            <a:ext cx="15815306" cy="3051810"/>
          </a:xfrm>
          <a:prstGeom prst="rect">
            <a:avLst/>
          </a:prstGeom>
        </p:spPr>
        <p:txBody>
          <a:bodyPr lIns="0" tIns="0" rIns="0" bIns="0" rtlCol="0" anchor="t">
            <a:spAutoFit/>
          </a:bodyPr>
          <a:lstStyle/>
          <a:p>
            <a:pPr algn="ctr">
              <a:lnSpc>
                <a:spcPts val="11900"/>
              </a:lnSpc>
            </a:pPr>
            <a:r>
              <a:rPr lang="en-US" sz="8500">
                <a:solidFill>
                  <a:srgbClr val="000000"/>
                </a:solidFill>
                <a:latin typeface="Alatsi Bold"/>
                <a:ea typeface="Alatsi Bold"/>
              </a:rPr>
              <a:t>﻿</a:t>
            </a:r>
            <a:r>
              <a:rPr lang="en-US" sz="8500">
                <a:solidFill>
                  <a:srgbClr val="000000"/>
                </a:solidFill>
                <a:latin typeface="Alatsi" panose="00000500000000000000" charset="0"/>
                <a:ea typeface="Alatsi Bold"/>
                <a:cs typeface="Alatsi" panose="00000500000000000000" charset="0"/>
              </a:rPr>
              <a:t>RESULT </a:t>
            </a:r>
            <a:endParaRPr lang="en-US" sz="8500">
              <a:solidFill>
                <a:srgbClr val="000000"/>
              </a:solidFill>
              <a:latin typeface="Alatsi Bold"/>
              <a:ea typeface="Alatsi Bold"/>
            </a:endParaRPr>
          </a:p>
          <a:p>
            <a:pPr algn="ctr">
              <a:lnSpc>
                <a:spcPts val="11900"/>
              </a:lnSpc>
            </a:pPr>
          </a:p>
        </p:txBody>
      </p:sp>
      <p:grpSp>
        <p:nvGrpSpPr>
          <p:cNvPr id="3" name="Group 3"/>
          <p:cNvGrpSpPr/>
          <p:nvPr/>
        </p:nvGrpSpPr>
        <p:grpSpPr>
          <a:xfrm rot="0">
            <a:off x="15859155" y="0"/>
            <a:ext cx="1562612" cy="1673225"/>
            <a:chOff x="0" y="0"/>
            <a:chExt cx="2083482" cy="2230967"/>
          </a:xfrm>
        </p:grpSpPr>
        <p:grpSp>
          <p:nvGrpSpPr>
            <p:cNvPr id="4" name="Group 4"/>
            <p:cNvGrpSpPr/>
            <p:nvPr/>
          </p:nvGrpSpPr>
          <p:grpSpPr>
            <a:xfrm rot="0">
              <a:off x="75599" y="0"/>
              <a:ext cx="1932284" cy="2230967"/>
              <a:chOff x="0" y="0"/>
              <a:chExt cx="703982" cy="812800"/>
            </a:xfrm>
          </p:grpSpPr>
          <p:sp>
            <p:nvSpPr>
              <p:cNvPr id="5" name="Freeform 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7" name="TextBox 7"/>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panose="020B0806030504020204"/>
                </a:rPr>
                <a:t>9</a:t>
              </a:r>
              <a:endParaRPr lang="en-US" sz="5575">
                <a:solidFill>
                  <a:srgbClr val="000000"/>
                </a:solidFill>
                <a:latin typeface="Open Sans Bold" panose="020B0806030504020204"/>
              </a:endParaRPr>
            </a:p>
          </p:txBody>
        </p:sp>
      </p:grpSp>
      <p:pic>
        <p:nvPicPr>
          <p:cNvPr id="8" name="Picture 8"/>
          <p:cNvPicPr>
            <a:picLocks noChangeAspect="1"/>
          </p:cNvPicPr>
          <p:nvPr/>
        </p:nvPicPr>
        <p:blipFill>
          <a:blip r:embed="rId1"/>
          <a:stretch>
            <a:fillRect/>
          </a:stretch>
        </p:blipFill>
        <p:spPr>
          <a:xfrm>
            <a:off x="9137185" y="1786633"/>
            <a:ext cx="6895739" cy="6971392"/>
          </a:xfrm>
          <a:prstGeom prst="rect">
            <a:avLst/>
          </a:prstGeom>
        </p:spPr>
      </p:pic>
      <p:sp>
        <p:nvSpPr>
          <p:cNvPr id="9" name="Freeform 9"/>
          <p:cNvSpPr/>
          <p:nvPr/>
        </p:nvSpPr>
        <p:spPr>
          <a:xfrm>
            <a:off x="-1956582" y="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2982861" y="7809217"/>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TextBox 11"/>
          <p:cNvSpPr txBox="1"/>
          <p:nvPr/>
        </p:nvSpPr>
        <p:spPr>
          <a:xfrm>
            <a:off x="0" y="3916603"/>
            <a:ext cx="8019642" cy="3016250"/>
          </a:xfrm>
          <a:prstGeom prst="rect">
            <a:avLst/>
          </a:prstGeom>
        </p:spPr>
        <p:txBody>
          <a:bodyPr lIns="0" tIns="0" rIns="0" bIns="0" rtlCol="0" anchor="t">
            <a:spAutoFit/>
          </a:bodyPr>
          <a:lstStyle/>
          <a:p>
            <a:pPr algn="ctr">
              <a:lnSpc>
                <a:spcPts val="3920"/>
              </a:lnSpc>
            </a:pPr>
            <a:r>
              <a:rPr lang="en-US" sz="2800">
                <a:solidFill>
                  <a:srgbClr val="000000"/>
                </a:solidFill>
                <a:latin typeface="Alatsi" panose="00000500000000000000" charset="0"/>
                <a:cs typeface="Alatsi" panose="00000500000000000000" charset="0"/>
              </a:rPr>
              <a:t>FROM THE SURVEY WE HAVE REALISED THAT MOST PEOPLE HAVE  UNDERSTOOD CREATIVITY TO COEXIST WITH CULTURAL DIVERSITIES,MOST PEOPLE HAVE VOTED INFAVOUR OF THE IMPACT AND VERY FEW PEOPLE HAVE A FEELING THAT IT HAS NO EFFECT OR VERY LESS EFEECT </a:t>
            </a:r>
            <a:endParaRPr lang="en-US" sz="2800">
              <a:solidFill>
                <a:srgbClr val="000000"/>
              </a:solidFill>
              <a:latin typeface="Alatsi" panose="00000500000000000000" charset="0"/>
              <a:cs typeface="Alatsi" panose="0000050000000000000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2982861" y="8019408"/>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3" name="Group 3"/>
          <p:cNvGrpSpPr/>
          <p:nvPr/>
        </p:nvGrpSpPr>
        <p:grpSpPr>
          <a:xfrm rot="0">
            <a:off x="11422813" y="2575936"/>
            <a:ext cx="5836487" cy="5836463"/>
            <a:chOff x="0" y="0"/>
            <a:chExt cx="6350025" cy="6350000"/>
          </a:xfrm>
        </p:grpSpPr>
        <p:sp>
          <p:nvSpPr>
            <p:cNvPr id="4" name="Freeform 4"/>
            <p:cNvSpPr/>
            <p:nvPr/>
          </p:nvSpPr>
          <p:spPr>
            <a:xfrm>
              <a:off x="0" y="0"/>
              <a:ext cx="6350026" cy="6350000"/>
            </a:xfrm>
            <a:custGeom>
              <a:avLst/>
              <a:gdLst/>
              <a:ahLst/>
              <a:cxnLst/>
              <a:rect l="l" t="t" r="r" b="b"/>
              <a:pathLst>
                <a:path w="6350026" h="6350000">
                  <a:moveTo>
                    <a:pt x="0" y="0"/>
                  </a:moveTo>
                  <a:lnTo>
                    <a:pt x="6350026" y="0"/>
                  </a:lnTo>
                  <a:lnTo>
                    <a:pt x="6350026" y="6350000"/>
                  </a:lnTo>
                  <a:lnTo>
                    <a:pt x="0" y="6350000"/>
                  </a:lnTo>
                  <a:close/>
                </a:path>
              </a:pathLst>
            </a:custGeom>
            <a:blipFill>
              <a:blip r:embed="rId3"/>
              <a:stretch>
                <a:fillRect t="-7114" b="-7114"/>
              </a:stretch>
            </a:blipFill>
          </p:spPr>
        </p:sp>
      </p:grpSp>
      <p:grpSp>
        <p:nvGrpSpPr>
          <p:cNvPr id="5" name="Group 5"/>
          <p:cNvGrpSpPr/>
          <p:nvPr/>
        </p:nvGrpSpPr>
        <p:grpSpPr>
          <a:xfrm rot="0">
            <a:off x="15859155" y="0"/>
            <a:ext cx="1562612" cy="1673225"/>
            <a:chOff x="0" y="0"/>
            <a:chExt cx="2083482" cy="2230967"/>
          </a:xfrm>
        </p:grpSpPr>
        <p:grpSp>
          <p:nvGrpSpPr>
            <p:cNvPr id="6" name="Group 6"/>
            <p:cNvGrpSpPr/>
            <p:nvPr/>
          </p:nvGrpSpPr>
          <p:grpSpPr>
            <a:xfrm rot="0">
              <a:off x="75599" y="0"/>
              <a:ext cx="1932284" cy="2230967"/>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9" name="TextBox 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panose="020B0806030504020204"/>
                </a:rPr>
                <a:t>10</a:t>
              </a:r>
              <a:endParaRPr lang="en-US" sz="5575">
                <a:solidFill>
                  <a:srgbClr val="000000"/>
                </a:solidFill>
                <a:latin typeface="Open Sans Bold" panose="020B0806030504020204"/>
              </a:endParaRPr>
            </a:p>
          </p:txBody>
        </p:sp>
      </p:grpSp>
      <p:sp>
        <p:nvSpPr>
          <p:cNvPr id="10" name="TextBox 10"/>
          <p:cNvSpPr txBox="1"/>
          <p:nvPr/>
        </p:nvSpPr>
        <p:spPr>
          <a:xfrm>
            <a:off x="3679044" y="866775"/>
            <a:ext cx="10929913" cy="1525905"/>
          </a:xfrm>
          <a:prstGeom prst="rect">
            <a:avLst/>
          </a:prstGeom>
        </p:spPr>
        <p:txBody>
          <a:bodyPr lIns="0" tIns="0" rIns="0" bIns="0" rtlCol="0" anchor="t">
            <a:spAutoFit/>
          </a:bodyPr>
          <a:lstStyle/>
          <a:p>
            <a:pPr algn="ctr">
              <a:lnSpc>
                <a:spcPts val="11900"/>
              </a:lnSpc>
            </a:pPr>
            <a:r>
              <a:rPr lang="en-US" sz="8500">
                <a:solidFill>
                  <a:srgbClr val="000000"/>
                </a:solidFill>
                <a:latin typeface="Alatsi" panose="00000500000000000000" charset="0"/>
                <a:cs typeface="Alatsi" panose="00000500000000000000" charset="0"/>
              </a:rPr>
              <a:t>CONCLUSION</a:t>
            </a:r>
            <a:endParaRPr lang="en-US" sz="8500">
              <a:solidFill>
                <a:srgbClr val="000000"/>
              </a:solidFill>
              <a:latin typeface="Alatsi" panose="00000500000000000000" charset="0"/>
              <a:cs typeface="Alatsi" panose="00000500000000000000" charset="0"/>
            </a:endParaRPr>
          </a:p>
        </p:txBody>
      </p:sp>
      <p:sp>
        <p:nvSpPr>
          <p:cNvPr id="11" name="Freeform 11"/>
          <p:cNvSpPr/>
          <p:nvPr/>
        </p:nvSpPr>
        <p:spPr>
          <a:xfrm>
            <a:off x="-3009325"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2" name="TextBox 12"/>
          <p:cNvSpPr txBox="1"/>
          <p:nvPr/>
        </p:nvSpPr>
        <p:spPr>
          <a:xfrm>
            <a:off x="1209670" y="2895980"/>
            <a:ext cx="10793714" cy="4500880"/>
          </a:xfrm>
          <a:prstGeom prst="rect">
            <a:avLst/>
          </a:prstGeom>
        </p:spPr>
        <p:txBody>
          <a:bodyPr lIns="0" tIns="0" rIns="0" bIns="0" rtlCol="0" anchor="t">
            <a:spAutoFit/>
          </a:bodyPr>
          <a:lstStyle/>
          <a:p>
            <a:pPr>
              <a:lnSpc>
                <a:spcPts val="5850"/>
              </a:lnSpc>
            </a:pPr>
            <a:r>
              <a:rPr lang="en-US" sz="4180">
                <a:solidFill>
                  <a:srgbClr val="000000"/>
                </a:solidFill>
                <a:latin typeface="Alatsi" panose="00000500000000000000" charset="0"/>
                <a:cs typeface="Alatsi" panose="00000500000000000000" charset="0"/>
              </a:rPr>
              <a:t>Cultural diversity fuels creative teams with fresh ideas, but communication hurdles can hold them back. Fostering open communication and valuing diverse approaches unlocks their true potential for groundbreaking solutions.</a:t>
            </a:r>
            <a:endParaRPr lang="en-US" sz="4180">
              <a:solidFill>
                <a:srgbClr val="000000"/>
              </a:solidFill>
              <a:latin typeface="Alatsi" panose="00000500000000000000" charset="0"/>
              <a:cs typeface="Alatsi" panose="00000500000000000000"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rot="0">
            <a:off x="-31071" y="0"/>
            <a:ext cx="4239083" cy="10287000"/>
            <a:chOff x="0" y="0"/>
            <a:chExt cx="5652111" cy="13716000"/>
          </a:xfrm>
        </p:grpSpPr>
        <p:grpSp>
          <p:nvGrpSpPr>
            <p:cNvPr id="3" name="Group 3"/>
            <p:cNvGrpSpPr/>
            <p:nvPr/>
          </p:nvGrpSpPr>
          <p:grpSpPr>
            <a:xfrm rot="0">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60"/>
                  </a:lnSpc>
                </a:pPr>
              </a:p>
            </p:txBody>
          </p:sp>
        </p:grpSp>
        <p:grpSp>
          <p:nvGrpSpPr>
            <p:cNvPr id="6" name="Group 6"/>
            <p:cNvGrpSpPr/>
            <p:nvPr/>
          </p:nvGrpSpPr>
          <p:grpSpPr>
            <a:xfrm rot="0">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60"/>
                  </a:lnSpc>
                </a:pPr>
              </a:p>
            </p:txBody>
          </p:sp>
        </p:grpSp>
        <p:grpSp>
          <p:nvGrpSpPr>
            <p:cNvPr id="9" name="Group 9"/>
            <p:cNvGrpSpPr/>
            <p:nvPr/>
          </p:nvGrpSpPr>
          <p:grpSpPr>
            <a:xfrm rot="0">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60"/>
                  </a:lnSpc>
                </a:pPr>
              </a:p>
            </p:txBody>
          </p:sp>
        </p:grpSp>
      </p:grpSp>
      <p:sp>
        <p:nvSpPr>
          <p:cNvPr id="12" name="Freeform 12"/>
          <p:cNvSpPr/>
          <p:nvPr/>
        </p:nvSpPr>
        <p:spPr>
          <a:xfrm>
            <a:off x="12412831" y="810622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3" name="Freeform 13"/>
          <p:cNvSpPr/>
          <p:nvPr/>
        </p:nvSpPr>
        <p:spPr>
          <a:xfrm>
            <a:off x="11413653" y="-573693"/>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4" name="TextBox 14"/>
          <p:cNvSpPr txBox="1"/>
          <p:nvPr/>
        </p:nvSpPr>
        <p:spPr>
          <a:xfrm>
            <a:off x="4208013" y="3748035"/>
            <a:ext cx="11627497" cy="2638425"/>
          </a:xfrm>
          <a:prstGeom prst="rect">
            <a:avLst/>
          </a:prstGeom>
        </p:spPr>
        <p:txBody>
          <a:bodyPr lIns="0" tIns="0" rIns="0" bIns="0" rtlCol="0" anchor="t">
            <a:spAutoFit/>
          </a:bodyPr>
          <a:lstStyle/>
          <a:p>
            <a:pPr algn="ctr">
              <a:lnSpc>
                <a:spcPts val="20575"/>
              </a:lnSpc>
            </a:pPr>
            <a:r>
              <a:rPr lang="en-US" sz="14695">
                <a:solidFill>
                  <a:srgbClr val="000000"/>
                </a:solidFill>
                <a:latin typeface="Alatsi" panose="00000500000000000000" charset="0"/>
                <a:cs typeface="Alatsi" panose="00000500000000000000" charset="0"/>
              </a:rPr>
              <a:t>THANK </a:t>
            </a:r>
            <a:r>
              <a:rPr lang="en-US" sz="14695">
                <a:solidFill>
                  <a:srgbClr val="000000"/>
                </a:solidFill>
                <a:latin typeface="Alatsi" panose="00000500000000000000" charset="0"/>
                <a:cs typeface="Alatsi" panose="00000500000000000000" charset="0"/>
              </a:rPr>
              <a:t>YOU </a:t>
            </a:r>
            <a:endParaRPr lang="en-US" sz="14695">
              <a:solidFill>
                <a:srgbClr val="000000"/>
              </a:solidFill>
              <a:latin typeface="Alatsi" panose="00000500000000000000" charset="0"/>
              <a:cs typeface="Alatsi" panose="00000500000000000000" charset="0"/>
            </a:endParaRPr>
          </a:p>
        </p:txBody>
      </p:sp>
      <p:sp>
        <p:nvSpPr>
          <p:cNvPr id="15" name="TextBox 15"/>
          <p:cNvSpPr txBox="1"/>
          <p:nvPr/>
        </p:nvSpPr>
        <p:spPr>
          <a:xfrm>
            <a:off x="16468460" y="9712122"/>
            <a:ext cx="1602245" cy="346558"/>
          </a:xfrm>
          <a:prstGeom prst="rect">
            <a:avLst/>
          </a:prstGeom>
        </p:spPr>
        <p:txBody>
          <a:bodyPr lIns="0" tIns="0" rIns="0" bIns="0" rtlCol="0" anchor="t">
            <a:spAutoFit/>
          </a:bodyPr>
          <a:lstStyle/>
          <a:p>
            <a:pPr algn="ctr">
              <a:lnSpc>
                <a:spcPts val="2835"/>
              </a:lnSpc>
            </a:pPr>
            <a:r>
              <a:rPr lang="en-US" sz="2025">
                <a:solidFill>
                  <a:srgbClr val="000000"/>
                </a:solidFill>
                <a:latin typeface="Alatsi Bold"/>
              </a:rPr>
              <a:t> GYM JAO</a:t>
            </a:r>
            <a:endParaRPr lang="en-US" sz="2025">
              <a:solidFill>
                <a:srgbClr val="000000"/>
              </a:solidFill>
              <a:latin typeface="Alatsi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2788359" y="7534910"/>
            <a:ext cx="8125040" cy="2752090"/>
          </a:xfrm>
          <a:custGeom>
            <a:avLst/>
            <a:gdLst/>
            <a:ahLst/>
            <a:cxnLst/>
            <a:rect l="l" t="t" r="r" b="b"/>
            <a:pathLst>
              <a:path w="8125040" h="2752090">
                <a:moveTo>
                  <a:pt x="0" y="0"/>
                </a:moveTo>
                <a:lnTo>
                  <a:pt x="8125040" y="0"/>
                </a:lnTo>
                <a:lnTo>
                  <a:pt x="8125040" y="2752090"/>
                </a:lnTo>
                <a:lnTo>
                  <a:pt x="0" y="275209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TextBox 3"/>
          <p:cNvSpPr txBox="1"/>
          <p:nvPr/>
        </p:nvSpPr>
        <p:spPr>
          <a:xfrm>
            <a:off x="2679075" y="876300"/>
            <a:ext cx="13180039" cy="1525905"/>
          </a:xfrm>
          <a:prstGeom prst="rect">
            <a:avLst/>
          </a:prstGeom>
        </p:spPr>
        <p:txBody>
          <a:bodyPr lIns="0" tIns="0" rIns="0" bIns="0" rtlCol="0" anchor="t">
            <a:spAutoFit/>
          </a:bodyPr>
          <a:lstStyle/>
          <a:p>
            <a:pPr algn="ctr">
              <a:lnSpc>
                <a:spcPts val="11900"/>
              </a:lnSpc>
            </a:pPr>
            <a:r>
              <a:rPr lang="en-US" sz="8500">
                <a:solidFill>
                  <a:srgbClr val="000000"/>
                </a:solidFill>
                <a:latin typeface="Alatsi" panose="00000500000000000000" charset="0"/>
                <a:cs typeface="Alatsi" panose="00000500000000000000" charset="0"/>
              </a:rPr>
              <a:t>ABSTRACT</a:t>
            </a:r>
            <a:endParaRPr lang="en-US" sz="8500">
              <a:solidFill>
                <a:srgbClr val="000000"/>
              </a:solidFill>
              <a:latin typeface="Alatsi" panose="00000500000000000000" charset="0"/>
              <a:cs typeface="Alatsi" panose="00000500000000000000" charset="0"/>
            </a:endParaRPr>
          </a:p>
        </p:txBody>
      </p:sp>
      <p:grpSp>
        <p:nvGrpSpPr>
          <p:cNvPr id="4" name="Group 4"/>
          <p:cNvGrpSpPr/>
          <p:nvPr/>
        </p:nvGrpSpPr>
        <p:grpSpPr>
          <a:xfrm rot="0">
            <a:off x="15859155" y="0"/>
            <a:ext cx="1562612" cy="1673225"/>
            <a:chOff x="0" y="0"/>
            <a:chExt cx="2083482" cy="2230967"/>
          </a:xfrm>
        </p:grpSpPr>
        <p:grpSp>
          <p:nvGrpSpPr>
            <p:cNvPr id="5" name="Group 5"/>
            <p:cNvGrpSpPr/>
            <p:nvPr/>
          </p:nvGrpSpPr>
          <p:grpSpPr>
            <a:xfrm rot="0">
              <a:off x="75599" y="0"/>
              <a:ext cx="1932284" cy="2230967"/>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8" name="TextBox 8"/>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panose="020B0806030504020204"/>
                </a:rPr>
                <a:t>1</a:t>
              </a:r>
              <a:endParaRPr lang="en-US" sz="5575">
                <a:solidFill>
                  <a:srgbClr val="000000"/>
                </a:solidFill>
                <a:latin typeface="Open Sans Bold" panose="020B0806030504020204"/>
              </a:endParaRPr>
            </a:p>
          </p:txBody>
        </p:sp>
      </p:grpSp>
      <p:sp>
        <p:nvSpPr>
          <p:cNvPr id="9" name="Freeform 9"/>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0" name="TextBox 10"/>
          <p:cNvSpPr txBox="1"/>
          <p:nvPr/>
        </p:nvSpPr>
        <p:spPr>
          <a:xfrm>
            <a:off x="1318429" y="2948938"/>
            <a:ext cx="15651143" cy="6309362"/>
          </a:xfrm>
          <a:prstGeom prst="rect">
            <a:avLst/>
          </a:prstGeom>
        </p:spPr>
        <p:txBody>
          <a:bodyPr lIns="0" tIns="0" rIns="0" bIns="0" rtlCol="0" anchor="t">
            <a:spAutoFit/>
          </a:bodyPr>
          <a:lstStyle/>
          <a:p>
            <a:pPr marL="1101090" lvl="1" indent="-550545">
              <a:lnSpc>
                <a:spcPts val="7140"/>
              </a:lnSpc>
              <a:spcBef>
                <a:spcPct val="0"/>
              </a:spcBef>
              <a:buFont typeface="Arial" panose="020B0604020202020204"/>
              <a:buChar char="•"/>
            </a:pPr>
            <a:r>
              <a:rPr lang="en-US" sz="5100">
                <a:solidFill>
                  <a:srgbClr val="000000"/>
                </a:solidFill>
                <a:latin typeface="Alatsi" panose="00000500000000000000"/>
              </a:rPr>
              <a:t>Cultural diversity in teams shapes creativity thr</a:t>
            </a:r>
            <a:r>
              <a:rPr lang="en-US" sz="5100">
                <a:solidFill>
                  <a:srgbClr val="000000"/>
                </a:solidFill>
                <a:latin typeface="Alatsi" panose="00000500000000000000"/>
              </a:rPr>
              <a:t>ough varied perspectives and problem-solving approaches.</a:t>
            </a:r>
            <a:endParaRPr lang="en-US" sz="5100">
              <a:solidFill>
                <a:srgbClr val="000000"/>
              </a:solidFill>
              <a:latin typeface="Alatsi" panose="00000500000000000000"/>
            </a:endParaRPr>
          </a:p>
          <a:p>
            <a:pPr marL="1101090" lvl="1" indent="-550545">
              <a:lnSpc>
                <a:spcPts val="7140"/>
              </a:lnSpc>
              <a:spcBef>
                <a:spcPct val="0"/>
              </a:spcBef>
              <a:buFont typeface="Arial" panose="020B0604020202020204"/>
              <a:buChar char="•"/>
            </a:pPr>
            <a:r>
              <a:rPr lang="en-US" sz="5100">
                <a:solidFill>
                  <a:srgbClr val="000000"/>
                </a:solidFill>
                <a:latin typeface="Alatsi" panose="00000500000000000000"/>
              </a:rPr>
              <a:t>Practical steps like promoting inclusivity and managing conflicts can enhance team creativity in organizations.</a:t>
            </a:r>
            <a:endParaRPr lang="en-US" sz="5100">
              <a:solidFill>
                <a:srgbClr val="000000"/>
              </a:solidFill>
              <a:latin typeface="Alatsi" panose="00000500000000000000"/>
            </a:endParaRPr>
          </a:p>
          <a:p>
            <a:pPr>
              <a:lnSpc>
                <a:spcPts val="7140"/>
              </a:lnSpc>
              <a:spcBef>
                <a:spcPct val="0"/>
              </a:spcBef>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2252271" y="7646793"/>
            <a:ext cx="8341741" cy="2825491"/>
          </a:xfrm>
          <a:custGeom>
            <a:avLst/>
            <a:gdLst/>
            <a:ahLst/>
            <a:cxnLst/>
            <a:rect l="l" t="t" r="r" b="b"/>
            <a:pathLst>
              <a:path w="8341741" h="2825491">
                <a:moveTo>
                  <a:pt x="0" y="0"/>
                </a:moveTo>
                <a:lnTo>
                  <a:pt x="8341742" y="0"/>
                </a:lnTo>
                <a:lnTo>
                  <a:pt x="8341742" y="2825490"/>
                </a:lnTo>
                <a:lnTo>
                  <a:pt x="0" y="282549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3" name="Group 3"/>
          <p:cNvGrpSpPr/>
          <p:nvPr/>
        </p:nvGrpSpPr>
        <p:grpSpPr>
          <a:xfrm rot="0">
            <a:off x="12012909" y="2797221"/>
            <a:ext cx="5246391" cy="5246370"/>
            <a:chOff x="0" y="0"/>
            <a:chExt cx="6350025" cy="6350000"/>
          </a:xfrm>
        </p:grpSpPr>
        <p:sp>
          <p:nvSpPr>
            <p:cNvPr id="4" name="Freeform 4"/>
            <p:cNvSpPr/>
            <p:nvPr/>
          </p:nvSpPr>
          <p:spPr>
            <a:xfrm>
              <a:off x="0" y="0"/>
              <a:ext cx="6350026" cy="6350000"/>
            </a:xfrm>
            <a:custGeom>
              <a:avLst/>
              <a:gdLst/>
              <a:ahLst/>
              <a:cxnLst/>
              <a:rect l="l" t="t" r="r" b="b"/>
              <a:pathLst>
                <a:path w="6350026" h="6350000">
                  <a:moveTo>
                    <a:pt x="0" y="0"/>
                  </a:moveTo>
                  <a:lnTo>
                    <a:pt x="6350026" y="0"/>
                  </a:lnTo>
                  <a:lnTo>
                    <a:pt x="6350026" y="6350000"/>
                  </a:lnTo>
                  <a:lnTo>
                    <a:pt x="0" y="6350000"/>
                  </a:lnTo>
                  <a:close/>
                </a:path>
              </a:pathLst>
            </a:custGeom>
            <a:blipFill>
              <a:blip r:embed="rId3"/>
              <a:stretch>
                <a:fillRect t="-8845" b="-8845"/>
              </a:stretch>
            </a:blipFill>
          </p:spPr>
        </p:sp>
      </p:grpSp>
      <p:sp>
        <p:nvSpPr>
          <p:cNvPr id="5" name="TextBox 5"/>
          <p:cNvSpPr txBox="1"/>
          <p:nvPr/>
        </p:nvSpPr>
        <p:spPr>
          <a:xfrm>
            <a:off x="2553980" y="866775"/>
            <a:ext cx="13180039" cy="1525905"/>
          </a:xfrm>
          <a:prstGeom prst="rect">
            <a:avLst/>
          </a:prstGeom>
        </p:spPr>
        <p:txBody>
          <a:bodyPr lIns="0" tIns="0" rIns="0" bIns="0" rtlCol="0" anchor="t">
            <a:spAutoFit/>
          </a:bodyPr>
          <a:lstStyle/>
          <a:p>
            <a:pPr algn="ctr">
              <a:lnSpc>
                <a:spcPts val="11900"/>
              </a:lnSpc>
            </a:pPr>
            <a:r>
              <a:rPr lang="en-US" sz="8500">
                <a:solidFill>
                  <a:srgbClr val="000000"/>
                </a:solidFill>
                <a:latin typeface="Alatsi" panose="00000500000000000000" charset="0"/>
                <a:cs typeface="Alatsi" panose="00000500000000000000" charset="0"/>
              </a:rPr>
              <a:t>INTRODUCTION</a:t>
            </a:r>
            <a:endParaRPr lang="en-US" sz="8500">
              <a:solidFill>
                <a:srgbClr val="000000"/>
              </a:solidFill>
              <a:latin typeface="Alatsi" panose="00000500000000000000" charset="0"/>
              <a:cs typeface="Alatsi" panose="00000500000000000000" charset="0"/>
            </a:endParaRPr>
          </a:p>
        </p:txBody>
      </p:sp>
      <p:grpSp>
        <p:nvGrpSpPr>
          <p:cNvPr id="6" name="Group 6"/>
          <p:cNvGrpSpPr/>
          <p:nvPr/>
        </p:nvGrpSpPr>
        <p:grpSpPr>
          <a:xfrm rot="0">
            <a:off x="15859155" y="0"/>
            <a:ext cx="1562612" cy="1673225"/>
            <a:chOff x="0" y="0"/>
            <a:chExt cx="2083482" cy="2230967"/>
          </a:xfrm>
        </p:grpSpPr>
        <p:grpSp>
          <p:nvGrpSpPr>
            <p:cNvPr id="7" name="Group 7"/>
            <p:cNvGrpSpPr/>
            <p:nvPr/>
          </p:nvGrpSpPr>
          <p:grpSpPr>
            <a:xfrm rot="0">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panose="020B0806030504020204"/>
                </a:rPr>
                <a:t>2</a:t>
              </a:r>
              <a:endParaRPr lang="en-US" sz="5575">
                <a:solidFill>
                  <a:srgbClr val="000000"/>
                </a:solidFill>
                <a:latin typeface="Open Sans Bold" panose="020B0806030504020204"/>
              </a:endParaRPr>
            </a:p>
          </p:txBody>
        </p:sp>
      </p:grpSp>
      <p:sp>
        <p:nvSpPr>
          <p:cNvPr id="11" name="Freeform 11"/>
          <p:cNvSpPr/>
          <p:nvPr/>
        </p:nvSpPr>
        <p:spPr>
          <a:xfrm>
            <a:off x="-3482681"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2" name="TextBox 12"/>
          <p:cNvSpPr txBox="1"/>
          <p:nvPr/>
        </p:nvSpPr>
        <p:spPr>
          <a:xfrm>
            <a:off x="1209670" y="2895980"/>
            <a:ext cx="10793714" cy="4500880"/>
          </a:xfrm>
          <a:prstGeom prst="rect">
            <a:avLst/>
          </a:prstGeom>
        </p:spPr>
        <p:txBody>
          <a:bodyPr lIns="0" tIns="0" rIns="0" bIns="0" rtlCol="0" anchor="t">
            <a:spAutoFit/>
          </a:bodyPr>
          <a:lstStyle/>
          <a:p>
            <a:pPr>
              <a:lnSpc>
                <a:spcPts val="5850"/>
              </a:lnSpc>
            </a:pPr>
            <a:r>
              <a:rPr lang="en-US" sz="4180">
                <a:solidFill>
                  <a:srgbClr val="000000"/>
                </a:solidFill>
                <a:latin typeface="Alatsi" panose="00000500000000000000" charset="0"/>
                <a:cs typeface="Alatsi" panose="00000500000000000000" charset="0"/>
              </a:rPr>
              <a:t>The importance of cultural diversity in the workplace is undeniable. Embracing different perspectives and experiences can lead to innovative solutions and ideas. This presentation will explore how diverse teams can enhance creativity and drive success.</a:t>
            </a:r>
            <a:endParaRPr lang="en-US" sz="4180">
              <a:solidFill>
                <a:srgbClr val="000000"/>
              </a:solidFill>
              <a:latin typeface="Alatsi" panose="00000500000000000000" charset="0"/>
              <a:cs typeface="Alatsi" panose="00000500000000000000"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rot="0">
            <a:off x="457200" y="2398395"/>
            <a:ext cx="5994400" cy="6904355"/>
            <a:chOff x="0" y="0"/>
            <a:chExt cx="6350025" cy="7332193"/>
          </a:xfrm>
        </p:grpSpPr>
        <p:sp>
          <p:nvSpPr>
            <p:cNvPr id="3" name="Freeform 3"/>
            <p:cNvSpPr/>
            <p:nvPr/>
          </p:nvSpPr>
          <p:spPr>
            <a:xfrm>
              <a:off x="0" y="0"/>
              <a:ext cx="6350026" cy="7332194"/>
            </a:xfrm>
            <a:custGeom>
              <a:avLst/>
              <a:gdLst/>
              <a:ahLst/>
              <a:cxnLst/>
              <a:rect l="l" t="t" r="r" b="b"/>
              <a:pathLst>
                <a:path w="6350026" h="7332194">
                  <a:moveTo>
                    <a:pt x="0" y="0"/>
                  </a:moveTo>
                  <a:lnTo>
                    <a:pt x="6350026" y="0"/>
                  </a:lnTo>
                  <a:lnTo>
                    <a:pt x="6350026" y="7332194"/>
                  </a:lnTo>
                  <a:lnTo>
                    <a:pt x="0" y="7332194"/>
                  </a:lnTo>
                  <a:close/>
                </a:path>
              </a:pathLst>
            </a:custGeom>
            <a:blipFill>
              <a:blip r:embed="rId1"/>
              <a:stretch>
                <a:fillRect t="-613" b="-613"/>
              </a:stretch>
            </a:blipFill>
          </p:spPr>
        </p:sp>
      </p:grpSp>
      <p:grpSp>
        <p:nvGrpSpPr>
          <p:cNvPr id="4" name="Group 4"/>
          <p:cNvGrpSpPr/>
          <p:nvPr/>
        </p:nvGrpSpPr>
        <p:grpSpPr>
          <a:xfrm rot="0">
            <a:off x="15859155" y="0"/>
            <a:ext cx="1562612" cy="1673225"/>
            <a:chOff x="0" y="0"/>
            <a:chExt cx="2083482" cy="2230967"/>
          </a:xfrm>
        </p:grpSpPr>
        <p:grpSp>
          <p:nvGrpSpPr>
            <p:cNvPr id="5" name="Group 5"/>
            <p:cNvGrpSpPr/>
            <p:nvPr/>
          </p:nvGrpSpPr>
          <p:grpSpPr>
            <a:xfrm rot="0">
              <a:off x="75599" y="0"/>
              <a:ext cx="1932284" cy="2230967"/>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8" name="TextBox 8"/>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panose="020B0806030504020204"/>
                </a:rPr>
                <a:t>3</a:t>
              </a:r>
              <a:endParaRPr lang="en-US" sz="5575">
                <a:solidFill>
                  <a:srgbClr val="000000"/>
                </a:solidFill>
                <a:latin typeface="Open Sans Bold" panose="020B0806030504020204"/>
              </a:endParaRPr>
            </a:p>
          </p:txBody>
        </p:sp>
      </p:grpSp>
      <p:sp>
        <p:nvSpPr>
          <p:cNvPr id="9" name="TextBox 9"/>
          <p:cNvSpPr txBox="1"/>
          <p:nvPr/>
        </p:nvSpPr>
        <p:spPr>
          <a:xfrm>
            <a:off x="2553980" y="866775"/>
            <a:ext cx="13180039" cy="1525905"/>
          </a:xfrm>
          <a:prstGeom prst="rect">
            <a:avLst/>
          </a:prstGeom>
        </p:spPr>
        <p:txBody>
          <a:bodyPr lIns="0" tIns="0" rIns="0" bIns="0" rtlCol="0" anchor="t">
            <a:spAutoFit/>
          </a:bodyPr>
          <a:lstStyle/>
          <a:p>
            <a:pPr algn="ctr">
              <a:lnSpc>
                <a:spcPts val="11900"/>
              </a:lnSpc>
            </a:pPr>
            <a:r>
              <a:rPr lang="en-US" sz="8500">
                <a:solidFill>
                  <a:srgbClr val="000000"/>
                </a:solidFill>
                <a:latin typeface="Alatsi" panose="00000500000000000000" charset="0"/>
                <a:cs typeface="Alatsi" panose="00000500000000000000" charset="0"/>
              </a:rPr>
              <a:t>BENEFITS</a:t>
            </a:r>
            <a:endParaRPr lang="en-US" sz="8500">
              <a:solidFill>
                <a:srgbClr val="000000"/>
              </a:solidFill>
              <a:latin typeface="Alatsi" panose="00000500000000000000" charset="0"/>
              <a:cs typeface="Alatsi" panose="00000500000000000000" charset="0"/>
            </a:endParaRPr>
          </a:p>
        </p:txBody>
      </p:sp>
      <p:sp>
        <p:nvSpPr>
          <p:cNvPr id="10" name="Freeform 10"/>
          <p:cNvSpPr/>
          <p:nvPr/>
        </p:nvSpPr>
        <p:spPr>
          <a:xfrm>
            <a:off x="13980932" y="7809217"/>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1648907"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6844818" y="2970923"/>
            <a:ext cx="10793714" cy="3750945"/>
          </a:xfrm>
          <a:prstGeom prst="rect">
            <a:avLst/>
          </a:prstGeom>
        </p:spPr>
        <p:txBody>
          <a:bodyPr lIns="0" tIns="0" rIns="0" bIns="0" rtlCol="0" anchor="t">
            <a:spAutoFit/>
          </a:bodyPr>
          <a:lstStyle/>
          <a:p>
            <a:pPr>
              <a:lnSpc>
                <a:spcPts val="5850"/>
              </a:lnSpc>
            </a:pPr>
            <a:r>
              <a:rPr lang="en-US" sz="4180">
                <a:solidFill>
                  <a:srgbClr val="000000"/>
                </a:solidFill>
                <a:latin typeface="Alatsi" panose="00000500000000000000" charset="0"/>
                <a:cs typeface="Alatsi" panose="00000500000000000000" charset="0"/>
              </a:rPr>
              <a:t>Cultural diversity brings varied perspectives and creative solutions to the table. It fosters innovation and enhances problem-solving abilities, leading to a competitive edge in the global market.</a:t>
            </a:r>
            <a:endParaRPr lang="en-US" sz="4180">
              <a:solidFill>
                <a:srgbClr val="000000"/>
              </a:solidFill>
              <a:latin typeface="Alatsi" panose="00000500000000000000" charset="0"/>
              <a:cs typeface="Alatsi" panose="0000050000000000000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3918390" y="866775"/>
            <a:ext cx="10451219" cy="1525905"/>
          </a:xfrm>
          <a:prstGeom prst="rect">
            <a:avLst/>
          </a:prstGeom>
        </p:spPr>
        <p:txBody>
          <a:bodyPr lIns="0" tIns="0" rIns="0" bIns="0" rtlCol="0" anchor="t">
            <a:spAutoFit/>
          </a:bodyPr>
          <a:lstStyle/>
          <a:p>
            <a:pPr algn="ctr">
              <a:lnSpc>
                <a:spcPts val="11900"/>
              </a:lnSpc>
            </a:pPr>
            <a:r>
              <a:rPr lang="en-US" sz="8500">
                <a:solidFill>
                  <a:srgbClr val="000000"/>
                </a:solidFill>
                <a:latin typeface="Alatsi" panose="00000500000000000000" charset="0"/>
                <a:cs typeface="Alatsi" panose="00000500000000000000" charset="0"/>
              </a:rPr>
              <a:t>CHALLENGES</a:t>
            </a:r>
            <a:endParaRPr lang="en-US" sz="8500">
              <a:solidFill>
                <a:srgbClr val="000000"/>
              </a:solidFill>
              <a:latin typeface="Alatsi" panose="00000500000000000000" charset="0"/>
              <a:cs typeface="Alatsi" panose="00000500000000000000" charset="0"/>
            </a:endParaRPr>
          </a:p>
        </p:txBody>
      </p:sp>
      <p:grpSp>
        <p:nvGrpSpPr>
          <p:cNvPr id="3" name="Group 3"/>
          <p:cNvGrpSpPr/>
          <p:nvPr/>
        </p:nvGrpSpPr>
        <p:grpSpPr>
          <a:xfrm rot="0">
            <a:off x="9988927" y="3512690"/>
            <a:ext cx="6651535" cy="876358"/>
            <a:chOff x="0" y="0"/>
            <a:chExt cx="8868713" cy="1168478"/>
          </a:xfrm>
        </p:grpSpPr>
        <p:grpSp>
          <p:nvGrpSpPr>
            <p:cNvPr id="4" name="Group 4"/>
            <p:cNvGrpSpPr/>
            <p:nvPr/>
          </p:nvGrpSpPr>
          <p:grpSpPr>
            <a:xfrm rot="0">
              <a:off x="0" y="0"/>
              <a:ext cx="8868713" cy="1168478"/>
              <a:chOff x="0" y="0"/>
              <a:chExt cx="1751844" cy="230810"/>
            </a:xfrm>
          </p:grpSpPr>
          <p:sp>
            <p:nvSpPr>
              <p:cNvPr id="5" name="Freeform 5"/>
              <p:cNvSpPr/>
              <p:nvPr/>
            </p:nvSpPr>
            <p:spPr>
              <a:xfrm>
                <a:off x="0" y="0"/>
                <a:ext cx="1751844" cy="230810"/>
              </a:xfrm>
              <a:custGeom>
                <a:avLst/>
                <a:gdLst/>
                <a:ahLst/>
                <a:cxnLst/>
                <a:rect l="l" t="t" r="r" b="b"/>
                <a:pathLst>
                  <a:path w="1751844" h="230810">
                    <a:moveTo>
                      <a:pt x="59360" y="0"/>
                    </a:moveTo>
                    <a:lnTo>
                      <a:pt x="1692484" y="0"/>
                    </a:lnTo>
                    <a:cubicBezTo>
                      <a:pt x="1725268" y="0"/>
                      <a:pt x="1751844" y="26577"/>
                      <a:pt x="1751844" y="59360"/>
                    </a:cubicBezTo>
                    <a:lnTo>
                      <a:pt x="1751844" y="171450"/>
                    </a:lnTo>
                    <a:cubicBezTo>
                      <a:pt x="1751844" y="187193"/>
                      <a:pt x="1745590" y="202292"/>
                      <a:pt x="1734458" y="213424"/>
                    </a:cubicBezTo>
                    <a:cubicBezTo>
                      <a:pt x="1723326" y="224556"/>
                      <a:pt x="1708227" y="230810"/>
                      <a:pt x="1692484" y="230810"/>
                    </a:cubicBezTo>
                    <a:lnTo>
                      <a:pt x="59360" y="230810"/>
                    </a:lnTo>
                    <a:cubicBezTo>
                      <a:pt x="26577" y="230810"/>
                      <a:pt x="0" y="204234"/>
                      <a:pt x="0" y="171450"/>
                    </a:cubicBezTo>
                    <a:lnTo>
                      <a:pt x="0" y="59360"/>
                    </a:lnTo>
                    <a:cubicBezTo>
                      <a:pt x="0" y="26577"/>
                      <a:pt x="26577" y="0"/>
                      <a:pt x="59360" y="0"/>
                    </a:cubicBezTo>
                    <a:close/>
                  </a:path>
                </a:pathLst>
              </a:custGeom>
              <a:solidFill>
                <a:srgbClr val="E9C7C6"/>
              </a:solidFill>
            </p:spPr>
          </p:sp>
          <p:sp>
            <p:nvSpPr>
              <p:cNvPr id="6" name="TextBox 6"/>
              <p:cNvSpPr txBox="1"/>
              <p:nvPr/>
            </p:nvSpPr>
            <p:spPr>
              <a:xfrm>
                <a:off x="0" y="-38100"/>
                <a:ext cx="1751844" cy="268910"/>
              </a:xfrm>
              <a:prstGeom prst="rect">
                <a:avLst/>
              </a:prstGeom>
            </p:spPr>
            <p:txBody>
              <a:bodyPr lIns="50800" tIns="50800" rIns="50800" bIns="50800" rtlCol="0" anchor="ctr"/>
              <a:lstStyle/>
              <a:p>
                <a:pPr algn="ctr">
                  <a:lnSpc>
                    <a:spcPts val="2660"/>
                  </a:lnSpc>
                </a:pPr>
              </a:p>
            </p:txBody>
          </p:sp>
        </p:grpSp>
        <p:sp>
          <p:nvSpPr>
            <p:cNvPr id="7" name="TextBox 7"/>
            <p:cNvSpPr txBox="1"/>
            <p:nvPr/>
          </p:nvSpPr>
          <p:spPr>
            <a:xfrm>
              <a:off x="695604" y="133350"/>
              <a:ext cx="7735510" cy="717127"/>
            </a:xfrm>
            <a:prstGeom prst="rect">
              <a:avLst/>
            </a:prstGeom>
          </p:spPr>
          <p:txBody>
            <a:bodyPr lIns="0" tIns="0" rIns="0" bIns="0" rtlCol="0" anchor="t">
              <a:spAutoFit/>
            </a:bodyPr>
            <a:lstStyle/>
            <a:p>
              <a:pPr>
                <a:lnSpc>
                  <a:spcPts val="4195"/>
                </a:lnSpc>
              </a:pPr>
              <a:r>
                <a:rPr lang="en-US" sz="2995">
                  <a:solidFill>
                    <a:srgbClr val="000000"/>
                  </a:solidFill>
                  <a:latin typeface="Alatsi" panose="00000500000000000000" charset="0"/>
                  <a:cs typeface="Alatsi" panose="00000500000000000000" charset="0"/>
                </a:rPr>
                <a:t>Communication Barriers</a:t>
              </a:r>
              <a:endParaRPr lang="en-US" sz="2995">
                <a:solidFill>
                  <a:srgbClr val="000000"/>
                </a:solidFill>
                <a:latin typeface="Alatsi" panose="00000500000000000000" charset="0"/>
                <a:cs typeface="Alatsi" panose="00000500000000000000" charset="0"/>
              </a:endParaRPr>
            </a:p>
          </p:txBody>
        </p:sp>
      </p:grpSp>
      <p:sp>
        <p:nvSpPr>
          <p:cNvPr id="8" name="TextBox 8"/>
          <p:cNvSpPr txBox="1"/>
          <p:nvPr/>
        </p:nvSpPr>
        <p:spPr>
          <a:xfrm>
            <a:off x="9866369" y="2864356"/>
            <a:ext cx="4182217" cy="702945"/>
          </a:xfrm>
          <a:prstGeom prst="rect">
            <a:avLst/>
          </a:prstGeom>
        </p:spPr>
        <p:txBody>
          <a:bodyPr lIns="0" tIns="0" rIns="0" bIns="0" rtlCol="0" anchor="t">
            <a:spAutoFit/>
          </a:bodyPr>
          <a:lstStyle/>
          <a:p>
            <a:pPr>
              <a:lnSpc>
                <a:spcPts val="5485"/>
              </a:lnSpc>
            </a:pPr>
            <a:r>
              <a:rPr lang="en-US" sz="3920">
                <a:solidFill>
                  <a:srgbClr val="000000"/>
                </a:solidFill>
                <a:latin typeface="Alatsi" panose="00000500000000000000" charset="0"/>
                <a:cs typeface="Alatsi" panose="00000500000000000000" charset="0"/>
              </a:rPr>
              <a:t>First Problem</a:t>
            </a:r>
            <a:endParaRPr lang="en-US" sz="3920">
              <a:solidFill>
                <a:srgbClr val="000000"/>
              </a:solidFill>
              <a:latin typeface="Alatsi" panose="00000500000000000000" charset="0"/>
              <a:cs typeface="Alatsi" panose="00000500000000000000" charset="0"/>
            </a:endParaRPr>
          </a:p>
        </p:txBody>
      </p:sp>
      <p:sp>
        <p:nvSpPr>
          <p:cNvPr id="9" name="TextBox 9"/>
          <p:cNvSpPr txBox="1"/>
          <p:nvPr/>
        </p:nvSpPr>
        <p:spPr>
          <a:xfrm>
            <a:off x="2452253" y="2873881"/>
            <a:ext cx="6691747" cy="5036820"/>
          </a:xfrm>
          <a:prstGeom prst="rect">
            <a:avLst/>
          </a:prstGeom>
        </p:spPr>
        <p:txBody>
          <a:bodyPr lIns="0" tIns="0" rIns="0" bIns="0" rtlCol="0" anchor="t">
            <a:spAutoFit/>
          </a:bodyPr>
          <a:lstStyle/>
          <a:p>
            <a:pPr>
              <a:lnSpc>
                <a:spcPts val="4910"/>
              </a:lnSpc>
            </a:pPr>
            <a:r>
              <a:rPr lang="en-US" sz="3510">
                <a:solidFill>
                  <a:srgbClr val="000000"/>
                </a:solidFill>
                <a:latin typeface="Alatsi" panose="00000500000000000000" charset="0"/>
                <a:cs typeface="Alatsi" panose="00000500000000000000" charset="0"/>
              </a:rPr>
              <a:t>While cultural diversity brings many benefits, it also presents challenges such as communication barriers, misunderstandings, and potential conflicts. Understanding and addressing these challenges is crucial for leveraging the full potential of a diverse team.</a:t>
            </a:r>
            <a:endParaRPr lang="en-US" sz="3510">
              <a:solidFill>
                <a:srgbClr val="000000"/>
              </a:solidFill>
              <a:latin typeface="Alatsi" panose="00000500000000000000" charset="0"/>
              <a:cs typeface="Alatsi" panose="00000500000000000000" charset="0"/>
            </a:endParaRPr>
          </a:p>
        </p:txBody>
      </p:sp>
      <p:grpSp>
        <p:nvGrpSpPr>
          <p:cNvPr id="10" name="Group 10"/>
          <p:cNvGrpSpPr/>
          <p:nvPr/>
        </p:nvGrpSpPr>
        <p:grpSpPr>
          <a:xfrm rot="0">
            <a:off x="9988927" y="5875185"/>
            <a:ext cx="6651535" cy="876358"/>
            <a:chOff x="0" y="0"/>
            <a:chExt cx="8868713" cy="1168478"/>
          </a:xfrm>
        </p:grpSpPr>
        <p:grpSp>
          <p:nvGrpSpPr>
            <p:cNvPr id="11" name="Group 11"/>
            <p:cNvGrpSpPr/>
            <p:nvPr/>
          </p:nvGrpSpPr>
          <p:grpSpPr>
            <a:xfrm rot="0">
              <a:off x="0" y="0"/>
              <a:ext cx="8868713" cy="1168478"/>
              <a:chOff x="0" y="0"/>
              <a:chExt cx="1751844" cy="230810"/>
            </a:xfrm>
          </p:grpSpPr>
          <p:sp>
            <p:nvSpPr>
              <p:cNvPr id="12" name="Freeform 12"/>
              <p:cNvSpPr/>
              <p:nvPr/>
            </p:nvSpPr>
            <p:spPr>
              <a:xfrm>
                <a:off x="0" y="0"/>
                <a:ext cx="1751844" cy="230810"/>
              </a:xfrm>
              <a:custGeom>
                <a:avLst/>
                <a:gdLst/>
                <a:ahLst/>
                <a:cxnLst/>
                <a:rect l="l" t="t" r="r" b="b"/>
                <a:pathLst>
                  <a:path w="1751844" h="230810">
                    <a:moveTo>
                      <a:pt x="59360" y="0"/>
                    </a:moveTo>
                    <a:lnTo>
                      <a:pt x="1692484" y="0"/>
                    </a:lnTo>
                    <a:cubicBezTo>
                      <a:pt x="1725268" y="0"/>
                      <a:pt x="1751844" y="26577"/>
                      <a:pt x="1751844" y="59360"/>
                    </a:cubicBezTo>
                    <a:lnTo>
                      <a:pt x="1751844" y="171450"/>
                    </a:lnTo>
                    <a:cubicBezTo>
                      <a:pt x="1751844" y="187193"/>
                      <a:pt x="1745590" y="202292"/>
                      <a:pt x="1734458" y="213424"/>
                    </a:cubicBezTo>
                    <a:cubicBezTo>
                      <a:pt x="1723326" y="224556"/>
                      <a:pt x="1708227" y="230810"/>
                      <a:pt x="1692484" y="230810"/>
                    </a:cubicBezTo>
                    <a:lnTo>
                      <a:pt x="59360" y="230810"/>
                    </a:lnTo>
                    <a:cubicBezTo>
                      <a:pt x="26577" y="230810"/>
                      <a:pt x="0" y="204234"/>
                      <a:pt x="0" y="171450"/>
                    </a:cubicBezTo>
                    <a:lnTo>
                      <a:pt x="0" y="59360"/>
                    </a:lnTo>
                    <a:cubicBezTo>
                      <a:pt x="0" y="26577"/>
                      <a:pt x="26577" y="0"/>
                      <a:pt x="59360" y="0"/>
                    </a:cubicBezTo>
                    <a:close/>
                  </a:path>
                </a:pathLst>
              </a:custGeom>
              <a:solidFill>
                <a:srgbClr val="E9C7C6"/>
              </a:solidFill>
            </p:spPr>
          </p:sp>
          <p:sp>
            <p:nvSpPr>
              <p:cNvPr id="13" name="TextBox 13"/>
              <p:cNvSpPr txBox="1"/>
              <p:nvPr/>
            </p:nvSpPr>
            <p:spPr>
              <a:xfrm>
                <a:off x="0" y="-38100"/>
                <a:ext cx="1751844" cy="268910"/>
              </a:xfrm>
              <a:prstGeom prst="rect">
                <a:avLst/>
              </a:prstGeom>
            </p:spPr>
            <p:txBody>
              <a:bodyPr lIns="50800" tIns="50800" rIns="50800" bIns="50800" rtlCol="0" anchor="ctr"/>
              <a:lstStyle/>
              <a:p>
                <a:pPr algn="ctr">
                  <a:lnSpc>
                    <a:spcPts val="2660"/>
                  </a:lnSpc>
                </a:pPr>
              </a:p>
            </p:txBody>
          </p:sp>
        </p:grpSp>
        <p:sp>
          <p:nvSpPr>
            <p:cNvPr id="14" name="TextBox 14"/>
            <p:cNvSpPr txBox="1"/>
            <p:nvPr/>
          </p:nvSpPr>
          <p:spPr>
            <a:xfrm>
              <a:off x="695604" y="133350"/>
              <a:ext cx="7735510" cy="717127"/>
            </a:xfrm>
            <a:prstGeom prst="rect">
              <a:avLst/>
            </a:prstGeom>
          </p:spPr>
          <p:txBody>
            <a:bodyPr lIns="0" tIns="0" rIns="0" bIns="0" rtlCol="0" anchor="t">
              <a:spAutoFit/>
            </a:bodyPr>
            <a:lstStyle/>
            <a:p>
              <a:pPr>
                <a:lnSpc>
                  <a:spcPts val="4195"/>
                </a:lnSpc>
              </a:pPr>
              <a:r>
                <a:rPr lang="en-US" sz="2995">
                  <a:solidFill>
                    <a:srgbClr val="000000"/>
                  </a:solidFill>
                  <a:latin typeface="Alatsi" panose="00000500000000000000" charset="0"/>
                  <a:cs typeface="Alatsi" panose="00000500000000000000" charset="0"/>
                </a:rPr>
                <a:t>Cultural Differences</a:t>
              </a:r>
              <a:endParaRPr lang="en-US" sz="2995">
                <a:solidFill>
                  <a:srgbClr val="000000"/>
                </a:solidFill>
                <a:latin typeface="Alatsi" panose="00000500000000000000" charset="0"/>
                <a:cs typeface="Alatsi" panose="00000500000000000000" charset="0"/>
              </a:endParaRPr>
            </a:p>
          </p:txBody>
        </p:sp>
      </p:grpSp>
      <p:sp>
        <p:nvSpPr>
          <p:cNvPr id="15" name="TextBox 15"/>
          <p:cNvSpPr txBox="1"/>
          <p:nvPr/>
        </p:nvSpPr>
        <p:spPr>
          <a:xfrm>
            <a:off x="9866369" y="5176677"/>
            <a:ext cx="5276728" cy="702945"/>
          </a:xfrm>
          <a:prstGeom prst="rect">
            <a:avLst/>
          </a:prstGeom>
        </p:spPr>
        <p:txBody>
          <a:bodyPr lIns="0" tIns="0" rIns="0" bIns="0" rtlCol="0" anchor="t">
            <a:spAutoFit/>
          </a:bodyPr>
          <a:lstStyle/>
          <a:p>
            <a:pPr>
              <a:lnSpc>
                <a:spcPts val="5485"/>
              </a:lnSpc>
            </a:pPr>
            <a:r>
              <a:rPr lang="en-US" sz="3920">
                <a:solidFill>
                  <a:srgbClr val="000000"/>
                </a:solidFill>
                <a:latin typeface="Alatsi" panose="00000500000000000000" charset="0"/>
                <a:cs typeface="Alatsi" panose="00000500000000000000" charset="0"/>
              </a:rPr>
              <a:t>Second Problem</a:t>
            </a:r>
            <a:endParaRPr lang="en-US" sz="3920">
              <a:solidFill>
                <a:srgbClr val="000000"/>
              </a:solidFill>
              <a:latin typeface="Alatsi" panose="00000500000000000000" charset="0"/>
              <a:cs typeface="Alatsi" panose="00000500000000000000" charset="0"/>
            </a:endParaRPr>
          </a:p>
        </p:txBody>
      </p:sp>
      <p:grpSp>
        <p:nvGrpSpPr>
          <p:cNvPr id="16" name="Group 16"/>
          <p:cNvGrpSpPr/>
          <p:nvPr/>
        </p:nvGrpSpPr>
        <p:grpSpPr>
          <a:xfrm rot="0">
            <a:off x="15859155" y="0"/>
            <a:ext cx="1562612" cy="1673225"/>
            <a:chOff x="0" y="0"/>
            <a:chExt cx="2083482" cy="2230967"/>
          </a:xfrm>
        </p:grpSpPr>
        <p:grpSp>
          <p:nvGrpSpPr>
            <p:cNvPr id="17" name="Group 17"/>
            <p:cNvGrpSpPr/>
            <p:nvPr/>
          </p:nvGrpSpPr>
          <p:grpSpPr>
            <a:xfrm rot="0">
              <a:off x="75599" y="0"/>
              <a:ext cx="1932284" cy="2230967"/>
              <a:chOff x="0" y="0"/>
              <a:chExt cx="703982" cy="812800"/>
            </a:xfrm>
          </p:grpSpPr>
          <p:sp>
            <p:nvSpPr>
              <p:cNvPr id="18" name="Freeform 1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9" name="TextBox 19"/>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20" name="TextBox 2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panose="020B0806030504020204"/>
                </a:rPr>
                <a:t>4</a:t>
              </a:r>
              <a:endParaRPr lang="en-US" sz="5575">
                <a:solidFill>
                  <a:srgbClr val="000000"/>
                </a:solidFill>
                <a:latin typeface="Open Sans Bold" panose="020B0806030504020204"/>
              </a:endParaRPr>
            </a:p>
          </p:txBody>
        </p:sp>
      </p:grpSp>
      <p:sp>
        <p:nvSpPr>
          <p:cNvPr id="21" name="Freeform 21"/>
          <p:cNvSpPr/>
          <p:nvPr/>
        </p:nvSpPr>
        <p:spPr>
          <a:xfrm>
            <a:off x="8543955" y="-8045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22" name="Freeform 22"/>
          <p:cNvSpPr/>
          <p:nvPr/>
        </p:nvSpPr>
        <p:spPr>
          <a:xfrm>
            <a:off x="-2309369" y="7912688"/>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23" name="Group 23"/>
          <p:cNvGrpSpPr/>
          <p:nvPr/>
        </p:nvGrpSpPr>
        <p:grpSpPr>
          <a:xfrm rot="0">
            <a:off x="9988927" y="8237681"/>
            <a:ext cx="6651535" cy="876358"/>
            <a:chOff x="0" y="0"/>
            <a:chExt cx="8868713" cy="1168478"/>
          </a:xfrm>
        </p:grpSpPr>
        <p:grpSp>
          <p:nvGrpSpPr>
            <p:cNvPr id="24" name="Group 24"/>
            <p:cNvGrpSpPr/>
            <p:nvPr/>
          </p:nvGrpSpPr>
          <p:grpSpPr>
            <a:xfrm rot="0">
              <a:off x="0" y="0"/>
              <a:ext cx="8868713" cy="1168478"/>
              <a:chOff x="0" y="0"/>
              <a:chExt cx="1751844" cy="230810"/>
            </a:xfrm>
          </p:grpSpPr>
          <p:sp>
            <p:nvSpPr>
              <p:cNvPr id="25" name="Freeform 25"/>
              <p:cNvSpPr/>
              <p:nvPr/>
            </p:nvSpPr>
            <p:spPr>
              <a:xfrm>
                <a:off x="0" y="0"/>
                <a:ext cx="1751844" cy="230810"/>
              </a:xfrm>
              <a:custGeom>
                <a:avLst/>
                <a:gdLst/>
                <a:ahLst/>
                <a:cxnLst/>
                <a:rect l="l" t="t" r="r" b="b"/>
                <a:pathLst>
                  <a:path w="1751844" h="230810">
                    <a:moveTo>
                      <a:pt x="59360" y="0"/>
                    </a:moveTo>
                    <a:lnTo>
                      <a:pt x="1692484" y="0"/>
                    </a:lnTo>
                    <a:cubicBezTo>
                      <a:pt x="1725268" y="0"/>
                      <a:pt x="1751844" y="26577"/>
                      <a:pt x="1751844" y="59360"/>
                    </a:cubicBezTo>
                    <a:lnTo>
                      <a:pt x="1751844" y="171450"/>
                    </a:lnTo>
                    <a:cubicBezTo>
                      <a:pt x="1751844" y="187193"/>
                      <a:pt x="1745590" y="202292"/>
                      <a:pt x="1734458" y="213424"/>
                    </a:cubicBezTo>
                    <a:cubicBezTo>
                      <a:pt x="1723326" y="224556"/>
                      <a:pt x="1708227" y="230810"/>
                      <a:pt x="1692484" y="230810"/>
                    </a:cubicBezTo>
                    <a:lnTo>
                      <a:pt x="59360" y="230810"/>
                    </a:lnTo>
                    <a:cubicBezTo>
                      <a:pt x="26577" y="230810"/>
                      <a:pt x="0" y="204234"/>
                      <a:pt x="0" y="171450"/>
                    </a:cubicBezTo>
                    <a:lnTo>
                      <a:pt x="0" y="59360"/>
                    </a:lnTo>
                    <a:cubicBezTo>
                      <a:pt x="0" y="26577"/>
                      <a:pt x="26577" y="0"/>
                      <a:pt x="59360" y="0"/>
                    </a:cubicBezTo>
                    <a:close/>
                  </a:path>
                </a:pathLst>
              </a:custGeom>
              <a:solidFill>
                <a:srgbClr val="E9C7C6"/>
              </a:solidFill>
            </p:spPr>
          </p:sp>
          <p:sp>
            <p:nvSpPr>
              <p:cNvPr id="26" name="TextBox 26"/>
              <p:cNvSpPr txBox="1"/>
              <p:nvPr/>
            </p:nvSpPr>
            <p:spPr>
              <a:xfrm>
                <a:off x="0" y="-38100"/>
                <a:ext cx="1751844" cy="268910"/>
              </a:xfrm>
              <a:prstGeom prst="rect">
                <a:avLst/>
              </a:prstGeom>
            </p:spPr>
            <p:txBody>
              <a:bodyPr lIns="50800" tIns="50800" rIns="50800" bIns="50800" rtlCol="0" anchor="ctr"/>
              <a:lstStyle/>
              <a:p>
                <a:pPr algn="ctr">
                  <a:lnSpc>
                    <a:spcPts val="2660"/>
                  </a:lnSpc>
                </a:pPr>
              </a:p>
            </p:txBody>
          </p:sp>
        </p:grpSp>
        <p:sp>
          <p:nvSpPr>
            <p:cNvPr id="27" name="TextBox 27"/>
            <p:cNvSpPr txBox="1"/>
            <p:nvPr/>
          </p:nvSpPr>
          <p:spPr>
            <a:xfrm>
              <a:off x="695604" y="133350"/>
              <a:ext cx="7735510" cy="717127"/>
            </a:xfrm>
            <a:prstGeom prst="rect">
              <a:avLst/>
            </a:prstGeom>
          </p:spPr>
          <p:txBody>
            <a:bodyPr lIns="0" tIns="0" rIns="0" bIns="0" rtlCol="0" anchor="t">
              <a:spAutoFit/>
            </a:bodyPr>
            <a:lstStyle/>
            <a:p>
              <a:pPr>
                <a:lnSpc>
                  <a:spcPts val="4195"/>
                </a:lnSpc>
              </a:pPr>
              <a:r>
                <a:rPr lang="en-US" sz="2995">
                  <a:solidFill>
                    <a:srgbClr val="000000"/>
                  </a:solidFill>
                  <a:latin typeface="Alatsi" panose="00000500000000000000" charset="0"/>
                  <a:cs typeface="Alatsi" panose="00000500000000000000" charset="0"/>
                </a:rPr>
                <a:t>Misunderstandings</a:t>
              </a:r>
              <a:endParaRPr lang="en-US" sz="2995">
                <a:solidFill>
                  <a:srgbClr val="000000"/>
                </a:solidFill>
                <a:latin typeface="Alatsi" panose="00000500000000000000" charset="0"/>
                <a:cs typeface="Alatsi" panose="00000500000000000000" charset="0"/>
              </a:endParaRPr>
            </a:p>
          </p:txBody>
        </p:sp>
      </p:grpSp>
      <p:sp>
        <p:nvSpPr>
          <p:cNvPr id="28" name="TextBox 28"/>
          <p:cNvSpPr txBox="1"/>
          <p:nvPr/>
        </p:nvSpPr>
        <p:spPr>
          <a:xfrm>
            <a:off x="9866630" y="7539355"/>
            <a:ext cx="5276850" cy="685800"/>
          </a:xfrm>
          <a:prstGeom prst="rect">
            <a:avLst/>
          </a:prstGeom>
        </p:spPr>
        <p:txBody>
          <a:bodyPr lIns="0" tIns="0" rIns="0" bIns="0" rtlCol="0" anchor="t">
            <a:noAutofit/>
          </a:bodyPr>
          <a:lstStyle/>
          <a:p>
            <a:pPr>
              <a:lnSpc>
                <a:spcPts val="5485"/>
              </a:lnSpc>
            </a:pPr>
            <a:r>
              <a:rPr lang="en-US" sz="3920">
                <a:solidFill>
                  <a:srgbClr val="000000"/>
                </a:solidFill>
                <a:latin typeface="Alatsi" panose="00000500000000000000" charset="0"/>
                <a:cs typeface="Alatsi" panose="00000500000000000000" charset="0"/>
              </a:rPr>
              <a:t>Third</a:t>
            </a:r>
            <a:r>
              <a:rPr lang="en-US" sz="3920">
                <a:solidFill>
                  <a:srgbClr val="000000"/>
                </a:solidFill>
                <a:latin typeface="Alatsi" panose="00000500000000000000" charset="0"/>
                <a:cs typeface="Alatsi" panose="00000500000000000000" charset="0"/>
              </a:rPr>
              <a:t> Problem</a:t>
            </a:r>
            <a:endParaRPr lang="en-US" sz="3920">
              <a:solidFill>
                <a:srgbClr val="000000"/>
              </a:solidFill>
              <a:latin typeface="Alatsi" panose="00000500000000000000" charset="0"/>
              <a:cs typeface="Alatsi" panose="0000050000000000000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866775"/>
            <a:ext cx="16230600" cy="1525905"/>
          </a:xfrm>
          <a:prstGeom prst="rect">
            <a:avLst/>
          </a:prstGeom>
        </p:spPr>
        <p:txBody>
          <a:bodyPr lIns="0" tIns="0" rIns="0" bIns="0" rtlCol="0" anchor="t">
            <a:spAutoFit/>
          </a:bodyPr>
          <a:lstStyle/>
          <a:p>
            <a:pPr algn="ctr">
              <a:lnSpc>
                <a:spcPts val="11900"/>
              </a:lnSpc>
            </a:pPr>
            <a:r>
              <a:rPr lang="en-US" sz="8500">
                <a:solidFill>
                  <a:srgbClr val="000000"/>
                </a:solidFill>
                <a:latin typeface="Alatsi" panose="00000500000000000000" charset="0"/>
                <a:cs typeface="Alatsi" panose="00000500000000000000" charset="0"/>
              </a:rPr>
              <a:t>OBJECTIVES</a:t>
            </a:r>
            <a:endParaRPr lang="en-US" sz="8500">
              <a:solidFill>
                <a:srgbClr val="000000"/>
              </a:solidFill>
              <a:latin typeface="Alatsi" panose="00000500000000000000" charset="0"/>
              <a:cs typeface="Alatsi" panose="00000500000000000000" charset="0"/>
            </a:endParaRPr>
          </a:p>
        </p:txBody>
      </p:sp>
      <p:grpSp>
        <p:nvGrpSpPr>
          <p:cNvPr id="3" name="Group 3"/>
          <p:cNvGrpSpPr/>
          <p:nvPr/>
        </p:nvGrpSpPr>
        <p:grpSpPr>
          <a:xfrm rot="0">
            <a:off x="1390722" y="3102810"/>
            <a:ext cx="15434609" cy="5945299"/>
            <a:chOff x="0" y="0"/>
            <a:chExt cx="4065082" cy="1565840"/>
          </a:xfrm>
        </p:grpSpPr>
        <p:sp>
          <p:nvSpPr>
            <p:cNvPr id="4" name="Freeform 4"/>
            <p:cNvSpPr/>
            <p:nvPr/>
          </p:nvSpPr>
          <p:spPr>
            <a:xfrm>
              <a:off x="0" y="0"/>
              <a:ext cx="4065082" cy="1565840"/>
            </a:xfrm>
            <a:custGeom>
              <a:avLst/>
              <a:gdLst/>
              <a:ahLst/>
              <a:cxnLst/>
              <a:rect l="l" t="t" r="r" b="b"/>
              <a:pathLst>
                <a:path w="4065082" h="1565840">
                  <a:moveTo>
                    <a:pt x="25581" y="0"/>
                  </a:moveTo>
                  <a:lnTo>
                    <a:pt x="4039501" y="0"/>
                  </a:lnTo>
                  <a:cubicBezTo>
                    <a:pt x="4046286" y="0"/>
                    <a:pt x="4052793" y="2695"/>
                    <a:pt x="4057590" y="7493"/>
                  </a:cubicBezTo>
                  <a:cubicBezTo>
                    <a:pt x="4062387" y="12290"/>
                    <a:pt x="4065082" y="18797"/>
                    <a:pt x="4065082" y="25581"/>
                  </a:cubicBezTo>
                  <a:lnTo>
                    <a:pt x="4065082" y="1540259"/>
                  </a:lnTo>
                  <a:cubicBezTo>
                    <a:pt x="4065082" y="1547043"/>
                    <a:pt x="4062387" y="1553550"/>
                    <a:pt x="4057590" y="1558347"/>
                  </a:cubicBezTo>
                  <a:cubicBezTo>
                    <a:pt x="4052793" y="1563145"/>
                    <a:pt x="4046286" y="1565840"/>
                    <a:pt x="4039501" y="1565840"/>
                  </a:cubicBezTo>
                  <a:lnTo>
                    <a:pt x="25581" y="1565840"/>
                  </a:lnTo>
                  <a:cubicBezTo>
                    <a:pt x="18797" y="1565840"/>
                    <a:pt x="12290" y="1563145"/>
                    <a:pt x="7493" y="1558347"/>
                  </a:cubicBezTo>
                  <a:cubicBezTo>
                    <a:pt x="2695" y="1553550"/>
                    <a:pt x="0" y="1547043"/>
                    <a:pt x="0" y="1540259"/>
                  </a:cubicBezTo>
                  <a:lnTo>
                    <a:pt x="0" y="25581"/>
                  </a:lnTo>
                  <a:cubicBezTo>
                    <a:pt x="0" y="18797"/>
                    <a:pt x="2695" y="12290"/>
                    <a:pt x="7493" y="7493"/>
                  </a:cubicBezTo>
                  <a:cubicBezTo>
                    <a:pt x="12290" y="2695"/>
                    <a:pt x="18797" y="0"/>
                    <a:pt x="25581" y="0"/>
                  </a:cubicBezTo>
                  <a:close/>
                </a:path>
              </a:pathLst>
            </a:custGeom>
            <a:solidFill>
              <a:srgbClr val="E9C7C6"/>
            </a:solidFill>
          </p:spPr>
        </p:sp>
        <p:sp>
          <p:nvSpPr>
            <p:cNvPr id="5" name="TextBox 5"/>
            <p:cNvSpPr txBox="1"/>
            <p:nvPr/>
          </p:nvSpPr>
          <p:spPr>
            <a:xfrm>
              <a:off x="0" y="-38100"/>
              <a:ext cx="4065082" cy="1603940"/>
            </a:xfrm>
            <a:prstGeom prst="rect">
              <a:avLst/>
            </a:prstGeom>
          </p:spPr>
          <p:txBody>
            <a:bodyPr lIns="50800" tIns="50800" rIns="50800" bIns="50800" rtlCol="0" anchor="ctr"/>
            <a:lstStyle/>
            <a:p>
              <a:pPr algn="ctr">
                <a:lnSpc>
                  <a:spcPts val="2660"/>
                </a:lnSpc>
              </a:pPr>
            </a:p>
          </p:txBody>
        </p:sp>
      </p:grpSp>
      <p:sp>
        <p:nvSpPr>
          <p:cNvPr id="6" name="TextBox 6"/>
          <p:cNvSpPr txBox="1"/>
          <p:nvPr/>
        </p:nvSpPr>
        <p:spPr>
          <a:xfrm>
            <a:off x="2455545" y="3557905"/>
            <a:ext cx="13901420" cy="5000625"/>
          </a:xfrm>
          <a:prstGeom prst="rect">
            <a:avLst/>
          </a:prstGeom>
        </p:spPr>
        <p:txBody>
          <a:bodyPr lIns="0" tIns="0" rIns="0" bIns="0" rtlCol="0" anchor="t">
            <a:noAutofit/>
          </a:bodyPr>
          <a:lstStyle/>
          <a:p>
            <a:pPr marL="650240" lvl="1" indent="-325120">
              <a:lnSpc>
                <a:spcPts val="4215"/>
              </a:lnSpc>
              <a:buFont typeface="Arial" panose="020B0604020202020204"/>
              <a:buChar char="•"/>
            </a:pPr>
            <a:r>
              <a:rPr lang="en-US" sz="3010">
                <a:solidFill>
                  <a:srgbClr val="000000"/>
                </a:solidFill>
                <a:latin typeface="Alatsi" panose="00000500000000000000" charset="0"/>
                <a:cs typeface="Alatsi" panose="00000500000000000000" charset="0"/>
              </a:rPr>
              <a:t>Our main goal/objective in this is to identify the challenges and work towards using that to our benefit</a:t>
            </a:r>
            <a:endParaRPr lang="en-US" sz="3010">
              <a:solidFill>
                <a:srgbClr val="000000"/>
              </a:solidFill>
              <a:latin typeface="Alatsi" panose="00000500000000000000" charset="0"/>
              <a:cs typeface="Alatsi" panose="00000500000000000000" charset="0"/>
            </a:endParaRPr>
          </a:p>
          <a:p>
            <a:pPr marL="650240" lvl="1" indent="-325120">
              <a:lnSpc>
                <a:spcPts val="4215"/>
              </a:lnSpc>
              <a:buFont typeface="Arial" panose="020B0604020202020204"/>
              <a:buChar char="•"/>
            </a:pPr>
            <a:r>
              <a:rPr lang="en-US" sz="3010">
                <a:solidFill>
                  <a:srgbClr val="000000"/>
                </a:solidFill>
                <a:latin typeface="Alatsi" panose="00000500000000000000" charset="0"/>
                <a:cs typeface="Alatsi" panose="00000500000000000000" charset="0"/>
              </a:rPr>
              <a:t>increase peoples understanding of how cultural diversity fosters creativity in teams.</a:t>
            </a:r>
            <a:endParaRPr lang="en-US" sz="3010">
              <a:solidFill>
                <a:srgbClr val="000000"/>
              </a:solidFill>
              <a:latin typeface="Alatsi" panose="00000500000000000000" charset="0"/>
              <a:cs typeface="Alatsi" panose="00000500000000000000" charset="0"/>
            </a:endParaRPr>
          </a:p>
          <a:p>
            <a:pPr marL="650240" lvl="1" indent="-325120">
              <a:lnSpc>
                <a:spcPts val="4215"/>
              </a:lnSpc>
              <a:buFont typeface="Arial" panose="020B0604020202020204"/>
              <a:buChar char="•"/>
            </a:pPr>
            <a:r>
              <a:rPr lang="en-US" sz="3010">
                <a:solidFill>
                  <a:srgbClr val="000000"/>
                </a:solidFill>
                <a:latin typeface="Alatsi" panose="00000500000000000000" charset="0"/>
                <a:cs typeface="Alatsi" panose="00000500000000000000" charset="0"/>
              </a:rPr>
              <a:t>Showcase examples of how diverse perspectives lead to innovative solutions.</a:t>
            </a:r>
            <a:endParaRPr lang="en-US" sz="3010">
              <a:solidFill>
                <a:srgbClr val="000000"/>
              </a:solidFill>
              <a:latin typeface="Alatsi" panose="00000500000000000000" charset="0"/>
              <a:cs typeface="Alatsi" panose="00000500000000000000" charset="0"/>
            </a:endParaRPr>
          </a:p>
          <a:p>
            <a:pPr>
              <a:lnSpc>
                <a:spcPts val="4215"/>
              </a:lnSpc>
            </a:pPr>
            <a:r>
              <a:rPr lang="en-US" sz="3010">
                <a:solidFill>
                  <a:srgbClr val="000000"/>
                </a:solidFill>
                <a:latin typeface="Alatsi" panose="00000500000000000000" charset="0"/>
                <a:cs typeface="Alatsi" panose="00000500000000000000" charset="0"/>
              </a:rPr>
              <a:t>      Bridge the Communication Gap:</a:t>
            </a:r>
            <a:endParaRPr lang="en-US" sz="3010">
              <a:solidFill>
                <a:srgbClr val="000000"/>
              </a:solidFill>
              <a:latin typeface="Alatsi" panose="00000500000000000000" charset="0"/>
              <a:cs typeface="Alatsi" panose="00000500000000000000" charset="0"/>
            </a:endParaRPr>
          </a:p>
          <a:p>
            <a:pPr marL="650240" lvl="1" indent="-325120">
              <a:lnSpc>
                <a:spcPts val="4215"/>
              </a:lnSpc>
              <a:buFont typeface="Arial" panose="020B0604020202020204"/>
              <a:buChar char="•"/>
            </a:pPr>
            <a:r>
              <a:rPr lang="en-US" sz="3010">
                <a:solidFill>
                  <a:srgbClr val="000000"/>
                </a:solidFill>
                <a:latin typeface="Alatsi" panose="00000500000000000000" charset="0"/>
                <a:cs typeface="Alatsi" panose="00000500000000000000" charset="0"/>
              </a:rPr>
              <a:t>Identify potential communication challenges that arise from cultural diversity in teams.</a:t>
            </a:r>
            <a:endParaRPr lang="en-US" sz="3010">
              <a:solidFill>
                <a:srgbClr val="000000"/>
              </a:solidFill>
              <a:latin typeface="Alatsi" panose="00000500000000000000" charset="0"/>
              <a:cs typeface="Alatsi" panose="00000500000000000000" charset="0"/>
            </a:endParaRPr>
          </a:p>
          <a:p>
            <a:pPr marL="650240" lvl="1" indent="-325120">
              <a:lnSpc>
                <a:spcPts val="4215"/>
              </a:lnSpc>
              <a:buFont typeface="Arial" panose="020B0604020202020204"/>
              <a:buChar char="•"/>
            </a:pPr>
            <a:r>
              <a:rPr lang="en-US" sz="3010">
                <a:solidFill>
                  <a:srgbClr val="000000"/>
                </a:solidFill>
                <a:latin typeface="Alatsi" panose="00000500000000000000" charset="0"/>
                <a:cs typeface="Alatsi" panose="00000500000000000000" charset="0"/>
              </a:rPr>
              <a:t>Present strategies to promote open communication and mutual respect within diverse teams..</a:t>
            </a:r>
            <a:endParaRPr lang="en-US" sz="3010">
              <a:solidFill>
                <a:srgbClr val="000000"/>
              </a:solidFill>
              <a:latin typeface="Alatsi" panose="00000500000000000000" charset="0"/>
              <a:cs typeface="Alatsi" panose="00000500000000000000" charset="0"/>
            </a:endParaRPr>
          </a:p>
        </p:txBody>
      </p:sp>
      <p:sp>
        <p:nvSpPr>
          <p:cNvPr id="7" name="Freeform 7"/>
          <p:cNvSpPr/>
          <p:nvPr/>
        </p:nvSpPr>
        <p:spPr>
          <a:xfrm>
            <a:off x="12509451" y="7809217"/>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8" name="Group 8"/>
          <p:cNvGrpSpPr/>
          <p:nvPr/>
        </p:nvGrpSpPr>
        <p:grpSpPr>
          <a:xfrm rot="0">
            <a:off x="15859155" y="0"/>
            <a:ext cx="1562612" cy="1673225"/>
            <a:chOff x="0" y="0"/>
            <a:chExt cx="2083482" cy="2230967"/>
          </a:xfrm>
        </p:grpSpPr>
        <p:grpSp>
          <p:nvGrpSpPr>
            <p:cNvPr id="9" name="Group 9"/>
            <p:cNvGrpSpPr/>
            <p:nvPr/>
          </p:nvGrpSpPr>
          <p:grpSpPr>
            <a:xfrm rot="0">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panose="020B0806030504020204"/>
                </a:rPr>
                <a:t>5</a:t>
              </a:r>
              <a:endParaRPr lang="en-US" sz="5575">
                <a:solidFill>
                  <a:srgbClr val="000000"/>
                </a:solidFill>
                <a:latin typeface="Open Sans Bold" panose="020B0806030504020204"/>
              </a:endParaRPr>
            </a:p>
          </p:txBody>
        </p:sp>
      </p:grpSp>
      <p:sp>
        <p:nvSpPr>
          <p:cNvPr id="13" name="Freeform 13"/>
          <p:cNvSpPr/>
          <p:nvPr/>
        </p:nvSpPr>
        <p:spPr>
          <a:xfrm>
            <a:off x="-2243137"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866775"/>
            <a:ext cx="16230600" cy="1525905"/>
          </a:xfrm>
          <a:prstGeom prst="rect">
            <a:avLst/>
          </a:prstGeom>
        </p:spPr>
        <p:txBody>
          <a:bodyPr lIns="0" tIns="0" rIns="0" bIns="0" rtlCol="0" anchor="t">
            <a:spAutoFit/>
          </a:bodyPr>
          <a:lstStyle/>
          <a:p>
            <a:pPr algn="ctr">
              <a:lnSpc>
                <a:spcPts val="11900"/>
              </a:lnSpc>
            </a:pPr>
            <a:r>
              <a:rPr lang="en-US" sz="8500">
                <a:solidFill>
                  <a:srgbClr val="000000"/>
                </a:solidFill>
                <a:latin typeface="Alatsi" panose="00000500000000000000" charset="0"/>
                <a:cs typeface="Alatsi" panose="00000500000000000000" charset="0"/>
              </a:rPr>
              <a:t>LITERARY REVIEW</a:t>
            </a:r>
            <a:endParaRPr lang="en-US" sz="8500">
              <a:solidFill>
                <a:srgbClr val="000000"/>
              </a:solidFill>
              <a:latin typeface="Alatsi" panose="00000500000000000000" charset="0"/>
              <a:cs typeface="Alatsi" panose="00000500000000000000" charset="0"/>
            </a:endParaRPr>
          </a:p>
        </p:txBody>
      </p:sp>
      <p:grpSp>
        <p:nvGrpSpPr>
          <p:cNvPr id="3" name="Group 3"/>
          <p:cNvGrpSpPr/>
          <p:nvPr/>
        </p:nvGrpSpPr>
        <p:grpSpPr>
          <a:xfrm rot="0">
            <a:off x="1028700" y="2798496"/>
            <a:ext cx="16192500" cy="5485858"/>
            <a:chOff x="0" y="-53441"/>
            <a:chExt cx="21590000" cy="7314478"/>
          </a:xfrm>
        </p:grpSpPr>
        <p:grpSp>
          <p:nvGrpSpPr>
            <p:cNvPr id="4" name="Group 4"/>
            <p:cNvGrpSpPr/>
            <p:nvPr/>
          </p:nvGrpSpPr>
          <p:grpSpPr>
            <a:xfrm rot="0">
              <a:off x="0" y="0"/>
              <a:ext cx="1538027" cy="1538027"/>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775"/>
                  </a:lnSpc>
                </a:pPr>
              </a:p>
            </p:txBody>
          </p:sp>
        </p:grpSp>
        <p:sp>
          <p:nvSpPr>
            <p:cNvPr id="7" name="TextBox 7"/>
            <p:cNvSpPr txBox="1"/>
            <p:nvPr/>
          </p:nvSpPr>
          <p:spPr>
            <a:xfrm>
              <a:off x="0" y="130894"/>
              <a:ext cx="1538027" cy="1257300"/>
            </a:xfrm>
            <a:prstGeom prst="rect">
              <a:avLst/>
            </a:prstGeom>
          </p:spPr>
          <p:txBody>
            <a:bodyPr lIns="0" tIns="0" rIns="0" bIns="0" rtlCol="0" anchor="t">
              <a:spAutoFit/>
            </a:bodyPr>
            <a:lstStyle/>
            <a:p>
              <a:pPr algn="ctr">
                <a:lnSpc>
                  <a:spcPts val="7355"/>
                </a:lnSpc>
              </a:pPr>
              <a:r>
                <a:rPr lang="en-US" sz="5255">
                  <a:solidFill>
                    <a:srgbClr val="000000"/>
                  </a:solidFill>
                  <a:latin typeface="Alatsi" panose="00000500000000000000" charset="0"/>
                  <a:cs typeface="Alatsi" panose="00000500000000000000" charset="0"/>
                </a:rPr>
                <a:t>1</a:t>
              </a:r>
              <a:endParaRPr lang="en-US" sz="5255">
                <a:solidFill>
                  <a:srgbClr val="000000"/>
                </a:solidFill>
                <a:latin typeface="Alatsi" panose="00000500000000000000" charset="0"/>
                <a:cs typeface="Alatsi" panose="00000500000000000000" charset="0"/>
              </a:endParaRPr>
            </a:p>
          </p:txBody>
        </p:sp>
        <p:grpSp>
          <p:nvGrpSpPr>
            <p:cNvPr id="8" name="Group 8"/>
            <p:cNvGrpSpPr/>
            <p:nvPr/>
          </p:nvGrpSpPr>
          <p:grpSpPr>
            <a:xfrm rot="0">
              <a:off x="0" y="2861505"/>
              <a:ext cx="1538027" cy="153802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775"/>
                  </a:lnSpc>
                </a:pPr>
              </a:p>
            </p:txBody>
          </p:sp>
        </p:grpSp>
        <p:sp>
          <p:nvSpPr>
            <p:cNvPr id="11" name="TextBox 11"/>
            <p:cNvSpPr txBox="1"/>
            <p:nvPr/>
          </p:nvSpPr>
          <p:spPr>
            <a:xfrm>
              <a:off x="0" y="2992398"/>
              <a:ext cx="1538027" cy="1257300"/>
            </a:xfrm>
            <a:prstGeom prst="rect">
              <a:avLst/>
            </a:prstGeom>
          </p:spPr>
          <p:txBody>
            <a:bodyPr lIns="0" tIns="0" rIns="0" bIns="0" rtlCol="0" anchor="t">
              <a:spAutoFit/>
            </a:bodyPr>
            <a:lstStyle/>
            <a:p>
              <a:pPr algn="ctr">
                <a:lnSpc>
                  <a:spcPts val="7355"/>
                </a:lnSpc>
              </a:pPr>
              <a:r>
                <a:rPr lang="en-US" sz="5255">
                  <a:solidFill>
                    <a:srgbClr val="000000"/>
                  </a:solidFill>
                  <a:latin typeface="Alatsi" panose="00000500000000000000" charset="0"/>
                  <a:cs typeface="Alatsi" panose="00000500000000000000" charset="0"/>
                </a:rPr>
                <a:t>2</a:t>
              </a:r>
              <a:endParaRPr lang="en-US" sz="5255">
                <a:solidFill>
                  <a:srgbClr val="000000"/>
                </a:solidFill>
                <a:latin typeface="Alatsi" panose="00000500000000000000" charset="0"/>
                <a:cs typeface="Alatsi" panose="00000500000000000000" charset="0"/>
              </a:endParaRPr>
            </a:p>
          </p:txBody>
        </p:sp>
        <p:grpSp>
          <p:nvGrpSpPr>
            <p:cNvPr id="12" name="Group 12"/>
            <p:cNvGrpSpPr/>
            <p:nvPr/>
          </p:nvGrpSpPr>
          <p:grpSpPr>
            <a:xfrm rot="0">
              <a:off x="0" y="5723010"/>
              <a:ext cx="1538027" cy="1538027"/>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775"/>
                  </a:lnSpc>
                </a:pPr>
              </a:p>
            </p:txBody>
          </p:sp>
        </p:grpSp>
        <p:sp>
          <p:nvSpPr>
            <p:cNvPr id="15" name="TextBox 15"/>
            <p:cNvSpPr txBox="1"/>
            <p:nvPr/>
          </p:nvSpPr>
          <p:spPr>
            <a:xfrm>
              <a:off x="0" y="5853903"/>
              <a:ext cx="1538027" cy="1257300"/>
            </a:xfrm>
            <a:prstGeom prst="rect">
              <a:avLst/>
            </a:prstGeom>
          </p:spPr>
          <p:txBody>
            <a:bodyPr lIns="0" tIns="0" rIns="0" bIns="0" rtlCol="0" anchor="t">
              <a:spAutoFit/>
            </a:bodyPr>
            <a:lstStyle/>
            <a:p>
              <a:pPr algn="ctr">
                <a:lnSpc>
                  <a:spcPts val="7355"/>
                </a:lnSpc>
              </a:pPr>
              <a:r>
                <a:rPr lang="en-US" sz="5255">
                  <a:solidFill>
                    <a:srgbClr val="000000"/>
                  </a:solidFill>
                  <a:latin typeface="Alatsi" panose="00000500000000000000" charset="0"/>
                  <a:cs typeface="Alatsi" panose="00000500000000000000" charset="0"/>
                </a:rPr>
                <a:t>3</a:t>
              </a:r>
              <a:endParaRPr lang="en-US" sz="5255">
                <a:solidFill>
                  <a:srgbClr val="000000"/>
                </a:solidFill>
                <a:latin typeface="Alatsi" panose="00000500000000000000" charset="0"/>
                <a:cs typeface="Alatsi" panose="00000500000000000000" charset="0"/>
              </a:endParaRPr>
            </a:p>
          </p:txBody>
        </p:sp>
        <p:sp>
          <p:nvSpPr>
            <p:cNvPr id="16" name="TextBox 16"/>
            <p:cNvSpPr txBox="1"/>
            <p:nvPr/>
          </p:nvSpPr>
          <p:spPr>
            <a:xfrm>
              <a:off x="1786274" y="-53441"/>
              <a:ext cx="19803726" cy="1541780"/>
            </a:xfrm>
            <a:prstGeom prst="rect">
              <a:avLst/>
            </a:prstGeom>
          </p:spPr>
          <p:txBody>
            <a:bodyPr lIns="0" tIns="0" rIns="0" bIns="0" rtlCol="0" anchor="t">
              <a:spAutoFit/>
            </a:bodyPr>
            <a:lstStyle/>
            <a:p>
              <a:pPr>
                <a:lnSpc>
                  <a:spcPts val="4510"/>
                </a:lnSpc>
              </a:pPr>
              <a:r>
                <a:rPr lang="en-US" sz="3220">
                  <a:solidFill>
                    <a:srgbClr val="000000"/>
                  </a:solidFill>
                  <a:latin typeface="Alatsi" panose="00000500000000000000" charset="0"/>
                  <a:cs typeface="Alatsi" panose="00000500000000000000" charset="0"/>
                </a:rPr>
                <a:t>Diversity and creativity in cross-national teams: The role of team knowledge sharing and inclusive climate</a:t>
              </a:r>
              <a:endParaRPr lang="en-US" sz="3220">
                <a:solidFill>
                  <a:srgbClr val="000000"/>
                </a:solidFill>
                <a:latin typeface="Alatsi" panose="00000500000000000000" charset="0"/>
                <a:cs typeface="Alatsi" panose="00000500000000000000" charset="0"/>
              </a:endParaRPr>
            </a:p>
          </p:txBody>
        </p:sp>
        <p:sp>
          <p:nvSpPr>
            <p:cNvPr id="17" name="TextBox 17"/>
            <p:cNvSpPr txBox="1"/>
            <p:nvPr/>
          </p:nvSpPr>
          <p:spPr>
            <a:xfrm>
              <a:off x="1786274" y="2806210"/>
              <a:ext cx="19803726" cy="770467"/>
            </a:xfrm>
            <a:prstGeom prst="rect">
              <a:avLst/>
            </a:prstGeom>
          </p:spPr>
          <p:txBody>
            <a:bodyPr lIns="0" tIns="0" rIns="0" bIns="0" rtlCol="0" anchor="t">
              <a:spAutoFit/>
            </a:bodyPr>
            <a:lstStyle/>
            <a:p>
              <a:pPr>
                <a:lnSpc>
                  <a:spcPts val="4510"/>
                </a:lnSpc>
              </a:pPr>
              <a:r>
                <a:rPr lang="en-US" sz="3220">
                  <a:solidFill>
                    <a:srgbClr val="000000"/>
                  </a:solidFill>
                  <a:latin typeface="Alatsi" panose="00000500000000000000" charset="0"/>
                  <a:cs typeface="Alatsi" panose="00000500000000000000" charset="0"/>
                </a:rPr>
                <a:t>Team Creativity/Innovation in Culturally Diverse Teams: A Meta‐Analysis</a:t>
              </a:r>
              <a:endParaRPr lang="en-US" sz="3220">
                <a:solidFill>
                  <a:srgbClr val="000000"/>
                </a:solidFill>
                <a:latin typeface="Alatsi" panose="00000500000000000000" charset="0"/>
                <a:cs typeface="Alatsi" panose="00000500000000000000" charset="0"/>
              </a:endParaRPr>
            </a:p>
          </p:txBody>
        </p:sp>
        <p:sp>
          <p:nvSpPr>
            <p:cNvPr id="18" name="TextBox 18"/>
            <p:cNvSpPr txBox="1"/>
            <p:nvPr/>
          </p:nvSpPr>
          <p:spPr>
            <a:xfrm>
              <a:off x="1786274" y="5665860"/>
              <a:ext cx="19803726" cy="1541780"/>
            </a:xfrm>
            <a:prstGeom prst="rect">
              <a:avLst/>
            </a:prstGeom>
          </p:spPr>
          <p:txBody>
            <a:bodyPr lIns="0" tIns="0" rIns="0" bIns="0" rtlCol="0" anchor="t">
              <a:spAutoFit/>
            </a:bodyPr>
            <a:lstStyle/>
            <a:p>
              <a:pPr>
                <a:lnSpc>
                  <a:spcPts val="4510"/>
                </a:lnSpc>
              </a:pPr>
              <a:r>
                <a:rPr lang="en-US" sz="3220">
                  <a:solidFill>
                    <a:srgbClr val="000000"/>
                  </a:solidFill>
                  <a:latin typeface="Alatsi" panose="00000500000000000000" charset="0"/>
                  <a:cs typeface="Alatsi" panose="00000500000000000000" charset="0"/>
                </a:rPr>
                <a:t>Critical Review of Literature on Cultural Diversity in the Work Place and Organizational Performance: A Research Agenda</a:t>
              </a:r>
              <a:endParaRPr lang="en-US" sz="3220">
                <a:solidFill>
                  <a:srgbClr val="000000"/>
                </a:solidFill>
                <a:latin typeface="Alatsi" panose="00000500000000000000" charset="0"/>
                <a:cs typeface="Alatsi" panose="00000500000000000000" charset="0"/>
              </a:endParaRPr>
            </a:p>
          </p:txBody>
        </p:sp>
      </p:grpSp>
      <p:grpSp>
        <p:nvGrpSpPr>
          <p:cNvPr id="19" name="Group 19"/>
          <p:cNvGrpSpPr/>
          <p:nvPr/>
        </p:nvGrpSpPr>
        <p:grpSpPr>
          <a:xfrm rot="0">
            <a:off x="15859155" y="0"/>
            <a:ext cx="1562612" cy="1673225"/>
            <a:chOff x="0" y="0"/>
            <a:chExt cx="2083482" cy="2230967"/>
          </a:xfrm>
        </p:grpSpPr>
        <p:grpSp>
          <p:nvGrpSpPr>
            <p:cNvPr id="20" name="Group 20"/>
            <p:cNvGrpSpPr/>
            <p:nvPr/>
          </p:nvGrpSpPr>
          <p:grpSpPr>
            <a:xfrm rot="0">
              <a:off x="75599" y="0"/>
              <a:ext cx="1932284" cy="2230967"/>
              <a:chOff x="0" y="0"/>
              <a:chExt cx="703982" cy="812800"/>
            </a:xfrm>
          </p:grpSpPr>
          <p:sp>
            <p:nvSpPr>
              <p:cNvPr id="21" name="Freeform 2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2" name="TextBox 22"/>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23" name="TextBox 2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panose="020B0806030504020204"/>
                </a:rPr>
                <a:t>6</a:t>
              </a:r>
              <a:endParaRPr lang="en-US" sz="5575">
                <a:solidFill>
                  <a:srgbClr val="000000"/>
                </a:solidFill>
                <a:latin typeface="Open Sans Bold" panose="020B0806030504020204"/>
              </a:endParaRPr>
            </a:p>
          </p:txBody>
        </p:sp>
      </p:grpSp>
      <p:sp>
        <p:nvSpPr>
          <p:cNvPr id="24" name="Freeform 24"/>
          <p:cNvSpPr/>
          <p:nvPr/>
        </p:nvSpPr>
        <p:spPr>
          <a:xfrm>
            <a:off x="10693071" y="7809217"/>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25" name="Freeform 25"/>
          <p:cNvSpPr/>
          <p:nvPr/>
        </p:nvSpPr>
        <p:spPr>
          <a:xfrm>
            <a:off x="-968064" y="-8045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236347" y="866775"/>
            <a:ext cx="15815306" cy="1525905"/>
          </a:xfrm>
          <a:prstGeom prst="rect">
            <a:avLst/>
          </a:prstGeom>
        </p:spPr>
        <p:txBody>
          <a:bodyPr lIns="0" tIns="0" rIns="0" bIns="0" rtlCol="0" anchor="t">
            <a:spAutoFit/>
          </a:bodyPr>
          <a:lstStyle/>
          <a:p>
            <a:pPr algn="ctr">
              <a:lnSpc>
                <a:spcPts val="11900"/>
              </a:lnSpc>
            </a:pPr>
            <a:r>
              <a:rPr lang="en-US" sz="8500">
                <a:solidFill>
                  <a:srgbClr val="000000"/>
                </a:solidFill>
                <a:latin typeface="Alatsi" panose="00000500000000000000" charset="0"/>
                <a:cs typeface="Alatsi" panose="00000500000000000000" charset="0"/>
              </a:rPr>
              <a:t>DATA ANALYSIS</a:t>
            </a:r>
            <a:endParaRPr lang="en-US" sz="8500">
              <a:solidFill>
                <a:srgbClr val="000000"/>
              </a:solidFill>
              <a:latin typeface="Alatsi" panose="00000500000000000000" charset="0"/>
              <a:cs typeface="Alatsi" panose="00000500000000000000" charset="0"/>
            </a:endParaRPr>
          </a:p>
        </p:txBody>
      </p:sp>
      <p:grpSp>
        <p:nvGrpSpPr>
          <p:cNvPr id="3" name="Group 3"/>
          <p:cNvGrpSpPr/>
          <p:nvPr/>
        </p:nvGrpSpPr>
        <p:grpSpPr>
          <a:xfrm rot="0">
            <a:off x="15859155" y="0"/>
            <a:ext cx="1562612" cy="1673225"/>
            <a:chOff x="0" y="0"/>
            <a:chExt cx="2083482" cy="2230967"/>
          </a:xfrm>
        </p:grpSpPr>
        <p:grpSp>
          <p:nvGrpSpPr>
            <p:cNvPr id="4" name="Group 4"/>
            <p:cNvGrpSpPr/>
            <p:nvPr/>
          </p:nvGrpSpPr>
          <p:grpSpPr>
            <a:xfrm rot="0">
              <a:off x="75599" y="0"/>
              <a:ext cx="1932284" cy="2230967"/>
              <a:chOff x="0" y="0"/>
              <a:chExt cx="703982" cy="812800"/>
            </a:xfrm>
          </p:grpSpPr>
          <p:sp>
            <p:nvSpPr>
              <p:cNvPr id="5" name="Freeform 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7" name="TextBox 7"/>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panose="020B0806030504020204"/>
                </a:rPr>
                <a:t>7</a:t>
              </a:r>
              <a:endParaRPr lang="en-US" sz="5575">
                <a:solidFill>
                  <a:srgbClr val="000000"/>
                </a:solidFill>
                <a:latin typeface="Open Sans Bold" panose="020B0806030504020204"/>
              </a:endParaRPr>
            </a:p>
          </p:txBody>
        </p:sp>
      </p:grpSp>
      <p:sp>
        <p:nvSpPr>
          <p:cNvPr id="8" name="Freeform 8"/>
          <p:cNvSpPr/>
          <p:nvPr/>
        </p:nvSpPr>
        <p:spPr>
          <a:xfrm>
            <a:off x="-1636948" y="-549803"/>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9" name="Freeform 9"/>
          <p:cNvSpPr/>
          <p:nvPr/>
        </p:nvSpPr>
        <p:spPr>
          <a:xfrm>
            <a:off x="14982801" y="51435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0" name="Freeform 10"/>
          <p:cNvSpPr/>
          <p:nvPr/>
        </p:nvSpPr>
        <p:spPr>
          <a:xfrm>
            <a:off x="8585560" y="2620395"/>
            <a:ext cx="8836207" cy="2996351"/>
          </a:xfrm>
          <a:custGeom>
            <a:avLst/>
            <a:gdLst/>
            <a:ahLst/>
            <a:cxnLst/>
            <a:rect l="l" t="t" r="r" b="b"/>
            <a:pathLst>
              <a:path w="8836207" h="2996351">
                <a:moveTo>
                  <a:pt x="0" y="0"/>
                </a:moveTo>
                <a:lnTo>
                  <a:pt x="8836207" y="0"/>
                </a:lnTo>
                <a:lnTo>
                  <a:pt x="8836207" y="2996351"/>
                </a:lnTo>
                <a:lnTo>
                  <a:pt x="0" y="2996351"/>
                </a:lnTo>
                <a:lnTo>
                  <a:pt x="0" y="0"/>
                </a:lnTo>
                <a:close/>
              </a:path>
            </a:pathLst>
          </a:custGeom>
          <a:blipFill>
            <a:blip r:embed="rId3"/>
            <a:stretch>
              <a:fillRect l="-247" t="-333" b="-333"/>
            </a:stretch>
          </a:blipFill>
        </p:spPr>
      </p:sp>
      <p:sp>
        <p:nvSpPr>
          <p:cNvPr id="11" name="TextBox 11"/>
          <p:cNvSpPr txBox="1"/>
          <p:nvPr/>
        </p:nvSpPr>
        <p:spPr>
          <a:xfrm>
            <a:off x="635304" y="2665901"/>
            <a:ext cx="7556860" cy="2261870"/>
          </a:xfrm>
          <a:prstGeom prst="rect">
            <a:avLst/>
          </a:prstGeom>
        </p:spPr>
        <p:txBody>
          <a:bodyPr lIns="0" tIns="0" rIns="0" bIns="0" rtlCol="0" anchor="t">
            <a:spAutoFit/>
          </a:bodyPr>
          <a:lstStyle/>
          <a:p>
            <a:pPr>
              <a:lnSpc>
                <a:spcPts val="5880"/>
              </a:lnSpc>
            </a:pPr>
            <a:r>
              <a:rPr lang="en-US" sz="4200">
                <a:solidFill>
                  <a:srgbClr val="000000"/>
                </a:solidFill>
                <a:latin typeface="Alatsi" panose="00000500000000000000" charset="0"/>
                <a:cs typeface="Alatsi" panose="00000500000000000000" charset="0"/>
              </a:rPr>
              <a:t>In your opinion, how much does diversity in cultural backgrounds enhance creativity within a team?</a:t>
            </a:r>
            <a:endParaRPr lang="en-US" sz="4200">
              <a:solidFill>
                <a:srgbClr val="000000"/>
              </a:solidFill>
              <a:latin typeface="Alatsi" panose="00000500000000000000" charset="0"/>
              <a:cs typeface="Alatsi" panose="00000500000000000000" charset="0"/>
            </a:endParaRPr>
          </a:p>
        </p:txBody>
      </p:sp>
      <p:sp>
        <p:nvSpPr>
          <p:cNvPr id="12" name="TextBox 12"/>
          <p:cNvSpPr txBox="1"/>
          <p:nvPr/>
        </p:nvSpPr>
        <p:spPr>
          <a:xfrm>
            <a:off x="635304" y="6517952"/>
            <a:ext cx="7556860" cy="3016250"/>
          </a:xfrm>
          <a:prstGeom prst="rect">
            <a:avLst/>
          </a:prstGeom>
        </p:spPr>
        <p:txBody>
          <a:bodyPr lIns="0" tIns="0" rIns="0" bIns="0" rtlCol="0" anchor="t">
            <a:spAutoFit/>
          </a:bodyPr>
          <a:lstStyle/>
          <a:p>
            <a:pPr>
              <a:lnSpc>
                <a:spcPts val="5880"/>
              </a:lnSpc>
            </a:pPr>
            <a:r>
              <a:rPr lang="en-US" sz="4200">
                <a:solidFill>
                  <a:srgbClr val="000000"/>
                </a:solidFill>
                <a:latin typeface="Alatsi" panose="00000500000000000000" charset="0"/>
                <a:cs typeface="Alatsi" panose="00000500000000000000" charset="0"/>
              </a:rPr>
              <a:t>The diversity of cultural values within a team leads to more innovative solutions to problems</a:t>
            </a:r>
            <a:endParaRPr lang="en-US" sz="4200">
              <a:solidFill>
                <a:srgbClr val="000000"/>
              </a:solidFill>
              <a:latin typeface="Alatsi" panose="00000500000000000000" charset="0"/>
              <a:cs typeface="Alatsi" panose="00000500000000000000" charset="0"/>
            </a:endParaRPr>
          </a:p>
        </p:txBody>
      </p:sp>
      <p:sp>
        <p:nvSpPr>
          <p:cNvPr id="13" name="Freeform 13"/>
          <p:cNvSpPr/>
          <p:nvPr/>
        </p:nvSpPr>
        <p:spPr>
          <a:xfrm>
            <a:off x="9896736" y="5616746"/>
            <a:ext cx="5258175" cy="4448003"/>
          </a:xfrm>
          <a:custGeom>
            <a:avLst/>
            <a:gdLst/>
            <a:ahLst/>
            <a:cxnLst/>
            <a:rect l="l" t="t" r="r" b="b"/>
            <a:pathLst>
              <a:path w="5258175" h="4448003">
                <a:moveTo>
                  <a:pt x="0" y="0"/>
                </a:moveTo>
                <a:lnTo>
                  <a:pt x="5258176" y="0"/>
                </a:lnTo>
                <a:lnTo>
                  <a:pt x="5258176" y="4448004"/>
                </a:lnTo>
                <a:lnTo>
                  <a:pt x="0" y="4448004"/>
                </a:lnTo>
                <a:lnTo>
                  <a:pt x="0" y="0"/>
                </a:lnTo>
                <a:close/>
              </a:path>
            </a:pathLst>
          </a:custGeom>
          <a:blipFill>
            <a:blip r:embed="rId4"/>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236347" y="866775"/>
            <a:ext cx="15815306" cy="1525905"/>
          </a:xfrm>
          <a:prstGeom prst="rect">
            <a:avLst/>
          </a:prstGeom>
        </p:spPr>
        <p:txBody>
          <a:bodyPr lIns="0" tIns="0" rIns="0" bIns="0" rtlCol="0" anchor="t">
            <a:spAutoFit/>
          </a:bodyPr>
          <a:lstStyle/>
          <a:p>
            <a:pPr algn="ctr">
              <a:lnSpc>
                <a:spcPts val="11900"/>
              </a:lnSpc>
            </a:pPr>
            <a:r>
              <a:rPr lang="en-US" sz="8500">
                <a:solidFill>
                  <a:srgbClr val="000000"/>
                </a:solidFill>
                <a:latin typeface="Alatsi" panose="00000500000000000000" charset="0"/>
                <a:cs typeface="Alatsi" panose="00000500000000000000" charset="0"/>
              </a:rPr>
              <a:t>DATA ANALYSIS</a:t>
            </a:r>
            <a:endParaRPr lang="en-US" sz="8500">
              <a:solidFill>
                <a:srgbClr val="000000"/>
              </a:solidFill>
              <a:latin typeface="Alatsi" panose="00000500000000000000" charset="0"/>
              <a:cs typeface="Alatsi" panose="00000500000000000000" charset="0"/>
            </a:endParaRPr>
          </a:p>
        </p:txBody>
      </p:sp>
      <p:grpSp>
        <p:nvGrpSpPr>
          <p:cNvPr id="3" name="Group 3"/>
          <p:cNvGrpSpPr/>
          <p:nvPr/>
        </p:nvGrpSpPr>
        <p:grpSpPr>
          <a:xfrm rot="0">
            <a:off x="15859155" y="0"/>
            <a:ext cx="1562612" cy="1673225"/>
            <a:chOff x="0" y="0"/>
            <a:chExt cx="2083482" cy="2230967"/>
          </a:xfrm>
        </p:grpSpPr>
        <p:grpSp>
          <p:nvGrpSpPr>
            <p:cNvPr id="4" name="Group 4"/>
            <p:cNvGrpSpPr/>
            <p:nvPr/>
          </p:nvGrpSpPr>
          <p:grpSpPr>
            <a:xfrm rot="0">
              <a:off x="75599" y="0"/>
              <a:ext cx="1932284" cy="2230967"/>
              <a:chOff x="0" y="0"/>
              <a:chExt cx="703982" cy="812800"/>
            </a:xfrm>
          </p:grpSpPr>
          <p:sp>
            <p:nvSpPr>
              <p:cNvPr id="5" name="Freeform 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7" name="TextBox 7"/>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panose="020B0806030504020204"/>
                </a:rPr>
                <a:t>8</a:t>
              </a:r>
              <a:endParaRPr lang="en-US" sz="5575">
                <a:solidFill>
                  <a:srgbClr val="000000"/>
                </a:solidFill>
                <a:latin typeface="Open Sans Bold" panose="020B0806030504020204"/>
              </a:endParaRPr>
            </a:p>
          </p:txBody>
        </p:sp>
      </p:grpSp>
      <p:sp>
        <p:nvSpPr>
          <p:cNvPr id="8" name="Freeform 8"/>
          <p:cNvSpPr/>
          <p:nvPr/>
        </p:nvSpPr>
        <p:spPr>
          <a:xfrm>
            <a:off x="-1661535"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9" name="Freeform 9"/>
          <p:cNvSpPr/>
          <p:nvPr/>
        </p:nvSpPr>
        <p:spPr>
          <a:xfrm>
            <a:off x="14982801" y="51435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0" name="Freeform 10"/>
          <p:cNvSpPr/>
          <p:nvPr/>
        </p:nvSpPr>
        <p:spPr>
          <a:xfrm>
            <a:off x="9724626" y="1856751"/>
            <a:ext cx="5258175" cy="4448003"/>
          </a:xfrm>
          <a:custGeom>
            <a:avLst/>
            <a:gdLst/>
            <a:ahLst/>
            <a:cxnLst/>
            <a:rect l="l" t="t" r="r" b="b"/>
            <a:pathLst>
              <a:path w="5258175" h="4448003">
                <a:moveTo>
                  <a:pt x="0" y="0"/>
                </a:moveTo>
                <a:lnTo>
                  <a:pt x="5258175" y="0"/>
                </a:lnTo>
                <a:lnTo>
                  <a:pt x="5258175" y="4448003"/>
                </a:lnTo>
                <a:lnTo>
                  <a:pt x="0" y="4448003"/>
                </a:lnTo>
                <a:lnTo>
                  <a:pt x="0" y="0"/>
                </a:lnTo>
                <a:close/>
              </a:path>
            </a:pathLst>
          </a:custGeom>
          <a:blipFill>
            <a:blip r:embed="rId3"/>
            <a:stretch>
              <a:fillRect/>
            </a:stretch>
          </a:blipFill>
        </p:spPr>
      </p:sp>
      <p:sp>
        <p:nvSpPr>
          <p:cNvPr id="11" name="Freeform 11"/>
          <p:cNvSpPr/>
          <p:nvPr/>
        </p:nvSpPr>
        <p:spPr>
          <a:xfrm>
            <a:off x="9144000" y="6485729"/>
            <a:ext cx="8703067" cy="3344187"/>
          </a:xfrm>
          <a:custGeom>
            <a:avLst/>
            <a:gdLst/>
            <a:ahLst/>
            <a:cxnLst/>
            <a:rect l="l" t="t" r="r" b="b"/>
            <a:pathLst>
              <a:path w="8703067" h="3344187">
                <a:moveTo>
                  <a:pt x="0" y="0"/>
                </a:moveTo>
                <a:lnTo>
                  <a:pt x="8703067" y="0"/>
                </a:lnTo>
                <a:lnTo>
                  <a:pt x="8703067" y="3344187"/>
                </a:lnTo>
                <a:lnTo>
                  <a:pt x="0" y="3344187"/>
                </a:lnTo>
                <a:lnTo>
                  <a:pt x="0" y="0"/>
                </a:lnTo>
                <a:close/>
              </a:path>
            </a:pathLst>
          </a:custGeom>
          <a:blipFill>
            <a:blip r:embed="rId4"/>
            <a:stretch>
              <a:fillRect/>
            </a:stretch>
          </a:blipFill>
        </p:spPr>
      </p:sp>
      <p:sp>
        <p:nvSpPr>
          <p:cNvPr id="12" name="TextBox 12"/>
          <p:cNvSpPr txBox="1"/>
          <p:nvPr/>
        </p:nvSpPr>
        <p:spPr>
          <a:xfrm>
            <a:off x="369045" y="2935605"/>
            <a:ext cx="8356972" cy="2261870"/>
          </a:xfrm>
          <a:prstGeom prst="rect">
            <a:avLst/>
          </a:prstGeom>
        </p:spPr>
        <p:txBody>
          <a:bodyPr lIns="0" tIns="0" rIns="0" bIns="0" rtlCol="0" anchor="t">
            <a:spAutoFit/>
          </a:bodyPr>
          <a:lstStyle/>
          <a:p>
            <a:pPr>
              <a:lnSpc>
                <a:spcPts val="5880"/>
              </a:lnSpc>
            </a:pPr>
            <a:r>
              <a:rPr lang="en-US" sz="4200">
                <a:solidFill>
                  <a:srgbClr val="000000"/>
                </a:solidFill>
                <a:latin typeface="Alatsi" panose="00000500000000000000" charset="0"/>
                <a:cs typeface="Alatsi" panose="00000500000000000000" charset="0"/>
              </a:rPr>
              <a:t>Communication barriers due to cultural differences negatively impact team’s creative process.</a:t>
            </a:r>
            <a:endParaRPr lang="en-US" sz="4200">
              <a:solidFill>
                <a:srgbClr val="000000"/>
              </a:solidFill>
              <a:latin typeface="Alatsi" panose="00000500000000000000" charset="0"/>
              <a:cs typeface="Alatsi" panose="00000500000000000000" charset="0"/>
            </a:endParaRPr>
          </a:p>
        </p:txBody>
      </p:sp>
      <p:sp>
        <p:nvSpPr>
          <p:cNvPr id="13" name="TextBox 13"/>
          <p:cNvSpPr txBox="1"/>
          <p:nvPr/>
        </p:nvSpPr>
        <p:spPr>
          <a:xfrm>
            <a:off x="332767" y="6679921"/>
            <a:ext cx="8393250" cy="2261870"/>
          </a:xfrm>
          <a:prstGeom prst="rect">
            <a:avLst/>
          </a:prstGeom>
        </p:spPr>
        <p:txBody>
          <a:bodyPr lIns="0" tIns="0" rIns="0" bIns="0" rtlCol="0" anchor="t">
            <a:spAutoFit/>
          </a:bodyPr>
          <a:lstStyle/>
          <a:p>
            <a:pPr>
              <a:lnSpc>
                <a:spcPts val="5880"/>
              </a:lnSpc>
            </a:pPr>
            <a:r>
              <a:rPr lang="en-US" sz="4200">
                <a:solidFill>
                  <a:srgbClr val="000000"/>
                </a:solidFill>
                <a:latin typeface="Alatsi" panose="00000500000000000000" charset="0"/>
                <a:cs typeface="Alatsi" panose="00000500000000000000" charset="0"/>
              </a:rPr>
              <a:t>What challenges do you anticipate individuals might face when working in a culturally diverse team?</a:t>
            </a:r>
            <a:endParaRPr lang="en-US" sz="4200">
              <a:solidFill>
                <a:srgbClr val="000000"/>
              </a:solidFill>
              <a:latin typeface="Alatsi" panose="00000500000000000000" charset="0"/>
              <a:cs typeface="Alatsi" panose="00000500000000000000"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2816</Words>
  <Application>WPS Presentation</Application>
  <PresentationFormat>On-screen Show (4:3)</PresentationFormat>
  <Paragraphs>100</Paragraphs>
  <Slides>12</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Arial</vt:lpstr>
      <vt:lpstr>SimSun</vt:lpstr>
      <vt:lpstr>Wingdings</vt:lpstr>
      <vt:lpstr>Alatsi</vt:lpstr>
      <vt:lpstr>Alatsi Bold</vt:lpstr>
      <vt:lpstr>Segoe Print</vt:lpstr>
      <vt:lpstr>Open Sans Bold</vt:lpstr>
      <vt:lpstr>Arial</vt:lpstr>
      <vt:lpstr>Microsoft YaHei</vt:lpstr>
      <vt:lpstr>Arial Unicode MS</vt:lpstr>
      <vt:lpstr>Calibri</vt:lpstr>
      <vt:lpstr>Arial Black</vt:lpstr>
      <vt:lpstr>Bahnschrift Condensed</vt:lpstr>
      <vt:lpstr>Alatsi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Humanities PPT</dc:title>
  <dc:creator/>
  <cp:lastModifiedBy>hg924</cp:lastModifiedBy>
  <cp:revision>2</cp:revision>
  <dcterms:created xsi:type="dcterms:W3CDTF">2006-08-16T00:00:00Z</dcterms:created>
  <dcterms:modified xsi:type="dcterms:W3CDTF">2024-05-01T18:27:51Z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3287D1AAF895471BBBEFCF9833DC0B90_12</vt:lpwstr>
  </property>
  <property fmtid="{D5CDD505-2E9C-101B-9397-08002B2CF9AE}" pid="3" name="KSOProductBuildVer">
    <vt:lpwstr>1033-12.2.0.16731</vt:lpwstr>
  </property>
</Properties>
</file>