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Knewave" panose="020B0604020202020204" charset="0"/>
      <p:regular r:id="rId16"/>
    </p:embeddedFont>
    <p:embeddedFont>
      <p:font typeface="Kollektif" panose="020B0604020202020204" charset="0"/>
      <p:regular r:id="rId17"/>
    </p:embeddedFont>
    <p:embeddedFont>
      <p:font typeface="Kollektif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72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48414"/>
            <a:ext cx="16230600" cy="8390172"/>
            <a:chOff x="0" y="0"/>
            <a:chExt cx="4274726" cy="22097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209757"/>
            </a:xfrm>
            <a:custGeom>
              <a:avLst/>
              <a:gdLst/>
              <a:ahLst/>
              <a:cxnLst/>
              <a:rect l="l" t="t" r="r" b="b"/>
              <a:pathLst>
                <a:path w="4274726" h="2209757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745775">
            <a:off x="-641346" y="6951854"/>
            <a:ext cx="4178745" cy="4953254"/>
          </a:xfrm>
          <a:custGeom>
            <a:avLst/>
            <a:gdLst/>
            <a:ahLst/>
            <a:cxnLst/>
            <a:rect l="l" t="t" r="r" b="b"/>
            <a:pathLst>
              <a:path w="4178745" h="4953254">
                <a:moveTo>
                  <a:pt x="0" y="0"/>
                </a:moveTo>
                <a:lnTo>
                  <a:pt x="4178746" y="0"/>
                </a:lnTo>
                <a:lnTo>
                  <a:pt x="4178746" y="4953254"/>
                </a:lnTo>
                <a:lnTo>
                  <a:pt x="0" y="4953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3771138">
            <a:off x="15635300" y="-1854681"/>
            <a:ext cx="4601363" cy="5454202"/>
          </a:xfrm>
          <a:custGeom>
            <a:avLst/>
            <a:gdLst/>
            <a:ahLst/>
            <a:cxnLst/>
            <a:rect l="l" t="t" r="r" b="b"/>
            <a:pathLst>
              <a:path w="4601363" h="5454202">
                <a:moveTo>
                  <a:pt x="0" y="0"/>
                </a:moveTo>
                <a:lnTo>
                  <a:pt x="4601363" y="0"/>
                </a:lnTo>
                <a:lnTo>
                  <a:pt x="4601363" y="5454202"/>
                </a:lnTo>
                <a:lnTo>
                  <a:pt x="0" y="5454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2215717">
            <a:off x="15650436" y="6390941"/>
            <a:ext cx="2194809" cy="4697061"/>
          </a:xfrm>
          <a:custGeom>
            <a:avLst/>
            <a:gdLst/>
            <a:ahLst/>
            <a:cxnLst/>
            <a:rect l="l" t="t" r="r" b="b"/>
            <a:pathLst>
              <a:path w="2194809" h="4697061">
                <a:moveTo>
                  <a:pt x="0" y="0"/>
                </a:moveTo>
                <a:lnTo>
                  <a:pt x="2194808" y="0"/>
                </a:lnTo>
                <a:lnTo>
                  <a:pt x="2194808" y="4697061"/>
                </a:lnTo>
                <a:lnTo>
                  <a:pt x="0" y="4697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2470566">
            <a:off x="-529418" y="-476032"/>
            <a:ext cx="3116237" cy="5528807"/>
          </a:xfrm>
          <a:custGeom>
            <a:avLst/>
            <a:gdLst/>
            <a:ahLst/>
            <a:cxnLst/>
            <a:rect l="l" t="t" r="r" b="b"/>
            <a:pathLst>
              <a:path w="3116237" h="552880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932871" y="2510157"/>
            <a:ext cx="12422259" cy="4050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7200" spc="359">
                <a:solidFill>
                  <a:srgbClr val="474A53"/>
                </a:solidFill>
                <a:latin typeface="Knewave Bold"/>
              </a:rPr>
              <a:t>EFFECT OF ADVERTISING ON CONSUMER PURCHASING DECISONS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287809" y="6798523"/>
            <a:ext cx="11390911" cy="1764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975B3F"/>
                </a:solidFill>
                <a:latin typeface="Kollektif"/>
              </a:rPr>
              <a:t>Presented By Khushal Trehan, Krishna Arora, Nimish Sikka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48414"/>
            <a:ext cx="16230600" cy="8390172"/>
            <a:chOff x="0" y="0"/>
            <a:chExt cx="4274726" cy="22097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209757"/>
            </a:xfrm>
            <a:custGeom>
              <a:avLst/>
              <a:gdLst/>
              <a:ahLst/>
              <a:cxnLst/>
              <a:rect l="l" t="t" r="r" b="b"/>
              <a:pathLst>
                <a:path w="4274726" h="2209757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745775">
            <a:off x="-689495" y="7394011"/>
            <a:ext cx="3763119" cy="4460593"/>
          </a:xfrm>
          <a:custGeom>
            <a:avLst/>
            <a:gdLst/>
            <a:ahLst/>
            <a:cxnLst/>
            <a:rect l="l" t="t" r="r" b="b"/>
            <a:pathLst>
              <a:path w="3763119" h="4460593">
                <a:moveTo>
                  <a:pt x="0" y="0"/>
                </a:moveTo>
                <a:lnTo>
                  <a:pt x="3763119" y="0"/>
                </a:lnTo>
                <a:lnTo>
                  <a:pt x="3763119" y="4460594"/>
                </a:lnTo>
                <a:lnTo>
                  <a:pt x="0" y="4460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78331">
            <a:off x="16161896" y="6909769"/>
            <a:ext cx="2194809" cy="4697061"/>
          </a:xfrm>
          <a:custGeom>
            <a:avLst/>
            <a:gdLst/>
            <a:ahLst/>
            <a:cxnLst/>
            <a:rect l="l" t="t" r="r" b="b"/>
            <a:pathLst>
              <a:path w="2194809" h="4697061">
                <a:moveTo>
                  <a:pt x="0" y="0"/>
                </a:moveTo>
                <a:lnTo>
                  <a:pt x="2194808" y="0"/>
                </a:lnTo>
                <a:lnTo>
                  <a:pt x="2194808" y="4697062"/>
                </a:lnTo>
                <a:lnTo>
                  <a:pt x="0" y="4697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470566">
            <a:off x="-529418" y="-476032"/>
            <a:ext cx="3116237" cy="5528807"/>
          </a:xfrm>
          <a:custGeom>
            <a:avLst/>
            <a:gdLst/>
            <a:ahLst/>
            <a:cxnLst/>
            <a:rect l="l" t="t" r="r" b="b"/>
            <a:pathLst>
              <a:path w="3116237" h="552880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3771138">
            <a:off x="15698790" y="-1817663"/>
            <a:ext cx="4383300" cy="5195722"/>
          </a:xfrm>
          <a:custGeom>
            <a:avLst/>
            <a:gdLst/>
            <a:ahLst/>
            <a:cxnLst/>
            <a:rect l="l" t="t" r="r" b="b"/>
            <a:pathLst>
              <a:path w="4383300" h="5195722">
                <a:moveTo>
                  <a:pt x="0" y="0"/>
                </a:moveTo>
                <a:lnTo>
                  <a:pt x="4383301" y="0"/>
                </a:lnTo>
                <a:lnTo>
                  <a:pt x="4383301" y="5195722"/>
                </a:lnTo>
                <a:lnTo>
                  <a:pt x="0" y="51957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379972" y="3688468"/>
            <a:ext cx="5663109" cy="4674639"/>
          </a:xfrm>
          <a:custGeom>
            <a:avLst/>
            <a:gdLst/>
            <a:ahLst/>
            <a:cxnLst/>
            <a:rect l="l" t="t" r="r" b="b"/>
            <a:pathLst>
              <a:path w="5663109" h="4674639">
                <a:moveTo>
                  <a:pt x="0" y="0"/>
                </a:moveTo>
                <a:lnTo>
                  <a:pt x="5663109" y="0"/>
                </a:lnTo>
                <a:lnTo>
                  <a:pt x="5663109" y="4674639"/>
                </a:lnTo>
                <a:lnTo>
                  <a:pt x="0" y="467463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528046" y="1969139"/>
            <a:ext cx="9231909" cy="1175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91"/>
              </a:lnSpc>
            </a:pPr>
            <a:r>
              <a:rPr lang="en-US" sz="4099">
                <a:solidFill>
                  <a:srgbClr val="474A53"/>
                </a:solidFill>
                <a:latin typeface="Knewave"/>
              </a:rPr>
              <a:t>Q. On which platforms do you find advertisements most influential?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48414"/>
            <a:ext cx="16230600" cy="8390172"/>
            <a:chOff x="0" y="0"/>
            <a:chExt cx="4274726" cy="22097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209757"/>
            </a:xfrm>
            <a:custGeom>
              <a:avLst/>
              <a:gdLst/>
              <a:ahLst/>
              <a:cxnLst/>
              <a:rect l="l" t="t" r="r" b="b"/>
              <a:pathLst>
                <a:path w="4274726" h="2209757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745775">
            <a:off x="-689495" y="7394011"/>
            <a:ext cx="3763119" cy="4460593"/>
          </a:xfrm>
          <a:custGeom>
            <a:avLst/>
            <a:gdLst/>
            <a:ahLst/>
            <a:cxnLst/>
            <a:rect l="l" t="t" r="r" b="b"/>
            <a:pathLst>
              <a:path w="3763119" h="4460593">
                <a:moveTo>
                  <a:pt x="0" y="0"/>
                </a:moveTo>
                <a:lnTo>
                  <a:pt x="3763119" y="0"/>
                </a:lnTo>
                <a:lnTo>
                  <a:pt x="3763119" y="4460594"/>
                </a:lnTo>
                <a:lnTo>
                  <a:pt x="0" y="4460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78331">
            <a:off x="16161896" y="6909769"/>
            <a:ext cx="2194809" cy="4697061"/>
          </a:xfrm>
          <a:custGeom>
            <a:avLst/>
            <a:gdLst/>
            <a:ahLst/>
            <a:cxnLst/>
            <a:rect l="l" t="t" r="r" b="b"/>
            <a:pathLst>
              <a:path w="2194809" h="4697061">
                <a:moveTo>
                  <a:pt x="0" y="0"/>
                </a:moveTo>
                <a:lnTo>
                  <a:pt x="2194808" y="0"/>
                </a:lnTo>
                <a:lnTo>
                  <a:pt x="2194808" y="4697062"/>
                </a:lnTo>
                <a:lnTo>
                  <a:pt x="0" y="4697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470566">
            <a:off x="-529418" y="-476032"/>
            <a:ext cx="3116237" cy="5528807"/>
          </a:xfrm>
          <a:custGeom>
            <a:avLst/>
            <a:gdLst/>
            <a:ahLst/>
            <a:cxnLst/>
            <a:rect l="l" t="t" r="r" b="b"/>
            <a:pathLst>
              <a:path w="3116237" h="552880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3771138">
            <a:off x="15698790" y="-1817663"/>
            <a:ext cx="4383300" cy="5195722"/>
          </a:xfrm>
          <a:custGeom>
            <a:avLst/>
            <a:gdLst/>
            <a:ahLst/>
            <a:cxnLst/>
            <a:rect l="l" t="t" r="r" b="b"/>
            <a:pathLst>
              <a:path w="4383300" h="5195722">
                <a:moveTo>
                  <a:pt x="0" y="0"/>
                </a:moveTo>
                <a:lnTo>
                  <a:pt x="4383301" y="0"/>
                </a:lnTo>
                <a:lnTo>
                  <a:pt x="4383301" y="5195722"/>
                </a:lnTo>
                <a:lnTo>
                  <a:pt x="0" y="51957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231719" y="3915768"/>
            <a:ext cx="5824563" cy="4558353"/>
          </a:xfrm>
          <a:custGeom>
            <a:avLst/>
            <a:gdLst/>
            <a:ahLst/>
            <a:cxnLst/>
            <a:rect l="l" t="t" r="r" b="b"/>
            <a:pathLst>
              <a:path w="5824563" h="4558353">
                <a:moveTo>
                  <a:pt x="0" y="0"/>
                </a:moveTo>
                <a:lnTo>
                  <a:pt x="5824562" y="0"/>
                </a:lnTo>
                <a:lnTo>
                  <a:pt x="5824562" y="4558353"/>
                </a:lnTo>
                <a:lnTo>
                  <a:pt x="0" y="455835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528046" y="1969139"/>
            <a:ext cx="9231909" cy="1697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79"/>
              </a:lnSpc>
            </a:pPr>
            <a:r>
              <a:rPr lang="en-US" sz="3999">
                <a:solidFill>
                  <a:srgbClr val="474A53"/>
                </a:solidFill>
                <a:latin typeface="Knewave"/>
              </a:rPr>
              <a:t>Q. To what extent do you trust the information presented in advertisements?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48414"/>
            <a:ext cx="16230600" cy="8390172"/>
            <a:chOff x="0" y="0"/>
            <a:chExt cx="4274726" cy="22097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209757"/>
            </a:xfrm>
            <a:custGeom>
              <a:avLst/>
              <a:gdLst/>
              <a:ahLst/>
              <a:cxnLst/>
              <a:rect l="l" t="t" r="r" b="b"/>
              <a:pathLst>
                <a:path w="4274726" h="2209757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745775">
            <a:off x="-689495" y="7394011"/>
            <a:ext cx="3763119" cy="4460593"/>
          </a:xfrm>
          <a:custGeom>
            <a:avLst/>
            <a:gdLst/>
            <a:ahLst/>
            <a:cxnLst/>
            <a:rect l="l" t="t" r="r" b="b"/>
            <a:pathLst>
              <a:path w="3763119" h="4460593">
                <a:moveTo>
                  <a:pt x="0" y="0"/>
                </a:moveTo>
                <a:lnTo>
                  <a:pt x="3763119" y="0"/>
                </a:lnTo>
                <a:lnTo>
                  <a:pt x="3763119" y="4460594"/>
                </a:lnTo>
                <a:lnTo>
                  <a:pt x="0" y="4460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78331">
            <a:off x="16161896" y="6909769"/>
            <a:ext cx="2194809" cy="4697061"/>
          </a:xfrm>
          <a:custGeom>
            <a:avLst/>
            <a:gdLst/>
            <a:ahLst/>
            <a:cxnLst/>
            <a:rect l="l" t="t" r="r" b="b"/>
            <a:pathLst>
              <a:path w="2194809" h="4697061">
                <a:moveTo>
                  <a:pt x="0" y="0"/>
                </a:moveTo>
                <a:lnTo>
                  <a:pt x="2194808" y="0"/>
                </a:lnTo>
                <a:lnTo>
                  <a:pt x="2194808" y="4697062"/>
                </a:lnTo>
                <a:lnTo>
                  <a:pt x="0" y="4697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470566">
            <a:off x="-529418" y="-476032"/>
            <a:ext cx="3116237" cy="5528807"/>
          </a:xfrm>
          <a:custGeom>
            <a:avLst/>
            <a:gdLst/>
            <a:ahLst/>
            <a:cxnLst/>
            <a:rect l="l" t="t" r="r" b="b"/>
            <a:pathLst>
              <a:path w="3116237" h="552880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3771138">
            <a:off x="15698790" y="-1817663"/>
            <a:ext cx="4383300" cy="5195722"/>
          </a:xfrm>
          <a:custGeom>
            <a:avLst/>
            <a:gdLst/>
            <a:ahLst/>
            <a:cxnLst/>
            <a:rect l="l" t="t" r="r" b="b"/>
            <a:pathLst>
              <a:path w="4383300" h="5195722">
                <a:moveTo>
                  <a:pt x="0" y="0"/>
                </a:moveTo>
                <a:lnTo>
                  <a:pt x="4383301" y="0"/>
                </a:lnTo>
                <a:lnTo>
                  <a:pt x="4383301" y="5195722"/>
                </a:lnTo>
                <a:lnTo>
                  <a:pt x="0" y="51957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579439" y="4604153"/>
            <a:ext cx="5129122" cy="4079983"/>
          </a:xfrm>
          <a:custGeom>
            <a:avLst/>
            <a:gdLst/>
            <a:ahLst/>
            <a:cxnLst/>
            <a:rect l="l" t="t" r="r" b="b"/>
            <a:pathLst>
              <a:path w="5129122" h="4079983">
                <a:moveTo>
                  <a:pt x="0" y="0"/>
                </a:moveTo>
                <a:lnTo>
                  <a:pt x="5129122" y="0"/>
                </a:lnTo>
                <a:lnTo>
                  <a:pt x="5129122" y="4079983"/>
                </a:lnTo>
                <a:lnTo>
                  <a:pt x="0" y="407998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528046" y="1969139"/>
            <a:ext cx="9231909" cy="2259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79"/>
              </a:lnSpc>
            </a:pPr>
            <a:r>
              <a:rPr lang="en-US" sz="3999">
                <a:solidFill>
                  <a:srgbClr val="474A53"/>
                </a:solidFill>
                <a:latin typeface="Knewave"/>
              </a:rPr>
              <a:t>Q. After making a purchase based on an advertisement, do you often reflect on whether the product or service lived up to the advertised claims?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48414"/>
            <a:ext cx="16230600" cy="8390172"/>
            <a:chOff x="0" y="0"/>
            <a:chExt cx="4274726" cy="22097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209757"/>
            </a:xfrm>
            <a:custGeom>
              <a:avLst/>
              <a:gdLst/>
              <a:ahLst/>
              <a:cxnLst/>
              <a:rect l="l" t="t" r="r" b="b"/>
              <a:pathLst>
                <a:path w="4274726" h="2209757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745775">
            <a:off x="-689495" y="7394011"/>
            <a:ext cx="3763119" cy="4460593"/>
          </a:xfrm>
          <a:custGeom>
            <a:avLst/>
            <a:gdLst/>
            <a:ahLst/>
            <a:cxnLst/>
            <a:rect l="l" t="t" r="r" b="b"/>
            <a:pathLst>
              <a:path w="3763119" h="4460593">
                <a:moveTo>
                  <a:pt x="0" y="0"/>
                </a:moveTo>
                <a:lnTo>
                  <a:pt x="3763119" y="0"/>
                </a:lnTo>
                <a:lnTo>
                  <a:pt x="3763119" y="4460594"/>
                </a:lnTo>
                <a:lnTo>
                  <a:pt x="0" y="4460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78331">
            <a:off x="16161896" y="6909769"/>
            <a:ext cx="2194809" cy="4697061"/>
          </a:xfrm>
          <a:custGeom>
            <a:avLst/>
            <a:gdLst/>
            <a:ahLst/>
            <a:cxnLst/>
            <a:rect l="l" t="t" r="r" b="b"/>
            <a:pathLst>
              <a:path w="2194809" h="4697061">
                <a:moveTo>
                  <a:pt x="0" y="0"/>
                </a:moveTo>
                <a:lnTo>
                  <a:pt x="2194808" y="0"/>
                </a:lnTo>
                <a:lnTo>
                  <a:pt x="2194808" y="4697062"/>
                </a:lnTo>
                <a:lnTo>
                  <a:pt x="0" y="4697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470566">
            <a:off x="-529418" y="-476032"/>
            <a:ext cx="3116237" cy="5528807"/>
          </a:xfrm>
          <a:custGeom>
            <a:avLst/>
            <a:gdLst/>
            <a:ahLst/>
            <a:cxnLst/>
            <a:rect l="l" t="t" r="r" b="b"/>
            <a:pathLst>
              <a:path w="3116237" h="552880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3771138">
            <a:off x="15698790" y="-1817663"/>
            <a:ext cx="4383300" cy="5195722"/>
          </a:xfrm>
          <a:custGeom>
            <a:avLst/>
            <a:gdLst/>
            <a:ahLst/>
            <a:cxnLst/>
            <a:rect l="l" t="t" r="r" b="b"/>
            <a:pathLst>
              <a:path w="4383300" h="5195722">
                <a:moveTo>
                  <a:pt x="0" y="0"/>
                </a:moveTo>
                <a:lnTo>
                  <a:pt x="4383301" y="0"/>
                </a:lnTo>
                <a:lnTo>
                  <a:pt x="4383301" y="5195722"/>
                </a:lnTo>
                <a:lnTo>
                  <a:pt x="0" y="51957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528046" y="2016764"/>
            <a:ext cx="9231909" cy="1444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222"/>
              </a:lnSpc>
            </a:pPr>
            <a:r>
              <a:rPr lang="en-US" sz="10020">
                <a:solidFill>
                  <a:srgbClr val="474A53"/>
                </a:solidFill>
                <a:latin typeface="Knewave"/>
              </a:rPr>
              <a:t>Conclusion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710909" y="6259555"/>
            <a:ext cx="12866182" cy="1728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474A53"/>
                </a:solidFill>
                <a:latin typeface="Kollektif"/>
              </a:rPr>
              <a:t>Understanding the effects of advertising on consumer decision-making can help businesses create more effective and ethical advertising campaigns, ultimately driving sales and fostering 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710909" y="3887484"/>
            <a:ext cx="12866182" cy="2193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474A53"/>
                </a:solidFill>
                <a:latin typeface="Kollektif"/>
              </a:rPr>
              <a:t>Advertising plays a significant role in influencing consumer behaviour and purchasing decisions, making it a crucial aspect of marketing strategies for businesses.</a:t>
            </a:r>
          </a:p>
          <a:p>
            <a:pPr algn="ctr">
              <a:lnSpc>
                <a:spcPts val="3640"/>
              </a:lnSpc>
              <a:spcBef>
                <a:spcPct val="0"/>
              </a:spcBef>
            </a:pPr>
            <a:endParaRPr lang="en-US" sz="3200">
              <a:solidFill>
                <a:srgbClr val="474A53"/>
              </a:solidFill>
              <a:latin typeface="Kollekt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48414"/>
            <a:ext cx="16230600" cy="8390172"/>
            <a:chOff x="0" y="0"/>
            <a:chExt cx="4274726" cy="22097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209757"/>
            </a:xfrm>
            <a:custGeom>
              <a:avLst/>
              <a:gdLst/>
              <a:ahLst/>
              <a:cxnLst/>
              <a:rect l="l" t="t" r="r" b="b"/>
              <a:pathLst>
                <a:path w="4274726" h="2209757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745775">
            <a:off x="-641346" y="6951854"/>
            <a:ext cx="4178745" cy="4953254"/>
          </a:xfrm>
          <a:custGeom>
            <a:avLst/>
            <a:gdLst/>
            <a:ahLst/>
            <a:cxnLst/>
            <a:rect l="l" t="t" r="r" b="b"/>
            <a:pathLst>
              <a:path w="4178745" h="4953254">
                <a:moveTo>
                  <a:pt x="0" y="0"/>
                </a:moveTo>
                <a:lnTo>
                  <a:pt x="4178746" y="0"/>
                </a:lnTo>
                <a:lnTo>
                  <a:pt x="4178746" y="4953254"/>
                </a:lnTo>
                <a:lnTo>
                  <a:pt x="0" y="4953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3771138">
            <a:off x="15635300" y="-1854681"/>
            <a:ext cx="4601363" cy="5454202"/>
          </a:xfrm>
          <a:custGeom>
            <a:avLst/>
            <a:gdLst/>
            <a:ahLst/>
            <a:cxnLst/>
            <a:rect l="l" t="t" r="r" b="b"/>
            <a:pathLst>
              <a:path w="4601363" h="5454202">
                <a:moveTo>
                  <a:pt x="0" y="0"/>
                </a:moveTo>
                <a:lnTo>
                  <a:pt x="4601363" y="0"/>
                </a:lnTo>
                <a:lnTo>
                  <a:pt x="4601363" y="5454202"/>
                </a:lnTo>
                <a:lnTo>
                  <a:pt x="0" y="5454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2215717">
            <a:off x="15650436" y="6390941"/>
            <a:ext cx="2194809" cy="4697061"/>
          </a:xfrm>
          <a:custGeom>
            <a:avLst/>
            <a:gdLst/>
            <a:ahLst/>
            <a:cxnLst/>
            <a:rect l="l" t="t" r="r" b="b"/>
            <a:pathLst>
              <a:path w="2194809" h="4697061">
                <a:moveTo>
                  <a:pt x="0" y="0"/>
                </a:moveTo>
                <a:lnTo>
                  <a:pt x="2194808" y="0"/>
                </a:lnTo>
                <a:lnTo>
                  <a:pt x="2194808" y="4697061"/>
                </a:lnTo>
                <a:lnTo>
                  <a:pt x="0" y="4697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2470566">
            <a:off x="-529418" y="-476032"/>
            <a:ext cx="3116237" cy="5528807"/>
          </a:xfrm>
          <a:custGeom>
            <a:avLst/>
            <a:gdLst/>
            <a:ahLst/>
            <a:cxnLst/>
            <a:rect l="l" t="t" r="r" b="b"/>
            <a:pathLst>
              <a:path w="3116237" h="552880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710504" y="3811555"/>
            <a:ext cx="10866992" cy="2203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229"/>
              </a:lnSpc>
            </a:pPr>
            <a:r>
              <a:rPr lang="en-US" sz="12153" spc="607">
                <a:solidFill>
                  <a:srgbClr val="474A53"/>
                </a:solidFill>
                <a:latin typeface="Knewave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48414"/>
            <a:ext cx="16230600" cy="8390172"/>
            <a:chOff x="0" y="0"/>
            <a:chExt cx="4274726" cy="22097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209757"/>
            </a:xfrm>
            <a:custGeom>
              <a:avLst/>
              <a:gdLst/>
              <a:ahLst/>
              <a:cxnLst/>
              <a:rect l="l" t="t" r="r" b="b"/>
              <a:pathLst>
                <a:path w="4274726" h="2209757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745775">
            <a:off x="-750362" y="7952960"/>
            <a:ext cx="3237708" cy="3837801"/>
          </a:xfrm>
          <a:custGeom>
            <a:avLst/>
            <a:gdLst/>
            <a:ahLst/>
            <a:cxnLst/>
            <a:rect l="l" t="t" r="r" b="b"/>
            <a:pathLst>
              <a:path w="3237708" h="3837801">
                <a:moveTo>
                  <a:pt x="0" y="0"/>
                </a:moveTo>
                <a:lnTo>
                  <a:pt x="3237708" y="0"/>
                </a:lnTo>
                <a:lnTo>
                  <a:pt x="3237708" y="3837801"/>
                </a:lnTo>
                <a:lnTo>
                  <a:pt x="0" y="38378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78331">
            <a:off x="16161896" y="6909769"/>
            <a:ext cx="2194809" cy="4697061"/>
          </a:xfrm>
          <a:custGeom>
            <a:avLst/>
            <a:gdLst/>
            <a:ahLst/>
            <a:cxnLst/>
            <a:rect l="l" t="t" r="r" b="b"/>
            <a:pathLst>
              <a:path w="2194809" h="4697061">
                <a:moveTo>
                  <a:pt x="0" y="0"/>
                </a:moveTo>
                <a:lnTo>
                  <a:pt x="2194808" y="0"/>
                </a:lnTo>
                <a:lnTo>
                  <a:pt x="2194808" y="4697062"/>
                </a:lnTo>
                <a:lnTo>
                  <a:pt x="0" y="4697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470566">
            <a:off x="-529418" y="-476032"/>
            <a:ext cx="3116237" cy="5528807"/>
          </a:xfrm>
          <a:custGeom>
            <a:avLst/>
            <a:gdLst/>
            <a:ahLst/>
            <a:cxnLst/>
            <a:rect l="l" t="t" r="r" b="b"/>
            <a:pathLst>
              <a:path w="3116237" h="552880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421199" y="1627781"/>
            <a:ext cx="11445602" cy="1229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519"/>
              </a:lnSpc>
            </a:pPr>
            <a:r>
              <a:rPr lang="en-US" sz="8499">
                <a:solidFill>
                  <a:srgbClr val="474A53"/>
                </a:solidFill>
                <a:latin typeface="Knewave"/>
              </a:rPr>
              <a:t>Table Of Contents</a:t>
            </a:r>
          </a:p>
        </p:txBody>
      </p:sp>
      <p:sp>
        <p:nvSpPr>
          <p:cNvPr id="9" name="Freeform 9"/>
          <p:cNvSpPr/>
          <p:nvPr/>
        </p:nvSpPr>
        <p:spPr>
          <a:xfrm rot="-5400000">
            <a:off x="15343019" y="-655065"/>
            <a:ext cx="2528732" cy="4114800"/>
          </a:xfrm>
          <a:custGeom>
            <a:avLst/>
            <a:gdLst/>
            <a:ahLst/>
            <a:cxnLst/>
            <a:rect l="l" t="t" r="r" b="b"/>
            <a:pathLst>
              <a:path w="2528732" h="4114800">
                <a:moveTo>
                  <a:pt x="0" y="0"/>
                </a:moveTo>
                <a:lnTo>
                  <a:pt x="2528732" y="0"/>
                </a:lnTo>
                <a:lnTo>
                  <a:pt x="252873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4838003" y="952792"/>
            <a:ext cx="3392624" cy="832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661"/>
              </a:lnSpc>
            </a:pPr>
            <a:r>
              <a:rPr lang="en-US" sz="5055">
                <a:solidFill>
                  <a:srgbClr val="F2E9DA"/>
                </a:solidFill>
                <a:latin typeface="Kollektif Bold"/>
              </a:rPr>
              <a:t>Contents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2613634" y="3374835"/>
            <a:ext cx="6151110" cy="2529642"/>
            <a:chOff x="0" y="0"/>
            <a:chExt cx="5420212" cy="222906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420212" cy="2229061"/>
            </a:xfrm>
            <a:custGeom>
              <a:avLst/>
              <a:gdLst/>
              <a:ahLst/>
              <a:cxnLst/>
              <a:rect l="l" t="t" r="r" b="b"/>
              <a:pathLst>
                <a:path w="5420212" h="2229061">
                  <a:moveTo>
                    <a:pt x="5295752" y="2229060"/>
                  </a:moveTo>
                  <a:lnTo>
                    <a:pt x="124460" y="2229060"/>
                  </a:lnTo>
                  <a:cubicBezTo>
                    <a:pt x="55880" y="2229060"/>
                    <a:pt x="0" y="2173181"/>
                    <a:pt x="0" y="210460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295752" y="0"/>
                  </a:lnTo>
                  <a:cubicBezTo>
                    <a:pt x="5364332" y="0"/>
                    <a:pt x="5420212" y="55880"/>
                    <a:pt x="5420212" y="124460"/>
                  </a:cubicBezTo>
                  <a:lnTo>
                    <a:pt x="5420212" y="2104601"/>
                  </a:lnTo>
                  <a:cubicBezTo>
                    <a:pt x="5420212" y="2173181"/>
                    <a:pt x="5364332" y="2229061"/>
                    <a:pt x="5295752" y="2229061"/>
                  </a:cubicBezTo>
                  <a:close/>
                </a:path>
              </a:pathLst>
            </a:custGeom>
            <a:solidFill>
              <a:srgbClr val="975B3F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3711939" y="4291865"/>
            <a:ext cx="4719657" cy="506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25"/>
              </a:lnSpc>
            </a:pPr>
            <a:r>
              <a:rPr lang="en-US" sz="3113" spc="-62">
                <a:solidFill>
                  <a:srgbClr val="F2E9DA"/>
                </a:solidFill>
                <a:latin typeface="Kollektif Bold"/>
              </a:rPr>
              <a:t>Advertising Strategies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946782" y="4296298"/>
            <a:ext cx="625156" cy="495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00"/>
              </a:lnSpc>
            </a:pPr>
            <a:r>
              <a:rPr lang="en-US" sz="3000" spc="-60">
                <a:solidFill>
                  <a:srgbClr val="474A53"/>
                </a:solidFill>
                <a:latin typeface="Kollektif Bold"/>
              </a:rPr>
              <a:t>01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9486764" y="3415382"/>
            <a:ext cx="6151110" cy="2529642"/>
            <a:chOff x="0" y="0"/>
            <a:chExt cx="5420212" cy="222906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420212" cy="2229061"/>
            </a:xfrm>
            <a:custGeom>
              <a:avLst/>
              <a:gdLst/>
              <a:ahLst/>
              <a:cxnLst/>
              <a:rect l="l" t="t" r="r" b="b"/>
              <a:pathLst>
                <a:path w="5420212" h="2229061">
                  <a:moveTo>
                    <a:pt x="5295752" y="2229060"/>
                  </a:moveTo>
                  <a:lnTo>
                    <a:pt x="124460" y="2229060"/>
                  </a:lnTo>
                  <a:cubicBezTo>
                    <a:pt x="55880" y="2229060"/>
                    <a:pt x="0" y="2173181"/>
                    <a:pt x="0" y="210460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295752" y="0"/>
                  </a:lnTo>
                  <a:cubicBezTo>
                    <a:pt x="5364332" y="0"/>
                    <a:pt x="5420212" y="55880"/>
                    <a:pt x="5420212" y="124460"/>
                  </a:cubicBezTo>
                  <a:lnTo>
                    <a:pt x="5420212" y="2104601"/>
                  </a:lnTo>
                  <a:cubicBezTo>
                    <a:pt x="5420212" y="2173181"/>
                    <a:pt x="5364332" y="2229061"/>
                    <a:pt x="5295752" y="2229061"/>
                  </a:cubicBezTo>
                  <a:close/>
                </a:path>
              </a:pathLst>
            </a:custGeom>
            <a:solidFill>
              <a:srgbClr val="975B3F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0846214" y="4302682"/>
            <a:ext cx="4791660" cy="495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46"/>
              </a:lnSpc>
            </a:pPr>
            <a:r>
              <a:rPr lang="en-US" sz="3042" spc="-60">
                <a:solidFill>
                  <a:srgbClr val="F2E9DA"/>
                </a:solidFill>
                <a:latin typeface="Kollektif Bold"/>
              </a:rPr>
              <a:t>Research Findings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959912" y="4302682"/>
            <a:ext cx="625156" cy="495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00"/>
              </a:lnSpc>
            </a:pPr>
            <a:r>
              <a:rPr lang="en-US" sz="3000" spc="-60">
                <a:solidFill>
                  <a:srgbClr val="474A53"/>
                </a:solidFill>
                <a:latin typeface="Kollektif Bold"/>
              </a:rPr>
              <a:t>03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2613634" y="6268874"/>
            <a:ext cx="6151110" cy="2529642"/>
            <a:chOff x="0" y="0"/>
            <a:chExt cx="5420212" cy="222906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5420212" cy="2229061"/>
            </a:xfrm>
            <a:custGeom>
              <a:avLst/>
              <a:gdLst/>
              <a:ahLst/>
              <a:cxnLst/>
              <a:rect l="l" t="t" r="r" b="b"/>
              <a:pathLst>
                <a:path w="5420212" h="2229061">
                  <a:moveTo>
                    <a:pt x="5295752" y="2229060"/>
                  </a:moveTo>
                  <a:lnTo>
                    <a:pt x="124460" y="2229060"/>
                  </a:lnTo>
                  <a:cubicBezTo>
                    <a:pt x="55880" y="2229060"/>
                    <a:pt x="0" y="2173181"/>
                    <a:pt x="0" y="210460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295752" y="0"/>
                  </a:lnTo>
                  <a:cubicBezTo>
                    <a:pt x="5364332" y="0"/>
                    <a:pt x="5420212" y="55880"/>
                    <a:pt x="5420212" y="124460"/>
                  </a:cubicBezTo>
                  <a:lnTo>
                    <a:pt x="5420212" y="2104601"/>
                  </a:lnTo>
                  <a:cubicBezTo>
                    <a:pt x="5420212" y="2173181"/>
                    <a:pt x="5364332" y="2229061"/>
                    <a:pt x="5295752" y="2229061"/>
                  </a:cubicBezTo>
                  <a:close/>
                </a:path>
              </a:pathLst>
            </a:custGeom>
            <a:solidFill>
              <a:srgbClr val="975B3F"/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4021496" y="6920790"/>
            <a:ext cx="4665169" cy="890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57"/>
              </a:lnSpc>
            </a:pPr>
            <a:r>
              <a:rPr lang="en-US" sz="2961" spc="-59">
                <a:solidFill>
                  <a:srgbClr val="F2E9DA"/>
                </a:solidFill>
                <a:latin typeface="Kollektif Bold"/>
              </a:rPr>
              <a:t>Impact on Consumer Purchasing Decisions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086783" y="7086951"/>
            <a:ext cx="625156" cy="495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00"/>
              </a:lnSpc>
            </a:pPr>
            <a:r>
              <a:rPr lang="en-US" sz="3000" spc="-60">
                <a:solidFill>
                  <a:srgbClr val="474A53"/>
                </a:solidFill>
                <a:latin typeface="Kollektif Bold"/>
              </a:rPr>
              <a:t>02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9486764" y="6268874"/>
            <a:ext cx="6151110" cy="2529642"/>
            <a:chOff x="0" y="0"/>
            <a:chExt cx="5420212" cy="2229061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5420212" cy="2229061"/>
            </a:xfrm>
            <a:custGeom>
              <a:avLst/>
              <a:gdLst/>
              <a:ahLst/>
              <a:cxnLst/>
              <a:rect l="l" t="t" r="r" b="b"/>
              <a:pathLst>
                <a:path w="5420212" h="2229061">
                  <a:moveTo>
                    <a:pt x="5295752" y="2229060"/>
                  </a:moveTo>
                  <a:lnTo>
                    <a:pt x="124460" y="2229060"/>
                  </a:lnTo>
                  <a:cubicBezTo>
                    <a:pt x="55880" y="2229060"/>
                    <a:pt x="0" y="2173181"/>
                    <a:pt x="0" y="210460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295752" y="0"/>
                  </a:lnTo>
                  <a:cubicBezTo>
                    <a:pt x="5364332" y="0"/>
                    <a:pt x="5420212" y="55880"/>
                    <a:pt x="5420212" y="124460"/>
                  </a:cubicBezTo>
                  <a:lnTo>
                    <a:pt x="5420212" y="2104601"/>
                  </a:lnTo>
                  <a:cubicBezTo>
                    <a:pt x="5420212" y="2173181"/>
                    <a:pt x="5364332" y="2229061"/>
                    <a:pt x="5295752" y="2229061"/>
                  </a:cubicBezTo>
                  <a:close/>
                </a:path>
              </a:pathLst>
            </a:custGeom>
            <a:solidFill>
              <a:srgbClr val="975B3F"/>
            </a:solidFill>
          </p:spPr>
        </p:sp>
      </p:grpSp>
      <p:sp>
        <p:nvSpPr>
          <p:cNvPr id="25" name="TextBox 25"/>
          <p:cNvSpPr txBox="1"/>
          <p:nvPr/>
        </p:nvSpPr>
        <p:spPr>
          <a:xfrm>
            <a:off x="11128254" y="7118496"/>
            <a:ext cx="5245326" cy="5385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63"/>
              </a:lnSpc>
            </a:pPr>
            <a:r>
              <a:rPr lang="en-US" sz="3330" spc="-66">
                <a:solidFill>
                  <a:srgbClr val="F2E9DA"/>
                </a:solidFill>
                <a:latin typeface="Kollektif Bold"/>
              </a:rPr>
              <a:t>Conclusion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9959912" y="7118496"/>
            <a:ext cx="625156" cy="495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00"/>
              </a:lnSpc>
            </a:pPr>
            <a:r>
              <a:rPr lang="en-US" sz="3000" spc="-60">
                <a:solidFill>
                  <a:srgbClr val="474A53"/>
                </a:solidFill>
                <a:latin typeface="Kollektif Bold"/>
              </a:rPr>
              <a:t>04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48414"/>
            <a:ext cx="16230600" cy="8390172"/>
            <a:chOff x="0" y="0"/>
            <a:chExt cx="4274726" cy="22097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209757"/>
            </a:xfrm>
            <a:custGeom>
              <a:avLst/>
              <a:gdLst/>
              <a:ahLst/>
              <a:cxnLst/>
              <a:rect l="l" t="t" r="r" b="b"/>
              <a:pathLst>
                <a:path w="4274726" h="2209757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745775">
            <a:off x="-689495" y="7394011"/>
            <a:ext cx="3763119" cy="4460593"/>
          </a:xfrm>
          <a:custGeom>
            <a:avLst/>
            <a:gdLst/>
            <a:ahLst/>
            <a:cxnLst/>
            <a:rect l="l" t="t" r="r" b="b"/>
            <a:pathLst>
              <a:path w="3763119" h="4460593">
                <a:moveTo>
                  <a:pt x="0" y="0"/>
                </a:moveTo>
                <a:lnTo>
                  <a:pt x="3763119" y="0"/>
                </a:lnTo>
                <a:lnTo>
                  <a:pt x="3763119" y="4460594"/>
                </a:lnTo>
                <a:lnTo>
                  <a:pt x="0" y="4460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78331">
            <a:off x="16416011" y="7437826"/>
            <a:ext cx="1946709" cy="4166110"/>
          </a:xfrm>
          <a:custGeom>
            <a:avLst/>
            <a:gdLst/>
            <a:ahLst/>
            <a:cxnLst/>
            <a:rect l="l" t="t" r="r" b="b"/>
            <a:pathLst>
              <a:path w="1946709" h="4166110">
                <a:moveTo>
                  <a:pt x="0" y="0"/>
                </a:moveTo>
                <a:lnTo>
                  <a:pt x="1946710" y="0"/>
                </a:lnTo>
                <a:lnTo>
                  <a:pt x="1946710" y="4166109"/>
                </a:lnTo>
                <a:lnTo>
                  <a:pt x="0" y="41661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470566">
            <a:off x="-529418" y="-476032"/>
            <a:ext cx="3116237" cy="5528807"/>
          </a:xfrm>
          <a:custGeom>
            <a:avLst/>
            <a:gdLst/>
            <a:ahLst/>
            <a:cxnLst/>
            <a:rect l="l" t="t" r="r" b="b"/>
            <a:pathLst>
              <a:path w="3116237" h="552880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3771138">
            <a:off x="15698790" y="-1817663"/>
            <a:ext cx="4383300" cy="5195722"/>
          </a:xfrm>
          <a:custGeom>
            <a:avLst/>
            <a:gdLst/>
            <a:ahLst/>
            <a:cxnLst/>
            <a:rect l="l" t="t" r="r" b="b"/>
            <a:pathLst>
              <a:path w="4383300" h="5195722">
                <a:moveTo>
                  <a:pt x="0" y="0"/>
                </a:moveTo>
                <a:lnTo>
                  <a:pt x="4383301" y="0"/>
                </a:lnTo>
                <a:lnTo>
                  <a:pt x="4383301" y="5195722"/>
                </a:lnTo>
                <a:lnTo>
                  <a:pt x="0" y="51957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441213" y="1925951"/>
            <a:ext cx="11405573" cy="12504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744"/>
              </a:lnSpc>
            </a:pPr>
            <a:r>
              <a:rPr lang="en-US" sz="8700">
                <a:solidFill>
                  <a:srgbClr val="474A53"/>
                </a:solidFill>
                <a:latin typeface="Knewave"/>
              </a:rPr>
              <a:t>Advertising Strategies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1624" y="3517805"/>
            <a:ext cx="4775556" cy="4775556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2659658" y="4253979"/>
            <a:ext cx="3919318" cy="414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99"/>
              </a:lnSpc>
            </a:pPr>
            <a:r>
              <a:rPr lang="en-US" sz="2635" spc="-52">
                <a:solidFill>
                  <a:srgbClr val="474A53"/>
                </a:solidFill>
                <a:latin typeface="Kollektif Bold"/>
              </a:rPr>
              <a:t>Emotional Appeals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347079" y="4710669"/>
            <a:ext cx="4844883" cy="1147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04"/>
              </a:lnSpc>
              <a:spcBef>
                <a:spcPct val="0"/>
              </a:spcBef>
            </a:pPr>
            <a:r>
              <a:rPr lang="en-US" sz="2146">
                <a:solidFill>
                  <a:srgbClr val="474A53"/>
                </a:solidFill>
                <a:latin typeface="Kollektif"/>
              </a:rPr>
              <a:t>Utilize emotions to connect with costumers and create a memorable impression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034501" y="4244490"/>
            <a:ext cx="625156" cy="4234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60"/>
              </a:lnSpc>
            </a:pPr>
            <a:r>
              <a:rPr lang="en-US" sz="2600" spc="-52">
                <a:solidFill>
                  <a:srgbClr val="F2E9DA"/>
                </a:solidFill>
                <a:latin typeface="Kollektif Bold"/>
              </a:rPr>
              <a:t>01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659658" y="6410846"/>
            <a:ext cx="3919318" cy="414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99"/>
              </a:lnSpc>
            </a:pPr>
            <a:r>
              <a:rPr lang="en-US" sz="2635" spc="-52">
                <a:solidFill>
                  <a:srgbClr val="474A53"/>
                </a:solidFill>
                <a:latin typeface="Kollektif Bold"/>
              </a:rPr>
              <a:t>Celebrity Endorsements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659658" y="6939963"/>
            <a:ext cx="4532304" cy="1174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10"/>
              </a:lnSpc>
              <a:spcBef>
                <a:spcPct val="0"/>
              </a:spcBef>
            </a:pPr>
            <a:r>
              <a:rPr lang="en-US" sz="2150">
                <a:solidFill>
                  <a:srgbClr val="474A53"/>
                </a:solidFill>
                <a:latin typeface="Kollektif"/>
              </a:rPr>
              <a:t>Leverage the influence of celebrities to enhance product appeal and credibility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034501" y="6401357"/>
            <a:ext cx="625156" cy="4234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60"/>
              </a:lnSpc>
            </a:pPr>
            <a:r>
              <a:rPr lang="en-US" sz="2600" spc="-52">
                <a:solidFill>
                  <a:srgbClr val="F2E9DA"/>
                </a:solidFill>
                <a:latin typeface="Kollektif Bold"/>
              </a:rPr>
              <a:t>02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377773" y="4253979"/>
            <a:ext cx="3919318" cy="414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99"/>
              </a:lnSpc>
            </a:pPr>
            <a:r>
              <a:rPr lang="en-US" sz="2635" spc="-52">
                <a:solidFill>
                  <a:srgbClr val="474A53"/>
                </a:solidFill>
                <a:latin typeface="Kollektif Bold"/>
              </a:rPr>
              <a:t>Persuasive Techniques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377773" y="4783096"/>
            <a:ext cx="4532304" cy="1174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10"/>
              </a:lnSpc>
              <a:spcBef>
                <a:spcPct val="0"/>
              </a:spcBef>
            </a:pPr>
            <a:r>
              <a:rPr lang="en-US" sz="2150">
                <a:solidFill>
                  <a:srgbClr val="474A53"/>
                </a:solidFill>
                <a:latin typeface="Kollektif"/>
              </a:rPr>
              <a:t>Employ strategies like scarcity and social proof to encourage consumer action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752617" y="4244490"/>
            <a:ext cx="625156" cy="4234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60"/>
              </a:lnSpc>
            </a:pPr>
            <a:r>
              <a:rPr lang="en-US" sz="2600" spc="-52">
                <a:solidFill>
                  <a:srgbClr val="F2E9DA"/>
                </a:solidFill>
                <a:latin typeface="Kollektif Bold"/>
              </a:rPr>
              <a:t>03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434417" y="6229871"/>
            <a:ext cx="3919318" cy="776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99"/>
              </a:lnSpc>
            </a:pPr>
            <a:r>
              <a:rPr lang="en-US" sz="2635" spc="-52">
                <a:solidFill>
                  <a:srgbClr val="474A53"/>
                </a:solidFill>
                <a:latin typeface="Kollektif Bold"/>
              </a:rPr>
              <a:t>Digital Marketing Innovations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434417" y="7120598"/>
            <a:ext cx="4532304" cy="1555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10"/>
              </a:lnSpc>
              <a:spcBef>
                <a:spcPct val="0"/>
              </a:spcBef>
            </a:pPr>
            <a:r>
              <a:rPr lang="en-US" sz="2150">
                <a:solidFill>
                  <a:srgbClr val="474A53"/>
                </a:solidFill>
                <a:latin typeface="Kollektif"/>
              </a:rPr>
              <a:t>Harness the power of targeted advertising and personalised messaging to engage with consumers effectively in the digital landscape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809261" y="6401357"/>
            <a:ext cx="625156" cy="4234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60"/>
              </a:lnSpc>
            </a:pPr>
            <a:r>
              <a:rPr lang="en-US" sz="2600" spc="-52">
                <a:solidFill>
                  <a:srgbClr val="F2E9DA"/>
                </a:solidFill>
                <a:latin typeface="Kollektif Bold"/>
              </a:rPr>
              <a:t>04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162362" y="4853943"/>
            <a:ext cx="625156" cy="537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0"/>
              </a:lnSpc>
            </a:pPr>
            <a:r>
              <a:rPr lang="en-US" sz="3300" spc="-66">
                <a:solidFill>
                  <a:srgbClr val="474A53"/>
                </a:solidFill>
                <a:latin typeface="Kollektif Bold"/>
              </a:rPr>
              <a:t>01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8162362" y="6391832"/>
            <a:ext cx="625156" cy="537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0"/>
              </a:lnSpc>
            </a:pPr>
            <a:r>
              <a:rPr lang="en-US" sz="3300" spc="-66">
                <a:solidFill>
                  <a:srgbClr val="474A53"/>
                </a:solidFill>
                <a:latin typeface="Kollektif Bold"/>
              </a:rPr>
              <a:t>02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716981" y="6391832"/>
            <a:ext cx="625156" cy="537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0"/>
              </a:lnSpc>
            </a:pPr>
            <a:r>
              <a:rPr lang="en-US" sz="3300" spc="-66">
                <a:solidFill>
                  <a:srgbClr val="474A53"/>
                </a:solidFill>
                <a:latin typeface="Kollektif Bold"/>
              </a:rPr>
              <a:t>04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9716981" y="4853943"/>
            <a:ext cx="625156" cy="537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0"/>
              </a:lnSpc>
            </a:pPr>
            <a:r>
              <a:rPr lang="en-US" sz="3300" spc="-66">
                <a:solidFill>
                  <a:srgbClr val="474A53"/>
                </a:solidFill>
                <a:latin typeface="Kollektif Bold"/>
              </a:rPr>
              <a:t>03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48414"/>
            <a:ext cx="16230600" cy="8390172"/>
            <a:chOff x="0" y="0"/>
            <a:chExt cx="4274726" cy="22097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209757"/>
            </a:xfrm>
            <a:custGeom>
              <a:avLst/>
              <a:gdLst/>
              <a:ahLst/>
              <a:cxnLst/>
              <a:rect l="l" t="t" r="r" b="b"/>
              <a:pathLst>
                <a:path w="4274726" h="2209757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745775">
            <a:off x="-689495" y="7394011"/>
            <a:ext cx="3763119" cy="4460593"/>
          </a:xfrm>
          <a:custGeom>
            <a:avLst/>
            <a:gdLst/>
            <a:ahLst/>
            <a:cxnLst/>
            <a:rect l="l" t="t" r="r" b="b"/>
            <a:pathLst>
              <a:path w="3763119" h="4460593">
                <a:moveTo>
                  <a:pt x="0" y="0"/>
                </a:moveTo>
                <a:lnTo>
                  <a:pt x="3763119" y="0"/>
                </a:lnTo>
                <a:lnTo>
                  <a:pt x="3763119" y="4460594"/>
                </a:lnTo>
                <a:lnTo>
                  <a:pt x="0" y="4460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78331">
            <a:off x="16161896" y="6909769"/>
            <a:ext cx="2194809" cy="4697061"/>
          </a:xfrm>
          <a:custGeom>
            <a:avLst/>
            <a:gdLst/>
            <a:ahLst/>
            <a:cxnLst/>
            <a:rect l="l" t="t" r="r" b="b"/>
            <a:pathLst>
              <a:path w="2194809" h="4697061">
                <a:moveTo>
                  <a:pt x="0" y="0"/>
                </a:moveTo>
                <a:lnTo>
                  <a:pt x="2194808" y="0"/>
                </a:lnTo>
                <a:lnTo>
                  <a:pt x="2194808" y="4697062"/>
                </a:lnTo>
                <a:lnTo>
                  <a:pt x="0" y="4697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470566">
            <a:off x="-529418" y="-476032"/>
            <a:ext cx="3116237" cy="5528807"/>
          </a:xfrm>
          <a:custGeom>
            <a:avLst/>
            <a:gdLst/>
            <a:ahLst/>
            <a:cxnLst/>
            <a:rect l="l" t="t" r="r" b="b"/>
            <a:pathLst>
              <a:path w="3116237" h="552880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3771138">
            <a:off x="15698790" y="-1817663"/>
            <a:ext cx="4383300" cy="5195722"/>
          </a:xfrm>
          <a:custGeom>
            <a:avLst/>
            <a:gdLst/>
            <a:ahLst/>
            <a:cxnLst/>
            <a:rect l="l" t="t" r="r" b="b"/>
            <a:pathLst>
              <a:path w="4383300" h="5195722">
                <a:moveTo>
                  <a:pt x="0" y="0"/>
                </a:moveTo>
                <a:lnTo>
                  <a:pt x="4383301" y="0"/>
                </a:lnTo>
                <a:lnTo>
                  <a:pt x="4383301" y="5195722"/>
                </a:lnTo>
                <a:lnTo>
                  <a:pt x="0" y="51957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645911" y="6507638"/>
            <a:ext cx="4790820" cy="2750662"/>
          </a:xfrm>
          <a:custGeom>
            <a:avLst/>
            <a:gdLst/>
            <a:ahLst/>
            <a:cxnLst/>
            <a:rect l="l" t="t" r="r" b="b"/>
            <a:pathLst>
              <a:path w="4790820" h="2750662">
                <a:moveTo>
                  <a:pt x="0" y="0"/>
                </a:moveTo>
                <a:lnTo>
                  <a:pt x="4790820" y="0"/>
                </a:lnTo>
                <a:lnTo>
                  <a:pt x="4790820" y="2750662"/>
                </a:lnTo>
                <a:lnTo>
                  <a:pt x="0" y="275066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550329" y="1289770"/>
            <a:ext cx="13187341" cy="2054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064"/>
              </a:lnSpc>
            </a:pPr>
            <a:r>
              <a:rPr lang="en-US" sz="7200">
                <a:solidFill>
                  <a:srgbClr val="474A53"/>
                </a:solidFill>
                <a:latin typeface="Knewave"/>
              </a:rPr>
              <a:t>Impact on Consumer Purchasing Decisions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836280" y="3731508"/>
            <a:ext cx="3919318" cy="454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799" spc="-55">
                <a:solidFill>
                  <a:srgbClr val="474A53"/>
                </a:solidFill>
                <a:latin typeface="Kollektif Bold"/>
              </a:rPr>
              <a:t>Preferences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83319" y="4486947"/>
            <a:ext cx="4967115" cy="1591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474A53"/>
                </a:solidFill>
                <a:latin typeface="Kollektif"/>
              </a:rPr>
              <a:t>Advertising shapes consumer preferences and perceptions, influencing their choices when making purchasing decisions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645911" y="4486947"/>
            <a:ext cx="4967115" cy="198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474A53"/>
                </a:solidFill>
                <a:latin typeface="Kollektif"/>
              </a:rPr>
              <a:t>Effective advertising increases brand awareness and recall, making consumers more likely to consider and choose advertised products over competitors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198872" y="3731508"/>
            <a:ext cx="3919318" cy="454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799" spc="-55">
                <a:solidFill>
                  <a:srgbClr val="474A53"/>
                </a:solidFill>
                <a:latin typeface="Kollektif Bold"/>
              </a:rPr>
              <a:t>Brand Awareness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565990" y="3731508"/>
            <a:ext cx="3919318" cy="454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799" spc="-55">
                <a:solidFill>
                  <a:srgbClr val="474A53"/>
                </a:solidFill>
                <a:latin typeface="Kollektif Bold"/>
              </a:rPr>
              <a:t>Connection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037566" y="4486947"/>
            <a:ext cx="4967115" cy="1201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474A53"/>
                </a:solidFill>
                <a:latin typeface="Kollektif"/>
              </a:rPr>
              <a:t>Advertising can create emotional connections with consumers, leading to impulsive purchases and driving sales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48414"/>
            <a:ext cx="16230600" cy="8390172"/>
            <a:chOff x="0" y="0"/>
            <a:chExt cx="4274726" cy="22097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209757"/>
            </a:xfrm>
            <a:custGeom>
              <a:avLst/>
              <a:gdLst/>
              <a:ahLst/>
              <a:cxnLst/>
              <a:rect l="l" t="t" r="r" b="b"/>
              <a:pathLst>
                <a:path w="4274726" h="2209757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745775">
            <a:off x="-689495" y="7394011"/>
            <a:ext cx="3763119" cy="4460593"/>
          </a:xfrm>
          <a:custGeom>
            <a:avLst/>
            <a:gdLst/>
            <a:ahLst/>
            <a:cxnLst/>
            <a:rect l="l" t="t" r="r" b="b"/>
            <a:pathLst>
              <a:path w="3763119" h="4460593">
                <a:moveTo>
                  <a:pt x="0" y="0"/>
                </a:moveTo>
                <a:lnTo>
                  <a:pt x="3763119" y="0"/>
                </a:lnTo>
                <a:lnTo>
                  <a:pt x="3763119" y="4460594"/>
                </a:lnTo>
                <a:lnTo>
                  <a:pt x="0" y="4460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78331">
            <a:off x="16161896" y="6909769"/>
            <a:ext cx="2194809" cy="4697061"/>
          </a:xfrm>
          <a:custGeom>
            <a:avLst/>
            <a:gdLst/>
            <a:ahLst/>
            <a:cxnLst/>
            <a:rect l="l" t="t" r="r" b="b"/>
            <a:pathLst>
              <a:path w="2194809" h="4697061">
                <a:moveTo>
                  <a:pt x="0" y="0"/>
                </a:moveTo>
                <a:lnTo>
                  <a:pt x="2194808" y="0"/>
                </a:lnTo>
                <a:lnTo>
                  <a:pt x="2194808" y="4697062"/>
                </a:lnTo>
                <a:lnTo>
                  <a:pt x="0" y="4697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470566">
            <a:off x="-529418" y="-476032"/>
            <a:ext cx="3116237" cy="5528807"/>
          </a:xfrm>
          <a:custGeom>
            <a:avLst/>
            <a:gdLst/>
            <a:ahLst/>
            <a:cxnLst/>
            <a:rect l="l" t="t" r="r" b="b"/>
            <a:pathLst>
              <a:path w="3116237" h="552880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3771138">
            <a:off x="15698790" y="-1817663"/>
            <a:ext cx="4383300" cy="5195722"/>
          </a:xfrm>
          <a:custGeom>
            <a:avLst/>
            <a:gdLst/>
            <a:ahLst/>
            <a:cxnLst/>
            <a:rect l="l" t="t" r="r" b="b"/>
            <a:pathLst>
              <a:path w="4383300" h="5195722">
                <a:moveTo>
                  <a:pt x="0" y="0"/>
                </a:moveTo>
                <a:lnTo>
                  <a:pt x="4383301" y="0"/>
                </a:lnTo>
                <a:lnTo>
                  <a:pt x="4383301" y="5195722"/>
                </a:lnTo>
                <a:lnTo>
                  <a:pt x="0" y="51957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550329" y="1916426"/>
            <a:ext cx="13187341" cy="1035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064"/>
              </a:lnSpc>
            </a:pPr>
            <a:r>
              <a:rPr lang="en-US" sz="7200">
                <a:solidFill>
                  <a:srgbClr val="474A53"/>
                </a:solidFill>
                <a:latin typeface="Knewave"/>
              </a:rPr>
              <a:t>Research Findings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26602" y="4284980"/>
            <a:ext cx="4967115" cy="2028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69" lvl="1" indent="-248284" algn="ctr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474A53"/>
                </a:solidFill>
                <a:latin typeface="Kollektif"/>
              </a:rPr>
              <a:t>Numerous studies have demonstrated a strong correlation between advertising exposure and consumer purchasing behaviour.</a:t>
            </a:r>
          </a:p>
          <a:p>
            <a:pPr algn="ctr">
              <a:lnSpc>
                <a:spcPts val="3079"/>
              </a:lnSpc>
              <a:spcBef>
                <a:spcPct val="0"/>
              </a:spcBef>
            </a:pPr>
            <a:endParaRPr lang="en-US" sz="2299">
              <a:solidFill>
                <a:srgbClr val="474A53"/>
              </a:solidFill>
              <a:latin typeface="Kollektif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660442" y="4294505"/>
            <a:ext cx="4967115" cy="2372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 algn="ctr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474A53"/>
                </a:solidFill>
                <a:latin typeface="Kollektif"/>
              </a:rPr>
              <a:t>Research indicates that emotionally resonant advertisements are more effective in influencing consumer preferences and purchase intentions.</a:t>
            </a:r>
          </a:p>
          <a:p>
            <a:pPr algn="ctr">
              <a:lnSpc>
                <a:spcPts val="3079"/>
              </a:lnSpc>
              <a:spcBef>
                <a:spcPct val="0"/>
              </a:spcBef>
            </a:pPr>
            <a:endParaRPr lang="en-US" sz="2199">
              <a:solidFill>
                <a:srgbClr val="474A53"/>
              </a:solidFill>
              <a:latin typeface="Kollektif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2095201" y="4294505"/>
            <a:ext cx="4967115" cy="2372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 algn="ctr">
              <a:lnSpc>
                <a:spcPts val="3079"/>
              </a:lnSpc>
              <a:buFont typeface="Arial"/>
              <a:buChar char="•"/>
            </a:pPr>
            <a:r>
              <a:rPr lang="en-US" sz="2199" dirty="0">
                <a:solidFill>
                  <a:srgbClr val="474A53"/>
                </a:solidFill>
                <a:latin typeface="Kollektif"/>
              </a:rPr>
              <a:t>Studies have shown that targeted advertising based on demographic and psychographic data can significantly increase the likelihood of conversion and purchase.</a:t>
            </a:r>
          </a:p>
          <a:p>
            <a:pPr algn="ctr">
              <a:lnSpc>
                <a:spcPts val="3079"/>
              </a:lnSpc>
              <a:spcBef>
                <a:spcPct val="0"/>
              </a:spcBef>
            </a:pPr>
            <a:endParaRPr lang="en-US" sz="2199" dirty="0">
              <a:solidFill>
                <a:srgbClr val="474A53"/>
              </a:solidFill>
              <a:latin typeface="Kollekt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48414"/>
            <a:ext cx="16230600" cy="8390172"/>
            <a:chOff x="0" y="0"/>
            <a:chExt cx="4274726" cy="22097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209757"/>
            </a:xfrm>
            <a:custGeom>
              <a:avLst/>
              <a:gdLst/>
              <a:ahLst/>
              <a:cxnLst/>
              <a:rect l="l" t="t" r="r" b="b"/>
              <a:pathLst>
                <a:path w="4274726" h="2209757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745775">
            <a:off x="-689495" y="7394011"/>
            <a:ext cx="3763119" cy="4460593"/>
          </a:xfrm>
          <a:custGeom>
            <a:avLst/>
            <a:gdLst/>
            <a:ahLst/>
            <a:cxnLst/>
            <a:rect l="l" t="t" r="r" b="b"/>
            <a:pathLst>
              <a:path w="3763119" h="4460593">
                <a:moveTo>
                  <a:pt x="0" y="0"/>
                </a:moveTo>
                <a:lnTo>
                  <a:pt x="3763119" y="0"/>
                </a:lnTo>
                <a:lnTo>
                  <a:pt x="3763119" y="4460594"/>
                </a:lnTo>
                <a:lnTo>
                  <a:pt x="0" y="4460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78331">
            <a:off x="16161896" y="6909769"/>
            <a:ext cx="2194809" cy="4697061"/>
          </a:xfrm>
          <a:custGeom>
            <a:avLst/>
            <a:gdLst/>
            <a:ahLst/>
            <a:cxnLst/>
            <a:rect l="l" t="t" r="r" b="b"/>
            <a:pathLst>
              <a:path w="2194809" h="4697061">
                <a:moveTo>
                  <a:pt x="0" y="0"/>
                </a:moveTo>
                <a:lnTo>
                  <a:pt x="2194808" y="0"/>
                </a:lnTo>
                <a:lnTo>
                  <a:pt x="2194808" y="4697062"/>
                </a:lnTo>
                <a:lnTo>
                  <a:pt x="0" y="4697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470566">
            <a:off x="-529418" y="-476032"/>
            <a:ext cx="3116237" cy="5528807"/>
          </a:xfrm>
          <a:custGeom>
            <a:avLst/>
            <a:gdLst/>
            <a:ahLst/>
            <a:cxnLst/>
            <a:rect l="l" t="t" r="r" b="b"/>
            <a:pathLst>
              <a:path w="3116237" h="552880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3771138">
            <a:off x="15698790" y="-1817663"/>
            <a:ext cx="4383300" cy="5195722"/>
          </a:xfrm>
          <a:custGeom>
            <a:avLst/>
            <a:gdLst/>
            <a:ahLst/>
            <a:cxnLst/>
            <a:rect l="l" t="t" r="r" b="b"/>
            <a:pathLst>
              <a:path w="4383300" h="5195722">
                <a:moveTo>
                  <a:pt x="0" y="0"/>
                </a:moveTo>
                <a:lnTo>
                  <a:pt x="4383301" y="0"/>
                </a:lnTo>
                <a:lnTo>
                  <a:pt x="4383301" y="5195722"/>
                </a:lnTo>
                <a:lnTo>
                  <a:pt x="0" y="51957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018687" y="3488623"/>
            <a:ext cx="6250627" cy="4951213"/>
          </a:xfrm>
          <a:custGeom>
            <a:avLst/>
            <a:gdLst/>
            <a:ahLst/>
            <a:cxnLst/>
            <a:rect l="l" t="t" r="r" b="b"/>
            <a:pathLst>
              <a:path w="6250627" h="4951213">
                <a:moveTo>
                  <a:pt x="0" y="0"/>
                </a:moveTo>
                <a:lnTo>
                  <a:pt x="6250626" y="0"/>
                </a:lnTo>
                <a:lnTo>
                  <a:pt x="6250626" y="4951213"/>
                </a:lnTo>
                <a:lnTo>
                  <a:pt x="0" y="495121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528046" y="1969139"/>
            <a:ext cx="9231909" cy="1136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79"/>
              </a:lnSpc>
            </a:pPr>
            <a:r>
              <a:rPr lang="en-US" sz="3999">
                <a:solidFill>
                  <a:srgbClr val="474A53"/>
                </a:solidFill>
                <a:latin typeface="Knewave"/>
              </a:rPr>
              <a:t>Q. How frequently do you use social media platforms?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48414"/>
            <a:ext cx="16230600" cy="8390172"/>
            <a:chOff x="0" y="0"/>
            <a:chExt cx="4274726" cy="22097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209757"/>
            </a:xfrm>
            <a:custGeom>
              <a:avLst/>
              <a:gdLst/>
              <a:ahLst/>
              <a:cxnLst/>
              <a:rect l="l" t="t" r="r" b="b"/>
              <a:pathLst>
                <a:path w="4274726" h="2209757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745775">
            <a:off x="-689495" y="7394011"/>
            <a:ext cx="3763119" cy="4460593"/>
          </a:xfrm>
          <a:custGeom>
            <a:avLst/>
            <a:gdLst/>
            <a:ahLst/>
            <a:cxnLst/>
            <a:rect l="l" t="t" r="r" b="b"/>
            <a:pathLst>
              <a:path w="3763119" h="4460593">
                <a:moveTo>
                  <a:pt x="0" y="0"/>
                </a:moveTo>
                <a:lnTo>
                  <a:pt x="3763119" y="0"/>
                </a:lnTo>
                <a:lnTo>
                  <a:pt x="3763119" y="4460594"/>
                </a:lnTo>
                <a:lnTo>
                  <a:pt x="0" y="4460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78331">
            <a:off x="16161896" y="6909769"/>
            <a:ext cx="2194809" cy="4697061"/>
          </a:xfrm>
          <a:custGeom>
            <a:avLst/>
            <a:gdLst/>
            <a:ahLst/>
            <a:cxnLst/>
            <a:rect l="l" t="t" r="r" b="b"/>
            <a:pathLst>
              <a:path w="2194809" h="4697061">
                <a:moveTo>
                  <a:pt x="0" y="0"/>
                </a:moveTo>
                <a:lnTo>
                  <a:pt x="2194808" y="0"/>
                </a:lnTo>
                <a:lnTo>
                  <a:pt x="2194808" y="4697062"/>
                </a:lnTo>
                <a:lnTo>
                  <a:pt x="0" y="4697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470566">
            <a:off x="-529418" y="-476032"/>
            <a:ext cx="3116237" cy="5528807"/>
          </a:xfrm>
          <a:custGeom>
            <a:avLst/>
            <a:gdLst/>
            <a:ahLst/>
            <a:cxnLst/>
            <a:rect l="l" t="t" r="r" b="b"/>
            <a:pathLst>
              <a:path w="3116237" h="552880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3771138">
            <a:off x="15698790" y="-1817663"/>
            <a:ext cx="4383300" cy="5195722"/>
          </a:xfrm>
          <a:custGeom>
            <a:avLst/>
            <a:gdLst/>
            <a:ahLst/>
            <a:cxnLst/>
            <a:rect l="l" t="t" r="r" b="b"/>
            <a:pathLst>
              <a:path w="4383300" h="5195722">
                <a:moveTo>
                  <a:pt x="0" y="0"/>
                </a:moveTo>
                <a:lnTo>
                  <a:pt x="4383301" y="0"/>
                </a:lnTo>
                <a:lnTo>
                  <a:pt x="4383301" y="5195722"/>
                </a:lnTo>
                <a:lnTo>
                  <a:pt x="0" y="51957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377599" y="3915768"/>
            <a:ext cx="5532802" cy="4249269"/>
          </a:xfrm>
          <a:custGeom>
            <a:avLst/>
            <a:gdLst/>
            <a:ahLst/>
            <a:cxnLst/>
            <a:rect l="l" t="t" r="r" b="b"/>
            <a:pathLst>
              <a:path w="5532802" h="4249269">
                <a:moveTo>
                  <a:pt x="0" y="0"/>
                </a:moveTo>
                <a:lnTo>
                  <a:pt x="5532802" y="0"/>
                </a:lnTo>
                <a:lnTo>
                  <a:pt x="5532802" y="4249269"/>
                </a:lnTo>
                <a:lnTo>
                  <a:pt x="0" y="424926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528046" y="1969139"/>
            <a:ext cx="9231909" cy="1522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31"/>
              </a:lnSpc>
            </a:pPr>
            <a:r>
              <a:rPr lang="en-US" sz="3599">
                <a:solidFill>
                  <a:srgbClr val="474A53"/>
                </a:solidFill>
                <a:latin typeface="Knewave"/>
              </a:rPr>
              <a:t>Q. How would you rate the effectiveness of the advertisement in influencing your perception of the product/service?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48414"/>
            <a:ext cx="16230600" cy="8390172"/>
            <a:chOff x="0" y="0"/>
            <a:chExt cx="4274726" cy="22097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209757"/>
            </a:xfrm>
            <a:custGeom>
              <a:avLst/>
              <a:gdLst/>
              <a:ahLst/>
              <a:cxnLst/>
              <a:rect l="l" t="t" r="r" b="b"/>
              <a:pathLst>
                <a:path w="4274726" h="2209757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745775">
            <a:off x="-689495" y="7394011"/>
            <a:ext cx="3763119" cy="4460593"/>
          </a:xfrm>
          <a:custGeom>
            <a:avLst/>
            <a:gdLst/>
            <a:ahLst/>
            <a:cxnLst/>
            <a:rect l="l" t="t" r="r" b="b"/>
            <a:pathLst>
              <a:path w="3763119" h="4460593">
                <a:moveTo>
                  <a:pt x="0" y="0"/>
                </a:moveTo>
                <a:lnTo>
                  <a:pt x="3763119" y="0"/>
                </a:lnTo>
                <a:lnTo>
                  <a:pt x="3763119" y="4460594"/>
                </a:lnTo>
                <a:lnTo>
                  <a:pt x="0" y="4460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78331">
            <a:off x="16161896" y="6909769"/>
            <a:ext cx="2194809" cy="4697061"/>
          </a:xfrm>
          <a:custGeom>
            <a:avLst/>
            <a:gdLst/>
            <a:ahLst/>
            <a:cxnLst/>
            <a:rect l="l" t="t" r="r" b="b"/>
            <a:pathLst>
              <a:path w="2194809" h="4697061">
                <a:moveTo>
                  <a:pt x="0" y="0"/>
                </a:moveTo>
                <a:lnTo>
                  <a:pt x="2194808" y="0"/>
                </a:lnTo>
                <a:lnTo>
                  <a:pt x="2194808" y="4697062"/>
                </a:lnTo>
                <a:lnTo>
                  <a:pt x="0" y="4697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470566">
            <a:off x="-529418" y="-476032"/>
            <a:ext cx="3116237" cy="5528807"/>
          </a:xfrm>
          <a:custGeom>
            <a:avLst/>
            <a:gdLst/>
            <a:ahLst/>
            <a:cxnLst/>
            <a:rect l="l" t="t" r="r" b="b"/>
            <a:pathLst>
              <a:path w="3116237" h="552880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3771138">
            <a:off x="15698790" y="-1817663"/>
            <a:ext cx="4383300" cy="5195722"/>
          </a:xfrm>
          <a:custGeom>
            <a:avLst/>
            <a:gdLst/>
            <a:ahLst/>
            <a:cxnLst/>
            <a:rect l="l" t="t" r="r" b="b"/>
            <a:pathLst>
              <a:path w="4383300" h="5195722">
                <a:moveTo>
                  <a:pt x="0" y="0"/>
                </a:moveTo>
                <a:lnTo>
                  <a:pt x="4383301" y="0"/>
                </a:lnTo>
                <a:lnTo>
                  <a:pt x="4383301" y="5195722"/>
                </a:lnTo>
                <a:lnTo>
                  <a:pt x="0" y="51957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5955978" y="3915768"/>
            <a:ext cx="6376044" cy="4668982"/>
          </a:xfrm>
          <a:custGeom>
            <a:avLst/>
            <a:gdLst/>
            <a:ahLst/>
            <a:cxnLst/>
            <a:rect l="l" t="t" r="r" b="b"/>
            <a:pathLst>
              <a:path w="6376044" h="4668982">
                <a:moveTo>
                  <a:pt x="0" y="0"/>
                </a:moveTo>
                <a:lnTo>
                  <a:pt x="6376044" y="0"/>
                </a:lnTo>
                <a:lnTo>
                  <a:pt x="6376044" y="4668982"/>
                </a:lnTo>
                <a:lnTo>
                  <a:pt x="0" y="466898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528046" y="1969139"/>
            <a:ext cx="9231909" cy="1697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79"/>
              </a:lnSpc>
            </a:pPr>
            <a:r>
              <a:rPr lang="en-US" sz="3999">
                <a:solidFill>
                  <a:srgbClr val="474A53"/>
                </a:solidFill>
                <a:latin typeface="Knewave"/>
              </a:rPr>
              <a:t>Q. Have you ever made a purchase based on an advertisement you saw or heard?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48414"/>
            <a:ext cx="16230600" cy="8390172"/>
            <a:chOff x="0" y="0"/>
            <a:chExt cx="4274726" cy="22097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209757"/>
            </a:xfrm>
            <a:custGeom>
              <a:avLst/>
              <a:gdLst/>
              <a:ahLst/>
              <a:cxnLst/>
              <a:rect l="l" t="t" r="r" b="b"/>
              <a:pathLst>
                <a:path w="4274726" h="2209757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745775">
            <a:off x="-689495" y="7394011"/>
            <a:ext cx="3763119" cy="4460593"/>
          </a:xfrm>
          <a:custGeom>
            <a:avLst/>
            <a:gdLst/>
            <a:ahLst/>
            <a:cxnLst/>
            <a:rect l="l" t="t" r="r" b="b"/>
            <a:pathLst>
              <a:path w="3763119" h="4460593">
                <a:moveTo>
                  <a:pt x="0" y="0"/>
                </a:moveTo>
                <a:lnTo>
                  <a:pt x="3763119" y="0"/>
                </a:lnTo>
                <a:lnTo>
                  <a:pt x="3763119" y="4460594"/>
                </a:lnTo>
                <a:lnTo>
                  <a:pt x="0" y="4460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78331">
            <a:off x="16161896" y="6909769"/>
            <a:ext cx="2194809" cy="4697061"/>
          </a:xfrm>
          <a:custGeom>
            <a:avLst/>
            <a:gdLst/>
            <a:ahLst/>
            <a:cxnLst/>
            <a:rect l="l" t="t" r="r" b="b"/>
            <a:pathLst>
              <a:path w="2194809" h="4697061">
                <a:moveTo>
                  <a:pt x="0" y="0"/>
                </a:moveTo>
                <a:lnTo>
                  <a:pt x="2194808" y="0"/>
                </a:lnTo>
                <a:lnTo>
                  <a:pt x="2194808" y="4697062"/>
                </a:lnTo>
                <a:lnTo>
                  <a:pt x="0" y="4697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470566">
            <a:off x="-529418" y="-476032"/>
            <a:ext cx="3116237" cy="5528807"/>
          </a:xfrm>
          <a:custGeom>
            <a:avLst/>
            <a:gdLst/>
            <a:ahLst/>
            <a:cxnLst/>
            <a:rect l="l" t="t" r="r" b="b"/>
            <a:pathLst>
              <a:path w="3116237" h="552880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3771138">
            <a:off x="15698790" y="-1817663"/>
            <a:ext cx="4383300" cy="5195722"/>
          </a:xfrm>
          <a:custGeom>
            <a:avLst/>
            <a:gdLst/>
            <a:ahLst/>
            <a:cxnLst/>
            <a:rect l="l" t="t" r="r" b="b"/>
            <a:pathLst>
              <a:path w="4383300" h="5195722">
                <a:moveTo>
                  <a:pt x="0" y="0"/>
                </a:moveTo>
                <a:lnTo>
                  <a:pt x="4383301" y="0"/>
                </a:lnTo>
                <a:lnTo>
                  <a:pt x="4383301" y="5195722"/>
                </a:lnTo>
                <a:lnTo>
                  <a:pt x="0" y="51957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123663" y="3915768"/>
            <a:ext cx="6040673" cy="4734299"/>
          </a:xfrm>
          <a:custGeom>
            <a:avLst/>
            <a:gdLst/>
            <a:ahLst/>
            <a:cxnLst/>
            <a:rect l="l" t="t" r="r" b="b"/>
            <a:pathLst>
              <a:path w="6040673" h="4734299">
                <a:moveTo>
                  <a:pt x="0" y="0"/>
                </a:moveTo>
                <a:lnTo>
                  <a:pt x="6040674" y="0"/>
                </a:lnTo>
                <a:lnTo>
                  <a:pt x="6040674" y="4734299"/>
                </a:lnTo>
                <a:lnTo>
                  <a:pt x="0" y="473429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528046" y="1969139"/>
            <a:ext cx="9231909" cy="1697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79"/>
              </a:lnSpc>
            </a:pPr>
            <a:r>
              <a:rPr lang="en-US" sz="3999">
                <a:solidFill>
                  <a:srgbClr val="474A53"/>
                </a:solidFill>
                <a:latin typeface="Knewave"/>
              </a:rPr>
              <a:t>Q. How often do you feel persuaded by advertising to try a new product or service?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392</Words>
  <Application>Microsoft Office PowerPoint</Application>
  <PresentationFormat>Custom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Kollektif</vt:lpstr>
      <vt:lpstr>Knewave</vt:lpstr>
      <vt:lpstr>Knewave Bold</vt:lpstr>
      <vt:lpstr>Arial</vt:lpstr>
      <vt:lpstr>Calibri</vt:lpstr>
      <vt:lpstr>Kollektif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Humanities PPT</dc:title>
  <dc:creator>Nimish Sikka</dc:creator>
  <cp:lastModifiedBy>Nimish Sikka</cp:lastModifiedBy>
  <cp:revision>2</cp:revision>
  <dcterms:created xsi:type="dcterms:W3CDTF">2006-08-16T00:00:00Z</dcterms:created>
  <dcterms:modified xsi:type="dcterms:W3CDTF">2024-04-28T04:49:56Z</dcterms:modified>
  <dc:identifier>DAGDbU30FNI</dc:identifier>
</cp:coreProperties>
</file>