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70" r:id="rId1"/>
  </p:sldMasterIdLst>
  <p:notesMasterIdLst>
    <p:notesMasterId r:id="rId10"/>
  </p:notesMasterIdLst>
  <p:sldIdLst>
    <p:sldId id="310" r:id="rId2"/>
    <p:sldId id="312" r:id="rId3"/>
    <p:sldId id="498" r:id="rId4"/>
    <p:sldId id="499" r:id="rId5"/>
    <p:sldId id="589" r:id="rId6"/>
    <p:sldId id="501" r:id="rId7"/>
    <p:sldId id="500" r:id="rId8"/>
    <p:sldId id="588" r:id="rId9"/>
  </p:sldIdLst>
  <p:sldSz cx="12192000" cy="6858000"/>
  <p:notesSz cx="6858000" cy="9144000"/>
  <p:embeddedFontLst>
    <p:embeddedFont>
      <p:font typeface="Wingdings 3" panose="05040102010807070707" pitchFamily="18" charset="2"/>
      <p:regular r:id="rId11"/>
    </p:embeddedFont>
    <p:embeddedFont>
      <p:font typeface="Segoe UI Black" panose="020B0A02040204020203" pitchFamily="34" charset="0"/>
      <p:bold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oboto Condensed Light" panose="020B0604020202020204" charset="0"/>
      <p:regular r:id="rId20"/>
      <p:italic r:id="rId21"/>
    </p:embeddedFont>
  </p:embeddedFontLst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6" autoAdjust="0"/>
    <p:restoredTop sz="94660"/>
  </p:normalViewPr>
  <p:slideViewPr>
    <p:cSldViewPr snapToGrid="0">
      <p:cViewPr varScale="1">
        <p:scale>
          <a:sx n="87" d="100"/>
          <a:sy n="87" d="100"/>
        </p:scale>
        <p:origin x="2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0.jpe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microsoft.com/office/2007/relationships/hdphoto" Target="../media/hdphoto2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jpeg"/><Relationship Id="rId4" Type="http://schemas.openxmlformats.org/officeDocument/2006/relationships/image" Target="../media/image5.png"/><Relationship Id="rId9" Type="http://schemas.microsoft.com/office/2007/relationships/hdphoto" Target="../media/hdphoto2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jpeg"/><Relationship Id="rId4" Type="http://schemas.openxmlformats.org/officeDocument/2006/relationships/image" Target="../media/image5.png"/><Relationship Id="rId9" Type="http://schemas.microsoft.com/office/2007/relationships/hdphoto" Target="../media/hdphoto2.wdp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jpeg"/><Relationship Id="rId4" Type="http://schemas.openxmlformats.org/officeDocument/2006/relationships/image" Target="../media/image5.png"/><Relationship Id="rId9" Type="http://schemas.microsoft.com/office/2007/relationships/hdphoto" Target="../media/hdphoto2.wdp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jpeg"/><Relationship Id="rId4" Type="http://schemas.openxmlformats.org/officeDocument/2006/relationships/image" Target="../media/image5.png"/><Relationship Id="rId9" Type="http://schemas.microsoft.com/office/2007/relationships/hdphoto" Target="../media/hdphoto2.wdp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jpeg"/><Relationship Id="rId4" Type="http://schemas.openxmlformats.org/officeDocument/2006/relationships/image" Target="../media/image1.png"/><Relationship Id="rId9" Type="http://schemas.microsoft.com/office/2007/relationships/hdphoto" Target="../media/hdphoto2.wdp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jpeg"/><Relationship Id="rId4" Type="http://schemas.openxmlformats.org/officeDocument/2006/relationships/image" Target="../media/image5.png"/><Relationship Id="rId9" Type="http://schemas.microsoft.com/office/2007/relationships/hdphoto" Target="../media/hdphoto2.wdp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jpeg"/><Relationship Id="rId4" Type="http://schemas.openxmlformats.org/officeDocument/2006/relationships/image" Target="../media/image5.png"/><Relationship Id="rId9" Type="http://schemas.microsoft.com/office/2007/relationships/hdphoto" Target="../media/hdphoto2.wdp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jpeg"/><Relationship Id="rId4" Type="http://schemas.openxmlformats.org/officeDocument/2006/relationships/image" Target="../media/image5.png"/><Relationship Id="rId9" Type="http://schemas.microsoft.com/office/2007/relationships/hdphoto" Target="../media/hdphoto2.wdp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jpeg"/><Relationship Id="rId4" Type="http://schemas.openxmlformats.org/officeDocument/2006/relationships/image" Target="../media/image5.png"/><Relationship Id="rId9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0.jpeg"/><Relationship Id="rId5" Type="http://schemas.openxmlformats.org/officeDocument/2006/relationships/image" Target="../media/image6.png"/><Relationship Id="rId10" Type="http://schemas.openxmlformats.org/officeDocument/2006/relationships/image" Target="../media/image13.jpeg"/><Relationship Id="rId4" Type="http://schemas.openxmlformats.org/officeDocument/2006/relationships/image" Target="../media/image5.png"/><Relationship Id="rId9" Type="http://schemas.microsoft.com/office/2007/relationships/hdphoto" Target="../media/hdphoto2.wdp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jpeg"/><Relationship Id="rId4" Type="http://schemas.openxmlformats.org/officeDocument/2006/relationships/image" Target="../media/image5.png"/><Relationship Id="rId9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8311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2862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526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36175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>
            <a:fillRect/>
          </a:stretch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/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 A Sherasiya</a:t>
            </a:r>
            <a:endParaRPr lang="en-US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/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#3130703 (DBMS)   </a:t>
            </a:r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Relational Database Design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/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‹#›</a:t>
            </a:fld>
            <a:endParaRPr lang="en-US" b="1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rcRect t="86739" r="1768" b="3535"/>
          <a:stretch>
            <a:fillRect/>
          </a:stretch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/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Firoz A Sherasiya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/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#3130703 (DBMS)   </a:t>
            </a:r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Relational Database Design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/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‹#›</a:t>
            </a:fld>
            <a:endParaRPr lang="en-US" b="1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rcRect t="86739" r="1768" b="3535"/>
          <a:stretch>
            <a:fillRect/>
          </a:stretch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/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Firoz A Sherasiya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/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#3130703 (DBMS)   </a:t>
            </a:r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Relational Database Design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/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‹#›</a:t>
            </a:fld>
            <a:endParaRPr lang="en-US" b="1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rcRect t="86739" r="1768" b="3535"/>
          <a:stretch>
            <a:fillRect/>
          </a:stretch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/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Dhamsaniya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/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/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‹#›</a:t>
            </a:fld>
            <a:endParaRPr lang="en-US" b="1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/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Dhamsaniya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/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/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‹#›</a:t>
            </a:fld>
            <a:endParaRPr lang="en-US" b="1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/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Dhamsaniya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/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/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‹#›</a:t>
            </a:fld>
            <a:endParaRPr lang="en-US" b="1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1398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>
            <a:fillRect/>
          </a:stretch>
        </p:blipFill>
        <p:spPr bwMode="auto">
          <a:xfrm>
            <a:off x="8407803" y="2089594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>
            <a:fillRect/>
          </a:stretch>
        </p:blipFill>
        <p:spPr bwMode="auto">
          <a:xfrm>
            <a:off x="8453395" y="1794986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7A83DE-6E9B-4979-9183-1B16A85005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>
            <a:fillRect/>
          </a:stretch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6E2530-E640-47A9-85C7-7B5B09642C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>
            <a:fillRect/>
          </a:stretch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51D7F23-756C-418F-A56C-936F6C9DBFE3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EC0C7C3-D446-4350-83AA-C892BB35D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252C70-9DAA-4CC8-8547-F93A2A5126B9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reeform 17">
            <a:extLst>
              <a:ext uri="{FF2B5EF4-FFF2-40B4-BE49-F238E27FC236}">
                <a16:creationId xmlns:a16="http://schemas.microsoft.com/office/drawing/2014/main" id="{8CA9E374-0BE1-47BB-97CD-DE15143A25C0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56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3479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1904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4828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8813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1964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9701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6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667" r:id="rId13"/>
    <p:sldLayoutId id="2147483670" r:id="rId14"/>
    <p:sldLayoutId id="2147483687" r:id="rId15"/>
    <p:sldLayoutId id="2147483688" r:id="rId16"/>
    <p:sldLayoutId id="2147483672" r:id="rId17"/>
    <p:sldLayoutId id="2147483689" r:id="rId18"/>
    <p:sldLayoutId id="2147483690" r:id="rId19"/>
    <p:sldLayoutId id="2147483691" r:id="rId20"/>
    <p:sldLayoutId id="2147483674" r:id="rId21"/>
    <p:sldLayoutId id="2147483676" r:id="rId22"/>
    <p:sldLayoutId id="2147483677" r:id="rId23"/>
    <p:sldLayoutId id="2147483678" r:id="rId24"/>
    <p:sldLayoutId id="2147483679" r:id="rId25"/>
    <p:sldLayoutId id="2147483681" r:id="rId26"/>
    <p:sldLayoutId id="2147483683" r:id="rId27"/>
    <p:sldLayoutId id="2147483682" r:id="rId28"/>
    <p:sldLayoutId id="2147483684" r:id="rId29"/>
    <p:sldLayoutId id="2147483685" r:id="rId30"/>
    <p:sldLayoutId id="2147483686" r:id="rId3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1610975" cy="285273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Functional Dependency (FD) and its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BD738E-C143-44F2-AFAD-5F1EEB942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6B9A6F-E0D1-47AD-B2E7-60502A0787EA}"/>
              </a:ext>
            </a:extLst>
          </p:cNvPr>
          <p:cNvSpPr txBox="1"/>
          <p:nvPr/>
        </p:nvSpPr>
        <p:spPr>
          <a:xfrm>
            <a:off x="4833075" y="6391275"/>
            <a:ext cx="277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Functional Dependency</a:t>
            </a:r>
          </a:p>
        </p:txBody>
      </p:sp>
    </p:spTree>
    <p:extLst>
      <p:ext uri="{BB962C8B-B14F-4D97-AF65-F5344CB8AC3E}">
        <p14:creationId xmlns:p14="http://schemas.microsoft.com/office/powerpoint/2010/main" val="97143756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What is Functional Dependency (FD)?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>
            <a:normAutofit/>
          </a:bodyPr>
          <a:lstStyle/>
          <a:p>
            <a:r>
              <a:rPr lang="en-US" dirty="0"/>
              <a:t>Let R be a relation schema having n attributes A1, A2, A3,…, An.</a:t>
            </a:r>
          </a:p>
          <a:p>
            <a:r>
              <a:rPr lang="en-US" dirty="0"/>
              <a:t>Let attributes X and Y are two subsets of attributes of relation R.</a:t>
            </a:r>
          </a:p>
          <a:p>
            <a:r>
              <a:rPr lang="en-US" dirty="0"/>
              <a:t>If the </a:t>
            </a:r>
            <a:r>
              <a:rPr lang="en-US" b="1" dirty="0">
                <a:solidFill>
                  <a:srgbClr val="FF0000"/>
                </a:solidFill>
              </a:rPr>
              <a:t>values of the X component of a tuple uniquely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dirty="0"/>
              <a:t>(or functionally) </a:t>
            </a:r>
            <a:r>
              <a:rPr lang="en-US" b="1" dirty="0">
                <a:solidFill>
                  <a:srgbClr val="FF0000"/>
                </a:solidFill>
              </a:rPr>
              <a:t>determine the values of the Y component</a:t>
            </a:r>
            <a:r>
              <a:rPr lang="en-US" dirty="0"/>
              <a:t>, then there is a </a:t>
            </a:r>
            <a:r>
              <a:rPr lang="en-US" b="1" dirty="0">
                <a:solidFill>
                  <a:srgbClr val="FF0000"/>
                </a:solidFill>
              </a:rPr>
              <a:t>functional dependency from X to Y</a:t>
            </a:r>
            <a:r>
              <a:rPr lang="en-US" dirty="0"/>
              <a:t>. This is denoted by </a:t>
            </a:r>
            <a:r>
              <a:rPr lang="en-US" b="1" dirty="0">
                <a:solidFill>
                  <a:srgbClr val="FF0000"/>
                </a:solidFill>
              </a:rPr>
              <a:t>X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rgbClr val="FF0000"/>
                </a:solidFill>
              </a:rPr>
              <a:t> Y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dirty="0" err="1"/>
              <a:t>RollNo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Name, SPI, BL).</a:t>
            </a:r>
          </a:p>
          <a:p>
            <a:r>
              <a:rPr lang="en-US" dirty="0"/>
              <a:t>It is referred as: </a:t>
            </a:r>
            <a:r>
              <a:rPr lang="en-US" b="1" dirty="0">
                <a:solidFill>
                  <a:srgbClr val="FF0000"/>
                </a:solidFill>
              </a:rPr>
              <a:t>Y is functionally dependent on the X </a:t>
            </a:r>
            <a:r>
              <a:rPr lang="en-US" dirty="0"/>
              <a:t>or </a:t>
            </a:r>
            <a:r>
              <a:rPr lang="en-US" b="1" dirty="0">
                <a:solidFill>
                  <a:srgbClr val="FF0000"/>
                </a:solidFill>
              </a:rPr>
              <a:t>X functionally determines Y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B692F0-A9FE-4286-93CC-0637C630B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ECBA839-AE68-4813-879D-FF8A89C79D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4803754"/>
              </p:ext>
            </p:extLst>
          </p:nvPr>
        </p:nvGraphicFramePr>
        <p:xfrm>
          <a:off x="4182525" y="4501366"/>
          <a:ext cx="2727009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Raju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102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Mitesh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E3BC5D2F-F410-4427-AC8F-71EC5CCAE7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5919174"/>
              </p:ext>
            </p:extLst>
          </p:nvPr>
        </p:nvGraphicFramePr>
        <p:xfrm>
          <a:off x="4181346" y="4134537"/>
          <a:ext cx="98556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85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D242926-64A7-4A74-988C-13802CED4CA6}"/>
              </a:ext>
            </a:extLst>
          </p:cNvPr>
          <p:cNvSpPr txBox="1"/>
          <p:nvPr/>
        </p:nvSpPr>
        <p:spPr>
          <a:xfrm>
            <a:off x="4833075" y="6391275"/>
            <a:ext cx="277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Functional Dependency</a:t>
            </a:r>
          </a:p>
        </p:txBody>
      </p:sp>
    </p:spTree>
    <p:extLst>
      <p:ext uri="{BB962C8B-B14F-4D97-AF65-F5344CB8AC3E}">
        <p14:creationId xmlns:p14="http://schemas.microsoft.com/office/powerpoint/2010/main" val="206340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525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Diagrammatic representation of (FD)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11225"/>
            <a:ext cx="11928475" cy="559117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r>
              <a:rPr lang="en-US" dirty="0"/>
              <a:t>Consider the relation Account(</a:t>
            </a:r>
            <a:r>
              <a:rPr lang="en-US" dirty="0" err="1"/>
              <a:t>account_no</a:t>
            </a:r>
            <a:r>
              <a:rPr lang="en-US" dirty="0"/>
              <a:t>, balance, branch). </a:t>
            </a:r>
          </a:p>
          <a:p>
            <a:r>
              <a:rPr lang="en-US" dirty="0" err="1">
                <a:solidFill>
                  <a:schemeClr val="tx2"/>
                </a:solidFill>
              </a:rPr>
              <a:t>account_no</a:t>
            </a:r>
            <a:r>
              <a:rPr lang="en-US" dirty="0"/>
              <a:t> can </a:t>
            </a:r>
            <a:r>
              <a:rPr lang="en-US" dirty="0">
                <a:solidFill>
                  <a:schemeClr val="tx2"/>
                </a:solidFill>
              </a:rPr>
              <a:t>determine balance and branch</a:t>
            </a:r>
            <a:r>
              <a:rPr lang="en-US" dirty="0"/>
              <a:t>. </a:t>
            </a:r>
          </a:p>
          <a:p>
            <a:r>
              <a:rPr lang="en-US" dirty="0"/>
              <a:t>So, there is a functional dependency from </a:t>
            </a:r>
            <a:r>
              <a:rPr lang="en-US" dirty="0" err="1">
                <a:solidFill>
                  <a:schemeClr val="tx2"/>
                </a:solidFill>
              </a:rPr>
              <a:t>account_no</a:t>
            </a:r>
            <a:r>
              <a:rPr lang="en-US" dirty="0">
                <a:solidFill>
                  <a:schemeClr val="tx2"/>
                </a:solidFill>
              </a:rPr>
              <a:t> to balance and branch</a:t>
            </a:r>
            <a:r>
              <a:rPr lang="en-US" dirty="0"/>
              <a:t>.</a:t>
            </a:r>
          </a:p>
          <a:p>
            <a:r>
              <a:rPr lang="en-US" dirty="0"/>
              <a:t>This can be denoted by </a:t>
            </a:r>
            <a:r>
              <a:rPr lang="en-US" dirty="0" err="1">
                <a:solidFill>
                  <a:schemeClr val="tx2"/>
                </a:solidFill>
              </a:rPr>
              <a:t>account_no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→</a:t>
            </a:r>
            <a:r>
              <a:rPr lang="en-US" dirty="0">
                <a:solidFill>
                  <a:schemeClr val="tx2"/>
                </a:solidFill>
              </a:rPr>
              <a:t> {balance, branch}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435388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Y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219200" y="2012951"/>
            <a:ext cx="0" cy="329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19200" y="2329270"/>
            <a:ext cx="76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981200" y="2012950"/>
            <a:ext cx="0" cy="329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24200" y="1435388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X1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86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X2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505200" y="2032575"/>
            <a:ext cx="0" cy="329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505200" y="2349787"/>
            <a:ext cx="762000" cy="47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48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Y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029200" y="2032576"/>
            <a:ext cx="0" cy="6263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267200" y="2032575"/>
            <a:ext cx="0" cy="329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2200" y="1435388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34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Y1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6400800" y="2015490"/>
            <a:ext cx="0" cy="64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698457" y="2342575"/>
            <a:ext cx="630936" cy="72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96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Y2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8077200" y="2015491"/>
            <a:ext cx="0" cy="640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7315200" y="2020162"/>
            <a:ext cx="0" cy="329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96139" y="978872"/>
            <a:ext cx="937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X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→</a:t>
            </a:r>
            <a:r>
              <a:rPr lang="en-US" sz="2000" b="1" dirty="0">
                <a:solidFill>
                  <a:srgbClr val="FF0000"/>
                </a:solidFill>
              </a:rPr>
              <a:t> Y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54400" y="975042"/>
            <a:ext cx="15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{X1, X2}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→ </a:t>
            </a:r>
            <a:r>
              <a:rPr lang="en-US" sz="2000" b="1" dirty="0">
                <a:solidFill>
                  <a:srgbClr val="FF0000"/>
                </a:solidFill>
              </a:rPr>
              <a:t>Y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78599" y="976914"/>
            <a:ext cx="15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X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→ </a:t>
            </a:r>
            <a:r>
              <a:rPr lang="en-US" sz="2000" b="1" dirty="0">
                <a:solidFill>
                  <a:srgbClr val="FF0000"/>
                </a:solidFill>
              </a:rPr>
              <a:t>{Y1, Y2}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3886200" y="2341175"/>
            <a:ext cx="0" cy="320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874295" y="2652798"/>
            <a:ext cx="1161288" cy="3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705600" y="2032575"/>
            <a:ext cx="0" cy="329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400800" y="2641368"/>
            <a:ext cx="1676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38425" y="5493510"/>
            <a:ext cx="265176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u="sng" err="1"/>
              <a:t>account_no</a:t>
            </a:r>
            <a:endParaRPr lang="en-US" sz="3200" u="sng"/>
          </a:p>
        </p:txBody>
      </p:sp>
      <p:sp>
        <p:nvSpPr>
          <p:cNvPr id="35" name="TextBox 34"/>
          <p:cNvSpPr txBox="1"/>
          <p:nvPr/>
        </p:nvSpPr>
        <p:spPr>
          <a:xfrm>
            <a:off x="5290185" y="5493510"/>
            <a:ext cx="1524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balance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14185" y="5493510"/>
            <a:ext cx="192024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branch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086225" y="6082665"/>
            <a:ext cx="3483381" cy="374904"/>
            <a:chOff x="2590800" y="5882640"/>
            <a:chExt cx="3483381" cy="374904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2590800" y="5882640"/>
              <a:ext cx="0" cy="3749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4542989" y="5882640"/>
              <a:ext cx="0" cy="3657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6062399" y="5882640"/>
              <a:ext cx="0" cy="3657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590800" y="6248400"/>
              <a:ext cx="34833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8ADF51DB-9641-4D0C-AE67-08ABD6276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798B72E-BA92-4E93-ADBA-0CC057FE0511}"/>
              </a:ext>
            </a:extLst>
          </p:cNvPr>
          <p:cNvSpPr txBox="1"/>
          <p:nvPr/>
        </p:nvSpPr>
        <p:spPr>
          <a:xfrm>
            <a:off x="4833075" y="6391275"/>
            <a:ext cx="277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Functional Dependency</a:t>
            </a:r>
          </a:p>
        </p:txBody>
      </p:sp>
    </p:spTree>
    <p:extLst>
      <p:ext uri="{BB962C8B-B14F-4D97-AF65-F5344CB8AC3E}">
        <p14:creationId xmlns:p14="http://schemas.microsoft.com/office/powerpoint/2010/main" val="15027677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  <p:bldP spid="16" grpId="0" animBg="1"/>
      <p:bldP spid="20" grpId="0" animBg="1"/>
      <p:bldP spid="21" grpId="0" animBg="1"/>
      <p:bldP spid="24" grpId="0" animBg="1"/>
      <p:bldP spid="27" grpId="0"/>
      <p:bldP spid="28" grpId="0"/>
      <p:bldP spid="29" grpId="0"/>
      <p:bldP spid="34" grpId="0" animBg="1"/>
      <p:bldP spid="35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Types of Functional Dependency (FD)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US" dirty="0"/>
              <a:t>Full Functional Dependency</a:t>
            </a:r>
          </a:p>
          <a:p>
            <a:pPr lvl="1"/>
            <a:r>
              <a:rPr lang="en-US" dirty="0"/>
              <a:t>In a relation, the attribute B is fully functional dependent on A if </a:t>
            </a:r>
            <a:r>
              <a:rPr lang="en-US" b="1" dirty="0">
                <a:solidFill>
                  <a:srgbClr val="FF0000"/>
                </a:solidFill>
              </a:rPr>
              <a:t>B is functionally dependent on A, but not on any proper subset of 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Eg.</a:t>
            </a:r>
            <a:r>
              <a:rPr lang="en-US" dirty="0"/>
              <a:t> {</a:t>
            </a:r>
            <a:r>
              <a:rPr lang="en-US" dirty="0" err="1"/>
              <a:t>Roll_No</a:t>
            </a:r>
            <a:r>
              <a:rPr lang="en-US" dirty="0"/>
              <a:t>, </a:t>
            </a:r>
            <a:r>
              <a:rPr lang="en-US" dirty="0" smtClean="0"/>
              <a:t>Semester}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SPI</a:t>
            </a:r>
          </a:p>
          <a:p>
            <a:pPr lvl="1"/>
            <a:r>
              <a:rPr lang="en-US" dirty="0"/>
              <a:t>We </a:t>
            </a:r>
            <a:r>
              <a:rPr lang="en-US" b="1" dirty="0">
                <a:solidFill>
                  <a:srgbClr val="FF0000"/>
                </a:solidFill>
              </a:rPr>
              <a:t>need </a:t>
            </a:r>
            <a:r>
              <a:rPr lang="en-US" b="1" dirty="0" smtClean="0">
                <a:solidFill>
                  <a:srgbClr val="FF0000"/>
                </a:solidFill>
              </a:rPr>
              <a:t>{</a:t>
            </a:r>
            <a:r>
              <a:rPr lang="en-US" b="1" dirty="0" err="1">
                <a:solidFill>
                  <a:srgbClr val="FF0000"/>
                </a:solidFill>
              </a:rPr>
              <a:t>Roll_No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Semester} </a:t>
            </a:r>
            <a:r>
              <a:rPr lang="en-US" b="1" dirty="0">
                <a:solidFill>
                  <a:srgbClr val="FF0000"/>
                </a:solidFill>
              </a:rPr>
              <a:t>to find SPI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7E0CB-4D5F-46B3-BA9C-E5A2976E5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C0A99D-5835-4053-94F5-397D816DA999}"/>
              </a:ext>
            </a:extLst>
          </p:cNvPr>
          <p:cNvSpPr txBox="1"/>
          <p:nvPr/>
        </p:nvSpPr>
        <p:spPr>
          <a:xfrm>
            <a:off x="4833075" y="6391275"/>
            <a:ext cx="277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Functional Dependency</a:t>
            </a:r>
          </a:p>
        </p:txBody>
      </p:sp>
    </p:spTree>
    <p:extLst>
      <p:ext uri="{BB962C8B-B14F-4D97-AF65-F5344CB8AC3E}">
        <p14:creationId xmlns:p14="http://schemas.microsoft.com/office/powerpoint/2010/main" val="17663558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Types of Functional Dependency (FD)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US" dirty="0"/>
              <a:t>Partial Functional Dependency</a:t>
            </a:r>
          </a:p>
          <a:p>
            <a:pPr lvl="1"/>
            <a:r>
              <a:rPr lang="en-US" dirty="0"/>
              <a:t>In a relation, the attribute B is partial functional dependent on A if </a:t>
            </a:r>
            <a:r>
              <a:rPr lang="en-US" b="1" dirty="0">
                <a:solidFill>
                  <a:srgbClr val="FF0000"/>
                </a:solidFill>
              </a:rPr>
              <a:t>B is functionally dependent on A as well as on any proper subset of 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there is some attribute that can be removed from A and the still dependency holds then it is partial functional </a:t>
            </a:r>
            <a:r>
              <a:rPr lang="en-US" dirty="0" err="1"/>
              <a:t>dependancy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smtClean="0"/>
              <a:t>{SSN, </a:t>
            </a:r>
            <a:r>
              <a:rPr lang="en-US" dirty="0" err="1" smtClean="0"/>
              <a:t>Fname</a:t>
            </a:r>
            <a:r>
              <a:rPr lang="en-US" dirty="0" smtClean="0"/>
              <a:t>}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 err="1" smtClean="0"/>
              <a:t>Lname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SSN </a:t>
            </a:r>
            <a:r>
              <a:rPr lang="en-US" b="1" dirty="0">
                <a:solidFill>
                  <a:srgbClr val="FF0000"/>
                </a:solidFill>
              </a:rPr>
              <a:t>is sufficient to find </a:t>
            </a:r>
            <a:r>
              <a:rPr lang="en-US" b="1" dirty="0" err="1" smtClean="0">
                <a:solidFill>
                  <a:srgbClr val="FF0000"/>
                </a:solidFill>
              </a:rPr>
              <a:t>Lname</a:t>
            </a:r>
            <a:r>
              <a:rPr lang="en-US" dirty="0" smtClean="0"/>
              <a:t>, </a:t>
            </a:r>
            <a:r>
              <a:rPr lang="en-US" dirty="0" err="1" smtClean="0"/>
              <a:t>Fname</a:t>
            </a:r>
            <a:r>
              <a:rPr lang="en-US" dirty="0" smtClean="0"/>
              <a:t> is </a:t>
            </a:r>
            <a:r>
              <a:rPr lang="en-US" dirty="0"/>
              <a:t>not required to find </a:t>
            </a:r>
            <a:r>
              <a:rPr lang="en-US" dirty="0" err="1" smtClean="0"/>
              <a:t>Lname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7E0CB-4D5F-46B3-BA9C-E5A2976E5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282995-68D5-401A-A8D0-A88B7816B6F0}"/>
              </a:ext>
            </a:extLst>
          </p:cNvPr>
          <p:cNvSpPr txBox="1"/>
          <p:nvPr/>
        </p:nvSpPr>
        <p:spPr>
          <a:xfrm>
            <a:off x="4833075" y="6391275"/>
            <a:ext cx="277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Functional Dependency</a:t>
            </a:r>
          </a:p>
        </p:txBody>
      </p:sp>
    </p:spTree>
    <p:extLst>
      <p:ext uri="{BB962C8B-B14F-4D97-AF65-F5344CB8AC3E}">
        <p14:creationId xmlns:p14="http://schemas.microsoft.com/office/powerpoint/2010/main" val="28935299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Types of Functional Dependency (FD)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US" dirty="0"/>
              <a:t>Transitive Functional Dependency</a:t>
            </a:r>
          </a:p>
          <a:p>
            <a:pPr lvl="1"/>
            <a:r>
              <a:rPr lang="en-US" dirty="0"/>
              <a:t>In a relation, if attribute(s) </a:t>
            </a:r>
            <a:r>
              <a:rPr lang="en-US" b="1" dirty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rgbClr val="FF0000"/>
                </a:solidFill>
              </a:rPr>
              <a:t> B and B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rgbClr val="FF0000"/>
                </a:solidFill>
              </a:rPr>
              <a:t> C, then A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rgbClr val="FF0000"/>
                </a:solidFill>
              </a:rPr>
              <a:t> C (means C is transitively depends on A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dirty="0"/>
              <a:t>via B).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Eg.</a:t>
            </a:r>
            <a:r>
              <a:rPr lang="en-US" dirty="0"/>
              <a:t> Subject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Faculty   &amp;   Faculty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Age     then     Subject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Age</a:t>
            </a:r>
          </a:p>
          <a:p>
            <a:pPr lvl="1"/>
            <a:r>
              <a:rPr lang="en-US" dirty="0"/>
              <a:t>Therefore as per the rule of transitive dependency: Subject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Age should hold, that makes sense because if we know the subject name we can know the faculty’s age.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0206252"/>
              </p:ext>
            </p:extLst>
          </p:nvPr>
        </p:nvGraphicFramePr>
        <p:xfrm>
          <a:off x="3398752" y="2634917"/>
          <a:ext cx="233299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Faculty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DS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35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DBMS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Patel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7559522"/>
              </p:ext>
            </p:extLst>
          </p:nvPr>
        </p:nvGraphicFramePr>
        <p:xfrm>
          <a:off x="3397573" y="2268088"/>
          <a:ext cx="9972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97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Sub_Fac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23A4825-367D-4456-8F6D-15B67D9E6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470698-02A5-4AC3-ACD1-09B3847EAEF4}"/>
              </a:ext>
            </a:extLst>
          </p:cNvPr>
          <p:cNvSpPr txBox="1"/>
          <p:nvPr/>
        </p:nvSpPr>
        <p:spPr>
          <a:xfrm>
            <a:off x="4833075" y="6391275"/>
            <a:ext cx="277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Functional Dependency</a:t>
            </a:r>
          </a:p>
        </p:txBody>
      </p:sp>
    </p:spTree>
    <p:extLst>
      <p:ext uri="{BB962C8B-B14F-4D97-AF65-F5344CB8AC3E}">
        <p14:creationId xmlns:p14="http://schemas.microsoft.com/office/powerpoint/2010/main" val="9733434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Types of Functional Dependency (FD)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US" dirty="0"/>
              <a:t>Trivial Functional Dependency</a:t>
            </a:r>
          </a:p>
          <a:p>
            <a:pPr lvl="1"/>
            <a:r>
              <a:rPr lang="en-US" dirty="0"/>
              <a:t>X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Y is trivial FD if </a:t>
            </a:r>
            <a:r>
              <a:rPr lang="en-US" b="1" dirty="0">
                <a:solidFill>
                  <a:srgbClr val="FF0000"/>
                </a:solidFill>
              </a:rPr>
              <a:t>Y is a subset of X</a:t>
            </a:r>
          </a:p>
          <a:p>
            <a:pPr lvl="1"/>
            <a:r>
              <a:rPr lang="en-US" dirty="0" err="1"/>
              <a:t>Eg.</a:t>
            </a:r>
            <a:r>
              <a:rPr lang="en-US" dirty="0"/>
              <a:t> {</a:t>
            </a:r>
            <a:r>
              <a:rPr lang="en-US" dirty="0" err="1"/>
              <a:t>Roll_No</a:t>
            </a:r>
            <a:r>
              <a:rPr lang="en-US" dirty="0"/>
              <a:t>, </a:t>
            </a:r>
            <a:r>
              <a:rPr lang="en-US" dirty="0" err="1"/>
              <a:t>Department_Name</a:t>
            </a:r>
            <a:r>
              <a:rPr lang="en-US" dirty="0"/>
              <a:t>, Semester}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</a:t>
            </a:r>
            <a:r>
              <a:rPr lang="en-US" dirty="0" err="1"/>
              <a:t>Roll_No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Nontrivial Functional Dependency</a:t>
            </a:r>
          </a:p>
          <a:p>
            <a:pPr lvl="1"/>
            <a:r>
              <a:rPr lang="en-US" dirty="0"/>
              <a:t>X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Y is nontrivial FD if </a:t>
            </a:r>
            <a:r>
              <a:rPr lang="en-US" b="1" dirty="0">
                <a:solidFill>
                  <a:srgbClr val="FF0000"/>
                </a:solidFill>
              </a:rPr>
              <a:t>Y is not a subset of X</a:t>
            </a:r>
          </a:p>
          <a:p>
            <a:pPr lvl="1"/>
            <a:r>
              <a:rPr lang="en-US" dirty="0" err="1"/>
              <a:t>Eg.</a:t>
            </a:r>
            <a:r>
              <a:rPr lang="en-US" dirty="0"/>
              <a:t> {</a:t>
            </a:r>
            <a:r>
              <a:rPr lang="en-US" dirty="0" err="1"/>
              <a:t>Roll_No</a:t>
            </a:r>
            <a:r>
              <a:rPr lang="en-US" dirty="0"/>
              <a:t>, </a:t>
            </a:r>
            <a:r>
              <a:rPr lang="en-US" dirty="0" err="1"/>
              <a:t>Department_Name</a:t>
            </a:r>
            <a:r>
              <a:rPr lang="en-US" dirty="0"/>
              <a:t>, Semester}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</a:t>
            </a:r>
            <a:r>
              <a:rPr lang="en-US" dirty="0" err="1"/>
              <a:t>Student_Name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70635-849E-4B51-B2D2-8C9A6C32A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5BB9B0-5F35-4ED0-A246-018E70C3E4FD}"/>
              </a:ext>
            </a:extLst>
          </p:cNvPr>
          <p:cNvSpPr txBox="1"/>
          <p:nvPr/>
        </p:nvSpPr>
        <p:spPr>
          <a:xfrm>
            <a:off x="4833075" y="6391275"/>
            <a:ext cx="277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Functional Dependency</a:t>
            </a:r>
          </a:p>
        </p:txBody>
      </p:sp>
    </p:spTree>
    <p:extLst>
      <p:ext uri="{BB962C8B-B14F-4D97-AF65-F5344CB8AC3E}">
        <p14:creationId xmlns:p14="http://schemas.microsoft.com/office/powerpoint/2010/main" val="3661715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7919C5-5E0D-47B8-A5EB-D395F02F6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C273C5C-A7CD-4CC2-B7BE-601104338676}"/>
              </a:ext>
            </a:extLst>
          </p:cNvPr>
          <p:cNvSpPr txBox="1">
            <a:spLocks/>
          </p:cNvSpPr>
          <p:nvPr/>
        </p:nvSpPr>
        <p:spPr>
          <a:xfrm>
            <a:off x="1652587" y="2809874"/>
            <a:ext cx="8886825" cy="20145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6600" dirty="0">
                <a:solidFill>
                  <a:schemeClr val="accent6"/>
                </a:solidFill>
              </a:rPr>
              <a:t>Thank You…</a:t>
            </a:r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24882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7763.0"/>
  <p:tag name="AS_RELEASE_DATE" val="2020.11.14"/>
  <p:tag name="AS_TITLE" val="Aspose.Slides for .NET 4.0 Client Profile"/>
  <p:tag name="AS_VERSION" val="20.1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6508</TotalTime>
  <Words>534</Words>
  <Application>Microsoft Office PowerPoint</Application>
  <PresentationFormat>Widescreen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Wingdings 3</vt:lpstr>
      <vt:lpstr>Arial</vt:lpstr>
      <vt:lpstr>Segoe UI Black</vt:lpstr>
      <vt:lpstr>Calibri Light</vt:lpstr>
      <vt:lpstr>Calibri</vt:lpstr>
      <vt:lpstr>Wingdings</vt:lpstr>
      <vt:lpstr>Roboto Condensed Light</vt:lpstr>
      <vt:lpstr>Office Theme</vt:lpstr>
      <vt:lpstr>Functional Dependency (FD) and its types</vt:lpstr>
      <vt:lpstr>What is Functional Dependency (FD)?</vt:lpstr>
      <vt:lpstr>Diagrammatic representation of (FD)</vt:lpstr>
      <vt:lpstr>Types of Functional Dependency (FD)</vt:lpstr>
      <vt:lpstr>Types of Functional Dependency (FD)</vt:lpstr>
      <vt:lpstr>Types of Functional Dependency (FD)</vt:lpstr>
      <vt:lpstr>Types of Functional Dependency (FD)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Lenovo</cp:lastModifiedBy>
  <cp:revision>1387</cp:revision>
  <dcterms:created xsi:type="dcterms:W3CDTF">2020-05-01T05:09:15Z</dcterms:created>
  <dcterms:modified xsi:type="dcterms:W3CDTF">2023-02-24T02:13:02Z</dcterms:modified>
</cp:coreProperties>
</file>