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48" r:id="rId3"/>
    <p:sldId id="520" r:id="rId4"/>
    <p:sldId id="529" r:id="rId5"/>
    <p:sldId id="530" r:id="rId6"/>
    <p:sldId id="531" r:id="rId7"/>
    <p:sldId id="532" r:id="rId8"/>
    <p:sldId id="533" r:id="rId9"/>
    <p:sldId id="519" r:id="rId10"/>
    <p:sldId id="521" r:id="rId11"/>
    <p:sldId id="524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9157-8C94-43AE-8E5D-FBA325382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10D5-6E57-40E9-82DC-FB590A14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7815-53AD-40B3-A8DB-B7BB6E25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10BC-C9BF-4907-9550-36F5926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9E49-6ABA-4ECA-B6B5-B385B97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31-25A6-4088-881F-54FE6196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0A56-A9D9-48DF-ACF5-7638B8AF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5C01-4419-4F07-BDB5-34C96C9B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42E9-5B88-475A-AB30-49AEFDBD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A6FB7-0F9D-4167-A62F-5C437ED3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AC8D2-523F-437A-8F69-A88D0D04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F3EC8-AB79-491D-9DB9-D4DA62E6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492-597E-435E-9C63-51D05B19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DAB2-B0E7-421F-96AA-F237C490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43D3-5BAA-4963-B0D0-161290E8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393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94AA-BB70-4F62-8451-30EBC20E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714E-B96C-4BFE-AC37-010B646A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6CEAE-EDBE-410F-B7AA-35D4FC6C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C486-8316-4636-887A-4E64FFA5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6A05-38CA-4F76-A8CC-97FB6D6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423-6891-4B69-ABFD-A792EE0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788F-4437-43D7-B8EE-B8014776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53E2-959B-4B31-9912-F6C4E708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94B8-40E5-4ECE-A1D8-35D528C1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80FE-CB34-4BA5-A43B-CC2E83F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99A-3B4B-46E4-AD62-CDDA2B8A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DD85-6BC1-4B4F-AF0B-0159D5E3D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6B13-95CA-458C-909C-6C5DD8C8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3207-BA84-4B36-B55D-9930D3F1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01305-499C-4F5C-90C9-7C838D8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8DFF6-0406-4B62-AB1A-28937BE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EA21-5B13-42D2-A43E-D77E5DD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1722-45B7-4F50-A495-55A21DFC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49908-2400-4ABF-879D-BAC368CB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E9B3-6F81-4854-B5E3-4F30DDC4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2D51F-401A-42DA-9FE8-29BDB2DD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365C-8CEE-487D-B9BB-8C08E5E5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6223C-409F-4C27-8001-1D3425DA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13E79-BEB1-4B96-AFB8-5D59EC9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AFEA-6759-4388-8241-DCEAF3C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B085-88D7-4E15-9826-53457801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39827-4FD3-4592-A0DF-A13A10B2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0B853-76C5-4DA5-8005-52086972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875E6-695F-4535-B2EE-F96EE479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1680-1E6E-4500-8D88-ECD9A4E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E59A0-EA47-49BC-B673-E5118F0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7C19-1FD4-4A92-A3BD-ED922C1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9FC2-A193-4746-AA66-6B7BA88B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BD66C-596E-4052-A72E-34D8B737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ECBB-AEC3-4D9E-80FF-B5706E8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EF5C-BA55-4775-B40C-159319D9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EF29-4F67-4BC9-8403-DD74D3F2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E4C9-DF95-4923-9A6B-7C7B237D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1DD1-60FD-4DCD-A535-79D98F0FE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35CE2-1987-4714-A77C-80978821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262A-1D27-410F-97F8-64B2B1E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3684-FB85-4431-8668-642BF62F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D371-3F1C-4AD2-B5F0-BEC3B738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8D23A-10DB-4DD7-A74C-BA7E21E3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823D-70F1-4624-A7FF-B3A74F87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26BF-7A1E-4CEA-B254-C4C70D8D7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253E-BECD-4E59-8FF4-A92910D28D4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2900-ECAF-4B09-9680-859C9883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C8C3-4A0A-457E-BE3A-1A788747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5585-190B-46E8-AAC9-DA5E4A232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Canonical cover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14C5-2F85-4C97-85A1-62DA4398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24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Algorithm to 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IN" b="1" dirty="0"/>
              <a:t>STEP 1:</a:t>
            </a:r>
            <a:r>
              <a:rPr lang="en-IN" dirty="0"/>
              <a:t> For a given set of FD, decompose each FD </a:t>
            </a:r>
            <a:r>
              <a:rPr lang="en-IN" dirty="0" smtClean="0"/>
              <a:t>if </a:t>
            </a:r>
            <a:r>
              <a:rPr lang="en-IN" dirty="0"/>
              <a:t>the right side of any FD has more than one attribute.</a:t>
            </a:r>
          </a:p>
          <a:p>
            <a:r>
              <a:rPr lang="en-IN" b="1" dirty="0"/>
              <a:t>STEP 2:</a:t>
            </a:r>
            <a:r>
              <a:rPr lang="en-IN" dirty="0"/>
              <a:t> Now make a new set of FD having all decomposed FD.</a:t>
            </a:r>
          </a:p>
          <a:p>
            <a:r>
              <a:rPr lang="en-IN" b="1" dirty="0"/>
              <a:t>STEP 3:</a:t>
            </a:r>
            <a:r>
              <a:rPr lang="en-IN" dirty="0"/>
              <a:t> Find closure of the </a:t>
            </a:r>
            <a:r>
              <a:rPr lang="en-IN" b="1" dirty="0"/>
              <a:t>left side of each of the given FD by including that FD and excluding that </a:t>
            </a:r>
            <a:r>
              <a:rPr lang="en-IN" b="1" dirty="0" smtClean="0"/>
              <a:t>FD.</a:t>
            </a:r>
            <a:endParaRPr lang="en-IN" dirty="0"/>
          </a:p>
          <a:p>
            <a:r>
              <a:rPr lang="en-IN" b="1" dirty="0"/>
              <a:t>STEP 4:</a:t>
            </a:r>
            <a:r>
              <a:rPr lang="en-IN" dirty="0"/>
              <a:t> Repeat step </a:t>
            </a:r>
            <a:r>
              <a:rPr lang="en-IN" dirty="0" smtClean="0"/>
              <a:t>3 </a:t>
            </a:r>
            <a:r>
              <a:rPr lang="en-IN" dirty="0"/>
              <a:t>till all the FDs in FD set are complete.</a:t>
            </a:r>
          </a:p>
          <a:p>
            <a:r>
              <a:rPr lang="en-IN" b="1" dirty="0"/>
              <a:t>STEP 5:</a:t>
            </a:r>
            <a:r>
              <a:rPr lang="en-IN" dirty="0"/>
              <a:t> After STEP 4, check redundancy of attribute, by selecting those FD's which are having more than one attribute on its left.</a:t>
            </a:r>
          </a:p>
          <a:p>
            <a:pPr lvl="1"/>
            <a:r>
              <a:rPr lang="en-IN" dirty="0" smtClean="0"/>
              <a:t>FD = { B → A, AD → C, C → B, C → D }</a:t>
            </a:r>
            <a:endParaRPr lang="en-IN" dirty="0"/>
          </a:p>
          <a:p>
            <a:pPr lvl="1"/>
            <a:r>
              <a:rPr lang="en-IN" dirty="0" smtClean="0"/>
              <a:t>let's </a:t>
            </a:r>
            <a:r>
              <a:rPr lang="en-IN" dirty="0"/>
              <a:t>an FD AD → C has two attributes at its left, </a:t>
            </a:r>
            <a:r>
              <a:rPr lang="en-IN" dirty="0" smtClean="0"/>
              <a:t>check </a:t>
            </a:r>
            <a:r>
              <a:rPr lang="en-IN" dirty="0"/>
              <a:t>their importance, i.e. whether they both are important or only one.</a:t>
            </a:r>
          </a:p>
          <a:p>
            <a:r>
              <a:rPr lang="en-US" dirty="0" smtClean="0"/>
              <a:t>Remaining FDs </a:t>
            </a:r>
            <a:r>
              <a:rPr lang="en-US" dirty="0" smtClean="0"/>
              <a:t>forms</a:t>
            </a:r>
            <a:r>
              <a:rPr lang="en-US" dirty="0" smtClean="0"/>
              <a:t> the canonical cover of the 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59C7D-7A41-42AF-9A41-A9BBD06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68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D</a:t>
            </a:r>
            <a:r>
              <a:rPr lang="en-IN" dirty="0" smtClean="0"/>
              <a:t>ecompose </a:t>
            </a:r>
            <a:r>
              <a:rPr lang="en-IN" dirty="0"/>
              <a:t>the FD using decomposition rule (</a:t>
            </a:r>
            <a:r>
              <a:rPr lang="en-IN" dirty="0" smtClean="0"/>
              <a:t>Armstrong </a:t>
            </a:r>
            <a:r>
              <a:rPr lang="en-IN" dirty="0"/>
              <a:t>Axiom</a:t>
            </a:r>
            <a:r>
              <a:rPr lang="en-IN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 → 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VW →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Y → V ( using decomposition inference rule on Y → VXZ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Y → X ( using decomposition inference rule on Y → VXZ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Y → Z ( using decomposition inference rule on Y → VXZ )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91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Next </a:t>
            </a:r>
            <a:r>
              <a:rPr lang="en-IN" dirty="0"/>
              <a:t>step is to find closure of the left side of each of the given </a:t>
            </a:r>
            <a:r>
              <a:rPr lang="en-IN" dirty="0" smtClean="0"/>
              <a:t>FD</a:t>
            </a:r>
          </a:p>
          <a:p>
            <a:pPr marL="0" indent="0">
              <a:buNone/>
            </a:pPr>
            <a:r>
              <a:rPr lang="en-IN" dirty="0" smtClean="0"/>
              <a:t>FD = { </a:t>
            </a:r>
            <a:r>
              <a:rPr lang="en-IN" dirty="0"/>
              <a:t>V → W, VW → X, Y → V, Y → X, Y → Z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1 a.</a:t>
            </a:r>
            <a:r>
              <a:rPr lang="en-IN" dirty="0"/>
              <a:t> Closure V+ = VWX using FD = {</a:t>
            </a:r>
            <a:r>
              <a:rPr lang="en-IN" b="1" dirty="0"/>
              <a:t>V → W</a:t>
            </a:r>
            <a:r>
              <a:rPr lang="en-IN" dirty="0"/>
              <a:t>, VW → X, Y → V, Y → X, Y → Z}</a:t>
            </a:r>
          </a:p>
          <a:p>
            <a:pPr marL="0" indent="0">
              <a:buNone/>
            </a:pPr>
            <a:r>
              <a:rPr lang="en-IN" b="1" dirty="0"/>
              <a:t>1 b.</a:t>
            </a:r>
            <a:r>
              <a:rPr lang="en-IN" dirty="0"/>
              <a:t> Closure V+ = V using FD = {VW → X, Y → V, Y → X, Y → Z }</a:t>
            </a:r>
          </a:p>
          <a:p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IN" dirty="0"/>
              <a:t>Hence resultant FD = { V → W, VW → X, Y → V, Y → X, Y → Z 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8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Resultant </a:t>
            </a:r>
            <a:r>
              <a:rPr lang="en-IN" dirty="0"/>
              <a:t>FD = { V → W, VW → X, Y → V, Y → X, Y → Z }.</a:t>
            </a:r>
          </a:p>
          <a:p>
            <a:pPr marL="0" indent="0">
              <a:buNone/>
            </a:pPr>
            <a:r>
              <a:rPr lang="en-IN" b="1" dirty="0"/>
              <a:t>2 a</a:t>
            </a:r>
            <a:r>
              <a:rPr lang="en-IN" dirty="0"/>
              <a:t>. Closure VW+ = VWX using FD = { V → W, </a:t>
            </a:r>
            <a:r>
              <a:rPr lang="en-IN" b="1" dirty="0"/>
              <a:t>VW → X</a:t>
            </a:r>
            <a:r>
              <a:rPr lang="en-IN" dirty="0"/>
              <a:t>, Y → V, Y → X, Y → Z }</a:t>
            </a:r>
          </a:p>
          <a:p>
            <a:pPr marL="0" indent="0">
              <a:buNone/>
            </a:pPr>
            <a:r>
              <a:rPr lang="en-IN" b="1" dirty="0"/>
              <a:t>2 b.</a:t>
            </a:r>
            <a:r>
              <a:rPr lang="en-IN" dirty="0"/>
              <a:t> Closure VW+ = VW using FD = { V → W, Y → V, Y → X, Y → Z }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IN" dirty="0"/>
              <a:t>Resultant</a:t>
            </a:r>
            <a:r>
              <a:rPr lang="es-ES" dirty="0" smtClean="0"/>
              <a:t> </a:t>
            </a:r>
            <a:r>
              <a:rPr lang="es-ES" dirty="0"/>
              <a:t>FD = { V → W, VW → X, Y → V, Y → X, Y → Z 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96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Resultant </a:t>
            </a:r>
            <a:r>
              <a:rPr lang="en-IN" dirty="0"/>
              <a:t>FD = { V → W, VW → X, Y → V, Y → X, Y → Z }.</a:t>
            </a:r>
          </a:p>
          <a:p>
            <a:pPr marL="0" indent="0">
              <a:buNone/>
            </a:pPr>
            <a:r>
              <a:rPr lang="en-IN" b="1" dirty="0"/>
              <a:t>3 a.</a:t>
            </a:r>
            <a:r>
              <a:rPr lang="en-IN" dirty="0"/>
              <a:t> Closure Y+ = YVXZW using FD = { V → W, VW → X, </a:t>
            </a:r>
            <a:r>
              <a:rPr lang="en-IN" b="1" dirty="0"/>
              <a:t>Y → V</a:t>
            </a:r>
            <a:r>
              <a:rPr lang="en-IN" dirty="0"/>
              <a:t>, Y → X, Y → Z }</a:t>
            </a:r>
          </a:p>
          <a:p>
            <a:pPr marL="0" indent="0">
              <a:buNone/>
            </a:pPr>
            <a:r>
              <a:rPr lang="en-IN" b="1" dirty="0"/>
              <a:t>3 b.</a:t>
            </a:r>
            <a:r>
              <a:rPr lang="en-IN" dirty="0"/>
              <a:t> Closure Y+ = YXZ using FD = { V → W, VW → X, Y → X, Y → Z }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s-ES" dirty="0" err="1" smtClean="0"/>
              <a:t>Resultant</a:t>
            </a:r>
            <a:r>
              <a:rPr lang="es-ES" dirty="0" smtClean="0"/>
              <a:t> FD = { V → W, VW → X, Y → V, Y → X, Y → Z 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Resultant </a:t>
            </a:r>
            <a:r>
              <a:rPr lang="en-IN" dirty="0"/>
              <a:t>FD = { V → W, VW → X, Y → V, Y → X, Y → Z }.</a:t>
            </a:r>
          </a:p>
          <a:p>
            <a:pPr marL="0" indent="0">
              <a:buNone/>
            </a:pPr>
            <a:r>
              <a:rPr lang="en-IN" b="1" dirty="0"/>
              <a:t>4 a</a:t>
            </a:r>
            <a:r>
              <a:rPr lang="en-IN" dirty="0"/>
              <a:t>. Closure Y+ = YXVZW using FD = { V → W, VW → X, Y → V, </a:t>
            </a:r>
            <a:r>
              <a:rPr lang="en-IN" b="1" dirty="0"/>
              <a:t>Y → X</a:t>
            </a:r>
            <a:r>
              <a:rPr lang="en-IN" dirty="0"/>
              <a:t>, Y → Z }</a:t>
            </a:r>
          </a:p>
          <a:p>
            <a:pPr marL="0" indent="0">
              <a:buNone/>
            </a:pPr>
            <a:r>
              <a:rPr lang="en-IN" b="1" dirty="0"/>
              <a:t>4 b.</a:t>
            </a:r>
            <a:r>
              <a:rPr lang="en-IN" dirty="0"/>
              <a:t> Closure Y+ = YVZWX using FD = { V → W, VW → X, Y → V, Y → Z }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IN" dirty="0"/>
              <a:t>Resultant</a:t>
            </a:r>
            <a:r>
              <a:rPr lang="es-ES" dirty="0" smtClean="0"/>
              <a:t> </a:t>
            </a:r>
            <a:r>
              <a:rPr lang="en-IN" dirty="0" smtClean="0"/>
              <a:t>FD </a:t>
            </a:r>
            <a:r>
              <a:rPr lang="en-IN" dirty="0"/>
              <a:t>= { V → W, VW → X, Y → V, Y → Z 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2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Resultant FD </a:t>
            </a:r>
            <a:r>
              <a:rPr lang="en-IN" dirty="0"/>
              <a:t>= { V → W, VW → X, Y → V, Y → Z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5 </a:t>
            </a:r>
            <a:r>
              <a:rPr lang="en-IN" b="1" dirty="0"/>
              <a:t>a.</a:t>
            </a:r>
            <a:r>
              <a:rPr lang="en-IN" dirty="0"/>
              <a:t> Closure Y+ = YZVWX using FD = { V → W, VW → X, Y → V, </a:t>
            </a:r>
            <a:r>
              <a:rPr lang="en-IN" b="1" dirty="0"/>
              <a:t>Y → Z</a:t>
            </a:r>
            <a:r>
              <a:rPr lang="en-IN" dirty="0"/>
              <a:t> }</a:t>
            </a:r>
          </a:p>
          <a:p>
            <a:pPr marL="0" indent="0">
              <a:buNone/>
            </a:pPr>
            <a:r>
              <a:rPr lang="en-IN" b="1" dirty="0"/>
              <a:t>5 b.</a:t>
            </a:r>
            <a:r>
              <a:rPr lang="en-IN" dirty="0"/>
              <a:t> Closure Y+ = YVWX using FD = { V → W, VW → X, Y → V }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IN" dirty="0" smtClean="0"/>
              <a:t>Resultant</a:t>
            </a:r>
            <a:r>
              <a:rPr lang="en-IN" b="1" dirty="0"/>
              <a:t> </a:t>
            </a:r>
            <a:r>
              <a:rPr lang="en-IN" dirty="0"/>
              <a:t>FD = { V → W, VW → X, Y → V, Y → Z }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2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2192000" cy="55911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 smtClean="0"/>
              <a:t>Resultant FD </a:t>
            </a:r>
            <a:r>
              <a:rPr lang="en-IN" dirty="0"/>
              <a:t>= { V → W, VW → X, Y → V, Y → Z </a:t>
            </a:r>
            <a:r>
              <a:rPr lang="en-IN" dirty="0" smtClean="0"/>
              <a:t>}</a:t>
            </a:r>
          </a:p>
          <a:p>
            <a:r>
              <a:rPr lang="en-IN" dirty="0"/>
              <a:t>Closure VW+ = VWX using FD = { V → W, VW → X, Y → V, Y → Z }</a:t>
            </a:r>
          </a:p>
          <a:p>
            <a:r>
              <a:rPr lang="en-IN" dirty="0"/>
              <a:t>Closure V+ = VWX using FD = { V → W, VW → X, Y → V, Y → Z }</a:t>
            </a:r>
          </a:p>
          <a:p>
            <a:r>
              <a:rPr lang="en-IN" dirty="0"/>
              <a:t>Closure W+ = W using FD = { V → W, VW → X, Y → V, Y → Z }</a:t>
            </a:r>
          </a:p>
          <a:p>
            <a:endParaRPr lang="es-ES" dirty="0" smtClean="0"/>
          </a:p>
          <a:p>
            <a:r>
              <a:rPr lang="en-IN" dirty="0"/>
              <a:t>Resultant</a:t>
            </a:r>
            <a:r>
              <a:rPr lang="es-ES" dirty="0" smtClean="0"/>
              <a:t> </a:t>
            </a:r>
            <a:r>
              <a:rPr lang="es-ES" dirty="0"/>
              <a:t>FD = { V → W, V → X, Y → V, Y → Z </a:t>
            </a:r>
            <a:r>
              <a:rPr lang="es-ES" dirty="0" smtClean="0"/>
              <a:t>}</a:t>
            </a:r>
          </a:p>
          <a:p>
            <a:r>
              <a:rPr lang="en-IN" dirty="0"/>
              <a:t>FD = { V → WX, Y → VZ } is Canonical Cover of FD = { V → W, VW → X, Y → VXZ 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</a:t>
            </a:r>
            <a:r>
              <a:rPr lang="pl-PL" dirty="0"/>
              <a:t> R( V, W, X, Y, Z</a:t>
            </a:r>
            <a:r>
              <a:rPr lang="pl-PL" dirty="0" smtClean="0"/>
              <a:t>)</a:t>
            </a:r>
            <a:r>
              <a:rPr lang="en-IN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FDs </a:t>
            </a:r>
          </a:p>
          <a:p>
            <a:pPr marL="0" indent="0">
              <a:buNone/>
            </a:pPr>
            <a:r>
              <a:rPr lang="en-US" dirty="0"/>
              <a:t>	F = </a:t>
            </a:r>
            <a:r>
              <a:rPr lang="en-IN" dirty="0" smtClean="0"/>
              <a:t>{ </a:t>
            </a:r>
            <a:r>
              <a:rPr lang="en-IN" dirty="0"/>
              <a:t>V → W, VW → X, Y → VXZ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3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Step </a:t>
            </a:r>
            <a:r>
              <a:rPr lang="en-IN" dirty="0"/>
              <a:t>1. Make right hand sides atomic </a:t>
            </a:r>
            <a:endParaRPr lang="en-IN" dirty="0" smtClean="0"/>
          </a:p>
          <a:p>
            <a:r>
              <a:rPr lang="en-IN" dirty="0" smtClean="0"/>
              <a:t>G </a:t>
            </a:r>
            <a:r>
              <a:rPr lang="en-IN" dirty="0"/>
              <a:t>= {AB→D, B→C, AE→B, A→D, D→E, D→F}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FDs </a:t>
            </a:r>
            <a:endParaRPr lang="en-IN" dirty="0" smtClean="0"/>
          </a:p>
          <a:p>
            <a:r>
              <a:rPr lang="en-IN" dirty="0"/>
              <a:t>G = {AB→D, B→C, AE→B, A→D, D→E, D→F}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AB→D compute AB+ under (G – (AB→D)) </a:t>
            </a:r>
            <a:endParaRPr lang="en-IN" dirty="0" smtClean="0"/>
          </a:p>
          <a:p>
            <a:r>
              <a:rPr lang="en-IN" dirty="0" smtClean="0"/>
              <a:t>AB</a:t>
            </a:r>
            <a:r>
              <a:rPr lang="en-IN" dirty="0"/>
              <a:t>+ = ABCDEF D in AB+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remove AB→D from G </a:t>
            </a:r>
            <a:endParaRPr lang="en-IN" dirty="0" smtClean="0"/>
          </a:p>
          <a:p>
            <a:r>
              <a:rPr lang="en-IN" dirty="0" smtClean="0"/>
              <a:t>G </a:t>
            </a:r>
            <a:r>
              <a:rPr lang="en-IN" dirty="0"/>
              <a:t>= {B→C, AE→B,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Closure of attribute sets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952986" y="4240078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808078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7822-46D8-4D3C-ACD9-DAE41011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4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FDs </a:t>
            </a:r>
            <a:endParaRPr lang="en-IN" dirty="0" smtClean="0"/>
          </a:p>
          <a:p>
            <a:r>
              <a:rPr lang="en-IN" dirty="0"/>
              <a:t>G = {B→C, AE→B, A→D, D→E, D→F</a:t>
            </a:r>
            <a:r>
              <a:rPr lang="en-IN" dirty="0" smtClean="0"/>
              <a:t>}</a:t>
            </a:r>
          </a:p>
          <a:p>
            <a:r>
              <a:rPr lang="en-IN" dirty="0"/>
              <a:t>For B→C compute B+ under (G – (B→C)) </a:t>
            </a:r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+ = B C not in B+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G = {B→C, AE→B,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</a:t>
            </a:r>
            <a:r>
              <a:rPr lang="en-IN" dirty="0" smtClean="0"/>
              <a:t>FDs</a:t>
            </a:r>
          </a:p>
          <a:p>
            <a:r>
              <a:rPr lang="en-IN" dirty="0"/>
              <a:t>G = {B→C, AE→B, A→D, D→E, D→F</a:t>
            </a:r>
            <a:r>
              <a:rPr lang="en-IN" dirty="0" smtClean="0"/>
              <a:t>} </a:t>
            </a:r>
          </a:p>
          <a:p>
            <a:r>
              <a:rPr lang="en-IN" dirty="0"/>
              <a:t>For AE→B compute AE+ under (G – (AE→B)) </a:t>
            </a:r>
            <a:endParaRPr lang="en-IN" dirty="0" smtClean="0"/>
          </a:p>
          <a:p>
            <a:r>
              <a:rPr lang="en-IN" dirty="0" smtClean="0"/>
              <a:t>AE</a:t>
            </a:r>
            <a:r>
              <a:rPr lang="en-IN" dirty="0"/>
              <a:t>+ = AEDF B not in AE+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G = {B→C, AE→B,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FDs </a:t>
            </a:r>
            <a:endParaRPr lang="en-IN" dirty="0" smtClean="0"/>
          </a:p>
          <a:p>
            <a:r>
              <a:rPr lang="en-IN" dirty="0"/>
              <a:t>G = {B→C, AE→B, A→D, D→E, D→F</a:t>
            </a:r>
            <a:r>
              <a:rPr lang="en-IN" dirty="0" smtClean="0"/>
              <a:t>}</a:t>
            </a:r>
          </a:p>
          <a:p>
            <a:r>
              <a:rPr lang="en-IN" dirty="0"/>
              <a:t>For A→D compute A+ under (G – (A→D)) </a:t>
            </a:r>
            <a:endParaRPr lang="en-IN" dirty="0" smtClean="0"/>
          </a:p>
          <a:p>
            <a:r>
              <a:rPr lang="en-IN" dirty="0" smtClean="0"/>
              <a:t>A</a:t>
            </a:r>
            <a:r>
              <a:rPr lang="en-IN" dirty="0"/>
              <a:t>+ = A D not in A+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G = {B→C, AE→B,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FDs </a:t>
            </a:r>
            <a:endParaRPr lang="en-IN" dirty="0" smtClean="0"/>
          </a:p>
          <a:p>
            <a:r>
              <a:rPr lang="en-IN" dirty="0"/>
              <a:t>G = {B→C, AE→B, A→D, D→E, D→F</a:t>
            </a:r>
            <a:r>
              <a:rPr lang="en-IN" dirty="0" smtClean="0"/>
              <a:t>}</a:t>
            </a:r>
          </a:p>
          <a:p>
            <a:r>
              <a:rPr lang="en-IN" dirty="0" smtClean="0"/>
              <a:t>For </a:t>
            </a:r>
            <a:r>
              <a:rPr lang="en-IN" dirty="0"/>
              <a:t>D→E compute D+ under (G – (D→E)) </a:t>
            </a:r>
            <a:endParaRPr lang="en-IN" dirty="0" smtClean="0"/>
          </a:p>
          <a:p>
            <a:r>
              <a:rPr lang="en-IN" dirty="0" smtClean="0"/>
              <a:t>D</a:t>
            </a:r>
            <a:r>
              <a:rPr lang="en-IN" dirty="0"/>
              <a:t>+ = DF E not in D+ </a:t>
            </a:r>
            <a:endParaRPr lang="en-IN" dirty="0" smtClean="0"/>
          </a:p>
          <a:p>
            <a:r>
              <a:rPr lang="en-IN" dirty="0" smtClean="0"/>
              <a:t>so G </a:t>
            </a:r>
            <a:r>
              <a:rPr lang="en-IN" dirty="0"/>
              <a:t>= {B→C, AE→B,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47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/>
              <a:t>Step 2. Remove any redundant FDs </a:t>
            </a:r>
            <a:endParaRPr lang="en-IN" dirty="0" smtClean="0"/>
          </a:p>
          <a:p>
            <a:r>
              <a:rPr lang="en-IN" dirty="0"/>
              <a:t>G = {B→C, AE→B, A→D, D→E, D→F</a:t>
            </a:r>
            <a:r>
              <a:rPr lang="en-IN" dirty="0" smtClean="0"/>
              <a:t>}</a:t>
            </a:r>
          </a:p>
          <a:p>
            <a:r>
              <a:rPr lang="en-IN" dirty="0"/>
              <a:t>For D→F compute D+ under (G – (D→F</a:t>
            </a:r>
            <a:r>
              <a:rPr lang="en-IN" dirty="0" smtClean="0"/>
              <a:t>)) </a:t>
            </a:r>
          </a:p>
          <a:p>
            <a:r>
              <a:rPr lang="en-IN" dirty="0" smtClean="0"/>
              <a:t>D</a:t>
            </a:r>
            <a:r>
              <a:rPr lang="en-IN" dirty="0"/>
              <a:t>+ = DE F not in D+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G = {B→C, AE→B, A→D, D→E, D→F}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21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Step </a:t>
            </a:r>
            <a:r>
              <a:rPr lang="en-IN" dirty="0"/>
              <a:t>3. Remove any redundant left hand side attributes </a:t>
            </a:r>
            <a:endParaRPr lang="en-IN" dirty="0" smtClean="0"/>
          </a:p>
          <a:p>
            <a:r>
              <a:rPr lang="en-IN" dirty="0" smtClean="0"/>
              <a:t>G </a:t>
            </a:r>
            <a:r>
              <a:rPr lang="en-IN" dirty="0"/>
              <a:t>= {B→C, AE→B, A→D, D→E, D→F}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AE→</a:t>
            </a:r>
            <a:r>
              <a:rPr lang="en-IN" dirty="0" smtClean="0"/>
              <a:t>B</a:t>
            </a:r>
          </a:p>
          <a:p>
            <a:r>
              <a:rPr lang="en-IN" dirty="0" smtClean="0"/>
              <a:t>Calculate E+ and A+</a:t>
            </a:r>
          </a:p>
          <a:p>
            <a:r>
              <a:rPr lang="en-IN" dirty="0"/>
              <a:t>E is redundant in AE→</a:t>
            </a:r>
            <a:r>
              <a:rPr lang="en-IN" dirty="0" smtClean="0"/>
              <a:t>B</a:t>
            </a:r>
          </a:p>
          <a:p>
            <a:r>
              <a:rPr lang="en-IN" dirty="0"/>
              <a:t>Minimal closure = {B→C, A→B, A→D, D→E, D→F}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 F = {AB→D, B→C, AE→B, A→D, D→EF}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5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extraneous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Let us consider a relation R with schema R = (A, B, C) and set of functional dependencies FDs   </a:t>
            </a:r>
            <a:r>
              <a:rPr lang="en-US" b="1" dirty="0"/>
              <a:t>F = { AB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C, A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C }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b="1" dirty="0"/>
              <a:t>AB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C, B is extraneous attribute</a:t>
            </a:r>
            <a:r>
              <a:rPr lang="en-US" dirty="0"/>
              <a:t>. The reason is, there is another FD </a:t>
            </a:r>
            <a:r>
              <a:rPr lang="en-US" b="1" dirty="0"/>
              <a:t>A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C</a:t>
            </a:r>
            <a:r>
              <a:rPr lang="en-US" dirty="0"/>
              <a:t>, which means when </a:t>
            </a:r>
            <a:r>
              <a:rPr lang="en-US" b="1" dirty="0"/>
              <a:t>A alone can determine C</a:t>
            </a:r>
            <a:r>
              <a:rPr lang="en-US" dirty="0"/>
              <a:t>, the use of B is unnecessary (extra).</a:t>
            </a:r>
          </a:p>
          <a:p>
            <a:r>
              <a:rPr lang="en-US" dirty="0"/>
              <a:t>An attribute of a functional dependency is said to be extraneous if we can </a:t>
            </a:r>
            <a:r>
              <a:rPr lang="en-US" b="1" dirty="0"/>
              <a:t>remove it without changing the closure of the set of functional dependencies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3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for </a:t>
            </a:r>
            <a:r>
              <a:rPr lang="en-US" dirty="0"/>
              <a:t>extraneous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pt-BR" dirty="0" smtClean="0"/>
              <a:t>R</a:t>
            </a:r>
            <a:r>
              <a:rPr lang="pt-BR" dirty="0"/>
              <a:t>( A, B, C, D) </a:t>
            </a:r>
            <a:r>
              <a:rPr lang="pt-BR" dirty="0" smtClean="0"/>
              <a:t> with </a:t>
            </a:r>
            <a:r>
              <a:rPr lang="en-IN" dirty="0" smtClean="0"/>
              <a:t>FD </a:t>
            </a:r>
            <a:r>
              <a:rPr lang="en-IN" dirty="0"/>
              <a:t>= { B → A, AD → C, C → B, C → D </a:t>
            </a:r>
            <a:r>
              <a:rPr lang="en-IN" dirty="0" smtClean="0"/>
              <a:t>}</a:t>
            </a:r>
          </a:p>
          <a:p>
            <a:r>
              <a:rPr lang="en-IN" dirty="0" smtClean="0"/>
              <a:t>To found </a:t>
            </a:r>
            <a:r>
              <a:rPr lang="en-US" dirty="0" smtClean="0"/>
              <a:t>extraneous attribute in FD AD</a:t>
            </a:r>
            <a:r>
              <a:rPr lang="en-IN" dirty="0"/>
              <a:t> </a:t>
            </a:r>
            <a:r>
              <a:rPr lang="en-IN" dirty="0" smtClean="0"/>
              <a:t>→ C, following steps are used:</a:t>
            </a:r>
          </a:p>
          <a:p>
            <a:pPr lvl="1"/>
            <a:r>
              <a:rPr lang="en-IN" dirty="0"/>
              <a:t>Closure AD</a:t>
            </a:r>
            <a:r>
              <a:rPr lang="en-IN" dirty="0" smtClean="0"/>
              <a:t>+ 	</a:t>
            </a:r>
          </a:p>
          <a:p>
            <a:pPr lvl="2"/>
            <a:r>
              <a:rPr lang="en-IN" dirty="0" smtClean="0"/>
              <a:t>ADCB</a:t>
            </a:r>
          </a:p>
          <a:p>
            <a:pPr lvl="1"/>
            <a:r>
              <a:rPr lang="en-IN" dirty="0"/>
              <a:t>Closure A</a:t>
            </a:r>
            <a:r>
              <a:rPr lang="en-IN" dirty="0" smtClean="0"/>
              <a:t>+</a:t>
            </a:r>
          </a:p>
          <a:p>
            <a:pPr lvl="2"/>
            <a:r>
              <a:rPr lang="en-IN" dirty="0" smtClean="0"/>
              <a:t>A</a:t>
            </a:r>
          </a:p>
          <a:p>
            <a:pPr lvl="1"/>
            <a:r>
              <a:rPr lang="en-IN" dirty="0"/>
              <a:t>Closure D</a:t>
            </a:r>
            <a:r>
              <a:rPr lang="en-IN" dirty="0" smtClean="0"/>
              <a:t>+</a:t>
            </a:r>
          </a:p>
          <a:p>
            <a:pPr lvl="2"/>
            <a:r>
              <a:rPr lang="en-IN" dirty="0" smtClean="0"/>
              <a:t>D</a:t>
            </a:r>
          </a:p>
          <a:p>
            <a:r>
              <a:rPr lang="en-IN" dirty="0"/>
              <a:t> </a:t>
            </a:r>
            <a:r>
              <a:rPr lang="en-IN" dirty="0" smtClean="0"/>
              <a:t>The </a:t>
            </a:r>
            <a:r>
              <a:rPr lang="en-IN" dirty="0"/>
              <a:t>closure of AD+, A+, D+ </a:t>
            </a:r>
            <a:r>
              <a:rPr lang="en-IN" dirty="0" smtClean="0"/>
              <a:t>are </a:t>
            </a:r>
            <a:r>
              <a:rPr lang="en-IN" dirty="0"/>
              <a:t>not all </a:t>
            </a:r>
            <a:r>
              <a:rPr lang="en-IN" dirty="0" smtClean="0"/>
              <a:t>equivalent</a:t>
            </a:r>
          </a:p>
          <a:p>
            <a:r>
              <a:rPr lang="en-IN" dirty="0" smtClean="0"/>
              <a:t> Hence </a:t>
            </a:r>
            <a:r>
              <a:rPr lang="en-IN" dirty="0"/>
              <a:t>in FD AD → C, both A and D are important attributes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for extraneous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pl-PL" dirty="0" smtClean="0"/>
              <a:t>R</a:t>
            </a:r>
            <a:r>
              <a:rPr lang="pl-PL" dirty="0"/>
              <a:t>( V, W, X, Y, Z)</a:t>
            </a:r>
            <a:r>
              <a:rPr lang="pt-BR" dirty="0" smtClean="0"/>
              <a:t> with </a:t>
            </a:r>
            <a:r>
              <a:rPr lang="en-IN" dirty="0"/>
              <a:t>FD = { V → W, VW → X, Y → V, Y → Z } </a:t>
            </a:r>
            <a:endParaRPr lang="en-IN" dirty="0" smtClean="0"/>
          </a:p>
          <a:p>
            <a:r>
              <a:rPr lang="en-IN" dirty="0" smtClean="0"/>
              <a:t>Find the </a:t>
            </a:r>
            <a:r>
              <a:rPr lang="en-US" dirty="0" smtClean="0"/>
              <a:t>extraneous attribute in FD </a:t>
            </a:r>
            <a:r>
              <a:rPr lang="en-IN" dirty="0"/>
              <a:t>VW → </a:t>
            </a:r>
            <a:r>
              <a:rPr lang="en-IN" dirty="0" smtClean="0"/>
              <a:t>X</a:t>
            </a:r>
          </a:p>
          <a:p>
            <a:pPr lvl="1"/>
            <a:r>
              <a:rPr lang="en-IN" dirty="0"/>
              <a:t>Closure VW+ </a:t>
            </a:r>
            <a:r>
              <a:rPr lang="en-IN" dirty="0" smtClean="0"/>
              <a:t>	</a:t>
            </a:r>
          </a:p>
          <a:p>
            <a:pPr lvl="2"/>
            <a:r>
              <a:rPr lang="en-IN" dirty="0"/>
              <a:t>VWX </a:t>
            </a:r>
            <a:endParaRPr lang="en-IN" dirty="0" smtClean="0"/>
          </a:p>
          <a:p>
            <a:pPr lvl="1"/>
            <a:r>
              <a:rPr lang="en-IN" dirty="0"/>
              <a:t>Closure V+ </a:t>
            </a:r>
            <a:endParaRPr lang="en-IN" dirty="0" smtClean="0"/>
          </a:p>
          <a:p>
            <a:pPr lvl="2"/>
            <a:r>
              <a:rPr lang="en-IN" dirty="0"/>
              <a:t>VWX </a:t>
            </a:r>
            <a:endParaRPr lang="en-IN" dirty="0" smtClean="0"/>
          </a:p>
          <a:p>
            <a:pPr lvl="1"/>
            <a:r>
              <a:rPr lang="en-IN" dirty="0"/>
              <a:t>Closure W+ </a:t>
            </a:r>
            <a:endParaRPr lang="en-IN" dirty="0" smtClean="0"/>
          </a:p>
          <a:p>
            <a:pPr lvl="2"/>
            <a:r>
              <a:rPr lang="en-IN" dirty="0" smtClean="0"/>
              <a:t>W</a:t>
            </a:r>
          </a:p>
          <a:p>
            <a:r>
              <a:rPr lang="en-IN" dirty="0" smtClean="0"/>
              <a:t>The </a:t>
            </a:r>
            <a:r>
              <a:rPr lang="en-IN" dirty="0"/>
              <a:t>Closures of VW and V are </a:t>
            </a:r>
            <a:r>
              <a:rPr lang="en-IN" dirty="0" smtClean="0"/>
              <a:t>equivalent</a:t>
            </a:r>
          </a:p>
          <a:p>
            <a:r>
              <a:rPr lang="en-IN" dirty="0" smtClean="0"/>
              <a:t>Hence </a:t>
            </a:r>
            <a:r>
              <a:rPr lang="en-IN" dirty="0"/>
              <a:t>in FD VW → X, W is not at all an important attribute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2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 smtClean="0"/>
              <a:t>Redundant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IN" dirty="0" smtClean="0"/>
              <a:t>Let R(A</a:t>
            </a:r>
            <a:r>
              <a:rPr lang="en-IN" dirty="0"/>
              <a:t>, B, C) </a:t>
            </a:r>
            <a:r>
              <a:rPr lang="en-IN" dirty="0" smtClean="0"/>
              <a:t>with </a:t>
            </a:r>
            <a:r>
              <a:rPr lang="pt-BR" dirty="0" smtClean="0"/>
              <a:t>F </a:t>
            </a:r>
            <a:r>
              <a:rPr lang="pt-BR" dirty="0"/>
              <a:t>= { A → B, A → C, C → A, B → C </a:t>
            </a:r>
            <a:r>
              <a:rPr lang="pt-BR" dirty="0" smtClean="0"/>
              <a:t>}</a:t>
            </a:r>
          </a:p>
          <a:p>
            <a:r>
              <a:rPr lang="pt-BR" dirty="0" smtClean="0"/>
              <a:t>Here </a:t>
            </a:r>
            <a:r>
              <a:rPr lang="pt-BR" dirty="0"/>
              <a:t>FD A → </a:t>
            </a:r>
            <a:r>
              <a:rPr lang="pt-BR" dirty="0" smtClean="0"/>
              <a:t>C is redundent as it can be derived through</a:t>
            </a:r>
          </a:p>
          <a:p>
            <a:pPr lvl="1"/>
            <a:r>
              <a:rPr lang="pt-BR" dirty="0"/>
              <a:t>A → </a:t>
            </a:r>
            <a:r>
              <a:rPr lang="pt-BR" dirty="0" smtClean="0"/>
              <a:t>B and </a:t>
            </a:r>
            <a:r>
              <a:rPr lang="pt-BR" dirty="0"/>
              <a:t>B → </a:t>
            </a:r>
            <a:r>
              <a:rPr lang="pt-BR" dirty="0" smtClean="0"/>
              <a:t>C</a:t>
            </a:r>
          </a:p>
          <a:p>
            <a:r>
              <a:rPr lang="en-US" dirty="0" smtClean="0"/>
              <a:t>So the resultant FDs are</a:t>
            </a:r>
          </a:p>
          <a:p>
            <a:pPr lvl="1"/>
            <a:r>
              <a:rPr lang="pt-BR" dirty="0"/>
              <a:t>{ A → B, </a:t>
            </a:r>
            <a:r>
              <a:rPr lang="pt-BR" dirty="0" smtClean="0"/>
              <a:t>C </a:t>
            </a:r>
            <a:r>
              <a:rPr lang="pt-BR" dirty="0"/>
              <a:t>→ A, B → C 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8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 smtClean="0"/>
              <a:t>Finding a FD is redundant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 smtClean="0"/>
              <a:t>To check weather a FD is redundant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Find </a:t>
            </a:r>
            <a:r>
              <a:rPr lang="en-IN" dirty="0"/>
              <a:t>closure of the left side of </a:t>
            </a:r>
            <a:r>
              <a:rPr lang="en-IN" dirty="0" smtClean="0"/>
              <a:t>the FD </a:t>
            </a:r>
            <a:r>
              <a:rPr lang="en-IN" dirty="0"/>
              <a:t>by including that </a:t>
            </a:r>
            <a:r>
              <a:rPr lang="en-IN" dirty="0" smtClean="0"/>
              <a:t>FD from the FDs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Find </a:t>
            </a:r>
            <a:r>
              <a:rPr lang="en-IN" dirty="0"/>
              <a:t>closure of the left side of the FD by </a:t>
            </a:r>
            <a:r>
              <a:rPr lang="en-IN" dirty="0" smtClean="0"/>
              <a:t>excluding </a:t>
            </a:r>
            <a:r>
              <a:rPr lang="en-IN" dirty="0"/>
              <a:t>that FD </a:t>
            </a:r>
            <a:r>
              <a:rPr lang="en-IN" dirty="0" smtClean="0"/>
              <a:t>from the </a:t>
            </a:r>
            <a:r>
              <a:rPr lang="en-IN" dirty="0"/>
              <a:t>FDs </a:t>
            </a:r>
            <a:r>
              <a:rPr lang="en-IN" dirty="0" smtClean="0"/>
              <a:t>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closure in both cases are same then that FD is redundant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otherwise if both the closures are different then we do not exclude that FD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8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IN" dirty="0" smtClean="0"/>
              <a:t>Example for FD is redundant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2192000" cy="5994400"/>
          </a:xfrm>
        </p:spPr>
        <p:txBody>
          <a:bodyPr/>
          <a:lstStyle/>
          <a:p>
            <a:r>
              <a:rPr lang="it-IT" dirty="0" smtClean="0"/>
              <a:t>Let </a:t>
            </a:r>
            <a:r>
              <a:rPr lang="pt-BR" dirty="0"/>
              <a:t>R( A, B, C, D</a:t>
            </a:r>
            <a:r>
              <a:rPr lang="pt-BR" dirty="0" smtClean="0"/>
              <a:t>) with </a:t>
            </a:r>
            <a:r>
              <a:rPr lang="it-IT" dirty="0" smtClean="0"/>
              <a:t>FD </a:t>
            </a:r>
            <a:r>
              <a:rPr lang="it-IT" dirty="0"/>
              <a:t>= </a:t>
            </a:r>
            <a:r>
              <a:rPr lang="it-IT" dirty="0" smtClean="0"/>
              <a:t>       { </a:t>
            </a:r>
            <a:r>
              <a:rPr lang="it-IT" dirty="0"/>
              <a:t>B → A, AD → B, AD → C, C → A, C → B, C → D </a:t>
            </a:r>
            <a:r>
              <a:rPr lang="it-IT" dirty="0" smtClean="0"/>
              <a:t>}</a:t>
            </a:r>
          </a:p>
          <a:p>
            <a:pPr marL="0" indent="0">
              <a:buNone/>
            </a:pPr>
            <a:r>
              <a:rPr lang="en-IN" dirty="0"/>
              <a:t>1a. Closure B+ = BA using FD = { </a:t>
            </a:r>
            <a:r>
              <a:rPr lang="en-IN" b="1" dirty="0"/>
              <a:t>B → A</a:t>
            </a:r>
            <a:r>
              <a:rPr lang="en-IN" dirty="0"/>
              <a:t>, AD → B, AD → C, C → A, C → B, C → D }</a:t>
            </a:r>
          </a:p>
          <a:p>
            <a:pPr marL="0" indent="0">
              <a:buNone/>
            </a:pPr>
            <a:r>
              <a:rPr lang="en-IN" dirty="0"/>
              <a:t>1b. Closure B+ = B using FD = </a:t>
            </a:r>
            <a:r>
              <a:rPr lang="en-IN" dirty="0" smtClean="0"/>
              <a:t>   { </a:t>
            </a:r>
            <a:r>
              <a:rPr lang="en-IN" dirty="0"/>
              <a:t>AD → B, AD → C, C → A, C → B, C → D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2 a. Closure AD+ = ADBC using FD = { B →A, </a:t>
            </a:r>
            <a:r>
              <a:rPr lang="en-IN" b="1" dirty="0"/>
              <a:t>AD → B</a:t>
            </a:r>
            <a:r>
              <a:rPr lang="en-IN" dirty="0"/>
              <a:t>, AD → C, C → A, C → B, C → </a:t>
            </a:r>
            <a:r>
              <a:rPr lang="en-IN" dirty="0" smtClean="0"/>
              <a:t>D}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b. Closure AD+ = ADCB using FD = { B → A, AD → C, C → A, C → B, C → D }</a:t>
            </a:r>
          </a:p>
          <a:p>
            <a:pPr marL="0" indent="0">
              <a:buNone/>
            </a:pPr>
            <a:r>
              <a:rPr lang="en-IN" dirty="0"/>
              <a:t>3 a. Closure AD+ = ADCB using FD = { B →A, </a:t>
            </a:r>
            <a:r>
              <a:rPr lang="en-IN" b="1" dirty="0"/>
              <a:t>AD → C</a:t>
            </a:r>
            <a:r>
              <a:rPr lang="en-IN" dirty="0"/>
              <a:t>, C → A, C → B, C → D }</a:t>
            </a:r>
          </a:p>
          <a:p>
            <a:pPr marL="0" indent="0">
              <a:buNone/>
            </a:pPr>
            <a:r>
              <a:rPr lang="en-IN" dirty="0"/>
              <a:t>3 b. Closure AD+ = AD using FD = { B → A, C → A, C → B, C → D }</a:t>
            </a:r>
          </a:p>
          <a:p>
            <a:pPr marL="0" indent="0">
              <a:buNone/>
            </a:pPr>
            <a:r>
              <a:rPr lang="en-IN" dirty="0"/>
              <a:t>4 a. Closure C+ = CABD using FD = { B →A, AD → C, </a:t>
            </a:r>
            <a:r>
              <a:rPr lang="en-IN" b="1" dirty="0"/>
              <a:t>C → A</a:t>
            </a:r>
            <a:r>
              <a:rPr lang="en-IN" dirty="0"/>
              <a:t>, C → B, C → D }</a:t>
            </a:r>
          </a:p>
          <a:p>
            <a:pPr marL="0" indent="0">
              <a:buNone/>
            </a:pPr>
            <a:r>
              <a:rPr lang="en-IN" dirty="0"/>
              <a:t>4 b. Closure C+ = CBDA using FD = { B → A, AD → C, C → B, C → D }</a:t>
            </a:r>
          </a:p>
          <a:p>
            <a:pPr marL="0" indent="0">
              <a:buNone/>
            </a:pPr>
            <a:r>
              <a:rPr lang="en-IN" dirty="0"/>
              <a:t>5 a. Closure C+ = CBDA using FD = { B →A, AD → C, </a:t>
            </a:r>
            <a:r>
              <a:rPr lang="en-IN" b="1" dirty="0"/>
              <a:t>C → B</a:t>
            </a:r>
            <a:r>
              <a:rPr lang="en-IN" dirty="0"/>
              <a:t>, C → D }</a:t>
            </a:r>
          </a:p>
          <a:p>
            <a:pPr marL="0" indent="0">
              <a:buNone/>
            </a:pPr>
            <a:r>
              <a:rPr lang="en-IN" dirty="0"/>
              <a:t>5 b. Closure C+ = CD using FD = { B → A, AD → C, C → D }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canonical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A canonical cover of F is a </a:t>
            </a:r>
            <a:r>
              <a:rPr lang="en-US" b="1" dirty="0"/>
              <a:t>minimal set of functional dependencies </a:t>
            </a:r>
            <a:r>
              <a:rPr lang="en-US" dirty="0"/>
              <a:t>equivalent to F, having </a:t>
            </a:r>
            <a:r>
              <a:rPr lang="en-US" b="1" dirty="0"/>
              <a:t>no redundant dependencies or redundant parts of dependencies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/>
              <a:t>F</a:t>
            </a:r>
            <a:r>
              <a:rPr lang="en-US" b="1" baseline="-25000" dirty="0"/>
              <a:t>c</a:t>
            </a:r>
          </a:p>
          <a:p>
            <a:r>
              <a:rPr lang="en-US" dirty="0"/>
              <a:t>A canonical cover for F is a set of dependencies F</a:t>
            </a:r>
            <a:r>
              <a:rPr lang="en-US" baseline="-25000" dirty="0"/>
              <a:t>c</a:t>
            </a:r>
            <a:r>
              <a:rPr lang="en-US" dirty="0"/>
              <a:t> such that</a:t>
            </a:r>
          </a:p>
          <a:p>
            <a:pPr lvl="1"/>
            <a:r>
              <a:rPr lang="en-US" b="1" dirty="0"/>
              <a:t>F logically implies</a:t>
            </a:r>
            <a:r>
              <a:rPr lang="en-US" dirty="0"/>
              <a:t> all dependencies in </a:t>
            </a:r>
            <a:r>
              <a:rPr lang="en-US" b="1" dirty="0"/>
              <a:t>F</a:t>
            </a:r>
            <a:r>
              <a:rPr lang="en-US" b="1" baseline="-25000" dirty="0"/>
              <a:t>c</a:t>
            </a:r>
            <a:r>
              <a:rPr lang="en-US" dirty="0"/>
              <a:t> and</a:t>
            </a:r>
          </a:p>
          <a:p>
            <a:pPr lvl="1"/>
            <a:r>
              <a:rPr lang="en-US" b="1" dirty="0"/>
              <a:t>F</a:t>
            </a:r>
            <a:r>
              <a:rPr lang="en-US" b="1" baseline="-25000" dirty="0"/>
              <a:t>c</a:t>
            </a:r>
            <a:r>
              <a:rPr lang="en-US" b="1" dirty="0"/>
              <a:t> logically implies </a:t>
            </a:r>
            <a:r>
              <a:rPr lang="en-US" dirty="0"/>
              <a:t>all dependencies in </a:t>
            </a:r>
            <a:r>
              <a:rPr lang="en-US" b="1" dirty="0"/>
              <a:t>F</a:t>
            </a:r>
            <a:r>
              <a:rPr lang="en-US" dirty="0"/>
              <a:t> and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functional dependency in </a:t>
            </a:r>
            <a:r>
              <a:rPr lang="en-US" b="1" dirty="0"/>
              <a:t>F</a:t>
            </a:r>
            <a:r>
              <a:rPr lang="en-US" b="1" baseline="-25000" dirty="0"/>
              <a:t>c</a:t>
            </a:r>
            <a:r>
              <a:rPr lang="en-US" dirty="0"/>
              <a:t> contains an </a:t>
            </a:r>
            <a:r>
              <a:rPr lang="en-US" b="1" dirty="0"/>
              <a:t>extraneous attribute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left side </a:t>
            </a:r>
            <a:r>
              <a:rPr lang="en-US" dirty="0"/>
              <a:t>of functional dependency in </a:t>
            </a:r>
            <a:r>
              <a:rPr lang="en-US" b="1" dirty="0"/>
              <a:t>F</a:t>
            </a:r>
            <a:r>
              <a:rPr lang="en-US" b="1" baseline="-25000" dirty="0"/>
              <a:t>c</a:t>
            </a:r>
            <a:r>
              <a:rPr lang="en-US" dirty="0"/>
              <a:t> is </a:t>
            </a:r>
            <a:r>
              <a:rPr lang="en-US" b="1" dirty="0"/>
              <a:t>unique</a:t>
            </a:r>
            <a:r>
              <a:rPr lang="en-US" dirty="0"/>
              <a:t>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3944760" y="4591050"/>
            <a:ext cx="2520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F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B, 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C}</a:t>
            </a:r>
          </a:p>
          <a:p>
            <a:pPr marL="0" indent="0">
              <a:buNone/>
            </a:pP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 b="1">
                <a:solidFill>
                  <a:srgbClr val="C00000"/>
                </a:solidFill>
              </a:rPr>
              <a:t>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BC}</a:t>
            </a:r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5400000">
            <a:off x="6465352" y="4743450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6200000">
            <a:off x="3106290" y="4607526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430258" y="4812030"/>
            <a:ext cx="1524000" cy="548640"/>
          </a:xfrm>
          <a:prstGeom prst="wedgeRoundRectCallout">
            <a:avLst>
              <a:gd name="adj1" fmla="val -60307"/>
              <a:gd name="adj2" fmla="val -32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Union Rule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9234" y="4812030"/>
            <a:ext cx="2160000" cy="548640"/>
          </a:xfrm>
          <a:prstGeom prst="wedgeRoundRectCallout">
            <a:avLst>
              <a:gd name="adj1" fmla="val 56592"/>
              <a:gd name="adj2" fmla="val -54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Decomposition Rule</a:t>
            </a:r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42483-BF12-4390-B227-69055C5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3233</Words>
  <Application>Microsoft Office PowerPoint</Application>
  <PresentationFormat>Widescreen</PresentationFormat>
  <Paragraphs>277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Canonical cover</vt:lpstr>
      <vt:lpstr>Closure of attribute sets [Exercise]</vt:lpstr>
      <vt:lpstr>What is extraneous attributes?</vt:lpstr>
      <vt:lpstr>Example for extraneous attributes</vt:lpstr>
      <vt:lpstr>Exercise for extraneous attributes</vt:lpstr>
      <vt:lpstr>Redundant FDs</vt:lpstr>
      <vt:lpstr>Finding a FD is redundant or not</vt:lpstr>
      <vt:lpstr>Example for FD is redundant or not</vt:lpstr>
      <vt:lpstr>What is canonical cover?</vt:lpstr>
      <vt:lpstr>Algorithm to find canonical cover</vt:lpstr>
      <vt:lpstr>Canonical cover [Example]</vt:lpstr>
      <vt:lpstr>Canonical cover [Example]</vt:lpstr>
      <vt:lpstr>Canonical cover [Example]</vt:lpstr>
      <vt:lpstr>Canonical cover [Example]</vt:lpstr>
      <vt:lpstr>Canonical cover [Example]</vt:lpstr>
      <vt:lpstr>Canonical cover [Example]</vt:lpstr>
      <vt:lpstr>Canonical cover [Example]</vt:lpstr>
      <vt:lpstr>Canonical cover [Exercise]</vt:lpstr>
      <vt:lpstr>Canonical cover [Exercise]</vt:lpstr>
      <vt:lpstr>Canonical cover [Exercise]</vt:lpstr>
      <vt:lpstr>Canonical cover [Exercise]</vt:lpstr>
      <vt:lpstr>Canonical cover [Exercise]</vt:lpstr>
      <vt:lpstr>Canonical cover [Exercise]</vt:lpstr>
      <vt:lpstr>Canonical cover [Exercise]</vt:lpstr>
      <vt:lpstr>Canonical cover [Exercise]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Canonical cover</dc:title>
  <dc:creator>Ram Kishan Dewangan</dc:creator>
  <cp:lastModifiedBy>Punit Kumar</cp:lastModifiedBy>
  <cp:revision>60</cp:revision>
  <dcterms:created xsi:type="dcterms:W3CDTF">2021-02-04T12:27:40Z</dcterms:created>
  <dcterms:modified xsi:type="dcterms:W3CDTF">2021-03-20T05:00:07Z</dcterms:modified>
</cp:coreProperties>
</file>