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notesMasterIdLst>
    <p:notesMasterId r:id="rId38"/>
  </p:notesMasterIdLst>
  <p:handoutMasterIdLst>
    <p:handoutMasterId r:id="rId39"/>
  </p:handoutMasterIdLst>
  <p:sldIdLst>
    <p:sldId id="404" r:id="rId2"/>
    <p:sldId id="410" r:id="rId3"/>
    <p:sldId id="419" r:id="rId4"/>
    <p:sldId id="413" r:id="rId5"/>
    <p:sldId id="411" r:id="rId6"/>
    <p:sldId id="414" r:id="rId7"/>
    <p:sldId id="415" r:id="rId8"/>
    <p:sldId id="416" r:id="rId9"/>
    <p:sldId id="417" r:id="rId10"/>
    <p:sldId id="418" r:id="rId11"/>
    <p:sldId id="260" r:id="rId12"/>
    <p:sldId id="408" r:id="rId13"/>
    <p:sldId id="406" r:id="rId14"/>
    <p:sldId id="421" r:id="rId15"/>
    <p:sldId id="263" r:id="rId16"/>
    <p:sldId id="420" r:id="rId17"/>
    <p:sldId id="264" r:id="rId18"/>
    <p:sldId id="265" r:id="rId19"/>
    <p:sldId id="424" r:id="rId20"/>
    <p:sldId id="423" r:id="rId21"/>
    <p:sldId id="425" r:id="rId22"/>
    <p:sldId id="356" r:id="rId23"/>
    <p:sldId id="432" r:id="rId24"/>
    <p:sldId id="355" r:id="rId25"/>
    <p:sldId id="357" r:id="rId26"/>
    <p:sldId id="426" r:id="rId27"/>
    <p:sldId id="427" r:id="rId28"/>
    <p:sldId id="428" r:id="rId29"/>
    <p:sldId id="268" r:id="rId30"/>
    <p:sldId id="429" r:id="rId31"/>
    <p:sldId id="430" r:id="rId32"/>
    <p:sldId id="269" r:id="rId33"/>
    <p:sldId id="270" r:id="rId34"/>
    <p:sldId id="271" r:id="rId35"/>
    <p:sldId id="284" r:id="rId36"/>
    <p:sldId id="431" r:id="rId37"/>
  </p:sldIdLst>
  <p:sldSz cx="9144000" cy="6858000" type="screen4x3"/>
  <p:notesSz cx="6797675" cy="9926638"/>
  <p:custDataLst>
    <p:tags r:id="rId40"/>
  </p:custDataLst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 Light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 Light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 Light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 Light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 Light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 Light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 Light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 Light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 Light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89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89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89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itchFamily="34" charset="0"/>
              </a:defRPr>
            </a:lvl1pPr>
          </a:lstStyle>
          <a:p>
            <a:fld id="{BFB88479-AABC-4F9B-8179-5D1A9CEF960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274772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A97985-3C32-48D6-AD8C-C2FABE186635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FD10C9-B7D9-490C-83F4-3CC8E02D4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663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FD10C9-B7D9-490C-83F4-3CC8E02D42A9}" type="slidenum">
              <a:rPr lang="en-US" smtClean="0"/>
              <a:t>12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2628" y="770467"/>
            <a:ext cx="8086725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0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0634" y="4198409"/>
            <a:ext cx="6921151" cy="1645920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D388E0A-0997-474B-A633-3D573896FFA1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87109C-AF9E-405A-AC0E-4EA2FD78B868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7963" y="695325"/>
            <a:ext cx="1971675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644" y="714376"/>
            <a:ext cx="5800725" cy="5400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EE47C5-E426-481D-B20B-7EF85801683D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0B0A52-5F32-463E-8B29-AB000EB28B08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2628" y="767419"/>
            <a:ext cx="8085582" cy="3355848"/>
          </a:xfrm>
        </p:spPr>
        <p:txBody>
          <a:bodyPr anchor="b"/>
          <a:lstStyle>
            <a:lvl1pPr>
              <a:lnSpc>
                <a:spcPct val="80000"/>
              </a:lnSpc>
              <a:defRPr sz="80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0634" y="4187275"/>
            <a:ext cx="6919722" cy="1645920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BB9F0E-1915-4FD8-8187-77E1263C590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7492" y="1993392"/>
            <a:ext cx="3806190" cy="3767328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38" y="1993392"/>
            <a:ext cx="3806190" cy="3767328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7560D9-9335-4B84-BD17-405451D16796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7492" y="2032000"/>
            <a:ext cx="3806190" cy="7234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7492" y="2736150"/>
            <a:ext cx="3806190" cy="32004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66310" y="2029968"/>
            <a:ext cx="3806190" cy="722376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66310" y="2734056"/>
            <a:ext cx="3806190" cy="32004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7BD575-6EC1-466E-98D8-E7950A283CB1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A6F471-1385-4577-A2AA-3034DC6614B8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4F128A-2BAF-4A45-9507-6A830B57D858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715000" y="0"/>
            <a:ext cx="3429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6196053" y="542282"/>
            <a:ext cx="253746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" y="762000"/>
            <a:ext cx="4572000" cy="4572000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06987" y="2511813"/>
            <a:ext cx="254889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00">
                <a:solidFill>
                  <a:srgbClr val="404040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68728E5-6F27-4627-95D1-92197C10495A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918" y="5418668"/>
            <a:ext cx="8085582" cy="613283"/>
          </a:xfrm>
        </p:spPr>
        <p:txBody>
          <a:bodyPr anchor="b"/>
          <a:lstStyle>
            <a:lvl1pPr>
              <a:lnSpc>
                <a:spcPct val="85000"/>
              </a:lnSpc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9144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rtlCol="0">
            <a:normAutofit/>
          </a:bodyPr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rgbClr val="4D4D4D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7492" y="5909735"/>
            <a:ext cx="6922008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0EB34EE-A74A-485E-9A80-4E10452430DB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3713" y="500063"/>
            <a:ext cx="8078787" cy="16573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6413" y="1993900"/>
            <a:ext cx="8066087" cy="3765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4350" y="6411913"/>
            <a:ext cx="30861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50">
                <a:solidFill>
                  <a:schemeClr val="tx1">
                    <a:alpha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350" y="6554788"/>
            <a:ext cx="37719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50" cap="all" baseline="0">
                <a:solidFill>
                  <a:schemeClr val="tx1">
                    <a:alpha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40500" y="5829300"/>
            <a:ext cx="2195513" cy="13970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9000">
                <a:solidFill>
                  <a:srgbClr val="50B4C8"/>
                </a:solidFill>
              </a:defRPr>
            </a:lvl1pPr>
          </a:lstStyle>
          <a:p>
            <a:fld id="{E03B0D70-64D7-408B-98BC-CE93CD8A4C3C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3" r:id="rId8"/>
    <p:sldLayoutId id="2147483764" r:id="rId9"/>
    <p:sldLayoutId id="2147483760" r:id="rId10"/>
    <p:sldLayoutId id="2147483761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 b="0" i="0" u="none" kern="1200" spc="-12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accent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accent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accent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accent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accent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accent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accent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accent1"/>
          </a:solidFill>
          <a:latin typeface="Calibri Light" panose="020F0302020204030204" pitchFamily="34" charset="0"/>
        </a:defRPr>
      </a:lvl9pPr>
    </p:titleStyle>
    <p:bodyStyle>
      <a:lvl1pPr marL="90488" indent="-90488" algn="l" rtl="0" eaLnBrk="0" fontAlgn="base" hangingPunct="0">
        <a:lnSpc>
          <a:spcPct val="85000"/>
        </a:lnSpc>
        <a:spcBef>
          <a:spcPts val="1300"/>
        </a:spcBef>
        <a:spcAft>
          <a:spcPct val="0"/>
        </a:spcAft>
        <a:buFont typeface="Arial" charset="0"/>
        <a:buChar char=" "/>
        <a:defRPr sz="2400" kern="1200">
          <a:solidFill>
            <a:srgbClr val="262626"/>
          </a:solidFill>
          <a:latin typeface="+mn-lt"/>
          <a:ea typeface="+mn-ea"/>
          <a:cs typeface="+mn-cs"/>
        </a:defRPr>
      </a:lvl1pPr>
      <a:lvl2pPr marL="273050" indent="-342900" algn="l" rtl="0" eaLnBrk="0" fontAlgn="base" hangingPunct="0">
        <a:lnSpc>
          <a:spcPct val="85000"/>
        </a:lnSpc>
        <a:spcBef>
          <a:spcPts val="600"/>
        </a:spcBef>
        <a:spcAft>
          <a:spcPct val="0"/>
        </a:spcAft>
        <a:buFont typeface="Arial" charset="0"/>
        <a:buChar char=" "/>
        <a:defRPr sz="2400" b="0" i="0" u="none" kern="1200">
          <a:solidFill>
            <a:srgbClr val="262626"/>
          </a:solidFill>
          <a:latin typeface="+mn-lt"/>
          <a:ea typeface="+mn-ea"/>
          <a:cs typeface="+mn-cs"/>
        </a:defRPr>
      </a:lvl2pPr>
      <a:lvl3pPr marL="547688" indent="-547688" algn="l" rtl="0" eaLnBrk="0" fontAlgn="base" hangingPunct="0">
        <a:lnSpc>
          <a:spcPct val="85000"/>
        </a:lnSpc>
        <a:spcBef>
          <a:spcPts val="600"/>
        </a:spcBef>
        <a:spcAft>
          <a:spcPct val="0"/>
        </a:spcAft>
        <a:buFont typeface="Arial" charset="0"/>
        <a:buChar char=" "/>
        <a:defRPr sz="2000" i="1" kern="1200">
          <a:solidFill>
            <a:srgbClr val="262626"/>
          </a:solidFill>
          <a:latin typeface="+mn-lt"/>
          <a:ea typeface="+mn-ea"/>
          <a:cs typeface="+mn-cs"/>
        </a:defRPr>
      </a:lvl3pPr>
      <a:lvl4pPr marL="822325" indent="-822325" algn="l" rtl="0" eaLnBrk="0" fontAlgn="base" hangingPunct="0">
        <a:lnSpc>
          <a:spcPct val="85000"/>
        </a:lnSpc>
        <a:spcBef>
          <a:spcPts val="600"/>
        </a:spcBef>
        <a:spcAft>
          <a:spcPct val="0"/>
        </a:spcAft>
        <a:buFont typeface="Arial" charset="0"/>
        <a:buChar char=" "/>
        <a:defRPr kern="1200">
          <a:solidFill>
            <a:srgbClr val="262626"/>
          </a:solidFill>
          <a:latin typeface="+mn-lt"/>
          <a:ea typeface="+mn-ea"/>
          <a:cs typeface="+mn-cs"/>
        </a:defRPr>
      </a:lvl4pPr>
      <a:lvl5pPr marL="1096963" indent="-1096963" algn="l" rtl="0" eaLnBrk="0" fontAlgn="base" hangingPunct="0">
        <a:lnSpc>
          <a:spcPct val="85000"/>
        </a:lnSpc>
        <a:spcBef>
          <a:spcPts val="600"/>
        </a:spcBef>
        <a:spcAft>
          <a:spcPct val="0"/>
        </a:spcAft>
        <a:buFont typeface="Arial" charset="0"/>
        <a:buChar char=" "/>
        <a:defRPr kern="1200">
          <a:solidFill>
            <a:srgbClr val="262626"/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1.wmf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 txBox="1">
            <a:spLocks noChangeArrowheads="1"/>
          </p:cNvSpPr>
          <p:nvPr/>
        </p:nvSpPr>
        <p:spPr bwMode="auto">
          <a:xfrm>
            <a:off x="457200" y="457200"/>
            <a:ext cx="822960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90488" indent="-90488" defTabSz="914400" eaLnBrk="1" hangingPunct="1">
              <a:lnSpc>
                <a:spcPct val="85000"/>
              </a:lnSpc>
              <a:spcBef>
                <a:spcPts val="1300"/>
              </a:spcBef>
              <a:buFont typeface="Arial" charset="0"/>
              <a:buChar char=" "/>
            </a:pPr>
            <a:r>
              <a:rPr lang="en-US" altLang="zh-CN" sz="3400" b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Course 	 : Digital Communication </a:t>
            </a:r>
            <a:r>
              <a:rPr lang="en-US" altLang="zh-CN" sz="3400" dirty="0">
                <a:solidFill>
                  <a:srgbClr val="262626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altLang="zh-CN" sz="3400" dirty="0">
                <a:solidFill>
                  <a:srgbClr val="262626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altLang="zh-CN" sz="3400" dirty="0">
                <a:solidFill>
                  <a:srgbClr val="262626"/>
                </a:solidFill>
                <a:latin typeface="Times New Roman" pitchFamily="18" charset="0"/>
                <a:cs typeface="Times New Roman" pitchFamily="18" charset="0"/>
              </a:rPr>
              <a:t>Code	 : </a:t>
            </a:r>
            <a:r>
              <a:rPr lang="en-US" altLang="zh-CN" sz="3400" dirty="0" smtClean="0">
                <a:solidFill>
                  <a:srgbClr val="262626"/>
                </a:solidFill>
                <a:latin typeface="Times New Roman" pitchFamily="18" charset="0"/>
                <a:cs typeface="Times New Roman" pitchFamily="18" charset="0"/>
              </a:rPr>
              <a:t>UEC-639</a:t>
            </a:r>
            <a:r>
              <a:rPr lang="en-US" altLang="zh-CN" sz="3400" dirty="0">
                <a:solidFill>
                  <a:srgbClr val="262626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altLang="zh-CN" sz="3400" dirty="0">
                <a:solidFill>
                  <a:srgbClr val="262626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altLang="zh-CN" sz="3400" dirty="0">
                <a:solidFill>
                  <a:srgbClr val="262626"/>
                </a:solidFill>
                <a:latin typeface="Times New Roman" pitchFamily="18" charset="0"/>
                <a:cs typeface="Times New Roman" pitchFamily="18" charset="0"/>
              </a:rPr>
              <a:t>Semester : </a:t>
            </a:r>
            <a:r>
              <a:rPr lang="en-US" altLang="zh-CN" sz="3400" dirty="0" smtClean="0">
                <a:solidFill>
                  <a:srgbClr val="262626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altLang="zh-CN" sz="3400" baseline="30000" dirty="0" smtClean="0">
                <a:solidFill>
                  <a:srgbClr val="262626"/>
                </a:solidFill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altLang="zh-CN" sz="3400" dirty="0" smtClean="0">
                <a:solidFill>
                  <a:srgbClr val="26262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400" dirty="0">
                <a:solidFill>
                  <a:srgbClr val="262626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altLang="zh-CN" sz="3400" dirty="0">
                <a:solidFill>
                  <a:srgbClr val="262626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altLang="zh-CN" sz="3400" dirty="0">
                <a:solidFill>
                  <a:srgbClr val="262626"/>
                </a:solidFill>
                <a:latin typeface="Times New Roman" pitchFamily="18" charset="0"/>
                <a:cs typeface="Times New Roman" pitchFamily="18" charset="0"/>
              </a:rPr>
              <a:t>Credit	 </a:t>
            </a:r>
            <a:r>
              <a:rPr lang="en-US" altLang="zh-CN" sz="3400">
                <a:solidFill>
                  <a:srgbClr val="262626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altLang="zh-CN" sz="3400" smtClean="0">
                <a:solidFill>
                  <a:srgbClr val="262626"/>
                </a:solidFill>
                <a:latin typeface="Times New Roman" pitchFamily="18" charset="0"/>
                <a:cs typeface="Times New Roman" pitchFamily="18" charset="0"/>
              </a:rPr>
              <a:t>4.5</a:t>
            </a:r>
            <a:endParaRPr lang="en-US" altLang="zh-CN" sz="3400" dirty="0">
              <a:solidFill>
                <a:srgbClr val="262626"/>
              </a:solidFill>
              <a:latin typeface="Times New Roman" pitchFamily="18" charset="0"/>
              <a:cs typeface="Times New Roman" pitchFamily="18" charset="0"/>
            </a:endParaRPr>
          </a:p>
          <a:p>
            <a:pPr marL="90488" indent="-90488" defTabSz="914400" eaLnBrk="1" hangingPunct="1">
              <a:lnSpc>
                <a:spcPct val="85000"/>
              </a:lnSpc>
              <a:spcBef>
                <a:spcPts val="1300"/>
              </a:spcBef>
              <a:buFont typeface="Arial" charset="0"/>
              <a:buChar char=" "/>
            </a:pPr>
            <a:r>
              <a:rPr lang="en-US" altLang="zh-CN" sz="3400" dirty="0">
                <a:solidFill>
                  <a:srgbClr val="262626"/>
                </a:solidFill>
                <a:latin typeface="Times New Roman" pitchFamily="18" charset="0"/>
                <a:cs typeface="Times New Roman" pitchFamily="18" charset="0"/>
              </a:rPr>
              <a:t>Branch 	 : </a:t>
            </a:r>
            <a:r>
              <a:rPr lang="en-US" altLang="zh-CN" sz="3400" dirty="0" smtClean="0">
                <a:solidFill>
                  <a:srgbClr val="262626"/>
                </a:solidFill>
                <a:latin typeface="Times New Roman" pitchFamily="18" charset="0"/>
                <a:cs typeface="Times New Roman" pitchFamily="18" charset="0"/>
              </a:rPr>
              <a:t>ENC</a:t>
            </a:r>
            <a:endParaRPr lang="en-US" altLang="zh-CN" sz="3400" dirty="0">
              <a:solidFill>
                <a:srgbClr val="262626"/>
              </a:solidFill>
              <a:latin typeface="Times New Roman" pitchFamily="18" charset="0"/>
              <a:cs typeface="Times New Roman" pitchFamily="18" charset="0"/>
            </a:endParaRPr>
          </a:p>
          <a:p>
            <a:pPr marL="90488" indent="-90488" defTabSz="914400" eaLnBrk="1" hangingPunct="1">
              <a:lnSpc>
                <a:spcPct val="85000"/>
              </a:lnSpc>
              <a:spcBef>
                <a:spcPts val="1300"/>
              </a:spcBef>
              <a:buFont typeface="Arial" charset="0"/>
              <a:buChar char=" "/>
            </a:pPr>
            <a:endParaRPr lang="en-US" altLang="zh-CN" sz="3400" b="1" dirty="0">
              <a:solidFill>
                <a:srgbClr val="0000CC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Box 2"/>
          <p:cNvSpPr txBox="1">
            <a:spLocks noChangeArrowheads="1"/>
          </p:cNvSpPr>
          <p:nvPr/>
        </p:nvSpPr>
        <p:spPr bwMode="auto">
          <a:xfrm>
            <a:off x="381000" y="152400"/>
            <a:ext cx="8382000" cy="595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lnSpc>
                <a:spcPct val="107000"/>
              </a:lnSpc>
              <a:spcAft>
                <a:spcPts val="800"/>
              </a:spcAft>
            </a:pPr>
            <a:r>
              <a:rPr lang="en-IN" altLang="en-US" sz="3200" b="1" dirty="0">
                <a:solidFill>
                  <a:srgbClr val="0000CC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Experiments</a:t>
            </a:r>
            <a:endParaRPr lang="en-IN" altLang="en-US" sz="2800" dirty="0">
              <a:solidFill>
                <a:srgbClr val="0000CC"/>
              </a:solidFill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14339" name="TextBox 5"/>
          <p:cNvSpPr txBox="1">
            <a:spLocks noChangeArrowheads="1"/>
          </p:cNvSpPr>
          <p:nvPr/>
        </p:nvSpPr>
        <p:spPr bwMode="auto">
          <a:xfrm>
            <a:off x="609600" y="914400"/>
            <a:ext cx="8153400" cy="24320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 Light" panose="020F03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marL="457200" indent="-457200" algn="just" eaLnBrk="1" hangingPunct="1">
              <a:buFont typeface="Arial" panose="020B0604020202020204" pitchFamily="34" charset="0"/>
              <a:buChar char="•"/>
              <a:defRPr/>
            </a:pPr>
            <a:r>
              <a:rPr lang="en-IN" altLang="en-US" sz="2800" dirty="0"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Practical/experiments based on the hardware using communication kits, </a:t>
            </a:r>
          </a:p>
          <a:p>
            <a:pPr marL="457200" indent="-457200" algn="just" eaLnBrk="1" hangingPunct="1">
              <a:buFont typeface="Arial" panose="020B0604020202020204" pitchFamily="34" charset="0"/>
              <a:buChar char="•"/>
              <a:defRPr/>
            </a:pPr>
            <a:r>
              <a:rPr lang="en-IN" altLang="en-US" sz="2800" dirty="0"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simulation with the help of available simulation packages (Like MATLAB)</a:t>
            </a:r>
          </a:p>
          <a:p>
            <a:pPr algn="just" eaLnBrk="1" hangingPunct="1">
              <a:defRPr/>
            </a:pPr>
            <a:endParaRPr lang="en-US" altLang="en-US" sz="4000" dirty="0">
              <a:latin typeface="Times New Roman" pitchFamily="18" charset="0"/>
              <a:ea typeface="Calibri" panose="020F0502020204030204" pitchFamily="34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533400" y="1417638"/>
            <a:ext cx="8305800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514350" indent="-514350" algn="just" eaLnBrk="1" hangingPunct="1">
              <a:buFont typeface="Garamond" pitchFamily="18" charset="0"/>
              <a:buAutoNum type="arabicPeriod"/>
            </a:pPr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Simon Haykin, Digital Communications, Wiley.</a:t>
            </a:r>
          </a:p>
          <a:p>
            <a:pPr marL="514350" indent="-514350" algn="just" eaLnBrk="1" hangingPunct="1">
              <a:buFont typeface="Garamond" pitchFamily="18" charset="0"/>
              <a:buAutoNum type="arabicPeriod"/>
            </a:pPr>
            <a:endParaRPr lang="en-US" altLang="en-US" sz="24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 eaLnBrk="1" hangingPunct="1">
              <a:buFont typeface="Garamond" pitchFamily="18" charset="0"/>
              <a:buAutoNum type="arabicPeriod"/>
            </a:pPr>
            <a:r>
              <a:rPr lang="en-US" altLang="en-US" sz="2400" i="1" dirty="0">
                <a:latin typeface="Times New Roman" pitchFamily="18" charset="0"/>
                <a:cs typeface="Times New Roman" pitchFamily="18" charset="0"/>
              </a:rPr>
              <a:t>John G. </a:t>
            </a:r>
            <a:r>
              <a:rPr lang="en-US" altLang="en-US" sz="2400" i="1" dirty="0" err="1">
                <a:latin typeface="Times New Roman" pitchFamily="18" charset="0"/>
                <a:cs typeface="Times New Roman" pitchFamily="18" charset="0"/>
              </a:rPr>
              <a:t>Proakis</a:t>
            </a:r>
            <a:r>
              <a:rPr lang="en-US" altLang="en-US" sz="2400" i="1" dirty="0">
                <a:latin typeface="Times New Roman" pitchFamily="18" charset="0"/>
                <a:cs typeface="Times New Roman" pitchFamily="18" charset="0"/>
              </a:rPr>
              <a:t>, Digital Communications, McGraw-Hill, Third Edition.</a:t>
            </a:r>
          </a:p>
          <a:p>
            <a:pPr marL="514350" indent="-514350" algn="just" eaLnBrk="1" hangingPunct="1">
              <a:buFont typeface="Garamond" pitchFamily="18" charset="0"/>
              <a:buAutoNum type="arabicPeriod"/>
            </a:pPr>
            <a:endParaRPr lang="en-US" altLang="en-US" sz="2400" i="1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 eaLnBrk="1" hangingPunct="1">
              <a:buFont typeface="Garamond" pitchFamily="18" charset="0"/>
              <a:buAutoNum type="arabicPeriod"/>
            </a:pPr>
            <a:r>
              <a:rPr lang="en-US" altLang="en-US" sz="2400" i="1" dirty="0">
                <a:latin typeface="Times New Roman" pitchFamily="18" charset="0"/>
                <a:cs typeface="Times New Roman" pitchFamily="18" charset="0"/>
              </a:rPr>
              <a:t>Bernard </a:t>
            </a:r>
            <a:r>
              <a:rPr lang="en-US" altLang="en-US" sz="2400" i="1" dirty="0" err="1">
                <a:latin typeface="Times New Roman" pitchFamily="18" charset="0"/>
                <a:cs typeface="Times New Roman" pitchFamily="18" charset="0"/>
              </a:rPr>
              <a:t>Sklar</a:t>
            </a:r>
            <a:r>
              <a:rPr lang="en-US" altLang="en-US" sz="2400" i="1" dirty="0">
                <a:latin typeface="Times New Roman" pitchFamily="18" charset="0"/>
                <a:cs typeface="Times New Roman" pitchFamily="18" charset="0"/>
              </a:rPr>
              <a:t>, Digital Communications: Fundamentals and Applications, Prentice Hall</a:t>
            </a:r>
            <a:endParaRPr lang="en-US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altLang="zh-CN" sz="3200" b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Text Books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609600" y="1390650"/>
            <a:ext cx="8305800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514350" indent="-514350" algn="just" eaLnBrk="1" hangingPunct="1">
              <a:buFont typeface="Garamond" pitchFamily="18" charset="0"/>
              <a:buAutoNum type="arabicPeriod"/>
            </a:pPr>
            <a:r>
              <a:rPr lang="en-US" altLang="en-US" sz="2400" dirty="0" err="1">
                <a:latin typeface="Times New Roman" pitchFamily="18" charset="0"/>
                <a:cs typeface="Times New Roman" pitchFamily="18" charset="0"/>
              </a:rPr>
              <a:t>Taub</a:t>
            </a:r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 &amp; Schilling, Principles of Communication Systems, McGraw-Hill Publications, Second Edition.</a:t>
            </a:r>
          </a:p>
          <a:p>
            <a:pPr marL="514350" indent="-514350" algn="just" eaLnBrk="1" hangingPunct="1">
              <a:buFont typeface="Garamond" pitchFamily="18" charset="0"/>
              <a:buAutoNum type="arabicPeriod"/>
            </a:pPr>
            <a:endParaRPr lang="en-US" altLang="en-US" sz="24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 eaLnBrk="1" hangingPunct="1">
              <a:buFont typeface="Garamond" pitchFamily="18" charset="0"/>
              <a:buAutoNum type="arabicPeriod"/>
            </a:pPr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Simon Haykin, Communication Systems, Wiley, Fourth Edition.</a:t>
            </a:r>
          </a:p>
          <a:p>
            <a:pPr marL="514350" indent="-514350" algn="just" eaLnBrk="1" hangingPunct="1">
              <a:buFont typeface="Garamond" pitchFamily="18" charset="0"/>
              <a:buAutoNum type="arabicPeriod"/>
            </a:pPr>
            <a:endParaRPr lang="en-US" altLang="en-US" sz="24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 eaLnBrk="1" hangingPunct="1">
              <a:buFont typeface="Garamond" pitchFamily="18" charset="0"/>
              <a:buAutoNum type="arabicPeriod"/>
            </a:pPr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B.P. </a:t>
            </a:r>
            <a:r>
              <a:rPr lang="en-US" altLang="en-US" sz="2400" dirty="0" err="1">
                <a:latin typeface="Times New Roman" pitchFamily="18" charset="0"/>
                <a:cs typeface="Times New Roman" pitchFamily="18" charset="0"/>
              </a:rPr>
              <a:t>Lathi</a:t>
            </a:r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, Modern Analog and Digital Communication Systems, Oxford University Press, Third Edition.</a:t>
            </a:r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457200" y="277813"/>
            <a:ext cx="8229600" cy="788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altLang="zh-CN" sz="3200" b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Reference Books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3200" b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Digital Communication</a:t>
            </a:r>
          </a:p>
        </p:txBody>
      </p:sp>
      <p:sp>
        <p:nvSpPr>
          <p:cNvPr id="18435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228600" y="1295400"/>
            <a:ext cx="8658225" cy="2286000"/>
          </a:xfrm>
        </p:spPr>
        <p:txBody>
          <a:bodyPr/>
          <a:lstStyle/>
          <a:p>
            <a:pPr algn="just" eaLnBrk="1" hangingPunct="1">
              <a:buFont typeface="Wingdings" panose="05000000000000000000" pitchFamily="2" charset="2"/>
              <a:buChar char="q"/>
              <a:defRPr/>
            </a:pP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 What is communication ?</a:t>
            </a:r>
          </a:p>
          <a:p>
            <a:pPr algn="just" eaLnBrk="1" hangingPunct="1">
              <a:buFont typeface="Wingdings" panose="05000000000000000000" pitchFamily="2" charset="2"/>
              <a:buChar char="q"/>
              <a:defRPr/>
            </a:pP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 Difference between digital and </a:t>
            </a: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analog communication </a:t>
            </a:r>
            <a:endParaRPr lang="en-US" altLang="en-US" dirty="0"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>
              <a:buFont typeface="Wingdings" panose="05000000000000000000" pitchFamily="2" charset="2"/>
              <a:buChar char="q"/>
              <a:defRPr/>
            </a:pP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  Why digital ?</a:t>
            </a:r>
          </a:p>
          <a:p>
            <a:pPr algn="just" eaLnBrk="1" hangingPunct="1">
              <a:buFont typeface="Wingdings" panose="05000000000000000000" pitchFamily="2" charset="2"/>
              <a:buChar char="q"/>
              <a:defRPr/>
            </a:pP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  Block diagram of Digital Communication system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8" grpId="0"/>
      <p:bldP spid="18435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0"/>
            <a:ext cx="8078787" cy="1657350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n-US" altLang="zh-CN" sz="4200" b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What is communication ?</a:t>
            </a:r>
            <a:endParaRPr lang="en-IN" sz="4200" dirty="0">
              <a:solidFill>
                <a:srgbClr val="0000CC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379413" y="347663"/>
            <a:ext cx="8078787" cy="566737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3200" b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Communication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387350" y="1335088"/>
            <a:ext cx="8070850" cy="1712912"/>
          </a:xfrm>
        </p:spPr>
        <p:txBody>
          <a:bodyPr/>
          <a:lstStyle/>
          <a:p>
            <a:pPr algn="just" eaLnBrk="1" hangingPunct="1">
              <a:buFont typeface="Wingdings" pitchFamily="2" charset="2"/>
              <a:buChar char="§"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Main purpose of communication is to transfer information from a source to a recipient via a channel or medium.</a:t>
            </a:r>
            <a:br>
              <a:rPr lang="en-US" altLang="zh-CN" dirty="0" smtClean="0">
                <a:latin typeface="Times New Roman" pitchFamily="18" charset="0"/>
                <a:cs typeface="Times New Roman" pitchFamily="18" charset="0"/>
              </a:rPr>
            </a:b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>
              <a:buFont typeface="Wingdings" pitchFamily="2" charset="2"/>
              <a:buChar char="§"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Basic block diagram of a communication system:</a:t>
            </a:r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914400" y="3962400"/>
            <a:ext cx="1066800" cy="533400"/>
          </a:xfrm>
          <a:prstGeom prst="rect">
            <a:avLst/>
          </a:prstGeom>
          <a:solidFill>
            <a:srgbClr val="489E3A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Source</a:t>
            </a:r>
            <a:endParaRPr lang="en-US" altLang="zh-CN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485" name="Rectangle 5"/>
          <p:cNvSpPr>
            <a:spLocks noChangeArrowheads="1"/>
          </p:cNvSpPr>
          <p:nvPr/>
        </p:nvSpPr>
        <p:spPr bwMode="auto">
          <a:xfrm>
            <a:off x="2362200" y="3962400"/>
            <a:ext cx="1676400" cy="533400"/>
          </a:xfrm>
          <a:prstGeom prst="rect">
            <a:avLst/>
          </a:prstGeom>
          <a:solidFill>
            <a:srgbClr val="489E3A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Transmitter</a:t>
            </a:r>
            <a:endParaRPr lang="en-US" altLang="zh-CN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486" name="Rectangle 6"/>
          <p:cNvSpPr>
            <a:spLocks noChangeArrowheads="1"/>
          </p:cNvSpPr>
          <p:nvPr/>
        </p:nvSpPr>
        <p:spPr bwMode="auto">
          <a:xfrm>
            <a:off x="6553200" y="3962400"/>
            <a:ext cx="1295400" cy="533400"/>
          </a:xfrm>
          <a:prstGeom prst="rect">
            <a:avLst/>
          </a:prstGeom>
          <a:solidFill>
            <a:srgbClr val="489E3A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Receiver</a:t>
            </a:r>
            <a:endParaRPr lang="en-US" altLang="zh-CN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487" name="Rectangle 7"/>
          <p:cNvSpPr>
            <a:spLocks noChangeArrowheads="1"/>
          </p:cNvSpPr>
          <p:nvPr/>
        </p:nvSpPr>
        <p:spPr bwMode="auto">
          <a:xfrm>
            <a:off x="6477000" y="4953000"/>
            <a:ext cx="1447800" cy="533400"/>
          </a:xfrm>
          <a:prstGeom prst="rect">
            <a:avLst/>
          </a:prstGeom>
          <a:solidFill>
            <a:srgbClr val="489E3A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Recipient</a:t>
            </a:r>
            <a:endParaRPr lang="en-US" altLang="zh-CN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488" name="Line 8"/>
          <p:cNvSpPr>
            <a:spLocks noChangeShapeType="1"/>
          </p:cNvSpPr>
          <p:nvPr/>
        </p:nvSpPr>
        <p:spPr bwMode="auto">
          <a:xfrm>
            <a:off x="4038600" y="4191000"/>
            <a:ext cx="384175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stealth" w="lg" len="lg"/>
          </a:ln>
        </p:spPr>
        <p:txBody>
          <a:bodyPr wrap="none" anchor="ctr"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489" name="Line 9"/>
          <p:cNvSpPr>
            <a:spLocks noChangeShapeType="1"/>
          </p:cNvSpPr>
          <p:nvPr/>
        </p:nvSpPr>
        <p:spPr bwMode="auto">
          <a:xfrm>
            <a:off x="4725988" y="4117975"/>
            <a:ext cx="1069975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stealth" w="lg" len="lg"/>
          </a:ln>
        </p:spPr>
        <p:txBody>
          <a:bodyPr wrap="none" anchor="ctr"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490" name="Line 10"/>
          <p:cNvSpPr>
            <a:spLocks noChangeShapeType="1"/>
          </p:cNvSpPr>
          <p:nvPr/>
        </p:nvSpPr>
        <p:spPr bwMode="auto">
          <a:xfrm>
            <a:off x="6096000" y="4191000"/>
            <a:ext cx="4572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stealth" w="lg" len="lg"/>
          </a:ln>
        </p:spPr>
        <p:txBody>
          <a:bodyPr wrap="none" anchor="ctr"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491" name="Rectangle 11"/>
          <p:cNvSpPr>
            <a:spLocks noChangeArrowheads="1"/>
          </p:cNvSpPr>
          <p:nvPr/>
        </p:nvSpPr>
        <p:spPr bwMode="auto">
          <a:xfrm>
            <a:off x="4419600" y="3962400"/>
            <a:ext cx="1676400" cy="533400"/>
          </a:xfrm>
          <a:prstGeom prst="rect">
            <a:avLst/>
          </a:prstGeom>
          <a:solidFill>
            <a:srgbClr val="489E3A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 sz="2400">
                <a:latin typeface="Times New Roman" pitchFamily="18" charset="0"/>
                <a:cs typeface="Times New Roman" pitchFamily="18" charset="0"/>
              </a:rPr>
              <a:t>Channel</a:t>
            </a:r>
          </a:p>
        </p:txBody>
      </p:sp>
      <p:sp>
        <p:nvSpPr>
          <p:cNvPr id="20492" name="Line 12"/>
          <p:cNvSpPr>
            <a:spLocks noChangeShapeType="1"/>
          </p:cNvSpPr>
          <p:nvPr/>
        </p:nvSpPr>
        <p:spPr bwMode="auto">
          <a:xfrm>
            <a:off x="7239000" y="4495800"/>
            <a:ext cx="0" cy="38100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stealth" w="lg" len="lg"/>
          </a:ln>
        </p:spPr>
        <p:txBody>
          <a:bodyPr wrap="none" anchor="ctr"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493" name="Line 13"/>
          <p:cNvSpPr>
            <a:spLocks noChangeShapeType="1"/>
          </p:cNvSpPr>
          <p:nvPr/>
        </p:nvSpPr>
        <p:spPr bwMode="auto">
          <a:xfrm>
            <a:off x="1981200" y="4191000"/>
            <a:ext cx="3810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stealth" w="lg" len="lg"/>
          </a:ln>
        </p:spPr>
        <p:txBody>
          <a:bodyPr wrap="none" anchor="ctr"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0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0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0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0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0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0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0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0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20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2" grpId="0"/>
      <p:bldP spid="20483" grpId="0" build="p"/>
      <p:bldP spid="20484" grpId="0" animBg="1"/>
      <p:bldP spid="20485" grpId="0" animBg="1"/>
      <p:bldP spid="20486" grpId="0" animBg="1"/>
      <p:bldP spid="20487" grpId="0" animBg="1"/>
      <p:bldP spid="20488" grpId="0" animBg="1"/>
      <p:bldP spid="20489" grpId="0" animBg="1"/>
      <p:bldP spid="20490" grpId="0" animBg="1"/>
      <p:bldP spid="20491" grpId="0" animBg="1"/>
      <p:bldP spid="20492" grpId="0" animBg="1"/>
      <p:bldP spid="2049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69950" y="685800"/>
            <a:ext cx="7629525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078788" cy="598488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3200" b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Brief  Description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827088"/>
            <a:ext cx="8839200" cy="2678112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Source: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analog or digital </a:t>
            </a:r>
          </a:p>
          <a:p>
            <a:pPr eaLnBrk="1" hangingPunct="1"/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Transmitter: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transducer, amplifier, modulator, oscillator, power amp., antenna</a:t>
            </a:r>
          </a:p>
          <a:p>
            <a:pPr eaLnBrk="1" hangingPunct="1"/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Channel: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e.g. cable, optical </a:t>
            </a:r>
            <a:r>
              <a:rPr lang="en-US" altLang="zh-CN" dirty="0" err="1" smtClean="0">
                <a:latin typeface="Times New Roman" pitchFamily="18" charset="0"/>
                <a:cs typeface="Times New Roman" pitchFamily="18" charset="0"/>
              </a:rPr>
              <a:t>fibre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, free space</a:t>
            </a:r>
          </a:p>
          <a:p>
            <a:pPr eaLnBrk="1" hangingPunct="1"/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Receiver: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antenna, amplifier, demodulator, oscillator, power amplifier, transducer</a:t>
            </a:r>
          </a:p>
          <a:p>
            <a:pPr eaLnBrk="1" hangingPunct="1"/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Recipient: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e.g. person, (loud) speaker, computer</a:t>
            </a:r>
          </a:p>
        </p:txBody>
      </p:sp>
      <p:pic>
        <p:nvPicPr>
          <p:cNvPr id="22532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05200" y="3810000"/>
            <a:ext cx="4430713" cy="305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2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" grpId="0"/>
      <p:bldP spid="22531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304800" y="3865563"/>
            <a:ext cx="7848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00CC"/>
              </a:buClr>
              <a:buSzPct val="75000"/>
              <a:buFont typeface="Wingdings" pitchFamily="2" charset="2"/>
              <a:buChar char="l"/>
            </a:pPr>
            <a:endParaRPr lang="zh-CN" altLang="en-US" sz="2800" b="1">
              <a:solidFill>
                <a:srgbClr val="0000CC"/>
              </a:solidFill>
              <a:latin typeface="Garamond" pitchFamily="18" charset="0"/>
            </a:endParaRPr>
          </a:p>
        </p:txBody>
      </p:sp>
      <p:pic>
        <p:nvPicPr>
          <p:cNvPr id="2355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3725" y="609600"/>
            <a:ext cx="8024813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idx="1"/>
          </p:nvPr>
        </p:nvSpPr>
        <p:spPr>
          <a:xfrm>
            <a:off x="304800" y="152400"/>
            <a:ext cx="8382000" cy="838200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endParaRPr lang="zh-CN" altLang="en-US" sz="3200" dirty="0" smtClean="0">
              <a:latin typeface="Times New Roman" pitchFamily="18" charset="0"/>
              <a:cs typeface="Times New Roman" pitchFamily="18" charset="0"/>
            </a:endParaRPr>
          </a:p>
          <a:p>
            <a:pPr algn="ctr" eaLnBrk="1" hangingPunct="1">
              <a:spcBef>
                <a:spcPct val="0"/>
              </a:spcBef>
            </a:pPr>
            <a:r>
              <a:rPr lang="en-US" altLang="zh-CN" sz="3200" b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Types of communication systems</a:t>
            </a:r>
            <a:endParaRPr lang="en-US" altLang="zh-CN" sz="32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304800" y="3865563"/>
            <a:ext cx="7848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00CC"/>
              </a:buClr>
              <a:buSzPct val="75000"/>
              <a:buFont typeface="Wingdings" pitchFamily="2" charset="2"/>
              <a:buChar char="l"/>
            </a:pPr>
            <a:endParaRPr lang="zh-CN" altLang="en-US" sz="2800" b="1">
              <a:solidFill>
                <a:srgbClr val="0000CC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14400" y="1524000"/>
            <a:ext cx="77724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1" hangingPunct="1">
              <a:buFont typeface="Wingdings" pitchFamily="2" charset="2"/>
              <a:buChar char="v"/>
            </a:pP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Public Switched Telephone Network (voice, fax, modem)</a:t>
            </a:r>
          </a:p>
          <a:p>
            <a:pPr algn="just" eaLnBrk="1" hangingPunct="1"/>
            <a:endParaRPr lang="en-US" altLang="zh-CN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>
              <a:buFont typeface="Wingdings" pitchFamily="2" charset="2"/>
              <a:buChar char="v"/>
            </a:pP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Satellite systems </a:t>
            </a:r>
          </a:p>
          <a:p>
            <a:pPr algn="just" eaLnBrk="1" hangingPunct="1"/>
            <a:endParaRPr lang="en-US" altLang="zh-CN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>
              <a:buFont typeface="Wingdings" pitchFamily="2" charset="2"/>
              <a:buChar char="v"/>
            </a:pP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Radio, TV broadcasting</a:t>
            </a:r>
          </a:p>
          <a:p>
            <a:pPr algn="just" eaLnBrk="1" hangingPunct="1"/>
            <a:endParaRPr lang="en-US" altLang="zh-CN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>
              <a:buFont typeface="Wingdings" pitchFamily="2" charset="2"/>
              <a:buChar char="v"/>
            </a:pP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Cellular phones </a:t>
            </a:r>
          </a:p>
          <a:p>
            <a:pPr algn="just" eaLnBrk="1" hangingPunct="1">
              <a:buFont typeface="Wingdings" pitchFamily="2" charset="2"/>
              <a:buChar char="v"/>
            </a:pPr>
            <a:endParaRPr lang="en-US" altLang="zh-CN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>
              <a:buFont typeface="Wingdings" pitchFamily="2" charset="2"/>
              <a:buChar char="v"/>
            </a:pP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Computer networks (LANs, WANs, WLANs)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 build="p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Box 2"/>
          <p:cNvSpPr txBox="1">
            <a:spLocks noChangeArrowheads="1"/>
          </p:cNvSpPr>
          <p:nvPr/>
        </p:nvSpPr>
        <p:spPr bwMode="auto">
          <a:xfrm>
            <a:off x="457200" y="304800"/>
            <a:ext cx="8382000" cy="595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lnSpc>
                <a:spcPct val="107000"/>
              </a:lnSpc>
              <a:spcAft>
                <a:spcPts val="800"/>
              </a:spcAft>
            </a:pPr>
            <a:r>
              <a:rPr lang="en-IN" altLang="en-US" sz="3200" b="1" dirty="0">
                <a:solidFill>
                  <a:srgbClr val="0000CC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Course Objectives</a:t>
            </a:r>
            <a:endParaRPr lang="en-IN" altLang="en-US" sz="2800" dirty="0">
              <a:solidFill>
                <a:srgbClr val="0000CC"/>
              </a:solidFill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7171" name="TextBox 4"/>
          <p:cNvSpPr txBox="1">
            <a:spLocks noChangeArrowheads="1"/>
          </p:cNvSpPr>
          <p:nvPr/>
        </p:nvSpPr>
        <p:spPr bwMode="auto">
          <a:xfrm>
            <a:off x="457200" y="1360488"/>
            <a:ext cx="8229600" cy="423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85750" indent="-285750" algn="just" eaLnBrk="1" hangingPunct="1">
              <a:lnSpc>
                <a:spcPct val="107000"/>
              </a:lnSpc>
              <a:spcAft>
                <a:spcPts val="800"/>
              </a:spcAft>
              <a:buFont typeface="Arial" charset="0"/>
              <a:buChar char="•"/>
            </a:pPr>
            <a:r>
              <a:rPr lang="en-IN" altLang="en-US" sz="240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The aim of this course is to build the foundation for communication system design focusing on the challenges of digital communication. </a:t>
            </a:r>
          </a:p>
          <a:p>
            <a:pPr marL="285750" indent="-285750" algn="just" eaLnBrk="1" hangingPunct="1">
              <a:lnSpc>
                <a:spcPct val="107000"/>
              </a:lnSpc>
              <a:spcAft>
                <a:spcPts val="800"/>
              </a:spcAft>
              <a:buFont typeface="Arial" charset="0"/>
              <a:buChar char="•"/>
            </a:pPr>
            <a:r>
              <a:rPr lang="en-IN" altLang="en-US" sz="240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The intended objective is to impart knowledge to the engineering students about the transmission/reception of data over physical layer through any channel.</a:t>
            </a:r>
          </a:p>
          <a:p>
            <a:pPr marL="285750" indent="-285750" algn="just" eaLnBrk="1" hangingPunct="1">
              <a:lnSpc>
                <a:spcPct val="107000"/>
              </a:lnSpc>
              <a:spcAft>
                <a:spcPts val="800"/>
              </a:spcAft>
              <a:buFont typeface="Arial" charset="0"/>
              <a:buChar char="•"/>
            </a:pPr>
            <a:r>
              <a:rPr lang="en-IN" altLang="en-US" sz="240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They will be able to identify the physical interpretation of mathematical expressions/modelling, while dealing with communication systems in the presence of noise, interference and fading. </a:t>
            </a:r>
            <a:endParaRPr lang="en-IN" altLang="en-US" sz="2000"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590800"/>
            <a:ext cx="8078788" cy="719138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n-US" altLang="zh-CN" sz="4200" b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Why Digital ?</a:t>
            </a:r>
            <a:endParaRPr lang="en-IN" sz="4200" dirty="0">
              <a:solidFill>
                <a:srgbClr val="0000CC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3575" y="381000"/>
            <a:ext cx="7816850" cy="5815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304800"/>
            <a:ext cx="8229600" cy="4724400"/>
          </a:xfrm>
        </p:spPr>
        <p:txBody>
          <a:bodyPr/>
          <a:lstStyle/>
          <a:p>
            <a:pPr marL="342900" lvl="1" algn="just" eaLnBrk="1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  <a:defRPr/>
            </a:pPr>
            <a:r>
              <a:rPr lang="en-US" altLang="zh-CN" sz="2800" b="1" i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Easy to mix signals and data using digital techniques</a:t>
            </a:r>
          </a:p>
          <a:p>
            <a:pPr lvl="1" algn="just" eaLnBrk="1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  <a:defRPr/>
            </a:pPr>
            <a:endParaRPr lang="en-US" altLang="zh-CN" sz="2200" dirty="0">
              <a:latin typeface="Times New Roman" pitchFamily="18" charset="0"/>
              <a:cs typeface="Times New Roman" pitchFamily="18" charset="0"/>
            </a:endParaRPr>
          </a:p>
          <a:p>
            <a:pPr lvl="2" algn="just" eaLnBrk="1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q"/>
              <a:defRPr/>
            </a:pPr>
            <a:r>
              <a:rPr lang="en-US" altLang="zh-CN" sz="2200" dirty="0">
                <a:latin typeface="Times New Roman" pitchFamily="18" charset="0"/>
                <a:cs typeface="Times New Roman" pitchFamily="18" charset="0"/>
              </a:rPr>
              <a:t>Can combine different signal types – data, voice, text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, image, video </a:t>
            </a:r>
            <a:r>
              <a:rPr lang="en-US" altLang="zh-CN" sz="2200" dirty="0">
                <a:latin typeface="Times New Roman" pitchFamily="18" charset="0"/>
                <a:cs typeface="Times New Roman" pitchFamily="18" charset="0"/>
              </a:rPr>
              <a:t>etc. </a:t>
            </a:r>
          </a:p>
          <a:p>
            <a:pPr lvl="2" algn="just" eaLnBrk="1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q"/>
              <a:defRPr/>
            </a:pPr>
            <a:endParaRPr lang="en-US" altLang="zh-CN" sz="2200" dirty="0">
              <a:latin typeface="Times New Roman" pitchFamily="18" charset="0"/>
              <a:cs typeface="Times New Roman" pitchFamily="18" charset="0"/>
            </a:endParaRPr>
          </a:p>
          <a:p>
            <a:pPr lvl="2" algn="just" eaLnBrk="1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q"/>
              <a:defRPr/>
            </a:pPr>
            <a:r>
              <a:rPr lang="en-US" altLang="zh-CN" sz="2200" dirty="0">
                <a:latin typeface="Times New Roman" pitchFamily="18" charset="0"/>
                <a:cs typeface="Times New Roman" pitchFamily="18" charset="0"/>
              </a:rPr>
              <a:t>Data communication in computers is digital in nature whereas voice communication between people is analog in nature </a:t>
            </a:r>
          </a:p>
          <a:p>
            <a:pPr lvl="2" algn="just" eaLnBrk="1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q"/>
              <a:defRPr/>
            </a:pPr>
            <a:endParaRPr lang="en-US" altLang="zh-CN" sz="2200" dirty="0">
              <a:latin typeface="Times New Roman" pitchFamily="18" charset="0"/>
              <a:cs typeface="Times New Roman" pitchFamily="18" charset="0"/>
            </a:endParaRPr>
          </a:p>
          <a:p>
            <a:pPr lvl="2" algn="just" eaLnBrk="1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q"/>
              <a:defRPr/>
            </a:pPr>
            <a:r>
              <a:rPr lang="en-US" altLang="zh-CN" sz="2200" dirty="0">
                <a:latin typeface="Times New Roman" pitchFamily="18" charset="0"/>
                <a:cs typeface="Times New Roman" pitchFamily="18" charset="0"/>
              </a:rPr>
              <a:t>The two types of communication are difficult to combine over the same medium in the analog domain. </a:t>
            </a:r>
          </a:p>
          <a:p>
            <a:pPr lvl="2" algn="just" eaLnBrk="1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q"/>
              <a:defRPr/>
            </a:pPr>
            <a:endParaRPr lang="en-US" altLang="zh-CN" sz="2200" dirty="0">
              <a:latin typeface="Times New Roman" pitchFamily="18" charset="0"/>
              <a:cs typeface="Times New Roman" pitchFamily="18" charset="0"/>
            </a:endParaRPr>
          </a:p>
          <a:p>
            <a:pPr lvl="2" algn="just" eaLnBrk="1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q"/>
              <a:defRPr/>
            </a:pPr>
            <a:r>
              <a:rPr lang="en-US" altLang="zh-CN" sz="2200" dirty="0">
                <a:latin typeface="Times New Roman" pitchFamily="18" charset="0"/>
                <a:cs typeface="Times New Roman" pitchFamily="18" charset="0"/>
              </a:rPr>
              <a:t>Using digital techniques, it is possible to combine both format for transmission through a common medium </a:t>
            </a:r>
            <a:endParaRPr lang="en-US" altLang="zh-CN" sz="22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4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48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" y="838200"/>
            <a:ext cx="86106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eaLnBrk="1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  <a:defRPr/>
            </a:pPr>
            <a:r>
              <a:rPr lang="en-US" altLang="zh-CN" sz="2400" b="1" i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Encryption and privacy techniques are easier to implement </a:t>
            </a:r>
          </a:p>
          <a:p>
            <a:pPr lvl="1" algn="just" eaLnBrk="1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  <a:defRPr/>
            </a:pPr>
            <a:endParaRPr lang="en-US" altLang="zh-CN" sz="2400" b="1" i="1" dirty="0">
              <a:solidFill>
                <a:srgbClr val="0000CC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algn="just" eaLnBrk="1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  <a:defRPr/>
            </a:pPr>
            <a:r>
              <a:rPr lang="en-US" altLang="zh-CN" sz="2400" b="1" i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Better overall performance </a:t>
            </a:r>
          </a:p>
          <a:p>
            <a:pPr lvl="1" algn="just" eaLnBrk="1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  <a:defRPr/>
            </a:pPr>
            <a:endParaRPr lang="en-US" altLang="zh-CN" sz="2400" b="1" i="1" dirty="0">
              <a:solidFill>
                <a:srgbClr val="0000CC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algn="just" eaLnBrk="1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  <a:defRPr/>
            </a:pPr>
            <a:r>
              <a:rPr lang="en-US" altLang="zh-CN" sz="2400" b="1" i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Digital communication is inherently more efficient than analog in realizing the exchange of SNR for bandwidth </a:t>
            </a:r>
          </a:p>
          <a:p>
            <a:pPr lvl="1" algn="just" eaLnBrk="1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  <a:defRPr/>
            </a:pPr>
            <a:endParaRPr lang="en-US" altLang="zh-CN" sz="2400" b="1" i="1" dirty="0">
              <a:solidFill>
                <a:srgbClr val="0000CC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algn="just" eaLnBrk="1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  <a:defRPr/>
            </a:pPr>
            <a:r>
              <a:rPr lang="en-US" altLang="zh-CN" sz="2400" b="1" i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Digital signals can be coded to yield extremely low rates and high fidelity as well as </a:t>
            </a:r>
            <a:r>
              <a:rPr lang="en-US" altLang="zh-CN" sz="2400" b="1" i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privacy.</a:t>
            </a:r>
            <a:endParaRPr lang="en-US" sz="2400" b="1" i="1" dirty="0">
              <a:solidFill>
                <a:srgbClr val="0000CC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4267200"/>
            <a:ext cx="8229600" cy="914400"/>
          </a:xfrm>
        </p:spPr>
        <p:txBody>
          <a:bodyPr/>
          <a:lstStyle/>
          <a:p>
            <a:pPr marL="0" lvl="1" indent="0" algn="just" eaLnBrk="1" hangingPunct="1">
              <a:lnSpc>
                <a:spcPct val="90000"/>
              </a:lnSpc>
              <a:buFont typeface="Arial" panose="020B0604020202020204" pitchFamily="34" charset="0"/>
              <a:buNone/>
              <a:defRPr/>
            </a:pPr>
            <a:endParaRPr lang="en-US" altLang="zh-CN" i="1" dirty="0">
              <a:latin typeface="Times New Roman" pitchFamily="18" charset="0"/>
              <a:cs typeface="Times New Roman" pitchFamily="18" charset="0"/>
            </a:endParaRPr>
          </a:p>
          <a:p>
            <a:pPr lvl="1" algn="just" eaLnBrk="1" hangingPunct="1">
              <a:lnSpc>
                <a:spcPct val="9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zh-CN" b="1" i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Easier </a:t>
            </a:r>
            <a:r>
              <a:rPr lang="en-US" altLang="zh-CN" b="1" i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and more efficient to multiplex several digital signals </a:t>
            </a:r>
          </a:p>
          <a:p>
            <a:pPr lvl="1" algn="just" eaLnBrk="1" hangingPunct="1">
              <a:lnSpc>
                <a:spcPct val="90000"/>
              </a:lnSpc>
              <a:buFont typeface="Wingdings" panose="05000000000000000000" pitchFamily="2" charset="2"/>
              <a:buChar char="Ø"/>
              <a:defRPr/>
            </a:pPr>
            <a:endParaRPr lang="en-US" altLang="zh-CN" i="1" dirty="0">
              <a:latin typeface="Times New Roman" pitchFamily="18" charset="0"/>
              <a:cs typeface="Times New Roman" pitchFamily="18" charset="0"/>
            </a:endParaRPr>
          </a:p>
          <a:p>
            <a:pPr lvl="1" algn="just" eaLnBrk="1" hangingPunct="1">
              <a:lnSpc>
                <a:spcPct val="90000"/>
              </a:lnSpc>
              <a:buFont typeface="Wingdings" pitchFamily="2" charset="2"/>
              <a:buChar char="v"/>
              <a:defRPr/>
            </a:pPr>
            <a:r>
              <a:rPr lang="en-US" altLang="zh-CN" sz="2200" i="1" dirty="0">
                <a:latin typeface="Times New Roman" pitchFamily="18" charset="0"/>
                <a:cs typeface="Times New Roman" pitchFamily="18" charset="0"/>
              </a:rPr>
              <a:t>Easier and more efficient Multiple Access Technique like TDMA</a:t>
            </a:r>
            <a:r>
              <a:rPr lang="en-US" altLang="zh-CN" sz="2200" i="1" dirty="0" smtClean="0">
                <a:latin typeface="Times New Roman" pitchFamily="18" charset="0"/>
                <a:cs typeface="Times New Roman" pitchFamily="18" charset="0"/>
              </a:rPr>
              <a:t>, FDMA, </a:t>
            </a:r>
            <a:r>
              <a:rPr lang="en-US" altLang="zh-CN" sz="2200" i="1" dirty="0">
                <a:latin typeface="Times New Roman" pitchFamily="18" charset="0"/>
                <a:cs typeface="Times New Roman" pitchFamily="18" charset="0"/>
              </a:rPr>
              <a:t>CDMA etc.</a:t>
            </a:r>
          </a:p>
        </p:txBody>
      </p:sp>
      <p:sp>
        <p:nvSpPr>
          <p:cNvPr id="3" name="Rectangle 2"/>
          <p:cNvSpPr/>
          <p:nvPr/>
        </p:nvSpPr>
        <p:spPr>
          <a:xfrm>
            <a:off x="381000" y="381000"/>
            <a:ext cx="8153400" cy="35825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zh-CN" sz="2800" b="1" i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Hardware is more flexible 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Ø"/>
              <a:defRPr/>
            </a:pPr>
            <a:endParaRPr lang="en-US" altLang="zh-CN" sz="2200" i="1" dirty="0">
              <a:latin typeface="Times New Roman" pitchFamily="18" charset="0"/>
              <a:cs typeface="Times New Roman" pitchFamily="18" charset="0"/>
            </a:endParaRPr>
          </a:p>
          <a:p>
            <a:pPr lvl="1" algn="just" eaLnBrk="1" hangingPunct="1">
              <a:lnSpc>
                <a:spcPct val="90000"/>
              </a:lnSpc>
              <a:buFont typeface="Wingdings" pitchFamily="2" charset="2"/>
              <a:buChar char="v"/>
              <a:defRPr/>
            </a:pPr>
            <a:r>
              <a:rPr lang="en-US" altLang="zh-CN" sz="2200" i="1" dirty="0">
                <a:latin typeface="Times New Roman" pitchFamily="18" charset="0"/>
                <a:cs typeface="Times New Roman" pitchFamily="18" charset="0"/>
              </a:rPr>
              <a:t>Digital hardware implementation is flexible and permits the use of microprocessors, mini-processors, digital switching and VLSI </a:t>
            </a:r>
          </a:p>
          <a:p>
            <a:pPr marL="0" lvl="1" indent="0" algn="just" eaLnBrk="1" hangingPunct="1">
              <a:lnSpc>
                <a:spcPct val="90000"/>
              </a:lnSpc>
              <a:buFont typeface="Wingdings" pitchFamily="2" charset="2"/>
              <a:buChar char="v"/>
              <a:defRPr/>
            </a:pPr>
            <a:endParaRPr lang="en-US" altLang="zh-CN" sz="2200" i="1" dirty="0">
              <a:latin typeface="Times New Roman" pitchFamily="18" charset="0"/>
              <a:cs typeface="Times New Roman" pitchFamily="18" charset="0"/>
            </a:endParaRPr>
          </a:p>
          <a:p>
            <a:pPr lvl="1" algn="just" eaLnBrk="1" hangingPunct="1">
              <a:lnSpc>
                <a:spcPct val="90000"/>
              </a:lnSpc>
              <a:buFont typeface="Wingdings" pitchFamily="2" charset="2"/>
              <a:buChar char="v"/>
              <a:defRPr/>
            </a:pPr>
            <a:r>
              <a:rPr lang="en-US" altLang="zh-CN" sz="2200" i="1" dirty="0">
                <a:latin typeface="Times New Roman" pitchFamily="18" charset="0"/>
                <a:cs typeface="Times New Roman" pitchFamily="18" charset="0"/>
              </a:rPr>
              <a:t>Shorter design and production cycle </a:t>
            </a:r>
          </a:p>
          <a:p>
            <a:pPr marL="0" lvl="1" indent="0" algn="just" eaLnBrk="1" hangingPunct="1">
              <a:lnSpc>
                <a:spcPct val="90000"/>
              </a:lnSpc>
              <a:buFont typeface="Wingdings" pitchFamily="2" charset="2"/>
              <a:buChar char="v"/>
              <a:defRPr/>
            </a:pPr>
            <a:endParaRPr lang="en-US" altLang="zh-CN" sz="2200" i="1" dirty="0">
              <a:latin typeface="Times New Roman" pitchFamily="18" charset="0"/>
              <a:cs typeface="Times New Roman" pitchFamily="18" charset="0"/>
            </a:endParaRPr>
          </a:p>
          <a:p>
            <a:pPr lvl="1" algn="just" eaLnBrk="1" hangingPunct="1">
              <a:lnSpc>
                <a:spcPct val="90000"/>
              </a:lnSpc>
              <a:buFont typeface="Wingdings" pitchFamily="2" charset="2"/>
              <a:buChar char="v"/>
              <a:defRPr/>
            </a:pPr>
            <a:r>
              <a:rPr lang="en-US" altLang="zh-CN" sz="2200" i="1" dirty="0">
                <a:latin typeface="Times New Roman" pitchFamily="18" charset="0"/>
                <a:cs typeface="Times New Roman" pitchFamily="18" charset="0"/>
              </a:rPr>
              <a:t>Low cost</a:t>
            </a:r>
          </a:p>
          <a:p>
            <a:pPr lvl="1" algn="just" eaLnBrk="1" hangingPunct="1">
              <a:lnSpc>
                <a:spcPct val="90000"/>
              </a:lnSpc>
              <a:buFont typeface="Wingdings" pitchFamily="2" charset="2"/>
              <a:buChar char="v"/>
              <a:defRPr/>
            </a:pPr>
            <a:endParaRPr lang="en-US" altLang="zh-CN" sz="2200" i="1" dirty="0">
              <a:latin typeface="Times New Roman" pitchFamily="18" charset="0"/>
              <a:cs typeface="Times New Roman" pitchFamily="18" charset="0"/>
            </a:endParaRPr>
          </a:p>
          <a:p>
            <a:pPr lvl="1" algn="just" eaLnBrk="1" hangingPunct="1">
              <a:lnSpc>
                <a:spcPct val="90000"/>
              </a:lnSpc>
              <a:buFont typeface="Wingdings" pitchFamily="2" charset="2"/>
              <a:buChar char="v"/>
              <a:defRPr/>
            </a:pPr>
            <a:r>
              <a:rPr lang="en-US" altLang="zh-CN" sz="2200" i="1" dirty="0">
                <a:latin typeface="Times New Roman" pitchFamily="18" charset="0"/>
                <a:cs typeface="Times New Roman" pitchFamily="18" charset="0"/>
              </a:rPr>
              <a:t>The use of LSI and VLSI in the design of components and systems have resulted in lower cost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560387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altLang="zh-CN" sz="3200" b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Challenges in Digital Communications</a:t>
            </a:r>
            <a:endParaRPr lang="en-US" altLang="zh-CN" sz="3800" b="1" dirty="0">
              <a:solidFill>
                <a:srgbClr val="0000CC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43000"/>
            <a:ext cx="8229600" cy="1447800"/>
          </a:xfrm>
        </p:spPr>
        <p:txBody>
          <a:bodyPr/>
          <a:lstStyle/>
          <a:p>
            <a:pPr eaLnBrk="1" hangingPunct="1">
              <a:buFont typeface="Wingdings" pitchFamily="2" charset="2"/>
              <a:buChar char="v"/>
            </a:pP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Requires reliable “synchronization” </a:t>
            </a:r>
          </a:p>
          <a:p>
            <a:pPr lvl="1" eaLnBrk="1" hangingPunct="1">
              <a:buFont typeface="Wingdings" pitchFamily="2" charset="2"/>
              <a:buChar char="v"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Requires A/D conversions at high rate</a:t>
            </a:r>
          </a:p>
          <a:p>
            <a:pPr eaLnBrk="1" hangingPunct="1">
              <a:buFont typeface="Wingdings" pitchFamily="2" charset="2"/>
              <a:buChar char="v"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Requires larger bandwidth </a:t>
            </a:r>
          </a:p>
          <a:p>
            <a:pPr eaLnBrk="1" hangingPunct="1"/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2" grpId="0"/>
      <p:bldP spid="29699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85825" y="890588"/>
            <a:ext cx="7372350" cy="507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7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3900" y="304800"/>
            <a:ext cx="7696200" cy="572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381000"/>
            <a:ext cx="8079717" cy="601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2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4500" y="1279525"/>
            <a:ext cx="8253413" cy="414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Box 2"/>
          <p:cNvSpPr txBox="1">
            <a:spLocks noChangeArrowheads="1"/>
          </p:cNvSpPr>
          <p:nvPr/>
        </p:nvSpPr>
        <p:spPr bwMode="auto">
          <a:xfrm>
            <a:off x="381000" y="152400"/>
            <a:ext cx="8382000" cy="595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lnSpc>
                <a:spcPct val="107000"/>
              </a:lnSpc>
              <a:spcAft>
                <a:spcPts val="800"/>
              </a:spcAft>
            </a:pPr>
            <a:r>
              <a:rPr lang="en-IN" altLang="en-US" sz="3200" b="1" dirty="0">
                <a:solidFill>
                  <a:srgbClr val="0000CC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Course Learning Outcomes</a:t>
            </a:r>
            <a:endParaRPr lang="en-IN" altLang="en-US" sz="2800" dirty="0">
              <a:solidFill>
                <a:srgbClr val="0000CC"/>
              </a:solidFill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8195" name="TextBox 5"/>
          <p:cNvSpPr txBox="1">
            <a:spLocks noChangeArrowheads="1"/>
          </p:cNvSpPr>
          <p:nvPr/>
        </p:nvSpPr>
        <p:spPr bwMode="auto">
          <a:xfrm>
            <a:off x="609600" y="914400"/>
            <a:ext cx="8153400" cy="533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eaLnBrk="1" hangingPunct="1">
              <a:lnSpc>
                <a:spcPct val="107000"/>
              </a:lnSpc>
              <a:spcAft>
                <a:spcPts val="800"/>
              </a:spcAft>
            </a:pPr>
            <a:r>
              <a:rPr lang="en-IN" altLang="en-US" sz="200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Upon completion of this course, the students will be able to: </a:t>
            </a:r>
          </a:p>
          <a:p>
            <a:pPr algn="just" eaLnBrk="1" hangingPunct="1">
              <a:lnSpc>
                <a:spcPct val="107000"/>
              </a:lnSpc>
              <a:spcAft>
                <a:spcPts val="800"/>
              </a:spcAft>
            </a:pPr>
            <a:r>
              <a:rPr lang="en-IN" altLang="en-US" sz="200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1. Evaluate different modulation techniques in the presence of AWGN working under the various capacity constraints. </a:t>
            </a:r>
          </a:p>
          <a:p>
            <a:pPr algn="just" eaLnBrk="1" hangingPunct="1">
              <a:lnSpc>
                <a:spcPct val="107000"/>
              </a:lnSpc>
              <a:spcAft>
                <a:spcPts val="800"/>
              </a:spcAft>
            </a:pPr>
            <a:r>
              <a:rPr lang="en-IN" altLang="en-US" sz="200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2. Incorporate digital formats and M-ary baseband modulations to improve bandwidth efficiency.</a:t>
            </a:r>
          </a:p>
          <a:p>
            <a:pPr algn="just" eaLnBrk="1" hangingPunct="1">
              <a:lnSpc>
                <a:spcPct val="107000"/>
              </a:lnSpc>
              <a:spcAft>
                <a:spcPts val="800"/>
              </a:spcAft>
            </a:pPr>
            <a:r>
              <a:rPr lang="en-IN" altLang="en-US" sz="200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3. Perform statistical analysis of the transmitted and received modulated waveforms from estimation and detection point of view. </a:t>
            </a:r>
          </a:p>
          <a:p>
            <a:pPr algn="just" eaLnBrk="1" hangingPunct="1">
              <a:lnSpc>
                <a:spcPct val="107000"/>
              </a:lnSpc>
              <a:spcAft>
                <a:spcPts val="800"/>
              </a:spcAft>
            </a:pPr>
            <a:r>
              <a:rPr lang="en-IN" altLang="en-US" sz="200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4. Improve the overall performance of digital communication systems by interference suppression/ excision and by implementing the signal-to-noise-ratio enhancement techniques. </a:t>
            </a:r>
          </a:p>
          <a:p>
            <a:pPr algn="just" eaLnBrk="1" hangingPunct="1">
              <a:lnSpc>
                <a:spcPct val="107000"/>
              </a:lnSpc>
              <a:spcAft>
                <a:spcPts val="800"/>
              </a:spcAft>
            </a:pPr>
            <a:r>
              <a:rPr lang="en-IN" altLang="en-US" sz="200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5. Analyze the concepts of correlative coding and channel coding to mitigate the effects of interference and noise in the channel. </a:t>
            </a:r>
          </a:p>
          <a:p>
            <a:pPr algn="just" eaLnBrk="1" hangingPunct="1"/>
            <a:endParaRPr lang="en-US" altLang="en-US" sz="4400"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457200"/>
            <a:ext cx="7989888" cy="594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4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813" y="1792288"/>
            <a:ext cx="8078787" cy="1657350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n-US" sz="3600" b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Complete Block Diagram of Digital Communication System</a:t>
            </a:r>
            <a:endParaRPr lang="en-IN" sz="3600" dirty="0">
              <a:solidFill>
                <a:srgbClr val="0000CC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396875"/>
            <a:ext cx="8534400" cy="591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6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619125"/>
            <a:ext cx="8839200" cy="5465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7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531813" y="301625"/>
            <a:ext cx="8078787" cy="566738"/>
          </a:xfrm>
        </p:spPr>
        <p:txBody>
          <a:bodyPr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altLang="zh-CN" sz="3200" b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Performance Metrics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638300"/>
            <a:ext cx="8624887" cy="45783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100" b="1" dirty="0" smtClean="0">
                <a:latin typeface="Times New Roman" pitchFamily="18" charset="0"/>
                <a:cs typeface="Times New Roman" pitchFamily="18" charset="0"/>
              </a:rPr>
              <a:t>Analog Communication Systems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Metric is </a:t>
            </a:r>
            <a:r>
              <a:rPr lang="en-US" altLang="zh-CN" sz="2200" b="1" dirty="0" smtClean="0">
                <a:latin typeface="Times New Roman" pitchFamily="18" charset="0"/>
                <a:cs typeface="Times New Roman" pitchFamily="18" charset="0"/>
              </a:rPr>
              <a:t>fidelity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: want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200" b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SNR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typically used as performance metric</a:t>
            </a:r>
          </a:p>
          <a:p>
            <a:pPr lvl="1" eaLnBrk="1" hangingPunct="1">
              <a:lnSpc>
                <a:spcPct val="20000"/>
              </a:lnSpc>
            </a:pPr>
            <a:endParaRPr lang="en-US" altLang="zh-CN" sz="2200" dirty="0" smtClean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</a:pPr>
            <a:endParaRPr lang="en-US" altLang="zh-CN" sz="2100" b="1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100" b="1" dirty="0" smtClean="0">
                <a:latin typeface="Times New Roman" pitchFamily="18" charset="0"/>
                <a:cs typeface="Times New Roman" pitchFamily="18" charset="0"/>
              </a:rPr>
              <a:t>Digital Communication Systems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Metrics are </a:t>
            </a:r>
            <a:r>
              <a:rPr lang="en-US" altLang="zh-CN" sz="2200" b="1" dirty="0" smtClean="0">
                <a:latin typeface="Times New Roman" pitchFamily="18" charset="0"/>
                <a:cs typeface="Times New Roman" pitchFamily="18" charset="0"/>
              </a:rPr>
              <a:t>data rate 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(R bps) and </a:t>
            </a:r>
            <a:r>
              <a:rPr lang="en-US" altLang="zh-CN" sz="2200" b="1" dirty="0" smtClean="0">
                <a:latin typeface="Times New Roman" pitchFamily="18" charset="0"/>
                <a:cs typeface="Times New Roman" pitchFamily="18" charset="0"/>
              </a:rPr>
              <a:t>probability of bit error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  (BER)</a:t>
            </a:r>
          </a:p>
          <a:p>
            <a:pPr lvl="1" eaLnBrk="1" hangingPunct="1">
              <a:lnSpc>
                <a:spcPct val="110000"/>
              </a:lnSpc>
            </a:pPr>
            <a:endParaRPr lang="en-US" altLang="zh-CN" sz="2200" dirty="0" smtClean="0">
              <a:latin typeface="Times New Roman" pitchFamily="18" charset="0"/>
              <a:cs typeface="Times New Roman" pitchFamily="18" charset="0"/>
            </a:endParaRPr>
          </a:p>
          <a:p>
            <a:pPr lvl="1" eaLnBrk="1" hangingPunct="1">
              <a:lnSpc>
                <a:spcPct val="110000"/>
              </a:lnSpc>
            </a:pPr>
            <a:endParaRPr lang="en-US" altLang="zh-CN" sz="2200" dirty="0" smtClean="0">
              <a:latin typeface="Times New Roman" pitchFamily="18" charset="0"/>
              <a:cs typeface="Times New Roman" pitchFamily="18" charset="0"/>
            </a:endParaRPr>
          </a:p>
          <a:p>
            <a:pPr lvl="1" eaLnBrk="1" hangingPunct="1">
              <a:lnSpc>
                <a:spcPct val="110000"/>
              </a:lnSpc>
            </a:pP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Symbols already known at the receiver</a:t>
            </a:r>
          </a:p>
          <a:p>
            <a:pPr lvl="1" eaLnBrk="1" hangingPunct="1"/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Without noise/distortion/sync. problem, we will never make bit errors</a:t>
            </a:r>
          </a:p>
        </p:txBody>
      </p:sp>
      <p:graphicFrame>
        <p:nvGraphicFramePr>
          <p:cNvPr id="38916" name="Object 4"/>
          <p:cNvGraphicFramePr>
            <a:graphicFrameLocks noChangeAspect="1"/>
          </p:cNvGraphicFramePr>
          <p:nvPr/>
        </p:nvGraphicFramePr>
        <p:xfrm>
          <a:off x="4648200" y="1905000"/>
          <a:ext cx="1676400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20" name="Equation" r:id="rId3" imgW="698197" imgH="203112" progId="">
                  <p:embed/>
                </p:oleObj>
              </mc:Choice>
              <mc:Fallback>
                <p:oleObj name="Equation" r:id="rId3" imgW="698197" imgH="203112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1905000"/>
                        <a:ext cx="1676400" cy="487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7" name="Object 5"/>
          <p:cNvGraphicFramePr>
            <a:graphicFrameLocks noChangeAspect="1"/>
          </p:cNvGraphicFramePr>
          <p:nvPr/>
        </p:nvGraphicFramePr>
        <p:xfrm>
          <a:off x="2819400" y="4413250"/>
          <a:ext cx="2133600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21" name="Equation" r:id="rId5" imgW="939392" imgH="304668" progId="">
                  <p:embed/>
                </p:oleObj>
              </mc:Choice>
              <mc:Fallback>
                <p:oleObj name="Equation" r:id="rId5" imgW="939392" imgH="304668" progId="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4413250"/>
                        <a:ext cx="2133600" cy="692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8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8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89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89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8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38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2" grpId="0"/>
      <p:bldP spid="38915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531813" y="381000"/>
            <a:ext cx="8080375" cy="415925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2800" b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Goals in Communication System Design</a:t>
            </a:r>
            <a:endParaRPr lang="en-US" altLang="zh-CN" sz="2800" dirty="0">
              <a:solidFill>
                <a:srgbClr val="0000CC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990600"/>
            <a:ext cx="8229600" cy="4953000"/>
          </a:xfrm>
        </p:spPr>
        <p:txBody>
          <a:bodyPr/>
          <a:lstStyle/>
          <a:p>
            <a:pPr eaLnBrk="1" hangingPunct="1">
              <a:buFont typeface="Wingdings" pitchFamily="2" charset="2"/>
              <a:buChar char="Ø"/>
            </a:pP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To maximize transmission rate, </a:t>
            </a:r>
            <a:r>
              <a:rPr lang="en-US" altLang="zh-CN" sz="2000" b="1" i="1" dirty="0" smtClean="0">
                <a:latin typeface="Times New Roman" pitchFamily="18" charset="0"/>
                <a:cs typeface="Times New Roman" pitchFamily="18" charset="0"/>
              </a:rPr>
              <a:t>R</a:t>
            </a:r>
          </a:p>
          <a:p>
            <a:pPr eaLnBrk="1" hangingPunct="1">
              <a:buFont typeface="Wingdings" pitchFamily="2" charset="2"/>
              <a:buChar char="Ø"/>
            </a:pP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To maximize system utilization, </a:t>
            </a:r>
            <a:r>
              <a:rPr lang="en-US" altLang="zh-CN" sz="2000" b="1" i="1" dirty="0" smtClean="0">
                <a:latin typeface="Times New Roman" pitchFamily="18" charset="0"/>
                <a:cs typeface="Times New Roman" pitchFamily="18" charset="0"/>
              </a:rPr>
              <a:t>U</a:t>
            </a:r>
          </a:p>
          <a:p>
            <a:pPr eaLnBrk="1" hangingPunct="1">
              <a:buFont typeface="Wingdings" pitchFamily="2" charset="2"/>
              <a:buChar char="Ø"/>
            </a:pP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To minimize bit error rate, </a:t>
            </a:r>
            <a:r>
              <a:rPr lang="en-US" altLang="zh-CN" sz="2000" b="1" i="1" dirty="0" err="1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b="1" i="1" baseline="-10000" dirty="0" err="1" smtClean="0">
                <a:latin typeface="Times New Roman" pitchFamily="18" charset="0"/>
                <a:cs typeface="Times New Roman" pitchFamily="18" charset="0"/>
              </a:rPr>
              <a:t>e</a:t>
            </a:r>
            <a:endParaRPr lang="en-US" altLang="zh-CN" b="1" i="1" baseline="-10000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buFont typeface="Wingdings" pitchFamily="2" charset="2"/>
              <a:buChar char="Ø"/>
            </a:pP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To minimize required systems bandwidth, </a:t>
            </a:r>
            <a:r>
              <a:rPr lang="en-US" altLang="zh-CN" sz="2000" b="1" i="1" dirty="0" smtClean="0">
                <a:latin typeface="Times New Roman" pitchFamily="18" charset="0"/>
                <a:cs typeface="Times New Roman" pitchFamily="18" charset="0"/>
              </a:rPr>
              <a:t>W</a:t>
            </a:r>
          </a:p>
          <a:p>
            <a:pPr eaLnBrk="1" hangingPunct="1">
              <a:buFont typeface="Wingdings" pitchFamily="2" charset="2"/>
              <a:buChar char="Ø"/>
            </a:pP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To minimize system complexity, </a:t>
            </a:r>
            <a:r>
              <a:rPr lang="en-US" altLang="zh-CN" sz="2000" b="1" i="1" dirty="0" err="1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CN" sz="2000" b="1" i="1" baseline="-12000" dirty="0" err="1" smtClean="0">
                <a:latin typeface="Times New Roman" pitchFamily="18" charset="0"/>
                <a:cs typeface="Times New Roman" pitchFamily="18" charset="0"/>
              </a:rPr>
              <a:t>x</a:t>
            </a:r>
            <a:endParaRPr lang="en-US" altLang="zh-CN" b="1" i="1" baseline="-10000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buFont typeface="Wingdings" pitchFamily="2" charset="2"/>
              <a:buChar char="Ø"/>
            </a:pP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To minimize required power, </a:t>
            </a:r>
            <a:r>
              <a:rPr lang="en-US" altLang="zh-CN" sz="2000" b="1" i="1" dirty="0" err="1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CN" sz="2000" b="1" i="1" baseline="-10000" dirty="0" err="1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2000" b="1" i="1" dirty="0" smtClean="0">
                <a:latin typeface="Times New Roman" pitchFamily="18" charset="0"/>
                <a:cs typeface="Times New Roman" pitchFamily="18" charset="0"/>
              </a:rPr>
              <a:t>/N</a:t>
            </a:r>
            <a:r>
              <a:rPr lang="en-US" altLang="zh-CN" sz="2000" b="1" i="1" baseline="-10000" dirty="0" smtClean="0">
                <a:latin typeface="Times New Roman" pitchFamily="18" charset="0"/>
                <a:cs typeface="Times New Roman" pitchFamily="18" charset="0"/>
              </a:rPr>
              <a:t>o</a:t>
            </a:r>
            <a:endParaRPr lang="en-US" altLang="zh-CN" sz="2000" b="1" i="1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endParaRPr lang="zh-CN" altLang="en-US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994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85900" y="4038600"/>
            <a:ext cx="61722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9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9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6" grpId="0"/>
      <p:bldP spid="39939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14600" y="2819400"/>
            <a:ext cx="2993127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5400" b="1" dirty="0">
                <a:ln w="31550" cmpd="sng">
                  <a:solidFill>
                    <a:srgbClr val="003300"/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Thanks !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Box 2"/>
          <p:cNvSpPr txBox="1">
            <a:spLocks noChangeArrowheads="1"/>
          </p:cNvSpPr>
          <p:nvPr/>
        </p:nvSpPr>
        <p:spPr bwMode="auto">
          <a:xfrm>
            <a:off x="152400" y="242887"/>
            <a:ext cx="8382000" cy="595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lnSpc>
                <a:spcPct val="107000"/>
              </a:lnSpc>
              <a:spcAft>
                <a:spcPts val="800"/>
              </a:spcAft>
            </a:pPr>
            <a:r>
              <a:rPr lang="en-IN" altLang="en-US" sz="3200" b="1" dirty="0">
                <a:solidFill>
                  <a:srgbClr val="0000CC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Course Contents</a:t>
            </a:r>
            <a:endParaRPr lang="en-IN" altLang="en-US" sz="2800" dirty="0">
              <a:solidFill>
                <a:srgbClr val="0000CC"/>
              </a:solidFill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2400" y="1031101"/>
            <a:ext cx="8686800" cy="491249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 eaLnBrk="1" fontAlgn="auto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/>
            </a:pPr>
            <a:r>
              <a:rPr lang="en-IN" sz="2400" dirty="0">
                <a:highlight>
                  <a:srgbClr val="FFFF00"/>
                </a:highlight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Unit-1:</a:t>
            </a:r>
            <a:r>
              <a:rPr lang="en-IN" sz="2400" dirty="0"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	</a:t>
            </a:r>
            <a:r>
              <a:rPr lang="en-IN" sz="2400" b="1" dirty="0">
                <a:solidFill>
                  <a:srgbClr val="FF0000"/>
                </a:solidFill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Introduction to Pulse Modulation Systems</a:t>
            </a:r>
            <a:endParaRPr lang="en-IN" sz="2400" dirty="0">
              <a:latin typeface="Times New Roman" pitchFamily="18" charset="0"/>
              <a:ea typeface="Calibri" panose="020F0502020204030204" pitchFamily="34" charset="0"/>
              <a:cs typeface="Times New Roman" pitchFamily="18" charset="0"/>
            </a:endParaRPr>
          </a:p>
          <a:p>
            <a:pPr marL="342900" indent="-342900" eaLnBrk="1" fontAlgn="auto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/>
            </a:pPr>
            <a:endParaRPr lang="en-IN" sz="1050" dirty="0">
              <a:highlight>
                <a:srgbClr val="FFFF00"/>
              </a:highlight>
              <a:latin typeface="Times New Roman" pitchFamily="18" charset="0"/>
              <a:ea typeface="Calibri" panose="020F0502020204030204" pitchFamily="34" charset="0"/>
              <a:cs typeface="Times New Roman" pitchFamily="18" charset="0"/>
            </a:endParaRPr>
          </a:p>
          <a:p>
            <a:pPr marL="342900" indent="-342900" eaLnBrk="1" fontAlgn="auto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/>
            </a:pPr>
            <a:r>
              <a:rPr lang="en-IN" sz="2400" dirty="0">
                <a:highlight>
                  <a:srgbClr val="FFFF00"/>
                </a:highlight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Unit-2:</a:t>
            </a:r>
            <a:r>
              <a:rPr lang="en-IN" sz="2400" b="1" dirty="0">
                <a:solidFill>
                  <a:srgbClr val="00B0F0"/>
                </a:solidFill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	Digital Formats and Baseband Shaping for Data 					Transmission</a:t>
            </a:r>
            <a:endParaRPr lang="en-IN" sz="2400" dirty="0">
              <a:solidFill>
                <a:srgbClr val="00B0F0"/>
              </a:solidFill>
              <a:latin typeface="Times New Roman" pitchFamily="18" charset="0"/>
              <a:ea typeface="Calibri" panose="020F0502020204030204" pitchFamily="34" charset="0"/>
              <a:cs typeface="Times New Roman" pitchFamily="18" charset="0"/>
            </a:endParaRPr>
          </a:p>
          <a:p>
            <a:pPr marL="342900" indent="-342900" eaLnBrk="1" fontAlgn="auto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/>
            </a:pPr>
            <a:endParaRPr lang="en-IN" sz="1100" dirty="0">
              <a:highlight>
                <a:srgbClr val="FFFF00"/>
              </a:highlight>
              <a:latin typeface="Times New Roman" pitchFamily="18" charset="0"/>
              <a:ea typeface="Calibri" panose="020F0502020204030204" pitchFamily="34" charset="0"/>
              <a:cs typeface="Times New Roman" pitchFamily="18" charset="0"/>
            </a:endParaRPr>
          </a:p>
          <a:p>
            <a:pPr marL="342900" indent="-342900" eaLnBrk="1" fontAlgn="auto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/>
            </a:pPr>
            <a:r>
              <a:rPr lang="en-IN" sz="2400" dirty="0">
                <a:highlight>
                  <a:srgbClr val="FFFF00"/>
                </a:highlight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Unit-3: </a:t>
            </a: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  Fundamentals of Detection and Estimation</a:t>
            </a:r>
            <a:endParaRPr lang="en-IN" sz="2400" b="1" dirty="0">
              <a:solidFill>
                <a:srgbClr val="FF0000"/>
              </a:solidFill>
              <a:latin typeface="Times New Roman" pitchFamily="18" charset="0"/>
              <a:ea typeface="Calibri" panose="020F0502020204030204" pitchFamily="34" charset="0"/>
              <a:cs typeface="Times New Roman" pitchFamily="18" charset="0"/>
            </a:endParaRPr>
          </a:p>
          <a:p>
            <a:pPr marL="342900" indent="-342900" eaLnBrk="1" fontAlgn="auto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/>
            </a:pPr>
            <a:endParaRPr lang="en-IN" sz="1400" dirty="0">
              <a:highlight>
                <a:srgbClr val="FFFF00"/>
              </a:highlight>
              <a:latin typeface="Times New Roman" pitchFamily="18" charset="0"/>
              <a:ea typeface="Calibri" panose="020F0502020204030204" pitchFamily="34" charset="0"/>
              <a:cs typeface="Times New Roman" pitchFamily="18" charset="0"/>
            </a:endParaRPr>
          </a:p>
          <a:p>
            <a:pPr marL="342900" indent="-342900" eaLnBrk="1" fontAlgn="auto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/>
            </a:pPr>
            <a:r>
              <a:rPr lang="en-IN" sz="2400" dirty="0">
                <a:highlight>
                  <a:srgbClr val="FFFF00"/>
                </a:highlight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Unit-4</a:t>
            </a:r>
            <a:r>
              <a:rPr lang="en-IN" sz="2400" b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	Digital Modulation Schemes With &amp; Without Memory</a:t>
            </a:r>
          </a:p>
          <a:p>
            <a:pPr marL="342900" indent="-342900" eaLnBrk="1" fontAlgn="auto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/>
            </a:pPr>
            <a:endParaRPr lang="en-IN" sz="1400" dirty="0">
              <a:highlight>
                <a:srgbClr val="FFFF00"/>
              </a:highlight>
              <a:latin typeface="Times New Roman" pitchFamily="18" charset="0"/>
              <a:ea typeface="Calibri" panose="020F0502020204030204" pitchFamily="34" charset="0"/>
              <a:cs typeface="Times New Roman" pitchFamily="18" charset="0"/>
            </a:endParaRPr>
          </a:p>
          <a:p>
            <a:pPr marL="342900" indent="-342900" eaLnBrk="1" fontAlgn="auto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/>
            </a:pPr>
            <a:r>
              <a:rPr lang="en-IN" sz="2400" dirty="0">
                <a:highlight>
                  <a:srgbClr val="FFFF00"/>
                </a:highlight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Unit-5</a:t>
            </a:r>
            <a:r>
              <a:rPr lang="en-IN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	Coding Aspects</a:t>
            </a:r>
          </a:p>
          <a:p>
            <a:pPr marL="342900" indent="-342900" eaLnBrk="1" fontAlgn="auto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/>
            </a:pPr>
            <a:endParaRPr lang="en-IN" sz="1400" dirty="0">
              <a:highlight>
                <a:srgbClr val="FFFF00"/>
              </a:highlight>
              <a:latin typeface="Times New Roman" pitchFamily="18" charset="0"/>
              <a:ea typeface="Calibri" panose="020F0502020204030204" pitchFamily="34" charset="0"/>
              <a:cs typeface="Times New Roman" pitchFamily="18" charset="0"/>
            </a:endParaRPr>
          </a:p>
          <a:p>
            <a:pPr marL="342900" indent="-342900" eaLnBrk="1" fontAlgn="auto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/>
            </a:pPr>
            <a:r>
              <a:rPr lang="en-IN" sz="2400" dirty="0">
                <a:highlight>
                  <a:srgbClr val="FFFF00"/>
                </a:highlight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Unit-6</a:t>
            </a:r>
            <a:r>
              <a:rPr lang="en-IN" sz="2400" b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	Multiple Access Techniques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Box 2"/>
          <p:cNvSpPr txBox="1">
            <a:spLocks noChangeArrowheads="1"/>
          </p:cNvSpPr>
          <p:nvPr/>
        </p:nvSpPr>
        <p:spPr bwMode="auto">
          <a:xfrm>
            <a:off x="381000" y="152400"/>
            <a:ext cx="8382000" cy="595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lnSpc>
                <a:spcPct val="107000"/>
              </a:lnSpc>
              <a:spcAft>
                <a:spcPts val="800"/>
              </a:spcAft>
            </a:pPr>
            <a:r>
              <a:rPr lang="en-IN" altLang="en-US" sz="3200" b="1" dirty="0">
                <a:solidFill>
                  <a:srgbClr val="0000CC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Unit-1</a:t>
            </a:r>
            <a:endParaRPr lang="en-IN" altLang="en-US" sz="2800" dirty="0">
              <a:solidFill>
                <a:srgbClr val="0000CC"/>
              </a:solidFill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8600" y="838200"/>
            <a:ext cx="8229600" cy="52625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2400" b="1" dirty="0">
                <a:latin typeface="Times New Roman" pitchFamily="18" charset="0"/>
                <a:cs typeface="Times New Roman" pitchFamily="18" charset="0"/>
              </a:rPr>
              <a:t>Introduction to Pulse Modulation Systems: </a:t>
            </a:r>
          </a:p>
          <a:p>
            <a:pPr marL="342900" indent="-342900" algn="just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Basic model of digital communication system, </a:t>
            </a:r>
          </a:p>
          <a:p>
            <a:pPr marL="342900" indent="-342900" algn="just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Bandpass and lowpass signal and system representations, </a:t>
            </a:r>
          </a:p>
          <a:p>
            <a:pPr marL="342900" indent="-342900" algn="just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lowpass equivalent of bandpass signals, </a:t>
            </a:r>
          </a:p>
          <a:p>
            <a:pPr marL="342900" indent="-342900" algn="just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Sampling theorem for baseband and bandpass signals, </a:t>
            </a:r>
          </a:p>
          <a:p>
            <a:pPr marL="342900" indent="-342900" algn="just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quantization, Companding, </a:t>
            </a:r>
          </a:p>
          <a:p>
            <a:pPr marL="342900" indent="-342900" algn="just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signal reconstruction filter, </a:t>
            </a:r>
          </a:p>
          <a:p>
            <a:pPr marL="342900" indent="-342900" algn="just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Shannon-Hartley channel capacity theorem, </a:t>
            </a:r>
          </a:p>
          <a:p>
            <a:pPr marL="342900" indent="-342900" algn="just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Bandwidth – SNR tradeoff and bounds, </a:t>
            </a:r>
          </a:p>
          <a:p>
            <a:pPr marL="342900" indent="-342900" algn="just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Difference between analog pulse modulation and digital pulse modulation techniques,</a:t>
            </a:r>
          </a:p>
          <a:p>
            <a:pPr marL="342900" indent="-342900" algn="just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Details about PCM, Differential-PCM, DM, Adaptive-DM, time-division-multiplexed system (T- &amp; E-type), </a:t>
            </a:r>
          </a:p>
          <a:p>
            <a:pPr marL="342900" indent="-342900" algn="just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and output SNR calculations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Box 2"/>
          <p:cNvSpPr txBox="1">
            <a:spLocks noChangeArrowheads="1"/>
          </p:cNvSpPr>
          <p:nvPr/>
        </p:nvSpPr>
        <p:spPr bwMode="auto">
          <a:xfrm>
            <a:off x="381000" y="152400"/>
            <a:ext cx="8382000" cy="595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lnSpc>
                <a:spcPct val="107000"/>
              </a:lnSpc>
              <a:spcAft>
                <a:spcPts val="800"/>
              </a:spcAft>
            </a:pPr>
            <a:r>
              <a:rPr lang="en-IN" altLang="en-US" sz="3200" b="1">
                <a:solidFill>
                  <a:srgbClr val="0000CC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Unit-2</a:t>
            </a:r>
            <a:endParaRPr lang="en-IN" altLang="en-US" sz="2800">
              <a:solidFill>
                <a:srgbClr val="0000CC"/>
              </a:solidFill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1360488"/>
            <a:ext cx="8229600" cy="34163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2400" b="1" dirty="0">
                <a:latin typeface="Times New Roman" pitchFamily="18" charset="0"/>
                <a:cs typeface="Times New Roman" pitchFamily="18" charset="0"/>
              </a:rPr>
              <a:t>Digital Formats and Baseband Shaping for Data Transmission: </a:t>
            </a:r>
          </a:p>
          <a:p>
            <a:pPr marL="342900" indent="-342900" algn="just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NRZ, RZ, and Manchester formats, </a:t>
            </a:r>
          </a:p>
          <a:p>
            <a:pPr marL="342900" indent="-342900" algn="just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Power spectra of discrete-PAM signals,</a:t>
            </a:r>
          </a:p>
          <a:p>
            <a:pPr marL="342900" indent="-342900" algn="just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 ISI, </a:t>
            </a:r>
          </a:p>
          <a:p>
            <a:pPr marL="342900" indent="-342900" algn="just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Nyquist’s criterion for distortion-less baseband transmission with ideal and practical solutions, </a:t>
            </a:r>
          </a:p>
          <a:p>
            <a:pPr marL="342900" indent="-342900" algn="just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generalized correlative coding and its types, </a:t>
            </a:r>
          </a:p>
          <a:p>
            <a:pPr marL="342900" indent="-342900" algn="just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and eye pattern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Box 2"/>
          <p:cNvSpPr txBox="1">
            <a:spLocks noChangeArrowheads="1"/>
          </p:cNvSpPr>
          <p:nvPr/>
        </p:nvSpPr>
        <p:spPr bwMode="auto">
          <a:xfrm>
            <a:off x="381000" y="152400"/>
            <a:ext cx="8382000" cy="595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lnSpc>
                <a:spcPct val="107000"/>
              </a:lnSpc>
              <a:spcAft>
                <a:spcPts val="800"/>
              </a:spcAft>
            </a:pPr>
            <a:r>
              <a:rPr lang="en-IN" altLang="en-US" sz="3200" b="1" dirty="0">
                <a:solidFill>
                  <a:srgbClr val="0000CC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Unit-3</a:t>
            </a:r>
            <a:endParaRPr lang="en-IN" altLang="en-US" sz="2800" dirty="0">
              <a:solidFill>
                <a:srgbClr val="0000CC"/>
              </a:solidFill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1000" y="990600"/>
            <a:ext cx="8229600" cy="37861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2400" b="1" dirty="0">
                <a:latin typeface="Times New Roman" pitchFamily="18" charset="0"/>
                <a:cs typeface="Times New Roman" pitchFamily="18" charset="0"/>
              </a:rPr>
              <a:t>Fundamentals of Detection and Estimation: </a:t>
            </a:r>
          </a:p>
          <a:p>
            <a:pPr marL="342900" indent="-342900" algn="just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Gram-Schmidt orthogonalization procedure, </a:t>
            </a:r>
          </a:p>
          <a:p>
            <a:pPr marL="342900" indent="-342900" algn="just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MAP criterion, </a:t>
            </a:r>
          </a:p>
          <a:p>
            <a:pPr marL="342900" indent="-342900" algn="just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maximum likelihood (ML) decision rule,</a:t>
            </a:r>
          </a:p>
          <a:p>
            <a:pPr marL="342900" indent="-342900" algn="just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Correlator receiver, </a:t>
            </a:r>
          </a:p>
          <a:p>
            <a:pPr marL="342900" indent="-342900" algn="just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Matched filter receiver, </a:t>
            </a:r>
          </a:p>
          <a:p>
            <a:pPr marL="342900" indent="-342900" algn="just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ML estimation procedure, </a:t>
            </a:r>
          </a:p>
          <a:p>
            <a:pPr marL="342900" indent="-342900" algn="just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probability of bit-error &amp; symbol-error calculations for digital modulation techniques under AWGN channel, </a:t>
            </a:r>
          </a:p>
          <a:p>
            <a:pPr marL="342900" indent="-342900" algn="just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and union bound on probability of error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Box 2"/>
          <p:cNvSpPr txBox="1">
            <a:spLocks noChangeArrowheads="1"/>
          </p:cNvSpPr>
          <p:nvPr/>
        </p:nvSpPr>
        <p:spPr bwMode="auto">
          <a:xfrm>
            <a:off x="381000" y="152400"/>
            <a:ext cx="8382000" cy="595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lnSpc>
                <a:spcPct val="107000"/>
              </a:lnSpc>
              <a:spcAft>
                <a:spcPts val="800"/>
              </a:spcAft>
            </a:pPr>
            <a:r>
              <a:rPr lang="en-IN" altLang="en-US" sz="3200" b="1" dirty="0">
                <a:solidFill>
                  <a:srgbClr val="0000CC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Unit-4</a:t>
            </a:r>
            <a:endParaRPr lang="en-IN" altLang="en-US" sz="2800" dirty="0">
              <a:solidFill>
                <a:srgbClr val="0000CC"/>
              </a:solidFill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9600" y="914400"/>
            <a:ext cx="8153400" cy="353943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2800" b="1" dirty="0">
                <a:latin typeface="Times New Roman" pitchFamily="18" charset="0"/>
                <a:cs typeface="Times New Roman" pitchFamily="18" charset="0"/>
              </a:rPr>
              <a:t>Digital Modulation Schemes With &amp; Without Memory: </a:t>
            </a:r>
          </a:p>
          <a:p>
            <a:pPr marL="285750" indent="-285750" algn="just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sz="2800" dirty="0">
                <a:latin typeface="Times New Roman" pitchFamily="18" charset="0"/>
                <a:cs typeface="Times New Roman" pitchFamily="18" charset="0"/>
              </a:rPr>
              <a:t>Details about Binary-ASK, BFSK, BPSK, QPSK,</a:t>
            </a:r>
          </a:p>
          <a:p>
            <a:pPr marL="285750" indent="-285750" algn="just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sz="2800" dirty="0">
                <a:latin typeface="Times New Roman" pitchFamily="18" charset="0"/>
                <a:cs typeface="Times New Roman" pitchFamily="18" charset="0"/>
              </a:rPr>
              <a:t>M-</a:t>
            </a:r>
            <a:r>
              <a:rPr lang="en-US" altLang="en-US" sz="2800" dirty="0" err="1">
                <a:latin typeface="Times New Roman" pitchFamily="18" charset="0"/>
                <a:cs typeface="Times New Roman" pitchFamily="18" charset="0"/>
              </a:rPr>
              <a:t>ary</a:t>
            </a:r>
            <a:r>
              <a:rPr lang="en-US" altLang="en-US" sz="2800" dirty="0">
                <a:latin typeface="Times New Roman" pitchFamily="18" charset="0"/>
                <a:cs typeface="Times New Roman" pitchFamily="18" charset="0"/>
              </a:rPr>
              <a:t> ASK, M-</a:t>
            </a:r>
            <a:r>
              <a:rPr lang="en-US" altLang="en-US" sz="2800" dirty="0" err="1">
                <a:latin typeface="Times New Roman" pitchFamily="18" charset="0"/>
                <a:cs typeface="Times New Roman" pitchFamily="18" charset="0"/>
              </a:rPr>
              <a:t>ary</a:t>
            </a:r>
            <a:r>
              <a:rPr lang="en-US" altLang="en-US" sz="2800" dirty="0">
                <a:latin typeface="Times New Roman" pitchFamily="18" charset="0"/>
                <a:cs typeface="Times New Roman" pitchFamily="18" charset="0"/>
              </a:rPr>
              <a:t> FSK, M-</a:t>
            </a:r>
            <a:r>
              <a:rPr lang="en-US" altLang="en-US" sz="2800" dirty="0" err="1">
                <a:latin typeface="Times New Roman" pitchFamily="18" charset="0"/>
                <a:cs typeface="Times New Roman" pitchFamily="18" charset="0"/>
              </a:rPr>
              <a:t>ary</a:t>
            </a:r>
            <a:r>
              <a:rPr lang="en-US" altLang="en-US" sz="2800" dirty="0">
                <a:latin typeface="Times New Roman" pitchFamily="18" charset="0"/>
                <a:cs typeface="Times New Roman" pitchFamily="18" charset="0"/>
              </a:rPr>
              <a:t> PSK, M-</a:t>
            </a:r>
            <a:r>
              <a:rPr lang="en-US" altLang="en-US" sz="2800" dirty="0" err="1">
                <a:latin typeface="Times New Roman" pitchFamily="18" charset="0"/>
                <a:cs typeface="Times New Roman" pitchFamily="18" charset="0"/>
              </a:rPr>
              <a:t>ary</a:t>
            </a:r>
            <a:r>
              <a:rPr lang="en-US" altLang="en-US" sz="2800" dirty="0">
                <a:latin typeface="Times New Roman" pitchFamily="18" charset="0"/>
                <a:cs typeface="Times New Roman" pitchFamily="18" charset="0"/>
              </a:rPr>
              <a:t> QAM; </a:t>
            </a:r>
          </a:p>
          <a:p>
            <a:pPr marL="285750" indent="-285750" algn="just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sz="2800" dirty="0">
                <a:latin typeface="Times New Roman" pitchFamily="18" charset="0"/>
                <a:cs typeface="Times New Roman" pitchFamily="18" charset="0"/>
              </a:rPr>
              <a:t>MSK,</a:t>
            </a:r>
          </a:p>
          <a:p>
            <a:pPr marL="285750" indent="-285750" algn="just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sz="2800" dirty="0">
                <a:latin typeface="Times New Roman" pitchFamily="18" charset="0"/>
                <a:cs typeface="Times New Roman" pitchFamily="18" charset="0"/>
              </a:rPr>
              <a:t>generalized continuous-phase-FSK; </a:t>
            </a:r>
          </a:p>
          <a:p>
            <a:pPr marL="285750" indent="-285750" algn="just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sz="2800" dirty="0">
                <a:latin typeface="Times New Roman" pitchFamily="18" charset="0"/>
                <a:cs typeface="Times New Roman" pitchFamily="18" charset="0"/>
              </a:rPr>
              <a:t>Differential-PSK, </a:t>
            </a:r>
          </a:p>
          <a:p>
            <a:pPr marL="285750" indent="-285750" algn="just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sz="2800" dirty="0">
                <a:latin typeface="Times New Roman" pitchFamily="18" charset="0"/>
                <a:cs typeface="Times New Roman" pitchFamily="18" charset="0"/>
              </a:rPr>
              <a:t>phase-locked-loop, and carrier recovery procedures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Box 2"/>
          <p:cNvSpPr txBox="1">
            <a:spLocks noChangeArrowheads="1"/>
          </p:cNvSpPr>
          <p:nvPr/>
        </p:nvSpPr>
        <p:spPr bwMode="auto">
          <a:xfrm>
            <a:off x="381000" y="152400"/>
            <a:ext cx="8382000" cy="595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lnSpc>
                <a:spcPct val="107000"/>
              </a:lnSpc>
              <a:spcAft>
                <a:spcPts val="800"/>
              </a:spcAft>
            </a:pPr>
            <a:r>
              <a:rPr lang="en-IN" altLang="en-US" sz="3200" b="1">
                <a:solidFill>
                  <a:srgbClr val="0000CC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Unit-5 and 6</a:t>
            </a:r>
            <a:endParaRPr lang="en-IN" altLang="en-US" sz="2800">
              <a:solidFill>
                <a:srgbClr val="0000CC"/>
              </a:solidFill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9600" y="914400"/>
            <a:ext cx="8153400" cy="48323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2800" b="1" dirty="0">
                <a:latin typeface="Times New Roman" pitchFamily="18" charset="0"/>
                <a:cs typeface="Times New Roman" pitchFamily="18" charset="0"/>
              </a:rPr>
              <a:t>Coding Aspects: </a:t>
            </a:r>
          </a:p>
          <a:p>
            <a:pPr marL="457200" indent="-457200" algn="just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sz="2800" dirty="0">
                <a:latin typeface="Times New Roman" pitchFamily="18" charset="0"/>
                <a:cs typeface="Times New Roman" pitchFamily="18" charset="0"/>
              </a:rPr>
              <a:t>Block-code generation, </a:t>
            </a:r>
          </a:p>
          <a:p>
            <a:pPr marL="457200" indent="-457200" algn="just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sz="2800" dirty="0">
                <a:latin typeface="Times New Roman" pitchFamily="18" charset="0"/>
                <a:cs typeface="Times New Roman" pitchFamily="18" charset="0"/>
              </a:rPr>
              <a:t>its types and decoding procedures, </a:t>
            </a:r>
          </a:p>
          <a:p>
            <a:pPr marL="457200" indent="-457200" algn="just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sz="2800" dirty="0">
                <a:latin typeface="Times New Roman" pitchFamily="18" charset="0"/>
                <a:cs typeface="Times New Roman" pitchFamily="18" charset="0"/>
              </a:rPr>
              <a:t>convolutional code generation, </a:t>
            </a:r>
          </a:p>
          <a:p>
            <a:pPr marL="457200" indent="-457200" algn="just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sz="2800" dirty="0">
                <a:latin typeface="Times New Roman" pitchFamily="18" charset="0"/>
                <a:cs typeface="Times New Roman" pitchFamily="18" charset="0"/>
              </a:rPr>
              <a:t>its types and Viterbi decoding procedure,</a:t>
            </a:r>
          </a:p>
          <a:p>
            <a:pPr marL="457200" indent="-457200" algn="just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sz="2800" dirty="0">
                <a:latin typeface="Times New Roman" pitchFamily="18" charset="0"/>
                <a:cs typeface="Times New Roman" pitchFamily="18" charset="0"/>
              </a:rPr>
              <a:t>error detection and correction concepts in decoding </a:t>
            </a:r>
          </a:p>
          <a:p>
            <a:pPr algn="just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en-US" sz="2800" dirty="0">
              <a:latin typeface="Times New Roman" pitchFamily="18" charset="0"/>
              <a:cs typeface="Times New Roman" pitchFamily="18" charset="0"/>
            </a:endParaRPr>
          </a:p>
          <a:p>
            <a:pPr algn="just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2800" dirty="0">
                <a:latin typeface="Times New Roman" pitchFamily="18" charset="0"/>
                <a:cs typeface="Times New Roman" pitchFamily="18" charset="0"/>
              </a:rPr>
              <a:t>Multiple Access Techniques: </a:t>
            </a:r>
          </a:p>
          <a:p>
            <a:pPr algn="just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en-US" sz="28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sz="2800" dirty="0">
                <a:latin typeface="Times New Roman" pitchFamily="18" charset="0"/>
                <a:cs typeface="Times New Roman" pitchFamily="18" charset="0"/>
              </a:rPr>
              <a:t>Brief introduction about </a:t>
            </a:r>
          </a:p>
          <a:p>
            <a:pPr algn="just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2800" dirty="0">
                <a:latin typeface="Times New Roman" pitchFamily="18" charset="0"/>
                <a:cs typeface="Times New Roman" pitchFamily="18" charset="0"/>
              </a:rPr>
              <a:t>TDMA, FDMA, WDMA, CDMA, and OFDM systems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11.0&quot;&gt;&lt;object type=&quot;1&quot; unique_id=&quot;10001&quot;&gt;&lt;object type=&quot;2&quot; unique_id=&quot;396724&quot;&gt;&lt;object type=&quot;3&quot; unique_id=&quot;396725&quot;&gt;&lt;property id=&quot;20148&quot; value=&quot;5&quot;/&gt;&lt;property id=&quot;20300&quot; value=&quot;Slide 1&quot;/&gt;&lt;property id=&quot;20307&quot; value=&quot;404&quot;/&gt;&lt;/object&gt;&lt;object type=&quot;3&quot; unique_id=&quot;396726&quot;&gt;&lt;property id=&quot;20148&quot; value=&quot;5&quot;/&gt;&lt;property id=&quot;20300&quot; value=&quot;Slide 2&quot;/&gt;&lt;property id=&quot;20307&quot; value=&quot;410&quot;/&gt;&lt;/object&gt;&lt;object type=&quot;3&quot; unique_id=&quot;396727&quot;&gt;&lt;property id=&quot;20148&quot; value=&quot;5&quot;/&gt;&lt;property id=&quot;20300&quot; value=&quot;Slide 3&quot;/&gt;&lt;property id=&quot;20307&quot; value=&quot;419&quot;/&gt;&lt;/object&gt;&lt;object type=&quot;3&quot; unique_id=&quot;396728&quot;&gt;&lt;property id=&quot;20148&quot; value=&quot;5&quot;/&gt;&lt;property id=&quot;20300&quot; value=&quot;Slide 4&quot;/&gt;&lt;property id=&quot;20307&quot; value=&quot;413&quot;/&gt;&lt;/object&gt;&lt;object type=&quot;3&quot; unique_id=&quot;396729&quot;&gt;&lt;property id=&quot;20148&quot; value=&quot;5&quot;/&gt;&lt;property id=&quot;20300&quot; value=&quot;Slide 5&quot;/&gt;&lt;property id=&quot;20307&quot; value=&quot;411&quot;/&gt;&lt;/object&gt;&lt;object type=&quot;3&quot; unique_id=&quot;396730&quot;&gt;&lt;property id=&quot;20148&quot; value=&quot;5&quot;/&gt;&lt;property id=&quot;20300&quot; value=&quot;Slide 6&quot;/&gt;&lt;property id=&quot;20307&quot; value=&quot;414&quot;/&gt;&lt;/object&gt;&lt;object type=&quot;3&quot; unique_id=&quot;396731&quot;&gt;&lt;property id=&quot;20148&quot; value=&quot;5&quot;/&gt;&lt;property id=&quot;20300&quot; value=&quot;Slide 7&quot;/&gt;&lt;property id=&quot;20307&quot; value=&quot;415&quot;/&gt;&lt;/object&gt;&lt;object type=&quot;3&quot; unique_id=&quot;396732&quot;&gt;&lt;property id=&quot;20148&quot; value=&quot;5&quot;/&gt;&lt;property id=&quot;20300&quot; value=&quot;Slide 8&quot;/&gt;&lt;property id=&quot;20307&quot; value=&quot;416&quot;/&gt;&lt;/object&gt;&lt;object type=&quot;3&quot; unique_id=&quot;396733&quot;&gt;&lt;property id=&quot;20148&quot; value=&quot;5&quot;/&gt;&lt;property id=&quot;20300&quot; value=&quot;Slide 9&quot;/&gt;&lt;property id=&quot;20307&quot; value=&quot;417&quot;/&gt;&lt;/object&gt;&lt;object type=&quot;3&quot; unique_id=&quot;396734&quot;&gt;&lt;property id=&quot;20148&quot; value=&quot;5&quot;/&gt;&lt;property id=&quot;20300&quot; value=&quot;Slide 10&quot;/&gt;&lt;property id=&quot;20307&quot; value=&quot;418&quot;/&gt;&lt;/object&gt;&lt;object type=&quot;3&quot; unique_id=&quot;396735&quot;&gt;&lt;property id=&quot;20148&quot; value=&quot;5&quot;/&gt;&lt;property id=&quot;20300&quot; value=&quot;Slide 11&quot;/&gt;&lt;property id=&quot;20307&quot; value=&quot;260&quot;/&gt;&lt;/object&gt;&lt;object type=&quot;3&quot; unique_id=&quot;396736&quot;&gt;&lt;property id=&quot;20148&quot; value=&quot;5&quot;/&gt;&lt;property id=&quot;20300&quot; value=&quot;Slide 12&quot;/&gt;&lt;property id=&quot;20307&quot; value=&quot;408&quot;/&gt;&lt;/object&gt;&lt;object type=&quot;3&quot; unique_id=&quot;396737&quot;&gt;&lt;property id=&quot;20148&quot; value=&quot;5&quot;/&gt;&lt;property id=&quot;20300&quot; value=&quot;Slide 13 - &amp;quot;Digital Communication&amp;quot;&quot;/&gt;&lt;property id=&quot;20307&quot; value=&quot;406&quot;/&gt;&lt;/object&gt;&lt;object type=&quot;3&quot; unique_id=&quot;396738&quot;&gt;&lt;property id=&quot;20148&quot; value=&quot;5&quot;/&gt;&lt;property id=&quot;20300&quot; value=&quot;Slide 14 - &amp;quot;What is communication ?&amp;quot;&quot;/&gt;&lt;property id=&quot;20307&quot; value=&quot;421&quot;/&gt;&lt;/object&gt;&lt;object type=&quot;3&quot; unique_id=&quot;396739&quot;&gt;&lt;property id=&quot;20148&quot; value=&quot;5&quot;/&gt;&lt;property id=&quot;20300&quot; value=&quot;Slide 15 - &amp;quot;Communication&amp;quot;&quot;/&gt;&lt;property id=&quot;20307&quot; value=&quot;263&quot;/&gt;&lt;/object&gt;&lt;object type=&quot;3&quot; unique_id=&quot;396740&quot;&gt;&lt;property id=&quot;20148&quot; value=&quot;5&quot;/&gt;&lt;property id=&quot;20300&quot; value=&quot;Slide 16&quot;/&gt;&lt;property id=&quot;20307&quot; value=&quot;420&quot;/&gt;&lt;/object&gt;&lt;object type=&quot;3&quot; unique_id=&quot;396741&quot;&gt;&lt;property id=&quot;20148&quot; value=&quot;5&quot;/&gt;&lt;property id=&quot;20300&quot; value=&quot;Slide 17 - &amp;quot;Brief  Description&amp;quot;&quot;/&gt;&lt;property id=&quot;20307&quot; value=&quot;264&quot;/&gt;&lt;/object&gt;&lt;object type=&quot;3&quot; unique_id=&quot;396742&quot;&gt;&lt;property id=&quot;20148&quot; value=&quot;5&quot;/&gt;&lt;property id=&quot;20300&quot; value=&quot;Slide 18&quot;/&gt;&lt;property id=&quot;20307&quot; value=&quot;265&quot;/&gt;&lt;/object&gt;&lt;object type=&quot;3&quot; unique_id=&quot;396743&quot;&gt;&lt;property id=&quot;20148&quot; value=&quot;5&quot;/&gt;&lt;property id=&quot;20300&quot; value=&quot;Slide 19&quot;/&gt;&lt;property id=&quot;20307&quot; value=&quot;424&quot;/&gt;&lt;/object&gt;&lt;object type=&quot;3&quot; unique_id=&quot;396744&quot;&gt;&lt;property id=&quot;20148&quot; value=&quot;5&quot;/&gt;&lt;property id=&quot;20300&quot; value=&quot;Slide 20 - &amp;quot;Why Digital ?&amp;quot;&quot;/&gt;&lt;property id=&quot;20307&quot; value=&quot;423&quot;/&gt;&lt;/object&gt;&lt;object type=&quot;3&quot; unique_id=&quot;396745&quot;&gt;&lt;property id=&quot;20148&quot; value=&quot;5&quot;/&gt;&lt;property id=&quot;20300&quot; value=&quot;Slide 21&quot;/&gt;&lt;property id=&quot;20307&quot; value=&quot;425&quot;/&gt;&lt;/object&gt;&lt;object type=&quot;3&quot; unique_id=&quot;396746&quot;&gt;&lt;property id=&quot;20148&quot; value=&quot;5&quot;/&gt;&lt;property id=&quot;20300&quot; value=&quot;Slide 22&quot;/&gt;&lt;property id=&quot;20307&quot; value=&quot;356&quot;/&gt;&lt;/object&gt;&lt;object type=&quot;3&quot; unique_id=&quot;396747&quot;&gt;&lt;property id=&quot;20148&quot; value=&quot;5&quot;/&gt;&lt;property id=&quot;20300&quot; value=&quot;Slide 24&quot;/&gt;&lt;property id=&quot;20307&quot; value=&quot;355&quot;/&gt;&lt;/object&gt;&lt;object type=&quot;3&quot; unique_id=&quot;396748&quot;&gt;&lt;property id=&quot;20148&quot; value=&quot;5&quot;/&gt;&lt;property id=&quot;20300&quot; value=&quot;Slide 25 - &amp;quot;Challenges in Digital Communications&amp;quot;&quot;/&gt;&lt;property id=&quot;20307&quot; value=&quot;357&quot;/&gt;&lt;/object&gt;&lt;object type=&quot;3&quot; unique_id=&quot;396749&quot;&gt;&lt;property id=&quot;20148&quot; value=&quot;5&quot;/&gt;&lt;property id=&quot;20300&quot; value=&quot;Slide 26&quot;/&gt;&lt;property id=&quot;20307&quot; value=&quot;426&quot;/&gt;&lt;/object&gt;&lt;object type=&quot;3&quot; unique_id=&quot;396750&quot;&gt;&lt;property id=&quot;20148&quot; value=&quot;5&quot;/&gt;&lt;property id=&quot;20300&quot; value=&quot;Slide 27&quot;/&gt;&lt;property id=&quot;20307&quot; value=&quot;427&quot;/&gt;&lt;/object&gt;&lt;object type=&quot;3&quot; unique_id=&quot;396751&quot;&gt;&lt;property id=&quot;20148&quot; value=&quot;5&quot;/&gt;&lt;property id=&quot;20300&quot; value=&quot;Slide 28&quot;/&gt;&lt;property id=&quot;20307&quot; value=&quot;428&quot;/&gt;&lt;/object&gt;&lt;object type=&quot;3&quot; unique_id=&quot;396752&quot;&gt;&lt;property id=&quot;20148&quot; value=&quot;5&quot;/&gt;&lt;property id=&quot;20300&quot; value=&quot;Slide 29&quot;/&gt;&lt;property id=&quot;20307&quot; value=&quot;268&quot;/&gt;&lt;/object&gt;&lt;object type=&quot;3&quot; unique_id=&quot;396753&quot;&gt;&lt;property id=&quot;20148&quot; value=&quot;5&quot;/&gt;&lt;property id=&quot;20300&quot; value=&quot;Slide 30&quot;/&gt;&lt;property id=&quot;20307&quot; value=&quot;429&quot;/&gt;&lt;/object&gt;&lt;object type=&quot;3&quot; unique_id=&quot;396754&quot;&gt;&lt;property id=&quot;20148&quot; value=&quot;5&quot;/&gt;&lt;property id=&quot;20300&quot; value=&quot;Slide 31 - &amp;quot;Complete Block Diagram of Digital Communication System&amp;quot;&quot;/&gt;&lt;property id=&quot;20307&quot; value=&quot;430&quot;/&gt;&lt;/object&gt;&lt;object type=&quot;3&quot; unique_id=&quot;396755&quot;&gt;&lt;property id=&quot;20148&quot; value=&quot;5&quot;/&gt;&lt;property id=&quot;20300&quot; value=&quot;Slide 32&quot;/&gt;&lt;property id=&quot;20307&quot; value=&quot;269&quot;/&gt;&lt;/object&gt;&lt;object type=&quot;3&quot; unique_id=&quot;396756&quot;&gt;&lt;property id=&quot;20148&quot; value=&quot;5&quot;/&gt;&lt;property id=&quot;20300&quot; value=&quot;Slide 33&quot;/&gt;&lt;property id=&quot;20307&quot; value=&quot;270&quot;/&gt;&lt;/object&gt;&lt;object type=&quot;3&quot; unique_id=&quot;396757&quot;&gt;&lt;property id=&quot;20148&quot; value=&quot;5&quot;/&gt;&lt;property id=&quot;20300&quot; value=&quot;Slide 34 - &amp;quot;Performance Metrics&amp;quot;&quot;/&gt;&lt;property id=&quot;20307&quot; value=&quot;271&quot;/&gt;&lt;/object&gt;&lt;object type=&quot;3&quot; unique_id=&quot;396758&quot;&gt;&lt;property id=&quot;20148&quot; value=&quot;5&quot;/&gt;&lt;property id=&quot;20300&quot; value=&quot;Slide 35 - &amp;quot;Goals in Communication System Design&amp;quot;&quot;/&gt;&lt;property id=&quot;20307&quot; value=&quot;284&quot;/&gt;&lt;/object&gt;&lt;object type=&quot;3&quot; unique_id=&quot;396759&quot;&gt;&lt;property id=&quot;20148&quot; value=&quot;5&quot;/&gt;&lt;property id=&quot;20300&quot; value=&quot;Slide 36 - &amp;quot;Thank You&amp;quot;&quot;/&gt;&lt;property id=&quot;20307&quot; value=&quot;431&quot;/&gt;&lt;/object&gt;&lt;object type=&quot;3&quot; unique_id=&quot;397713&quot;&gt;&lt;property id=&quot;20148&quot; value=&quot;5&quot;/&gt;&lt;property id=&quot;20300&quot; value=&quot;Slide 23&quot;/&gt;&lt;property id=&quot;20307&quot; value=&quot;432&quot;/&gt;&lt;/object&gt;&lt;/object&gt;&lt;object type=&quot;8&quot; unique_id=&quot;396796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Metropolitan">
    <a:dk1>
      <a:sysClr val="windowText" lastClr="000000"/>
    </a:dk1>
    <a:lt1>
      <a:sysClr val="window" lastClr="FFFFFF"/>
    </a:lt1>
    <a:dk2>
      <a:srgbClr val="162F33"/>
    </a:dk2>
    <a:lt2>
      <a:srgbClr val="EAF0E0"/>
    </a:lt2>
    <a:accent1>
      <a:srgbClr val="50B4C8"/>
    </a:accent1>
    <a:accent2>
      <a:srgbClr val="A8B97F"/>
    </a:accent2>
    <a:accent3>
      <a:srgbClr val="9B9256"/>
    </a:accent3>
    <a:accent4>
      <a:srgbClr val="657689"/>
    </a:accent4>
    <a:accent5>
      <a:srgbClr val="7A855D"/>
    </a:accent5>
    <a:accent6>
      <a:srgbClr val="84AC9D"/>
    </a:accent6>
    <a:hlink>
      <a:srgbClr val="2370CD"/>
    </a:hlink>
    <a:folHlink>
      <a:srgbClr val="877589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6990</TotalTime>
  <Words>1050</Words>
  <Application>Microsoft Office PowerPoint</Application>
  <PresentationFormat>On-screen Show (4:3)</PresentationFormat>
  <Paragraphs>178</Paragraphs>
  <Slides>36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6" baseType="lpstr">
      <vt:lpstr>宋体</vt:lpstr>
      <vt:lpstr>Arial</vt:lpstr>
      <vt:lpstr>Calibri</vt:lpstr>
      <vt:lpstr>Calibri Light</vt:lpstr>
      <vt:lpstr>Garamond</vt:lpstr>
      <vt:lpstr>Symbol</vt:lpstr>
      <vt:lpstr>Times New Roman</vt:lpstr>
      <vt:lpstr>Wingdings</vt:lpstr>
      <vt:lpstr>Metropolitan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Digital Communication</vt:lpstr>
      <vt:lpstr>What is communication ?</vt:lpstr>
      <vt:lpstr>Communication</vt:lpstr>
      <vt:lpstr>PowerPoint Presentation</vt:lpstr>
      <vt:lpstr>Brief  Description</vt:lpstr>
      <vt:lpstr>PowerPoint Presentation</vt:lpstr>
      <vt:lpstr>PowerPoint Presentation</vt:lpstr>
      <vt:lpstr>Why Digital ?</vt:lpstr>
      <vt:lpstr>PowerPoint Presentation</vt:lpstr>
      <vt:lpstr>PowerPoint Presentation</vt:lpstr>
      <vt:lpstr>PowerPoint Presentation</vt:lpstr>
      <vt:lpstr>PowerPoint Presentation</vt:lpstr>
      <vt:lpstr>Challenges in Digital Communications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Complete Block Diagram of Digital Communication System</vt:lpstr>
      <vt:lpstr>PowerPoint Presentation</vt:lpstr>
      <vt:lpstr>PowerPoint Presentation</vt:lpstr>
      <vt:lpstr>Performance Metrics</vt:lpstr>
      <vt:lpstr>Goals in Communication System Design</vt:lpstr>
      <vt:lpstr>PowerPoint Presentation</vt:lpstr>
    </vt:vector>
  </TitlesOfParts>
  <Company>&lt;arabianhorse&gt;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Communication Systems Lecture #1</dc:title>
  <dc:creator>*</dc:creator>
  <cp:lastModifiedBy>Urvinder Singh</cp:lastModifiedBy>
  <cp:revision>97</cp:revision>
  <dcterms:created xsi:type="dcterms:W3CDTF">2007-10-25T06:00:43Z</dcterms:created>
  <dcterms:modified xsi:type="dcterms:W3CDTF">2023-08-02T15:32:20Z</dcterms:modified>
</cp:coreProperties>
</file>