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4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8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  <p:sldMasterId id="2147483701" r:id="rId2"/>
  </p:sldMasterIdLst>
  <p:notesMasterIdLst>
    <p:notesMasterId r:id="rId17"/>
  </p:notesMasterIdLst>
  <p:handoutMasterIdLst>
    <p:handoutMasterId r:id="rId18"/>
  </p:handoutMasterIdLst>
  <p:sldIdLst>
    <p:sldId id="325" r:id="rId3"/>
    <p:sldId id="538" r:id="rId4"/>
    <p:sldId id="539" r:id="rId5"/>
    <p:sldId id="540" r:id="rId6"/>
    <p:sldId id="513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7" r:id="rId15"/>
    <p:sldId id="495" r:id="rId16"/>
  </p:sldIdLst>
  <p:sldSz cx="9144000" cy="6858000" type="letter"/>
  <p:notesSz cx="7077075" cy="9004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2034"/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3" autoAdjust="0"/>
    <p:restoredTop sz="96226" autoAdjust="0"/>
  </p:normalViewPr>
  <p:slideViewPr>
    <p:cSldViewPr snapToGrid="0">
      <p:cViewPr varScale="1">
        <p:scale>
          <a:sx n="44" d="100"/>
          <a:sy n="44" d="100"/>
        </p:scale>
        <p:origin x="-1192" y="-104"/>
      </p:cViewPr>
      <p:guideLst>
        <p:guide orient="horz" pos="390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734" y="-108"/>
      </p:cViewPr>
      <p:guideLst>
        <p:guide orient="horz" pos="283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9317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9317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5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9317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674688"/>
            <a:ext cx="4502150" cy="3376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636" y="4277043"/>
            <a:ext cx="5187804" cy="405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9317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2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</a:t>
            </a:r>
            <a:r>
              <a:rPr lang="en-US" baseline="0" dirty="0" smtClean="0"/>
              <a:t> Equation 3.0 was used with settings of: 18, 12, 8, 18, 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]</a:t>
            </a:r>
            <a:r>
              <a:rPr lang="en-US" dirty="0" err="1" smtClean="0"/>
              <a:t>i</a:t>
            </a:r>
            <a:r>
              <a:rPr lang="en-US" dirty="0" smtClean="0"/>
              <a:t>=k,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]</a:t>
            </a:r>
            <a:r>
              <a:rPr lang="en-US" dirty="0" err="1" smtClean="0"/>
              <a:t>i</a:t>
            </a:r>
            <a:r>
              <a:rPr lang="en-US" dirty="0" smtClean="0"/>
              <a:t>=k,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]</a:t>
            </a:r>
            <a:r>
              <a:rPr lang="en-US" dirty="0" err="1" smtClean="0"/>
              <a:t>i</a:t>
            </a:r>
            <a:r>
              <a:rPr lang="en-US" dirty="0" smtClean="0"/>
              <a:t>=k,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]</a:t>
            </a:r>
            <a:r>
              <a:rPr lang="en-US" dirty="0" err="1" smtClean="0"/>
              <a:t>i</a:t>
            </a:r>
            <a:r>
              <a:rPr lang="en-US" dirty="0" smtClean="0"/>
              <a:t>=k,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]</a:t>
            </a:r>
            <a:r>
              <a:rPr lang="en-US" dirty="0" err="1" smtClean="0"/>
              <a:t>i</a:t>
            </a:r>
            <a:r>
              <a:rPr lang="en-US" dirty="0" smtClean="0"/>
              <a:t>=k,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]</a:t>
            </a:r>
            <a:r>
              <a:rPr lang="en-US" dirty="0" err="1" smtClean="0"/>
              <a:t>i</a:t>
            </a:r>
            <a:r>
              <a:rPr lang="en-US" dirty="0" smtClean="0"/>
              <a:t>=k,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]</a:t>
            </a:r>
            <a:r>
              <a:rPr lang="en-US" dirty="0" err="1" smtClean="0"/>
              <a:t>i</a:t>
            </a:r>
            <a:r>
              <a:rPr lang="en-US" dirty="0" smtClean="0"/>
              <a:t>=k,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734984-DA9D-46F7-86D2-46DD45087FB0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5E26D1-1274-47BB-A1DA-3B76A596B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29400"/>
            <a:ext cx="5638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R. S. Sutton and A. G. </a:t>
            </a:r>
            <a:r>
              <a:rPr lang="en-US" altLang="en-US" dirty="0" err="1"/>
              <a:t>Barto</a:t>
            </a:r>
            <a:r>
              <a:rPr lang="en-US" altLang="en-US" dirty="0"/>
              <a:t>: Reinforcement Learning: An Introduction</a:t>
            </a:r>
            <a:endParaRPr lang="en-US" altLang="en-US" sz="14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A9A9B-D817-4253-85CF-175FAC8E63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4876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29400"/>
            <a:ext cx="5638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R. S. Sutton and A. G. Barto: Reinforcement Learning: An Introduction</a:t>
            </a:r>
            <a:endParaRPr lang="en-US" alt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89630-ECFE-46C4-8DDC-33331FDD31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BE0F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79425" y="130175"/>
            <a:ext cx="5006975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>
                <a:solidFill>
                  <a:srgbClr val="333399"/>
                </a:solidFill>
              </a:rPr>
              <a:t>EE 3512 – Signals: Continuous and Discrete</a:t>
            </a:r>
            <a:endParaRPr lang="en-US" sz="18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3" r:id="rId3"/>
    <p:sldLayoutId id="214748371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37" descr="isip_logo_plai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5"/>
          <p:cNvSpPr txBox="1">
            <a:spLocks noChangeArrowheads="1"/>
          </p:cNvSpPr>
          <p:nvPr userDrawn="1"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BE0F34"/>
                </a:solidFill>
              </a:rPr>
              <a:t>EE 3512: </a:t>
            </a:r>
            <a:r>
              <a:rPr lang="en-US" sz="1200" b="1" dirty="0">
                <a:solidFill>
                  <a:srgbClr val="BE0F34"/>
                </a:solidFill>
              </a:rPr>
              <a:t>Lecture </a:t>
            </a:r>
            <a:r>
              <a:rPr lang="en-US" sz="1200" b="1" dirty="0" smtClean="0">
                <a:solidFill>
                  <a:srgbClr val="BE0F34"/>
                </a:solidFill>
              </a:rPr>
              <a:t>10, </a:t>
            </a:r>
            <a:r>
              <a:rPr lang="en-US" sz="1200" b="1" dirty="0">
                <a:solidFill>
                  <a:srgbClr val="BE0F34"/>
                </a:solidFill>
              </a:rPr>
              <a:t>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hyperlink" Target="http://physics.nist.gov/Divisions/Div844/facilities/ftis/Images/FTIR_Setup_T&amp;R.gif" TargetMode="External"/><Relationship Id="rId13" Type="http://schemas.openxmlformats.org/officeDocument/2006/relationships/image" Target="../media/image4.png"/><Relationship Id="rId14" Type="http://schemas.openxmlformats.org/officeDocument/2006/relationships/hyperlink" Target="http://www.isip.piconepress.com/publications/courses/temple/ee_3512/lectures/2014_fall/" TargetMode="External"/><Relationship Id="rId1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users.ece.utexas.edu/~bevans/courses/ee313/lectures/21_Fourier_Properties/index.html" TargetMode="External"/><Relationship Id="rId4" Type="http://schemas.openxmlformats.org/officeDocument/2006/relationships/hyperlink" Target="http://stellar.mit.edu/S/course/6/sp08/6.003/courseMaterial/topics/topic1/lectureNotes/Lecture__8/Lecture__8.pdf" TargetMode="External"/><Relationship Id="rId5" Type="http://schemas.openxmlformats.org/officeDocument/2006/relationships/hyperlink" Target="http://www.dspguide.com/ch10.htm" TargetMode="External"/><Relationship Id="rId6" Type="http://schemas.openxmlformats.org/officeDocument/2006/relationships/hyperlink" Target="http://en.wikipedia.org/wiki/Audio_timescale-pitch_modification" TargetMode="External"/><Relationship Id="rId7" Type="http://schemas.openxmlformats.org/officeDocument/2006/relationships/hyperlink" Target="http://mathworld.wolfram.com/FourierSeries.html" TargetMode="External"/><Relationship Id="rId8" Type="http://schemas.openxmlformats.org/officeDocument/2006/relationships/hyperlink" Target="http://www.nrel.gov/pv/measurements/fourier_transform.html" TargetMode="External"/><Relationship Id="rId9" Type="http://schemas.openxmlformats.org/officeDocument/2006/relationships/image" Target="../media/image2.jpeg"/><Relationship Id="rId10" Type="http://schemas.openxmlformats.org/officeDocument/2006/relationships/hyperlink" Target="http://www.dewresearch.com/images/FFTP5ScreenShot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4.wmf"/><Relationship Id="rId10" Type="http://schemas.openxmlformats.org/officeDocument/2006/relationships/hyperlink" Target="http://users.ece.gatech.edu/~bonnie/book3/" TargetMode="External"/><Relationship Id="rId11" Type="http://schemas.openxmlformats.org/officeDocument/2006/relationships/image" Target="../media/image25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0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31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users.ece.gatech.edu/~bonnie/book3/" TargetMode="External"/><Relationship Id="rId3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www.thefouriertransform.com/pairs/sinusoids.php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stellar.mit.edu/S/course/6/sp08/6.003/courseMaterial/topics/topic1/lectureNotes/Lecture__8/Lecture__8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stellar.mit.edu/S/course/6/sp08/6.003/courseMaterial/topics/topic1/lectureNotes/Lecture__8/Lecture__8.pdf" TargetMode="Externa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4721225" cy="4548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lvl="0" indent="-176213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Objectives: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Linearity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Time Shift and Time Reversal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Multiplication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Integration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Convolution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err="1" smtClean="0">
                <a:solidFill>
                  <a:schemeClr val="tx2"/>
                </a:solidFill>
                <a:latin typeface="+mn-lt"/>
              </a:rPr>
              <a:t>Parseval’s</a:t>
            </a: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 Theorem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Duality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0188" indent="-230188">
              <a:spcBef>
                <a:spcPts val="1400"/>
              </a:spcBef>
              <a:buFont typeface="Arial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Resources: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800" b="1" dirty="0" err="1" smtClean="0">
                <a:solidFill>
                  <a:schemeClr val="bg1"/>
                </a:solidFill>
                <a:hlinkClick r:id="rId3"/>
              </a:rPr>
              <a:t>BEvans</a:t>
            </a:r>
            <a:r>
              <a:rPr lang="en-US" sz="1800" b="1" dirty="0" smtClean="0">
                <a:solidFill>
                  <a:schemeClr val="bg1"/>
                </a:solidFill>
                <a:hlinkClick r:id="rId3"/>
              </a:rPr>
              <a:t>: Fourier Transform Properties</a:t>
            </a:r>
            <a:r>
              <a:rPr lang="en-US" sz="1800" b="1" dirty="0" smtClean="0">
                <a:solidFill>
                  <a:schemeClr val="bg1"/>
                </a:solidFill>
              </a:rPr>
              <a:t/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  <a:hlinkClick r:id="rId4"/>
              </a:rPr>
              <a:t>MIT 6.003: Lecture 8 </a:t>
            </a:r>
            <a:r>
              <a:rPr lang="en-US" sz="1800" b="1" dirty="0" smtClean="0">
                <a:solidFill>
                  <a:schemeClr val="bg1"/>
                </a:solidFill>
              </a:rPr>
              <a:t/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800" b="1" dirty="0" err="1" smtClean="0">
                <a:solidFill>
                  <a:schemeClr val="bg1"/>
                </a:solidFill>
                <a:hlinkClick r:id="rId5"/>
              </a:rPr>
              <a:t>DSPGuide</a:t>
            </a:r>
            <a:r>
              <a:rPr lang="en-US" sz="1800" b="1" dirty="0" smtClean="0">
                <a:solidFill>
                  <a:schemeClr val="bg1"/>
                </a:solidFill>
                <a:hlinkClick r:id="rId5"/>
              </a:rPr>
              <a:t>: Fourier Transform Properties</a:t>
            </a:r>
            <a:r>
              <a:rPr lang="en-US" sz="1800" b="1" dirty="0" smtClean="0">
                <a:solidFill>
                  <a:schemeClr val="bg1"/>
                </a:solidFill>
              </a:rPr>
              <a:t/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  <a:hlinkClick r:id="rId6"/>
              </a:rPr>
              <a:t>Wiki: Audio Timescale Modification</a:t>
            </a:r>
            <a:r>
              <a:rPr lang="en-US" sz="1800" b="1" dirty="0" smtClean="0">
                <a:solidFill>
                  <a:schemeClr val="bg1"/>
                </a:solidFill>
                <a:hlinkClick r:id="rId7"/>
              </a:rPr>
              <a:t/>
            </a:r>
            <a:br>
              <a:rPr lang="en-US" sz="1800" b="1" dirty="0" smtClean="0">
                <a:solidFill>
                  <a:schemeClr val="bg1"/>
                </a:solidFill>
                <a:hlinkClick r:id="rId7"/>
              </a:rPr>
            </a:br>
            <a:r>
              <a:rPr lang="en-US" sz="1800" b="1" dirty="0" smtClean="0">
                <a:solidFill>
                  <a:schemeClr val="bg1"/>
                </a:solidFill>
                <a:hlinkClick r:id="rId5"/>
              </a:rPr>
              <a:t>ISIP: Spectrum Analysis</a:t>
            </a:r>
            <a:endParaRPr lang="en-US" sz="1800" b="1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tabLst>
                <a:tab pos="2908300" algn="l"/>
              </a:tabLst>
            </a:pPr>
            <a:r>
              <a:rPr lang="en-US" b="1" dirty="0">
                <a:solidFill>
                  <a:schemeClr val="accent1"/>
                </a:solidFill>
              </a:rPr>
              <a:t>LECTURE </a:t>
            </a:r>
            <a:r>
              <a:rPr lang="en-US" b="1" dirty="0" smtClean="0">
                <a:solidFill>
                  <a:schemeClr val="accent1"/>
                </a:solidFill>
              </a:rPr>
              <a:t>10: </a:t>
            </a:r>
            <a:r>
              <a:rPr lang="en-US" b="1" dirty="0" smtClean="0">
                <a:solidFill>
                  <a:schemeClr val="accent2"/>
                </a:solidFill>
              </a:rPr>
              <a:t>FOURIER TRANSFORM PROPERTIES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18188" y="1603768"/>
            <a:ext cx="2870201" cy="3657557"/>
            <a:chOff x="5818188" y="1280204"/>
            <a:chExt cx="2870201" cy="3657557"/>
          </a:xfrm>
        </p:grpSpPr>
        <p:pic>
          <p:nvPicPr>
            <p:cNvPr id="158721" name="Picture 1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999499" y="3332163"/>
              <a:ext cx="1688890" cy="160559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  <p:pic>
          <p:nvPicPr>
            <p:cNvPr id="158722" name="Picture 2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18188" y="3265420"/>
              <a:ext cx="1255311" cy="167234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  <p:pic>
          <p:nvPicPr>
            <p:cNvPr id="158723" name="Picture 3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818189" y="1280204"/>
              <a:ext cx="2870200" cy="204358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6" name="Group 15"/>
          <p:cNvGrpSpPr/>
          <p:nvPr/>
        </p:nvGrpSpPr>
        <p:grpSpPr>
          <a:xfrm>
            <a:off x="492007" y="6127687"/>
            <a:ext cx="885361" cy="279514"/>
            <a:chOff x="5231962" y="6231988"/>
            <a:chExt cx="885361" cy="279514"/>
          </a:xfrm>
        </p:grpSpPr>
        <p:pic>
          <p:nvPicPr>
            <p:cNvPr id="17" name="Picture 4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745659" y="6237182"/>
              <a:ext cx="371664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5231962" y="6231988"/>
              <a:ext cx="648333" cy="258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29" tIns="45714" rIns="91429" bIns="45714">
              <a:spAutoFit/>
            </a:bodyPr>
            <a:lstStyle/>
            <a:p>
              <a:pPr marL="176213" indent="-176213">
                <a:lnSpc>
                  <a:spcPct val="90000"/>
                </a:lnSpc>
                <a:spcBef>
                  <a:spcPct val="20000"/>
                </a:spcBef>
                <a:tabLst>
                  <a:tab pos="6864350" algn="r"/>
                </a:tabLst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URL: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457200" y="1636538"/>
          <a:ext cx="310515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4" name="Equation" r:id="rId4" imgW="2070000" imgH="1193760" progId="Equation.3">
                  <p:embed/>
                </p:oleObj>
              </mc:Choice>
              <mc:Fallback>
                <p:oleObj name="Equation" r:id="rId4" imgW="2070000" imgH="119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36538"/>
                        <a:ext cx="310515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9151" y="633044"/>
            <a:ext cx="8651631" cy="532453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Multiplication by a complex exponential:</a:t>
            </a:r>
            <a:endParaRPr kumimoji="0" lang="en-US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4400"/>
              </a:spcAft>
              <a:buClrTx/>
              <a:buSzTx/>
              <a:tabLst/>
            </a:pPr>
            <a:r>
              <a:rPr lang="en-US" sz="1800" b="1" kern="0" baseline="0" dirty="0" smtClean="0">
                <a:latin typeface="+mn-lt"/>
              </a:rPr>
              <a:t>	Proof: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1" kern="0" dirty="0" smtClean="0">
                <a:latin typeface="+mn-lt"/>
              </a:rPr>
              <a:t>Why is this property useful?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72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First, another property:</a:t>
            </a:r>
            <a:endParaRPr lang="en-US" sz="1800" b="1" kern="0" dirty="0" smtClean="0">
              <a:latin typeface="+mn-lt"/>
            </a:endParaRP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produces a translation in the frequency</a:t>
            </a:r>
            <a:b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domain. How might this be useful in a</a:t>
            </a:r>
            <a:b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system?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Multiplication by a Complex Exponential (Modulation)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57200" y="988085"/>
          <a:ext cx="4800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5" name="Equation" r:id="rId6" imgW="3200400" imgH="241200" progId="Equation.3">
                  <p:embed/>
                </p:oleObj>
              </mc:Choice>
              <mc:Fallback>
                <p:oleObj name="Equation" r:id="rId6" imgW="32004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88085"/>
                        <a:ext cx="4800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457200" y="4279849"/>
          <a:ext cx="64960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6" name="Equation" r:id="rId8" imgW="4330440" imgH="419040" progId="Equation.3">
                  <p:embed/>
                </p:oleObj>
              </mc:Choice>
              <mc:Fallback>
                <p:oleObj name="Equation" r:id="rId8" imgW="43304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79849"/>
                        <a:ext cx="64960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349" name="Picture 5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 l="5645" t="19590" r="3846" b="9871"/>
          <a:stretch>
            <a:fillRect/>
          </a:stretch>
        </p:blipFill>
        <p:spPr bwMode="auto">
          <a:xfrm>
            <a:off x="5641145" y="4849797"/>
            <a:ext cx="2996418" cy="173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752599" y="1751914"/>
            <a:ext cx="145179" cy="1313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9151" y="633044"/>
            <a:ext cx="8651631" cy="36625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Differentiation in the Time Domain: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72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Integration in the Time Domain: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What are the implications of time-domain differentiation in the frequency domain?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Why might this be a problem? Hint: additive noise.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How can we apply these properties? Hint: unit impulse, unit step, 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Differentiation / Integration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47675" y="966615"/>
          <a:ext cx="23431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5" name="Equation" r:id="rId4" imgW="1562040" imgH="419040" progId="Equation.3">
                  <p:embed/>
                </p:oleObj>
              </mc:Choice>
              <mc:Fallback>
                <p:oleObj name="Equation" r:id="rId4" imgW="1562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966615"/>
                        <a:ext cx="23431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47675" y="2022914"/>
          <a:ext cx="3486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6" name="Equation" r:id="rId6" imgW="2323800" imgH="469800" progId="Equation.3">
                  <p:embed/>
                </p:oleObj>
              </mc:Choice>
              <mc:Fallback>
                <p:oleObj name="Equation" r:id="rId6" imgW="232380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022914"/>
                        <a:ext cx="34861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9151" y="633044"/>
            <a:ext cx="8651631" cy="116955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Convolution in the time domain: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72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Proof: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Convolution in the Time Domain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47675" y="1100578"/>
          <a:ext cx="259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7" name="Equation" r:id="rId4" imgW="1726920" imgH="203040" progId="Equation.3">
                  <p:embed/>
                </p:oleObj>
              </mc:Choice>
              <mc:Fallback>
                <p:oleObj name="Equation" r:id="rId4" imgW="17269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100578"/>
                        <a:ext cx="2590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47675" y="1660811"/>
          <a:ext cx="50482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8" name="Equation" r:id="rId6" imgW="3365280" imgH="2958840" progId="Equation.3">
                  <p:embed/>
                </p:oleObj>
              </mc:Choice>
              <mc:Fallback>
                <p:oleObj name="Equation" r:id="rId6" imgW="3365280" imgH="295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660811"/>
                        <a:ext cx="5048250" cy="443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9151" y="633044"/>
            <a:ext cx="8651631" cy="36933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Multiplication in the time domain: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72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err="1" smtClean="0">
                <a:latin typeface="+mn-lt"/>
              </a:rPr>
              <a:t>Parseval’s</a:t>
            </a:r>
            <a:r>
              <a:rPr lang="en-US" sz="1800" b="1" kern="0" dirty="0" smtClean="0">
                <a:latin typeface="+mn-lt"/>
              </a:rPr>
              <a:t> Theorem: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Duality: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Note: please read the textbook carefully for the derivations and interpretation of these results.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Other Important Properties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63550" y="914181"/>
          <a:ext cx="5486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0" name="Equation" r:id="rId4" imgW="3657600" imgH="469800" progId="Equation.3">
                  <p:embed/>
                </p:oleObj>
              </mc:Choice>
              <mc:Fallback>
                <p:oleObj name="Equation" r:id="rId4" imgW="365760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914181"/>
                        <a:ext cx="54864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63550" y="2021987"/>
          <a:ext cx="2762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1" name="Equation" r:id="rId6" imgW="1841400" imgH="469800" progId="Equation.3">
                  <p:embed/>
                </p:oleObj>
              </mc:Choice>
              <mc:Fallback>
                <p:oleObj name="Equation" r:id="rId6" imgW="184140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021987"/>
                        <a:ext cx="27622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463550" y="3233641"/>
          <a:ext cx="175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2" name="Equation" r:id="rId8" imgW="1168200" imgH="203040" progId="Equation.3">
                  <p:embed/>
                </p:oleObj>
              </mc:Choice>
              <mc:Fallback>
                <p:oleObj name="Equation" r:id="rId8" imgW="11682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233641"/>
                        <a:ext cx="1752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p:pic>
        <p:nvPicPr>
          <p:cNvPr id="5" name="Picture 4" descr="x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rcRect l="33073" t="5333" r="7683" b="50564"/>
          <a:stretch>
            <a:fillRect/>
          </a:stretch>
        </p:blipFill>
        <p:spPr>
          <a:xfrm>
            <a:off x="1658796" y="692448"/>
            <a:ext cx="5794657" cy="5932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The Fourier Transform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1541"/>
              </p:ext>
            </p:extLst>
          </p:nvPr>
        </p:nvGraphicFramePr>
        <p:xfrm>
          <a:off x="295753" y="627646"/>
          <a:ext cx="8565411" cy="462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574800" imgH="850900" progId="Equation.DSMT4">
                  <p:embed/>
                </p:oleObj>
              </mc:Choice>
              <mc:Fallback>
                <p:oleObj name="Equation" r:id="rId3" imgW="1574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3" y="627646"/>
                        <a:ext cx="8565411" cy="46280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8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Example: Cosine Function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88418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8239" t="18612" r="11132" b="9217"/>
          <a:stretch/>
        </p:blipFill>
        <p:spPr bwMode="auto">
          <a:xfrm>
            <a:off x="1197060" y="948952"/>
            <a:ext cx="7211552" cy="5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62707" y="604909"/>
            <a:ext cx="7990449" cy="5894365"/>
          </a:xfrm>
          <a:prstGeom prst="roundRect">
            <a:avLst/>
          </a:prstGeom>
          <a:noFill/>
          <a:ln w="63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7367" y="599395"/>
            <a:ext cx="429189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See “The Fourier Transform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3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Example: Periodic Pulse Train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8944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1911" t="16433" r="8064" b="4478"/>
          <a:stretch>
            <a:fillRect/>
          </a:stretch>
        </p:blipFill>
        <p:spPr bwMode="auto">
          <a:xfrm>
            <a:off x="238675" y="562707"/>
            <a:ext cx="8219175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33400" y="595531"/>
            <a:ext cx="8061960" cy="5960013"/>
          </a:xfrm>
          <a:prstGeom prst="roundRect">
            <a:avLst/>
          </a:prstGeom>
          <a:noFill/>
          <a:ln w="63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94801" y="1956302"/>
            <a:ext cx="3839349" cy="1401528"/>
            <a:chOff x="4686049" y="3314032"/>
            <a:chExt cx="3839349" cy="1401528"/>
          </a:xfrm>
        </p:grpSpPr>
        <p:sp>
          <p:nvSpPr>
            <p:cNvPr id="3" name="Rounded Rectangle 2"/>
            <p:cNvSpPr/>
            <p:nvPr/>
          </p:nvSpPr>
          <p:spPr>
            <a:xfrm>
              <a:off x="4686049" y="3314032"/>
              <a:ext cx="3839349" cy="1401528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90425" y="3445425"/>
              <a:ext cx="3547383" cy="107721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</a:rPr>
                <a:t>Note: Since this is a periodic</a:t>
              </a:r>
              <a:r>
                <a:rPr kumimoji="0" lang="en-US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</a:rPr>
                <a:t> signal, we use a Fourier series to compose the signal as a sum of complex exponentials. Then we take the Fourier transform of each </a:t>
              </a:r>
              <a:r>
                <a:rPr kumimoji="0" lang="en-US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</a:rPr>
                <a:t>comple</a:t>
              </a:r>
              <a:r>
                <a:rPr lang="en-US" sz="1400" b="1" kern="0" dirty="0" smtClean="0">
                  <a:latin typeface="+mn-lt"/>
                </a:rPr>
                <a:t>x exponential.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97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9151" y="633044"/>
            <a:ext cx="8651631" cy="293413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80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our expressions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the Fourier Transform and its inverse: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property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linearity: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Tx/>
              <a:buSzTx/>
              <a:tabLst/>
            </a:pPr>
            <a:r>
              <a:rPr lang="en-US" sz="1800" b="1" kern="0" baseline="0" dirty="0" smtClean="0">
                <a:latin typeface="+mn-lt"/>
              </a:rPr>
              <a:t>	Proof: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Linearity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443454" y="991529"/>
          <a:ext cx="31051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4" name="Equation" r:id="rId3" imgW="2070000" imgH="965160" progId="Equation.3">
                  <p:embed/>
                </p:oleObj>
              </mc:Choice>
              <mc:Fallback>
                <p:oleObj name="Equation" r:id="rId3" imgW="2070000" imgH="965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54" y="991529"/>
                        <a:ext cx="310515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98281" y="1182291"/>
            <a:ext cx="222269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(synthesis)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1869" y="1885554"/>
            <a:ext cx="222269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(analysis)</a:t>
            </a:r>
          </a:p>
        </p:txBody>
      </p:sp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463550" y="2881313"/>
          <a:ext cx="7124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5" name="Equation" r:id="rId5" imgW="4749480" imgH="215640" progId="Equation.3">
                  <p:embed/>
                </p:oleObj>
              </mc:Choice>
              <mc:Fallback>
                <p:oleObj name="Equation" r:id="rId5" imgW="474948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881313"/>
                        <a:ext cx="71247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463550" y="3579813"/>
          <a:ext cx="54483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6" name="Equation" r:id="rId7" imgW="3632040" imgH="1701720" progId="Equation.3">
                  <p:embed/>
                </p:oleObj>
              </mc:Choice>
              <mc:Fallback>
                <p:oleObj name="Equation" r:id="rId7" imgW="3632040" imgH="17017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579813"/>
                        <a:ext cx="54483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457200" y="1548662"/>
          <a:ext cx="565785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0" name="Equation" r:id="rId3" imgW="3771720" imgH="1942920" progId="Equation.3">
                  <p:embed/>
                </p:oleObj>
              </mc:Choice>
              <mc:Fallback>
                <p:oleObj name="Equation" r:id="rId3" imgW="3771720" imgH="1942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48662"/>
                        <a:ext cx="5657850" cy="291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9151" y="633044"/>
            <a:ext cx="8651631" cy="558614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Shift:</a:t>
            </a:r>
            <a:endParaRPr kumimoji="0" lang="en-US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200"/>
              </a:spcAft>
              <a:buClrTx/>
              <a:buSzTx/>
              <a:tabLst/>
            </a:pPr>
            <a:r>
              <a:rPr lang="en-US" sz="1800" b="1" kern="0" baseline="0" dirty="0" smtClean="0">
                <a:latin typeface="+mn-lt"/>
              </a:rPr>
              <a:t>	Proof: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this means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delay is equivalent to a linear phase shift in the frequency domain (the phase shift is proportional to frequency).</a:t>
            </a:r>
            <a:endParaRPr lang="en-US" sz="1800" b="1" kern="0" dirty="0" smtClean="0">
              <a:latin typeface="+mn-lt"/>
            </a:endParaRP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refer to a system as an all-pass filter if:</a:t>
            </a:r>
            <a:endParaRPr lang="en-US" sz="1800" b="1" kern="0" dirty="0" smtClean="0">
              <a:latin typeface="+mn-lt"/>
            </a:endParaRP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 shift is an important concept in the development of surround sound.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Time Shift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57200" y="947738"/>
          <a:ext cx="2286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1" name="Equation" r:id="rId5" imgW="1523880" imgH="241200" progId="Equation.3">
                  <p:embed/>
                </p:oleObj>
              </mc:Choice>
              <mc:Fallback>
                <p:oleObj name="Equation" r:id="rId5" imgW="15238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47738"/>
                        <a:ext cx="2286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457200" y="5522425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2" name="Equation" r:id="rId7" imgW="1625400" imgH="253800" progId="Equation.3">
                  <p:embed/>
                </p:oleObj>
              </mc:Choice>
              <mc:Fallback>
                <p:oleObj name="Equation" r:id="rId7" imgW="162540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522425"/>
                        <a:ext cx="2438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9151" y="633044"/>
            <a:ext cx="8651631" cy="58631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Scaling:</a:t>
            </a:r>
            <a:endParaRPr kumimoji="0" lang="en-US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3400"/>
              </a:spcAft>
              <a:buClrTx/>
              <a:buSzTx/>
              <a:tabLst/>
            </a:pPr>
            <a:r>
              <a:rPr lang="en-US" sz="1800" b="1" kern="0" baseline="0" dirty="0" smtClean="0">
                <a:latin typeface="+mn-lt"/>
              </a:rPr>
              <a:t>	Proof:</a:t>
            </a:r>
          </a:p>
          <a:p>
            <a:pPr marL="168275" indent="-168275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kern="0" dirty="0" smtClean="0">
                <a:latin typeface="+mn-lt"/>
              </a:rPr>
              <a:t>Generalization for </a:t>
            </a:r>
            <a:r>
              <a:rPr lang="en-US" sz="1800" i="1" kern="0" dirty="0" smtClean="0"/>
              <a:t>a</a:t>
            </a:r>
            <a:r>
              <a:rPr lang="en-US" sz="1800" kern="0" dirty="0" smtClean="0"/>
              <a:t> &lt; 0 </a:t>
            </a:r>
            <a:r>
              <a:rPr lang="en-US" sz="1800" b="1" kern="0" dirty="0" smtClean="0">
                <a:latin typeface="+mn-lt"/>
              </a:rPr>
              <a:t>, the negative value is offset by the change in the limits of integration.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8275" indent="-168275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</a:t>
            </a:r>
            <a:r>
              <a:rPr lang="en-US" sz="1800" b="1" kern="0" dirty="0" smtClean="0">
                <a:latin typeface="+mn-lt"/>
              </a:rPr>
              <a:t>is the implication of </a:t>
            </a:r>
            <a:r>
              <a:rPr lang="en-US" sz="1800" i="1" kern="0" dirty="0" smtClean="0">
                <a:latin typeface="+mn-lt"/>
              </a:rPr>
              <a:t>a</a:t>
            </a:r>
            <a:r>
              <a:rPr lang="en-US" sz="1800" kern="0" dirty="0" smtClean="0">
                <a:latin typeface="+mn-lt"/>
              </a:rPr>
              <a:t> &lt; 1 </a:t>
            </a:r>
            <a:r>
              <a:rPr lang="en-US" sz="1800" b="1" kern="0" dirty="0" smtClean="0">
                <a:latin typeface="+mn-lt"/>
              </a:rPr>
              <a:t>on the time-domain waveform? On the frequency response? What about  </a:t>
            </a:r>
            <a:r>
              <a:rPr lang="en-US" sz="1800" b="1" i="1" kern="0" dirty="0" smtClean="0">
                <a:latin typeface="+mn-lt"/>
              </a:rPr>
              <a:t>a</a:t>
            </a:r>
            <a:r>
              <a:rPr lang="en-US" sz="1800" b="1" kern="0" dirty="0" smtClean="0">
                <a:latin typeface="+mn-lt"/>
              </a:rPr>
              <a:t> &gt; 1?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1" kern="0" dirty="0" smtClean="0">
                <a:latin typeface="+mn-lt"/>
              </a:rPr>
              <a:t>Any real-world applications of this property? Hint: sampled signals.78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Time Scaling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19100" y="850900"/>
          <a:ext cx="1828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7" name="Equation" r:id="rId4" imgW="1218960" imgH="444240" progId="Equation.3">
                  <p:embed/>
                </p:oleObj>
              </mc:Choice>
              <mc:Fallback>
                <p:oleObj name="Equation" r:id="rId4" imgW="12189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850900"/>
                        <a:ext cx="18288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485336" y="1591216"/>
          <a:ext cx="840105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8" name="Equation" r:id="rId6" imgW="5600520" imgH="2108160" progId="Equation.3">
                  <p:embed/>
                </p:oleObj>
              </mc:Choice>
              <mc:Fallback>
                <p:oleObj name="Equation" r:id="rId6" imgW="5600520" imgH="2108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36" y="1591216"/>
                        <a:ext cx="8401050" cy="316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9151" y="633044"/>
            <a:ext cx="8651631" cy="40010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Reversal:</a:t>
            </a:r>
            <a:endParaRPr kumimoji="0" lang="en-US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0"/>
              </a:spcAft>
              <a:buClrTx/>
              <a:buSzTx/>
              <a:tabLst/>
            </a:pPr>
            <a:r>
              <a:rPr lang="en-US" sz="1800" b="1" kern="0" baseline="0" dirty="0" smtClean="0">
                <a:latin typeface="+mn-lt"/>
              </a:rPr>
              <a:t>	Proof: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400"/>
              </a:spcAft>
              <a:buClrTx/>
              <a:buSzTx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We can also note that for real-valued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signals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reversal is equivalent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conjugation in the frequency domain.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1" kern="0" dirty="0" smtClean="0">
                <a:latin typeface="+mn-lt"/>
              </a:rPr>
              <a:t>Can we time reverse a signal? If not, why is this property useful?</a:t>
            </a:r>
            <a:endParaRPr kumimoji="0" lang="en-US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Time Reversal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57200" y="1003739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6" name="Equation" r:id="rId4" imgW="1117440" imgH="203040" progId="Equation.3">
                  <p:embed/>
                </p:oleObj>
              </mc:Choice>
              <mc:Fallback>
                <p:oleObj name="Equation" r:id="rId4" imgW="11174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03739"/>
                        <a:ext cx="1676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457200" y="1740824"/>
          <a:ext cx="3390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7" name="Equation" r:id="rId6" imgW="2260440" imgH="520560" progId="Equation.3">
                  <p:embed/>
                </p:oleObj>
              </mc:Choice>
              <mc:Fallback>
                <p:oleObj name="Equation" r:id="rId6" imgW="226044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40824"/>
                        <a:ext cx="33909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457200" y="2958930"/>
          <a:ext cx="5772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8" name="Equation" r:id="rId8" imgW="3848040" imgH="507960" progId="Equation.3">
                  <p:embed/>
                </p:oleObj>
              </mc:Choice>
              <mc:Fallback>
                <p:oleObj name="Equation" r:id="rId8" imgW="384804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58930"/>
                        <a:ext cx="57721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457200" y="1542945"/>
          <a:ext cx="56578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7" name="Equation" r:id="rId4" imgW="3771720" imgH="2387520" progId="Equation.3">
                  <p:embed/>
                </p:oleObj>
              </mc:Choice>
              <mc:Fallback>
                <p:oleObj name="Equation" r:id="rId4" imgW="3771720" imgH="23875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42945"/>
                        <a:ext cx="5657850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9151" y="633044"/>
            <a:ext cx="8651631" cy="4960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600"/>
              </a:spcAft>
              <a:buClrTx/>
              <a:buSzTx/>
              <a:buFontTx/>
              <a:buChar char="•"/>
              <a:tabLst/>
            </a:pPr>
            <a:r>
              <a:rPr lang="en-US" sz="1800" b="1" kern="0" dirty="0" smtClean="0">
                <a:latin typeface="+mn-lt"/>
              </a:rPr>
              <a:t>Multiplication by a power of </a:t>
            </a:r>
            <a:r>
              <a:rPr lang="en-US" sz="1800" i="1" kern="0" dirty="0" smtClean="0">
                <a:latin typeface="+mn-lt"/>
              </a:rPr>
              <a:t>t</a:t>
            </a:r>
            <a:r>
              <a:rPr lang="en-US" sz="1800" b="1" kern="0" dirty="0" smtClean="0">
                <a:latin typeface="+mn-lt"/>
              </a:rPr>
              <a:t>:</a:t>
            </a:r>
            <a:endParaRPr kumimoji="0" lang="en-US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5600"/>
              </a:spcAft>
              <a:buClrTx/>
              <a:buSzTx/>
              <a:tabLst/>
            </a:pPr>
            <a:r>
              <a:rPr lang="en-US" sz="1800" b="1" kern="0" baseline="0" dirty="0" smtClean="0">
                <a:latin typeface="+mn-lt"/>
              </a:rPr>
              <a:t>	Proof:</a:t>
            </a:r>
          </a:p>
          <a:p>
            <a:pPr marL="168275" marR="0" indent="-1682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5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1" kern="0" dirty="0" smtClean="0">
                <a:latin typeface="+mn-lt"/>
              </a:rPr>
              <a:t>We can repeat the process for higher powers of </a:t>
            </a:r>
            <a:r>
              <a:rPr lang="en-US" sz="1800" i="1" kern="0" dirty="0" smtClean="0">
                <a:latin typeface="+mn-lt"/>
              </a:rPr>
              <a:t>t</a:t>
            </a:r>
            <a:r>
              <a:rPr lang="en-US" sz="1800" b="1" kern="0" dirty="0" smtClean="0">
                <a:latin typeface="+mn-lt"/>
              </a:rPr>
              <a:t>.</a:t>
            </a:r>
            <a:endParaRPr kumimoji="0" lang="en-US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Multiplication by a Power of t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57200" y="897647"/>
          <a:ext cx="2476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8" name="Equation" r:id="rId6" imgW="1650960" imgH="419040" progId="Equation.3">
                  <p:embed/>
                </p:oleObj>
              </mc:Choice>
              <mc:Fallback>
                <p:oleObj name="Equation" r:id="rId6" imgW="16509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97647"/>
                        <a:ext cx="24765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18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18869</TotalTime>
  <Words>292</Words>
  <Application>Microsoft Macintosh PowerPoint</Application>
  <PresentationFormat>Letter Paper (8.5x11 in)</PresentationFormat>
  <Paragraphs>74</Paragraphs>
  <Slides>14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lecture_title</vt:lpstr>
      <vt:lpstr>lecture_default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1755</cp:revision>
  <dcterms:created xsi:type="dcterms:W3CDTF">2002-09-12T17:13:32Z</dcterms:created>
  <dcterms:modified xsi:type="dcterms:W3CDTF">2014-10-03T02:25:50Z</dcterms:modified>
</cp:coreProperties>
</file>