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8" r:id="rId6"/>
    <p:sldId id="269" r:id="rId7"/>
    <p:sldId id="270" r:id="rId8"/>
    <p:sldId id="274" r:id="rId9"/>
    <p:sldId id="271" r:id="rId10"/>
    <p:sldId id="264" r:id="rId11"/>
    <p:sldId id="262" r:id="rId12"/>
    <p:sldId id="290" r:id="rId13"/>
    <p:sldId id="263" r:id="rId14"/>
    <p:sldId id="276" r:id="rId15"/>
    <p:sldId id="287" r:id="rId16"/>
    <p:sldId id="288" r:id="rId17"/>
    <p:sldId id="289" r:id="rId18"/>
    <p:sldId id="272" r:id="rId19"/>
    <p:sldId id="277" r:id="rId20"/>
    <p:sldId id="273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E221A-158E-7B23-642E-C8920E44AD6E}" v="21" dt="2025-08-31T10:50:38.735"/>
    <p1510:client id="{581B5E59-0901-24DA-BB1A-4FF82B371E35}" v="121" dt="2025-08-31T14:57:15.293"/>
    <p1510:client id="{691E406A-FAE4-E853-C3A1-04C394F6D41E}" v="26" dt="2025-08-30T22:41:14.712"/>
    <p1510:client id="{ECBDF98D-8757-4520-B18E-6AB684A909A9}" v="994" dt="2025-08-31T14:56:25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05EA31-1F26-44D6-99A8-702D0F52951F}"/>
              </a:ext>
            </a:extLst>
          </p:cNvPr>
          <p:cNvSpPr/>
          <p:nvPr/>
        </p:nvSpPr>
        <p:spPr>
          <a:xfrm>
            <a:off x="0" y="0"/>
            <a:ext cx="480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103AA-93E6-4C23-9DA4-9FEBE6A55434}"/>
              </a:ext>
            </a:extLst>
          </p:cNvPr>
          <p:cNvSpPr/>
          <p:nvPr/>
        </p:nvSpPr>
        <p:spPr>
          <a:xfrm>
            <a:off x="2834381" y="3974400"/>
            <a:ext cx="4896000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509E-AB7B-4E07-8BA2-2B03EE1F29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5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5" y="478525"/>
            <a:ext cx="7437967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7439881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7440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000" cy="174817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7233" y="6000001"/>
            <a:ext cx="70272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117" y="1534585"/>
            <a:ext cx="70272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69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oC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ToC Content"/>
          <p:cNvSpPr>
            <a:spLocks noGrp="1"/>
          </p:cNvSpPr>
          <p:nvPr>
            <p:ph idx="1" hasCustomPrompt="1"/>
          </p:nvPr>
        </p:nvSpPr>
        <p:spPr>
          <a:xfrm>
            <a:off x="433918" y="1536000"/>
            <a:ext cx="11330516" cy="667940"/>
          </a:xfrm>
          <a:prstGeom prst="rect">
            <a:avLst/>
          </a:prstGeom>
        </p:spPr>
        <p:txBody>
          <a:bodyPr rIns="0">
            <a:spAutoFit/>
          </a:bodyPr>
          <a:lstStyle>
            <a:lvl1pPr marL="479988" indent="-479988">
              <a:spcBef>
                <a:spcPts val="1333"/>
              </a:spcBef>
              <a:spcAft>
                <a:spcPts val="267"/>
              </a:spcAft>
              <a:buClr>
                <a:srgbClr val="E60028"/>
              </a:buClr>
              <a:buSzPct val="100000"/>
              <a:buFont typeface="+mj-lt"/>
              <a:buNone/>
              <a:tabLst>
                <a:tab pos="11239219" algn="r"/>
              </a:tabLst>
              <a:defRPr sz="2400" b="1" cap="all" baseline="0">
                <a:solidFill>
                  <a:srgbClr val="E60028"/>
                </a:solidFill>
                <a:latin typeface="+mn-lt"/>
              </a:defRPr>
            </a:lvl1pPr>
            <a:lvl2pPr marL="959976" indent="-479988">
              <a:spcBef>
                <a:spcPts val="267"/>
              </a:spcBef>
              <a:buClrTx/>
              <a:buSzPct val="100000"/>
              <a:buFont typeface="+mj-lt"/>
              <a:buAutoNum type="alphaUcPeriod"/>
              <a:tabLst>
                <a:tab pos="11239219" algn="r"/>
              </a:tabLst>
              <a:defRPr sz="1867" cap="none" baseline="0">
                <a:latin typeface="+mn-lt"/>
              </a:defRPr>
            </a:lvl2pPr>
            <a:lvl3pPr marL="479988" indent="0">
              <a:spcBef>
                <a:spcPts val="3733"/>
              </a:spcBef>
              <a:buNone/>
              <a:tabLst>
                <a:tab pos="11239219" algn="r"/>
              </a:tabLst>
              <a:defRPr sz="1867" b="0" cap="all" baseline="0">
                <a:solidFill>
                  <a:srgbClr val="E60028"/>
                </a:solidFill>
              </a:defRPr>
            </a:lvl3pPr>
            <a:lvl4pPr marL="959976" indent="-479988">
              <a:spcBef>
                <a:spcPts val="267"/>
              </a:spcBef>
              <a:buClrTx/>
              <a:buFont typeface="+mj-lt"/>
              <a:buAutoNum type="alphaUcPeriod"/>
              <a:tabLst>
                <a:tab pos="11239219" algn="r"/>
              </a:tabLst>
              <a:defRPr sz="1600" cap="none" baseline="0"/>
            </a:lvl4pPr>
            <a:lvl5pPr marL="719982" indent="0">
              <a:buNone/>
              <a:tabLst>
                <a:tab pos="10650800" algn="r"/>
              </a:tabLst>
              <a:defRPr sz="1067" cap="all" baseline="0"/>
            </a:lvl5pPr>
          </a:lstStyle>
          <a:p>
            <a:pPr lvl="0"/>
            <a:r>
              <a:rPr lang="en-US" noProof="0"/>
              <a:t>CLICK TO add section title</a:t>
            </a:r>
          </a:p>
          <a:p>
            <a:pPr lvl="1"/>
            <a:r>
              <a:rPr lang="en-US" noProof="0"/>
              <a:t>Increase level to add subsection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E0767-2C7B-4A8B-88C1-F85FEC17A762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7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Disclaim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33918" y="1534584"/>
            <a:ext cx="11330516" cy="175432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FontTx/>
              <a:buNone/>
              <a:defRPr sz="1200" b="0" i="0">
                <a:solidFill>
                  <a:schemeClr val="tx1"/>
                </a:solidFill>
                <a:latin typeface="+mn-lt"/>
                <a:ea typeface="Source Sans Pro" pitchFamily="34" charset="0"/>
              </a:defRPr>
            </a:lvl1pPr>
            <a:lvl2pPr marL="239994" indent="-239994">
              <a:spcBef>
                <a:spcPts val="800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b="0" i="1">
                <a:solidFill>
                  <a:schemeClr val="tx1"/>
                </a:solidFill>
              </a:defRPr>
            </a:lvl2pPr>
            <a:lvl3pPr marL="479988" indent="-239994">
              <a:spcBef>
                <a:spcPts val="267"/>
              </a:spcBef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Arial" pitchFamily="34" charset="0"/>
              <a:buChar char="-"/>
              <a:defRPr sz="1467" i="1"/>
            </a:lvl3pPr>
            <a:lvl4pPr marL="335992" indent="-143996">
              <a:spcBef>
                <a:spcPts val="133"/>
              </a:spcBef>
              <a:buClr>
                <a:schemeClr val="tx2"/>
              </a:buClr>
              <a:buSzPct val="90000"/>
              <a:buFont typeface="Arial" pitchFamily="34" charset="0"/>
              <a:buChar char="●"/>
              <a:defRPr sz="1467" i="1"/>
            </a:lvl4pPr>
            <a:lvl5pPr marL="479988" indent="-143996">
              <a:spcBef>
                <a:spcPts val="133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1467" i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isclaimer Title"/>
          <p:cNvSpPr>
            <a:spLocks noGrp="1"/>
          </p:cNvSpPr>
          <p:nvPr>
            <p:ph type="title" hasCustomPrompt="1"/>
          </p:nvPr>
        </p:nvSpPr>
        <p:spPr>
          <a:xfrm>
            <a:off x="433917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9" name="Sources">
            <a:extLst>
              <a:ext uri="{FF2B5EF4-FFF2-40B4-BE49-F238E27FC236}">
                <a16:creationId xmlns:a16="http://schemas.microsoft.com/office/drawing/2014/main" id="{66CDEB1D-B8F5-47BA-8571-0C6D5BB9D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C1BBD5-C468-4B07-AEDC-B9D783237610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45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506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0"/>
            <a:ext cx="7382400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40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1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_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038D98-9ABA-4C1E-8749-C8A9E34973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5068" y="2914841"/>
            <a:ext cx="7382400" cy="10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4561-0B18-6F44-BBCB-D1389C71A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769C4-814C-7EC1-D8C0-2EE700E3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1C1F-0A9C-C91E-3889-CFBA47E8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25B-7083-4535-ACF9-F4E01E2D5E0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8C63-52F7-1C6E-009B-B0B4FF49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4B8A-8C6D-00D2-DF71-CCD71C59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DB77-F289-4427-AF51-2C975B4A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74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D670-4E68-4A4C-D144-4D026636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3756-0DA5-DB9E-CB5E-925C57E6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10-A8C6-1BFB-5E8B-F2ADB75F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25B-7083-4535-ACF9-F4E01E2D5E09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4742F-C5A8-2099-D2A9-F633FC07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E04A-C8AA-4117-EBA7-D7A04DA0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DB77-F289-4427-AF51-2C975B4A6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1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73EC37-AD7B-4ED2-8DBF-BAD7D02E03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99"/>
          <a:stretch/>
        </p:blipFill>
        <p:spPr>
          <a:xfrm>
            <a:off x="5088001" y="5992286"/>
            <a:ext cx="4061063" cy="707637"/>
          </a:xfrm>
          <a:prstGeom prst="rect">
            <a:avLst/>
          </a:prstGeom>
        </p:spPr>
      </p:pic>
      <p:sp>
        <p:nvSpPr>
          <p:cNvPr id="22" name="Picture Placeholder">
            <a:extLst>
              <a:ext uri="{FF2B5EF4-FFF2-40B4-BE49-F238E27FC236}">
                <a16:creationId xmlns:a16="http://schemas.microsoft.com/office/drawing/2014/main" id="{2EF15FF5-02DC-489F-B615-26E2489731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80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sp>
        <p:nvSpPr>
          <p:cNvPr id="14" name="Cover Subtitle"/>
          <p:cNvSpPr>
            <a:spLocks noGrp="1"/>
          </p:cNvSpPr>
          <p:nvPr>
            <p:ph type="subTitle" idx="1" hasCustomPrompt="1"/>
          </p:nvPr>
        </p:nvSpPr>
        <p:spPr>
          <a:xfrm>
            <a:off x="5088000" y="4320001"/>
            <a:ext cx="667431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lvl1pPr marL="0" indent="0" algn="l" defTabSz="1219170" rtl="0" eaLnBrk="1" latinLnBrk="0" hangingPunct="1">
              <a:spcBef>
                <a:spcPts val="1200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GB" sz="2400" b="0" kern="1200" cap="none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16" name="Cover Title"/>
          <p:cNvSpPr>
            <a:spLocks noGrp="1"/>
          </p:cNvSpPr>
          <p:nvPr>
            <p:ph type="ctrTitle" hasCustomPrompt="1"/>
          </p:nvPr>
        </p:nvSpPr>
        <p:spPr>
          <a:xfrm>
            <a:off x="5088000" y="2721275"/>
            <a:ext cx="6674317" cy="111620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lvl1pPr marL="0" algn="l" defTabSz="121917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GB" sz="4267" b="1" kern="1200" spc="0" baseline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25" name="Privacy"/>
          <p:cNvSpPr>
            <a:spLocks noGrp="1"/>
          </p:cNvSpPr>
          <p:nvPr>
            <p:ph type="body" sz="quarter" idx="15" hasCustomPrompt="1"/>
          </p:nvPr>
        </p:nvSpPr>
        <p:spPr>
          <a:xfrm>
            <a:off x="10024021" y="208742"/>
            <a:ext cx="1738296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Type of privacy</a:t>
            </a:r>
          </a:p>
        </p:txBody>
      </p:sp>
      <p:sp>
        <p:nvSpPr>
          <p:cNvPr id="12" name="DatePresentation"/>
          <p:cNvSpPr>
            <a:spLocks noGrp="1"/>
          </p:cNvSpPr>
          <p:nvPr>
            <p:ph type="body" sz="quarter" idx="13" hasCustomPrompt="1"/>
          </p:nvPr>
        </p:nvSpPr>
        <p:spPr>
          <a:xfrm>
            <a:off x="5088001" y="219000"/>
            <a:ext cx="516873" cy="18460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None/>
              <a:defRPr lang="en-US" sz="1333" b="0" kern="1200" cap="all" spc="267" baseline="0" dirty="0">
                <a:solidFill>
                  <a:schemeClr val="tx1"/>
                </a:solidFill>
                <a:latin typeface="Source Sans Pro" panose="020B05030304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5484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/>
        </p:nvSpPr>
        <p:spPr>
          <a:xfrm>
            <a:off x="516871" y="3000000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8EAC0-1BAB-E55B-E55A-65278CB1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42" y="6236622"/>
            <a:ext cx="1754329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344000" y="3350400"/>
            <a:ext cx="5280000" cy="10045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fr-FR" sz="4267" b="1" spc="0" noProof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14" name="Text Placeholder 33"/>
          <p:cNvSpPr>
            <a:spLocks noGrp="1"/>
          </p:cNvSpPr>
          <p:nvPr>
            <p:ph type="body" sz="quarter" idx="11" hasCustomPrompt="1"/>
          </p:nvPr>
        </p:nvSpPr>
        <p:spPr>
          <a:xfrm>
            <a:off x="1344000" y="1838400"/>
            <a:ext cx="823944" cy="1151084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spAutoFit/>
          </a:bodyPr>
          <a:lstStyle>
            <a:lvl1pPr marL="0" indent="0">
              <a:buNone/>
              <a:defRPr lang="fr-FR" sz="8800" cap="all" spc="0" noProof="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674383" lvl="0" indent="-914377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#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4000" y="4838401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92FE1E90-E065-4F26-BC40-02F0B35BAEC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AE6C9EE2-C878-48AA-99F1-7C39908319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000" y="6155351"/>
            <a:ext cx="2398184" cy="4683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1069E1-928B-4E39-8998-56326ABD0933}"/>
              </a:ext>
            </a:extLst>
          </p:cNvPr>
          <p:cNvSpPr/>
          <p:nvPr/>
        </p:nvSpPr>
        <p:spPr>
          <a:xfrm>
            <a:off x="516871" y="3000000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2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19672"/>
            <a:ext cx="528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fr-FR" sz="4267" b="1" spc="0" noProof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7355"/>
            <a:ext cx="528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subsection 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BE19C-1469-4296-A028-12303FE1AB84}"/>
              </a:ext>
            </a:extLst>
          </p:cNvPr>
          <p:cNvSpPr/>
          <p:nvPr/>
        </p:nvSpPr>
        <p:spPr>
          <a:xfrm>
            <a:off x="6912000" y="0"/>
            <a:ext cx="5280000" cy="68592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1A9E0-8BC8-4711-81B6-F5BEB3131FAF}"/>
              </a:ext>
            </a:extLst>
          </p:cNvPr>
          <p:cNvSpPr/>
          <p:nvPr/>
        </p:nvSpPr>
        <p:spPr>
          <a:xfrm>
            <a:off x="516871" y="3322651"/>
            <a:ext cx="6957708" cy="12000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  <p:pic>
        <p:nvPicPr>
          <p:cNvPr id="7" name="Picture 6" descr="logo_SG.wmf">
            <a:extLst>
              <a:ext uri="{FF2B5EF4-FFF2-40B4-BE49-F238E27FC236}">
                <a16:creationId xmlns:a16="http://schemas.microsoft.com/office/drawing/2014/main" id="{103C150A-F55A-4DC8-9370-323A5931EA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4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221471"/>
            <a:ext cx="5520000" cy="997132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4267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8401"/>
            <a:ext cx="5520000" cy="332399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ED1B9-9D93-4DC5-9C26-E085B3ECE031}"/>
              </a:ext>
            </a:extLst>
          </p:cNvPr>
          <p:cNvSpPr/>
          <p:nvPr/>
        </p:nvSpPr>
        <p:spPr>
          <a:xfrm>
            <a:off x="516871" y="3322651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594BF0-F248-60A9-DB8F-433F7D24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33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00001"/>
            <a:ext cx="11328000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11328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buFont typeface="Wingdings" panose="05000000000000000000" pitchFamily="2" charset="2"/>
              <a:buChar char="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91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4" y="478525"/>
            <a:ext cx="11328403" cy="31540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6000001"/>
            <a:ext cx="11329919" cy="19209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917" y="1545873"/>
            <a:ext cx="5376000" cy="409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95998" indent="-95998" algn="l" defTabSz="1219170" rtl="0" eaLnBrk="1" latinLnBrk="0" hangingPunct="1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467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467" dirty="0" smtClean="0"/>
            </a:lvl2pPr>
            <a:lvl3pPr>
              <a:defRPr lang="en-US" sz="1467" dirty="0" smtClean="0"/>
            </a:lvl3pPr>
            <a:lvl4pPr>
              <a:defRPr lang="en-US" sz="1467" dirty="0" smtClean="0"/>
            </a:lvl4pPr>
            <a:lvl5pPr>
              <a:defRPr lang="en-US" sz="1867" dirty="0"/>
            </a:lvl5pPr>
          </a:lstStyle>
          <a:p>
            <a:pPr marL="191995" lvl="0" indent="-191995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5520000" cy="1806991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2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"/>
          <p:cNvSpPr txBox="1"/>
          <p:nvPr/>
        </p:nvSpPr>
        <p:spPr>
          <a:xfrm>
            <a:off x="4736653" y="6441366"/>
            <a:ext cx="2718693" cy="143565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marL="0" algn="ctr" defTabSz="1219170" rtl="0" eaLnBrk="1" latinLnBrk="0" hangingPunct="1"/>
            <a:r>
              <a:rPr lang="en-US" sz="933" b="0" kern="1200" cap="all" normalizeH="0" baseline="0" noProof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Presentation </a:t>
            </a:r>
            <a:r>
              <a:rPr lang="en-US" sz="933" b="0" cap="all" normalizeH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Type of privacy</a:t>
            </a:r>
            <a:r>
              <a:rPr lang="en-US" sz="933" b="0" kern="1200" cap="all" normalizeH="0" baseline="0" noProof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 </a:t>
            </a:r>
            <a:r>
              <a:rPr lang="en-US" sz="933" b="0" cap="all" normalizeH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r>
              <a:rPr lang="en-US" sz="933" b="0" kern="1200" cap="all" normalizeH="0" noProof="0" err="1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  <a:cs typeface="+mn-cs"/>
              </a:rPr>
              <a:t>xx.xx.xxxx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 </a:t>
            </a:r>
            <a:r>
              <a:rPr lang="en-US" sz="933" b="0" cap="all" normalizeH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│</a:t>
            </a:r>
            <a:r>
              <a:rPr lang="en-US" sz="933" b="0" cap="all" normalizeH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ource Sans Pro" pitchFamily="34" charset="0"/>
                <a:ea typeface="Source Sans Pro" pitchFamily="34" charset="0"/>
              </a:rPr>
              <a:t> </a:t>
            </a:r>
            <a:fld id="{C6CC3D56-96BB-45E4-94D9-DF781FE65A81}" type="slidenum">
              <a:rPr kumimoji="0" lang="en-US" sz="933" b="1" i="0" u="none" strike="noStrike" kern="120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uLnTx/>
                <a:uFillTx/>
                <a:latin typeface="Source Sans Pro" panose="020B0503030403020204" pitchFamily="34" charset="0"/>
                <a:ea typeface="Source Sans Pro" pitchFamily="34" charset="0"/>
                <a:cs typeface="+mn-cs"/>
              </a:rPr>
              <a:pPr marL="0" algn="ctr" defTabSz="1219170" rtl="0" eaLnBrk="1" latinLnBrk="0" hangingPunct="1"/>
              <a:t>‹#›</a:t>
            </a:fld>
            <a:endParaRPr lang="en-US" sz="933" b="1" kern="1200" cap="all" normalizeH="0" baseline="0" noProof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Source Sans Pro" pitchFamily="34" charset="0"/>
              <a:ea typeface="Source Sans Pro" pitchFamily="34" charset="0"/>
              <a:cs typeface="+mn-cs"/>
            </a:endParaRPr>
          </a:p>
        </p:txBody>
      </p:sp>
      <p:pic>
        <p:nvPicPr>
          <p:cNvPr id="12" name="Logo SG">
            <a:extLst>
              <a:ext uri="{FF2B5EF4-FFF2-40B4-BE49-F238E27FC236}">
                <a16:creationId xmlns:a16="http://schemas.microsoft.com/office/drawing/2014/main" id="{0D4B289A-E6DD-43CB-B81A-D39B8675B6F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918" y="6264564"/>
            <a:ext cx="1467908" cy="299200"/>
          </a:xfrm>
          <a:prstGeom prst="rect">
            <a:avLst/>
          </a:prstGeom>
        </p:spPr>
      </p:pic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32000" y="478525"/>
            <a:ext cx="11328000" cy="31540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en-US" noProof="0"/>
              <a:t>Click to add title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79F76B3-F79E-4FEA-864E-A44B5AC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34586"/>
            <a:ext cx="11328000" cy="18663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1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1219170" rtl="0" eaLnBrk="1" fontAlgn="base" latinLnBrk="0" hangingPunct="1">
        <a:lnSpc>
          <a:spcPct val="75000"/>
        </a:lnSpc>
        <a:spcBef>
          <a:spcPct val="0"/>
        </a:spcBef>
        <a:spcAft>
          <a:spcPct val="0"/>
        </a:spcAft>
        <a:buNone/>
        <a:defRPr lang="fr-FR" sz="2667" b="0" kern="1200" cap="all" baseline="0" noProof="0" dirty="0">
          <a:solidFill>
            <a:schemeClr val="bg2"/>
          </a:solidFill>
          <a:latin typeface="+mj-lt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067"/>
        </a:spcBef>
        <a:buClr>
          <a:schemeClr val="tx1">
            <a:lumMod val="75000"/>
            <a:lumOff val="25000"/>
          </a:schemeClr>
        </a:buClr>
        <a:buSzPct val="90000"/>
        <a:buFont typeface="Arial" pitchFamily="34" charset="0"/>
        <a:buNone/>
        <a:defRPr lang="en-US" sz="1600" b="1" kern="1200" baseline="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3990" indent="-191995" algn="l" defTabSz="1219170" rtl="0" eaLnBrk="1" latinLnBrk="0" hangingPunct="1">
        <a:lnSpc>
          <a:spcPct val="90000"/>
        </a:lnSpc>
        <a:spcBef>
          <a:spcPts val="800"/>
        </a:spcBef>
        <a:buClrTx/>
        <a:buSzPct val="100000"/>
        <a:buFont typeface="Wingdings" panose="05000000000000000000" pitchFamily="2" charset="2"/>
        <a:buChar char="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75986" indent="-191995" algn="l" defTabSz="121917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Source Sans Pro" panose="020B0503030403020204" pitchFamily="34" charset="0"/>
        <a:buChar char="–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767981" indent="-191995" algn="l" defTabSz="1219170" rtl="0" eaLnBrk="1" latinLnBrk="0" hangingPunct="1">
        <a:lnSpc>
          <a:spcPct val="90000"/>
        </a:lnSpc>
        <a:spcBef>
          <a:spcPts val="533"/>
        </a:spcBef>
        <a:buClrTx/>
        <a:buFont typeface="Source Sans Pro" panose="020B0503030403020204" pitchFamily="34" charset="0"/>
        <a:buChar char="-"/>
        <a:defRPr lang="en-US" sz="1600" kern="1200" noProof="0" dirty="0" smtClean="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0" indent="0" algn="l" defTabSz="1219170" rtl="0" eaLnBrk="1" latinLnBrk="0" hangingPunct="1">
        <a:spcBef>
          <a:spcPts val="2667"/>
        </a:spcBef>
        <a:buClr>
          <a:schemeClr val="tx2"/>
        </a:buClr>
        <a:buFontTx/>
        <a:buNone/>
        <a:defRPr lang="en-US" sz="1600" b="1" kern="1200" cap="all" baseline="0" noProof="0" dirty="0">
          <a:solidFill>
            <a:schemeClr val="bg2"/>
          </a:solidFill>
          <a:latin typeface="+mn-lt"/>
          <a:ea typeface="Source Sans Pro Black" panose="020B0803030403020204" pitchFamily="34" charset="0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1">
          <p15:clr>
            <a:srgbClr val="000000"/>
          </p15:clr>
        </p15:guide>
        <p15:guide id="2" pos="204">
          <p15:clr>
            <a:srgbClr val="000000"/>
          </p15:clr>
        </p15:guide>
        <p15:guide id="3" pos="5556">
          <p15:clr>
            <a:srgbClr val="000000"/>
          </p15:clr>
        </p15:guide>
        <p15:guide id="4" orient="horz" pos="725">
          <p15:clr>
            <a:srgbClr val="000000"/>
          </p15:clr>
        </p15:guide>
        <p15:guide id="5" pos="288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g001.sharepoint.com/sites/YLEAP/SitePages/YI-2025.aspx#theme-4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ADA8-048B-DDE5-6FDD-B813B1D7C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883"/>
            <a:ext cx="9144000" cy="709490"/>
          </a:xfrm>
        </p:spPr>
        <p:txBody>
          <a:bodyPr/>
          <a:lstStyle/>
          <a:p>
            <a:r>
              <a:rPr lang="en-IN" u="sng"/>
              <a:t>Go/</a:t>
            </a:r>
            <a:r>
              <a:rPr lang="en-IN" u="sng" err="1"/>
              <a:t>sgbots</a:t>
            </a:r>
            <a:endParaRPr lang="en-IN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A09A4-AC4A-F369-76F8-22B207DEBE3C}"/>
              </a:ext>
            </a:extLst>
          </p:cNvPr>
          <p:cNvSpPr txBox="1"/>
          <p:nvPr/>
        </p:nvSpPr>
        <p:spPr>
          <a:xfrm>
            <a:off x="405353" y="414780"/>
            <a:ext cx="5843048" cy="1365365"/>
          </a:xfrm>
          <a:prstGeom prst="rect">
            <a:avLst/>
          </a:prstGeom>
          <a:noFill/>
        </p:spPr>
        <p:txBody>
          <a:bodyPr wrap="square" lIns="36000" tIns="36000" rIns="36000" bIns="36000" rtlCol="0" anchor="t">
            <a:spAutoFit/>
          </a:bodyPr>
          <a:lstStyle/>
          <a:p>
            <a:pPr algn="ctr"/>
            <a:r>
              <a:rPr lang="en-US" sz="2400">
                <a:solidFill>
                  <a:srgbClr val="010035"/>
                </a:solidFill>
                <a:latin typeface="Segoe UI"/>
                <a:cs typeface="Segoe UI"/>
                <a:hlinkClick r:id="rId2"/>
              </a:rPr>
              <a:t>Theme 4: CFT + DDS + GTS + DAI + CTC</a:t>
            </a:r>
            <a:endParaRPr lang="en-US" sz="2400">
              <a:solidFill>
                <a:srgbClr val="010035"/>
              </a:solidFill>
              <a:ea typeface="Source Sans Pro"/>
              <a:hlinkClick r:id="rId2"/>
            </a:endParaRPr>
          </a:p>
          <a:p>
            <a:endParaRPr lang="en-US" sz="6000">
              <a:latin typeface="Montserrat ExtraBold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FEBF8-50B3-EDE6-0A67-278F9824AFD8}"/>
              </a:ext>
            </a:extLst>
          </p:cNvPr>
          <p:cNvSpPr txBox="1"/>
          <p:nvPr/>
        </p:nvSpPr>
        <p:spPr>
          <a:xfrm>
            <a:off x="7553227" y="4695307"/>
            <a:ext cx="5476973" cy="16115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2000">
                <a:latin typeface="+mj-lt"/>
                <a:cs typeface="Arial" pitchFamily="34" charset="0"/>
              </a:rPr>
              <a:t>AMAN AGRAWAL(CFT-RRR)</a:t>
            </a:r>
          </a:p>
          <a:p>
            <a:r>
              <a:rPr lang="en-US" sz="2000">
                <a:latin typeface="+mj-lt"/>
                <a:cs typeface="Arial" pitchFamily="34" charset="0"/>
              </a:rPr>
              <a:t>SEJAL SANAP(CFT-CRL)</a:t>
            </a:r>
          </a:p>
          <a:p>
            <a:r>
              <a:rPr lang="en-US" sz="2000">
                <a:latin typeface="+mj-lt"/>
                <a:cs typeface="Arial" pitchFamily="34" charset="0"/>
              </a:rPr>
              <a:t>VISHAL SHARMA(CFT-PFX)</a:t>
            </a:r>
          </a:p>
          <a:p>
            <a:r>
              <a:rPr lang="en-US" sz="2000">
                <a:latin typeface="+mj-lt"/>
                <a:cs typeface="Arial" pitchFamily="34" charset="0"/>
              </a:rPr>
              <a:t>RITIKA KUMARI(CFT-TSR)</a:t>
            </a:r>
          </a:p>
          <a:p>
            <a:r>
              <a:rPr lang="en-US" sz="2000">
                <a:latin typeface="+mj-lt"/>
                <a:cs typeface="Arial" pitchFamily="34" charset="0"/>
              </a:rPr>
              <a:t>PRIYANSHU MANDIL(CFT-CRL)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67F03-58E1-9650-BFDC-3AD342FD7651}"/>
              </a:ext>
            </a:extLst>
          </p:cNvPr>
          <p:cNvSpPr txBox="1"/>
          <p:nvPr/>
        </p:nvSpPr>
        <p:spPr>
          <a:xfrm>
            <a:off x="1385741" y="3454924"/>
            <a:ext cx="9282260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2800">
                <a:solidFill>
                  <a:schemeClr val="bg2"/>
                </a:solidFill>
                <a:latin typeface="+mj-lt"/>
              </a:rPr>
              <a:t>Data Anonymization</a:t>
            </a:r>
            <a:endParaRPr lang="en-US" sz="2800">
              <a:solidFill>
                <a:schemeClr val="bg2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8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3DB2-D4EC-CF9E-6389-80A927BA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88504"/>
            <a:ext cx="11328000" cy="567591"/>
          </a:xfrm>
        </p:spPr>
        <p:txBody>
          <a:bodyPr/>
          <a:lstStyle/>
          <a:p>
            <a:r>
              <a:rPr lang="en-US" sz="4800" u="sng"/>
              <a:t>swagger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18B62A-C04F-0B2C-1468-C28038A8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" y="1247775"/>
            <a:ext cx="6680787" cy="359092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E97E11-3F4B-226B-CEF5-E5936B50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17562"/>
            <a:ext cx="6050110" cy="325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8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3BB0-8222-2CAF-0612-58E72144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88504"/>
            <a:ext cx="11328000" cy="567591"/>
          </a:xfrm>
        </p:spPr>
        <p:txBody>
          <a:bodyPr/>
          <a:lstStyle/>
          <a:p>
            <a:r>
              <a:rPr lang="en-US" sz="4800" u="sng"/>
              <a:t>Mongo Db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5AF741-5D74-C76A-43C4-39EC1076C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209674"/>
            <a:ext cx="8791575" cy="472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1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CA35-9F90-6C0C-17B7-72C551D9752F}"/>
              </a:ext>
            </a:extLst>
          </p:cNvPr>
          <p:cNvSpPr txBox="1">
            <a:spLocks/>
          </p:cNvSpPr>
          <p:nvPr/>
        </p:nvSpPr>
        <p:spPr>
          <a:xfrm>
            <a:off x="432000" y="488504"/>
            <a:ext cx="11328000" cy="567591"/>
          </a:xfrm>
          <a:prstGeom prst="rect">
            <a:avLst/>
          </a:prstGeom>
        </p:spPr>
        <p:txBody>
          <a:bodyPr/>
          <a:lstStyle>
            <a:lvl1pPr algn="l" defTabSz="121917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667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800" u="sng"/>
              <a:t>S3 bucket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AA0BCF-3E19-F31A-40DD-C6DDBCFCB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283493"/>
            <a:ext cx="9686943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25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FD84-E4A6-7CA8-04C7-0592F855334E}"/>
              </a:ext>
            </a:extLst>
          </p:cNvPr>
          <p:cNvSpPr txBox="1">
            <a:spLocks/>
          </p:cNvSpPr>
          <p:nvPr/>
        </p:nvSpPr>
        <p:spPr>
          <a:xfrm>
            <a:off x="317700" y="278954"/>
            <a:ext cx="11328000" cy="567591"/>
          </a:xfrm>
          <a:prstGeom prst="rect">
            <a:avLst/>
          </a:prstGeom>
        </p:spPr>
        <p:txBody>
          <a:bodyPr/>
          <a:lstStyle>
            <a:lvl1pPr algn="l" defTabSz="121917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667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800" u="sng"/>
              <a:t>UI snapshots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FFC85-13E2-6811-D907-D8CF716FF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2" y="4135107"/>
            <a:ext cx="3319411" cy="1950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736B58-F8F4-55E8-0502-840C21993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61" y="4057650"/>
            <a:ext cx="3451253" cy="2027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193508-B472-59A6-5639-F2EA99D5B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41" y="1119439"/>
            <a:ext cx="4767485" cy="280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04EB4E-28F8-4CFC-CD97-2765D217D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367" y="278954"/>
            <a:ext cx="5102937" cy="2993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5755C-5ABB-4636-8D35-C13DE285F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975" y="3495589"/>
            <a:ext cx="3714750" cy="21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1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982B-3899-B85D-7198-B529E0138E3E}"/>
              </a:ext>
            </a:extLst>
          </p:cNvPr>
          <p:cNvSpPr txBox="1">
            <a:spLocks/>
          </p:cNvSpPr>
          <p:nvPr/>
        </p:nvSpPr>
        <p:spPr>
          <a:xfrm>
            <a:off x="317700" y="278954"/>
            <a:ext cx="11328000" cy="567591"/>
          </a:xfrm>
          <a:prstGeom prst="rect">
            <a:avLst/>
          </a:prstGeom>
        </p:spPr>
        <p:txBody>
          <a:bodyPr/>
          <a:lstStyle>
            <a:lvl1pPr algn="l" defTabSz="121917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667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800" u="sng"/>
              <a:t>What unique do we offer?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AB525E-7D2F-7C2F-9B82-823D26659A5E}"/>
              </a:ext>
            </a:extLst>
          </p:cNvPr>
          <p:cNvSpPr txBox="1">
            <a:spLocks/>
          </p:cNvSpPr>
          <p:nvPr/>
        </p:nvSpPr>
        <p:spPr>
          <a:xfrm>
            <a:off x="432000" y="1658921"/>
            <a:ext cx="11207550" cy="449246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121917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itchFamily="34" charset="0"/>
              <a:buNone/>
              <a:defRPr lang="en-US" sz="1600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383990" indent="-191995" algn="l" defTabSz="1219170" rtl="0" eaLnBrk="1" latinLnBrk="0" hangingPunct="1">
              <a:lnSpc>
                <a:spcPct val="90000"/>
              </a:lnSpc>
              <a:spcBef>
                <a:spcPts val="800"/>
              </a:spcBef>
              <a:buClrTx/>
              <a:buSzPct val="100000"/>
              <a:buFont typeface="Wingdings" panose="05000000000000000000" pitchFamily="2" charset="2"/>
              <a:buChar char="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75986" indent="-191995" algn="l" defTabSz="121917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767981" indent="-191995" algn="l" defTabSz="1219170" rtl="0" eaLnBrk="1" latinLnBrk="0" hangingPunct="1">
              <a:lnSpc>
                <a:spcPct val="90000"/>
              </a:lnSpc>
              <a:spcBef>
                <a:spcPts val="533"/>
              </a:spcBef>
              <a:buClrTx/>
              <a:buFont typeface="Source Sans Pro" panose="020B0503030403020204" pitchFamily="34" charset="0"/>
              <a:buChar char="-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0" indent="0" algn="l" defTabSz="1219170" rtl="0" eaLnBrk="1" latinLnBrk="0" hangingPunct="1">
              <a:spcBef>
                <a:spcPts val="2667"/>
              </a:spcBef>
              <a:buClr>
                <a:schemeClr val="tx2"/>
              </a:buClr>
              <a:buFontTx/>
              <a:buNone/>
              <a:defRPr lang="en-US" sz="1600" b="1" kern="1200" cap="all" baseline="0" noProof="0" dirty="0">
                <a:solidFill>
                  <a:schemeClr val="bg2"/>
                </a:solidFill>
                <a:latin typeface="+mn-lt"/>
                <a:ea typeface="Source Sans Pro Black" panose="020B0803030403020204" pitchFamily="34" charset="0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cs typeface="Arial"/>
              </a:rPr>
              <a:t>End-to-End Data Anonymization</a:t>
            </a:r>
            <a:r>
              <a:rPr lang="en-US" b="0">
                <a:cs typeface="Arial"/>
              </a:rPr>
              <a:t>: Securely anonymizes sensitive data from upload to storage, ensuring privacy compliance.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cs typeface="Arial"/>
              </a:rPr>
              <a:t>Seamless S3 Integration</a:t>
            </a:r>
            <a:r>
              <a:rPr lang="en-US" b="0">
                <a:cs typeface="Arial"/>
              </a:rPr>
              <a:t>: Direct file uploads and downloads with pre-signed URLs for efficient, scalable storage.</a:t>
            </a:r>
            <a:endParaRPr lang="en-US" b="0">
              <a:ea typeface="Source Sans Pro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cs typeface="Arial"/>
              </a:rPr>
              <a:t>Modular &amp; Extensible Architecture</a:t>
            </a:r>
            <a:r>
              <a:rPr lang="en-US" b="0">
                <a:cs typeface="Arial"/>
              </a:rPr>
              <a:t>: Easily add new features or integrate with existing systems.</a:t>
            </a:r>
            <a:endParaRPr lang="en-US" b="0">
              <a:ea typeface="Source Sans Pro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cs typeface="Arial"/>
              </a:rPr>
              <a:t>Role-Based Access Control</a:t>
            </a:r>
            <a:r>
              <a:rPr lang="en-US" b="0">
                <a:cs typeface="Arial"/>
              </a:rPr>
              <a:t>: Fine-grained permissions for admins and users to protect sensitive operations.</a:t>
            </a:r>
            <a:endParaRPr lang="en-US" b="0">
              <a:ea typeface="Source Sans Pro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cs typeface="Arial"/>
              </a:rPr>
              <a:t>Real-Time Notifications</a:t>
            </a:r>
            <a:r>
              <a:rPr lang="en-US" b="0">
                <a:cs typeface="Arial"/>
              </a:rPr>
              <a:t>: Users receive instant updates on file status, processing, and system events.</a:t>
            </a:r>
            <a:endParaRPr lang="en-US" b="0">
              <a:ea typeface="Source Sans Pro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cs typeface="Arial"/>
              </a:rPr>
              <a:t>Comprehensive API Documentation</a:t>
            </a:r>
            <a:r>
              <a:rPr lang="en-US" b="0">
                <a:cs typeface="Arial"/>
              </a:rPr>
              <a:t>: Swagger-powered, interactive API docs for easy integration and testing.</a:t>
            </a:r>
            <a:endParaRPr lang="en-US" b="0">
              <a:ea typeface="Source Sans Pro"/>
              <a:cs typeface="Arial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cs typeface="Arial"/>
              </a:rPr>
              <a:t>User-Friendly Dashboard</a:t>
            </a:r>
            <a:r>
              <a:rPr lang="en-US" b="0">
                <a:cs typeface="Arial"/>
              </a:rPr>
              <a:t>: Intuitive React frontend with file management, upload progress, and analytics.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21679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D324-3938-2C4E-21C8-9B9FC5F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78331"/>
            <a:ext cx="11328000" cy="709490"/>
          </a:xfrm>
        </p:spPr>
        <p:txBody>
          <a:bodyPr/>
          <a:lstStyle/>
          <a:p>
            <a:r>
              <a:rPr lang="en-US" sz="6000" u="sng">
                <a:cs typeface="Arial"/>
              </a:rPr>
              <a:t>TEST RESULTS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B31D85-76C1-BAC8-B9D3-5A518A59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15" y="1609724"/>
            <a:ext cx="11328000" cy="412432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/>
              <a:t>True Positive (TP): 540 (26.25%)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/>
              <a:t>True Negative (TN): 1350 (65.6%)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/>
              <a:t>False Positive (FP): 86 (4.18%)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/>
              <a:t>False Negative (FN): 82 (3.98%)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1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/>
              <a:t>Accuracy: 91.7%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/>
              <a:t>Precision: 86.2%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/>
              <a:t>Recall: 86.8%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/>
              <a:t>Specificity: 94.0%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/>
              <a:t>F1 Score: 86.5%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4423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D324-3938-2C4E-21C8-9B9FC5F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78331"/>
            <a:ext cx="11328000" cy="709490"/>
          </a:xfrm>
        </p:spPr>
        <p:txBody>
          <a:bodyPr/>
          <a:lstStyle/>
          <a:p>
            <a:r>
              <a:rPr lang="en-US" sz="6000" u="sng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6936-00DE-A8D1-F5F4-75C87238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15" y="2017337"/>
            <a:ext cx="11328000" cy="31296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Integration with additional cloud storage providers (Azure Blob, Google Cloud Storage)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Advanced anonymization techniques (differential privacy, AI-based masking)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Audit logging and compliance reporting for regulatory needs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Multi-language support for global adoption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Enhanced analytics and visualization dashboards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/>
              <a:t>Automated data retention and deletion policies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09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B235-6385-4AEA-6B58-4BA2818B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06" y="938217"/>
            <a:ext cx="11328000" cy="709490"/>
          </a:xfrm>
        </p:spPr>
        <p:txBody>
          <a:bodyPr/>
          <a:lstStyle/>
          <a:p>
            <a:r>
              <a:rPr lang="en-US" sz="6000" u="sng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9892-78B8-163D-80C9-58050717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06" y="2044334"/>
            <a:ext cx="11328000" cy="3718291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The data anonymizer provides a secure, scalable, and user-friendly solution for protecting sensitive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Its modular design and robust features make it adaptable to diverse organizational needs.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/>
              <a:t>With ongoing enhancements and a focus on privacy, the platform is well-positioned to address future data protection challenges.</a:t>
            </a:r>
          </a:p>
        </p:txBody>
      </p:sp>
    </p:spTree>
    <p:extLst>
      <p:ext uri="{BB962C8B-B14F-4D97-AF65-F5344CB8AC3E}">
        <p14:creationId xmlns:p14="http://schemas.microsoft.com/office/powerpoint/2010/main" val="217439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80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3AFA-C209-CA75-007E-93349E0F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2" y="825096"/>
            <a:ext cx="11328000" cy="709490"/>
          </a:xfrm>
        </p:spPr>
        <p:txBody>
          <a:bodyPr/>
          <a:lstStyle/>
          <a:p>
            <a:r>
              <a:rPr lang="en-US" sz="6000" u="sng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0CFE5-C7DB-81B8-38A8-190F62928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9" y="2345292"/>
            <a:ext cx="11328000" cy="2827584"/>
          </a:xfrm>
        </p:spPr>
        <p:txBody>
          <a:bodyPr vert="horz" lIns="0" tIns="0" rIns="0" bIns="0" rtlCol="0" anchor="t">
            <a:normAutofit fontScale="47500" lnSpcReduction="20000"/>
          </a:bodyPr>
          <a:lstStyle/>
          <a:p>
            <a:pPr marL="285750" indent="-285750" rt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>
                <a:effectLst/>
                <a:cs typeface="Arial"/>
              </a:rPr>
              <a:t>PROBLEM STATEMENT</a:t>
            </a:r>
          </a:p>
          <a:p>
            <a:pPr marL="285750" indent="-285750" rt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>
                <a:effectLst/>
                <a:cs typeface="Arial"/>
              </a:rPr>
              <a:t>BUSINESS OBJECTIVES</a:t>
            </a:r>
            <a:endParaRPr lang="en-US" sz="3200">
              <a:effectLst/>
              <a:ea typeface="Source Sans Pro"/>
              <a:cs typeface="Arial"/>
            </a:endParaRPr>
          </a:p>
          <a:p>
            <a:pPr marL="285750" indent="-285750" rt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>
                <a:effectLst/>
                <a:cs typeface="Arial"/>
              </a:rPr>
              <a:t>FLOWCHART</a:t>
            </a:r>
            <a:endParaRPr lang="en-US" sz="3200">
              <a:effectLst/>
              <a:ea typeface="Source Sans Pro"/>
              <a:cs typeface="Arial"/>
            </a:endParaRPr>
          </a:p>
          <a:p>
            <a:pPr marL="285750" indent="-285750" rt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>
                <a:effectLst/>
                <a:cs typeface="Arial"/>
              </a:rPr>
              <a:t>SOLUTION APPROACH</a:t>
            </a:r>
            <a:endParaRPr lang="en-US" sz="3200">
              <a:effectLst/>
              <a:ea typeface="Source Sans Pro"/>
              <a:cs typeface="Arial"/>
            </a:endParaRPr>
          </a:p>
          <a:p>
            <a:pPr marL="285750" indent="-285750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Ø"/>
            </a:pPr>
            <a:r>
              <a:rPr lang="en-US" sz="3200">
                <a:ea typeface="Source Sans Pro"/>
                <a:cs typeface="Arial"/>
              </a:rPr>
              <a:t>DIAGRAMS AND MODELS</a:t>
            </a:r>
            <a:endParaRPr lang="en-US" sz="3200">
              <a:cs typeface="Arial"/>
            </a:endParaRPr>
          </a:p>
          <a:p>
            <a:pPr marL="285750" indent="-285750">
              <a:lnSpc>
                <a:spcPct val="120000"/>
              </a:lnSpc>
              <a:buClr>
                <a:srgbClr val="404040"/>
              </a:buClr>
              <a:buFont typeface="Wingdings" panose="05000000000000000000" pitchFamily="2" charset="2"/>
              <a:buChar char="Ø"/>
            </a:pPr>
            <a:r>
              <a:rPr lang="en-US" sz="3200">
                <a:ea typeface="Source Sans Pro"/>
                <a:cs typeface="Arial"/>
              </a:rPr>
              <a:t>SCREENSHOTS</a:t>
            </a:r>
            <a:endParaRPr lang="en-US" sz="3200">
              <a:cs typeface="Arial"/>
            </a:endParaRPr>
          </a:p>
          <a:p>
            <a:pPr marL="285750" indent="-285750" rt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>
                <a:effectLst/>
                <a:cs typeface="Arial"/>
              </a:rPr>
              <a:t>FUTURE SCOPE</a:t>
            </a:r>
            <a:endParaRPr lang="en-US" sz="3200">
              <a:effectLst/>
              <a:ea typeface="Source Sans Pro"/>
              <a:cs typeface="Arial"/>
            </a:endParaRPr>
          </a:p>
          <a:p>
            <a:pPr marL="285750" indent="-285750" rtl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200">
                <a:effectLst/>
                <a:cs typeface="Arial"/>
              </a:rPr>
              <a:t>CONCLUSIONS</a:t>
            </a:r>
            <a:endParaRPr lang="en-US" sz="3200">
              <a:effectLst/>
              <a:ea typeface="Source Sans Pro"/>
              <a:cs typeface="Arial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3F368-FBA4-9B72-42BC-69E6B3E48F7F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D4AD-A0FA-F5FF-6316-BE8AEDC1A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44" y="825096"/>
            <a:ext cx="11328000" cy="709490"/>
          </a:xfrm>
        </p:spPr>
        <p:txBody>
          <a:bodyPr/>
          <a:lstStyle/>
          <a:p>
            <a:r>
              <a:rPr lang="en-US" sz="6000" u="sng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D123-A7AD-0A3D-6A31-70F6BCAB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44" y="2360132"/>
            <a:ext cx="11328000" cy="2137735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5100">
                <a:latin typeface="+mj-lt"/>
              </a:rPr>
              <a:t>DETECTION OF PERSONAL DATA</a:t>
            </a:r>
          </a:p>
          <a:p>
            <a:endParaRPr lang="en-US" sz="5100">
              <a:latin typeface="+mj-lt"/>
            </a:endParaRPr>
          </a:p>
          <a:p>
            <a:pPr marL="342900" indent="-342900" rtl="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2"/>
                </a:solidFill>
                <a:latin typeface="+mj-lt"/>
              </a:rPr>
              <a:t> </a:t>
            </a:r>
            <a:r>
              <a:rPr lang="en-US" sz="2600" b="1">
                <a:solidFill>
                  <a:schemeClr val="bg2"/>
                </a:solidFill>
                <a:latin typeface="+mj-lt"/>
              </a:rPr>
              <a:t>Current Status</a:t>
            </a:r>
            <a:r>
              <a:rPr lang="en-US" sz="2600">
                <a:solidFill>
                  <a:schemeClr val="bg2"/>
                </a:solidFill>
                <a:latin typeface="+mj-lt"/>
              </a:rPr>
              <a:t>: Data </a:t>
            </a:r>
            <a:r>
              <a:rPr lang="en-US" sz="2500">
                <a:solidFill>
                  <a:schemeClr val="bg2"/>
                </a:solidFill>
                <a:latin typeface="+mj-lt"/>
              </a:rPr>
              <a:t>Anonymization is managed inconsistently within individual applications.</a:t>
            </a:r>
          </a:p>
          <a:p>
            <a:pPr marL="457200" indent="-457200" rtl="0">
              <a:lnSpc>
                <a:spcPct val="220000"/>
              </a:lnSpc>
              <a:buFont typeface="Wingdings" panose="05000000000000000000" pitchFamily="2" charset="2"/>
              <a:buChar char="Ø"/>
            </a:pPr>
            <a:r>
              <a:rPr lang="en-US" sz="2600" b="1">
                <a:solidFill>
                  <a:schemeClr val="bg2"/>
                </a:solidFill>
                <a:latin typeface="+mj-lt"/>
              </a:rPr>
              <a:t>Compliance Risk</a:t>
            </a:r>
            <a:r>
              <a:rPr lang="en-US" sz="2600">
                <a:solidFill>
                  <a:schemeClr val="bg2"/>
                </a:solidFill>
                <a:latin typeface="+mj-lt"/>
              </a:rPr>
              <a:t>: This l</a:t>
            </a:r>
            <a:r>
              <a:rPr lang="en-US" sz="2500">
                <a:solidFill>
                  <a:schemeClr val="bg2"/>
                </a:solidFill>
                <a:latin typeface="+mj-lt"/>
              </a:rPr>
              <a:t>eads to a lack of standardization, compliance risks, and operational inefficiencies.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27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D8B3-7A8D-CDD1-4D6A-D2EFA2CB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37" y="1140244"/>
            <a:ext cx="11328000" cy="709490"/>
          </a:xfrm>
        </p:spPr>
        <p:txBody>
          <a:bodyPr/>
          <a:lstStyle/>
          <a:p>
            <a:r>
              <a:rPr lang="en-US" sz="6000" u="sng" err="1"/>
              <a:t>BUsiNESS</a:t>
            </a:r>
            <a:r>
              <a:rPr lang="en-US" sz="6000" u="sng"/>
              <a:t>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E6AD-ACE5-10F7-51B2-7B57B37B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49" y="2901473"/>
            <a:ext cx="11328000" cy="1866341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>
                <a:latin typeface="+mj-lt"/>
              </a:rPr>
              <a:t>Use AI models to automatically detect personally identifiable information (PII) in CSV or Parquet files.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>
                <a:latin typeface="+mj-lt"/>
              </a:rPr>
              <a:t>Identify columns containing PII, encrypt them, and return the encrypted files to the user.</a:t>
            </a:r>
          </a:p>
        </p:txBody>
      </p:sp>
      <p:sp>
        <p:nvSpPr>
          <p:cNvPr id="4" name="AutoShape 2" descr="Securing your Amazon AWS S3 presigned URLs, tips and tricks - (in)security">
            <a:extLst>
              <a:ext uri="{FF2B5EF4-FFF2-40B4-BE49-F238E27FC236}">
                <a16:creationId xmlns:a16="http://schemas.microsoft.com/office/drawing/2014/main" id="{9676BECA-088A-181B-E3F5-6FDEF2081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9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EEA3-69F9-AC5F-337D-13C0FED6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50" y="885720"/>
            <a:ext cx="11328000" cy="709490"/>
          </a:xfrm>
        </p:spPr>
        <p:txBody>
          <a:bodyPr/>
          <a:lstStyle/>
          <a:p>
            <a:r>
              <a:rPr lang="en-US" sz="6000" u="sng"/>
              <a:t>FLOWCHART</a:t>
            </a:r>
          </a:p>
        </p:txBody>
      </p:sp>
      <p:pic>
        <p:nvPicPr>
          <p:cNvPr id="7" name="Picture 6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4B9391F7-159C-0F1A-6174-C30FBDBC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3" y="1722522"/>
            <a:ext cx="6072188" cy="42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8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697C-E6FB-099D-BDE4-93867A56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706611"/>
            <a:ext cx="11328000" cy="709490"/>
          </a:xfrm>
        </p:spPr>
        <p:txBody>
          <a:bodyPr/>
          <a:lstStyle/>
          <a:p>
            <a:r>
              <a:rPr lang="en-US" sz="6000" u="sng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5AB8-8331-305D-6DC9-CB58C6D12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58921"/>
            <a:ext cx="7997625" cy="4492468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u="sng">
                <a:latin typeface="+mj-lt"/>
                <a:cs typeface="Arial"/>
              </a:rPr>
              <a:t>UPLOAD FILES TO SERVER</a:t>
            </a:r>
            <a:r>
              <a:rPr lang="en-US">
                <a:latin typeface="+mj-lt"/>
                <a:cs typeface="Arial"/>
              </a:rPr>
              <a:t>: Uploads to Amazon S3 in chunks</a:t>
            </a:r>
          </a:p>
          <a:p>
            <a:pPr marL="285750" indent="-285750">
              <a:lnSpc>
                <a:spcPct val="100000"/>
              </a:lnSpc>
              <a:buClr>
                <a:srgbClr val="404040"/>
              </a:buClr>
              <a:buFont typeface="Wingdings" panose="05000000000000000000" pitchFamily="2" charset="2"/>
              <a:buChar char="Ø"/>
            </a:pPr>
            <a:r>
              <a:rPr lang="en-US" u="sng">
                <a:latin typeface="+mj-lt"/>
                <a:cs typeface="Arial"/>
              </a:rPr>
              <a:t>DETECTION: </a:t>
            </a:r>
            <a:r>
              <a:rPr lang="en-US">
                <a:latin typeface="Montserrat ExtraBold"/>
                <a:cs typeface="Arial"/>
              </a:rPr>
              <a:t>Detects columns containing PII</a:t>
            </a:r>
            <a:endParaRPr lang="en-US">
              <a:cs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u="sng">
                <a:latin typeface="+mj-lt"/>
                <a:cs typeface="Arial"/>
              </a:rPr>
              <a:t>ENCRYPTION</a:t>
            </a:r>
            <a:r>
              <a:rPr lang="en-US">
                <a:latin typeface="+mj-lt"/>
                <a:cs typeface="Arial"/>
              </a:rPr>
              <a:t>: Encrypts PII columns them in chunks using our model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u="sng">
                <a:latin typeface="+mj-lt"/>
              </a:rPr>
              <a:t>WRITING BACK TO S3</a:t>
            </a:r>
            <a:r>
              <a:rPr lang="en-US">
                <a:latin typeface="+mj-lt"/>
              </a:rPr>
              <a:t>: Writes encrypted files to S3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u="sng">
                <a:latin typeface="+mj-lt"/>
              </a:rPr>
              <a:t>RETURN FILE TO USER</a:t>
            </a:r>
            <a:r>
              <a:rPr lang="en-US">
                <a:latin typeface="+mj-lt"/>
              </a:rPr>
              <a:t>: Return file to user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u="sng">
                <a:latin typeface="+mj-lt"/>
              </a:rPr>
              <a:t>DECRYPTION</a:t>
            </a:r>
            <a:r>
              <a:rPr lang="en-US">
                <a:latin typeface="+mj-lt"/>
              </a:rPr>
              <a:t>: Detects columns that contain PII, </a:t>
            </a:r>
          </a:p>
          <a:p>
            <a:pPr>
              <a:lnSpc>
                <a:spcPct val="100000"/>
              </a:lnSpc>
            </a:pPr>
            <a:r>
              <a:rPr lang="en-US">
                <a:latin typeface="+mj-lt"/>
              </a:rPr>
              <a:t>decrypts them in chunks</a:t>
            </a:r>
          </a:p>
        </p:txBody>
      </p:sp>
      <p:pic>
        <p:nvPicPr>
          <p:cNvPr id="10" name="Picture 9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5C2561A1-C510-7C96-2025-05950F36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70" y="3245073"/>
            <a:ext cx="5244652" cy="2622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4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3A21-F4F9-DF22-67E0-A0293AAD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18" y="840929"/>
            <a:ext cx="11328000" cy="567591"/>
          </a:xfrm>
        </p:spPr>
        <p:txBody>
          <a:bodyPr/>
          <a:lstStyle/>
          <a:p>
            <a:r>
              <a:rPr lang="en-US" sz="4800" u="sng"/>
              <a:t>Architecture diagram</a:t>
            </a:r>
          </a:p>
        </p:txBody>
      </p:sp>
      <p:pic>
        <p:nvPicPr>
          <p:cNvPr id="16" name="Picture 15" descr="A computer screen shot of several objects&#10;&#10;AI-generated content may be incorrect.">
            <a:extLst>
              <a:ext uri="{FF2B5EF4-FFF2-40B4-BE49-F238E27FC236}">
                <a16:creationId xmlns:a16="http://schemas.microsoft.com/office/drawing/2014/main" id="{E4713008-1489-D12D-BBAC-BB6C62C3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" y="1828800"/>
            <a:ext cx="93059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8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EA1D7B-DD5A-8515-8C77-2A3294B2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88504"/>
            <a:ext cx="11328000" cy="567591"/>
          </a:xfrm>
        </p:spPr>
        <p:txBody>
          <a:bodyPr/>
          <a:lstStyle/>
          <a:p>
            <a:r>
              <a:rPr lang="en-US" sz="4800" u="sng"/>
              <a:t>Database schema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D514F6-9507-86C3-9550-89271438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8" y="1143000"/>
            <a:ext cx="7132108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0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3A37-DC80-EBBA-D68E-55471ACA9026}"/>
              </a:ext>
            </a:extLst>
          </p:cNvPr>
          <p:cNvSpPr txBox="1">
            <a:spLocks/>
          </p:cNvSpPr>
          <p:nvPr/>
        </p:nvSpPr>
        <p:spPr>
          <a:xfrm>
            <a:off x="432000" y="488504"/>
            <a:ext cx="11328000" cy="567591"/>
          </a:xfrm>
          <a:prstGeom prst="rect">
            <a:avLst/>
          </a:prstGeom>
        </p:spPr>
        <p:txBody>
          <a:bodyPr/>
          <a:lstStyle>
            <a:lvl1pPr algn="l" defTabSz="1219170" rtl="0" eaLnBrk="1" fontAlgn="base" latinLnBrk="0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None/>
              <a:defRPr lang="fr-FR" sz="2667" b="0" kern="1200" cap="all" baseline="0" noProof="0" dirty="0">
                <a:solidFill>
                  <a:schemeClr val="bg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sz="4800" u="sng"/>
              <a:t>model</a:t>
            </a:r>
          </a:p>
        </p:txBody>
      </p:sp>
      <p:pic>
        <p:nvPicPr>
          <p:cNvPr id="4" name="Picture 3" descr="A diagram of different types of pills&#10;&#10;AI-generated content may be incorrect.">
            <a:extLst>
              <a:ext uri="{FF2B5EF4-FFF2-40B4-BE49-F238E27FC236}">
                <a16:creationId xmlns:a16="http://schemas.microsoft.com/office/drawing/2014/main" id="{550AF86D-4DF9-4BCC-9DF3-64C53C3D3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1652587"/>
            <a:ext cx="690777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3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Theme1">
  <a:themeElements>
    <a:clrScheme name="SG Theme Color 2018">
      <a:dk1>
        <a:srgbClr val="010101"/>
      </a:dk1>
      <a:lt1>
        <a:sysClr val="window" lastClr="FFFFFF"/>
      </a:lt1>
      <a:dk2>
        <a:srgbClr val="E55F50"/>
      </a:dk2>
      <a:lt2>
        <a:srgbClr val="E9041E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E9041E"/>
      </a:hlink>
      <a:folHlink>
        <a:srgbClr val="E9041E"/>
      </a:folHlink>
    </a:clrScheme>
    <a:fontScheme name="SG Group 2018 Theme">
      <a:majorFont>
        <a:latin typeface="Montserrat Extra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spAutoFit/>
      </a:bodyPr>
      <a:lstStyle>
        <a:defPPr>
          <a:spcBef>
            <a:spcPts val="1200"/>
          </a:spcBef>
          <a:defRPr sz="1200" dirty="0">
            <a:ea typeface="Source Sans Pro" pitchFamily="34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9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C6020F36-C64D-4645-995C-79EB2D1C6754}" vid="{EC399058-2C63-429A-A92A-3CBEA9BAEBA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12d3dc-db0a-4fdb-bd73-705f626f82a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E8A7D8F68DCC4FB34140E959084D74" ma:contentTypeVersion="10" ma:contentTypeDescription="Create a new document." ma:contentTypeScope="" ma:versionID="4e2d38642cfff7abb5bfe8ace3aae1fe">
  <xsd:schema xmlns:xsd="http://www.w3.org/2001/XMLSchema" xmlns:xs="http://www.w3.org/2001/XMLSchema" xmlns:p="http://schemas.microsoft.com/office/2006/metadata/properties" xmlns:ns3="1012d3dc-db0a-4fdb-bd73-705f626f82af" targetNamespace="http://schemas.microsoft.com/office/2006/metadata/properties" ma:root="true" ma:fieldsID="af65f71466f7736f07e7cdaa8da643df" ns3:_="">
    <xsd:import namespace="1012d3dc-db0a-4fdb-bd73-705f626f82a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2d3dc-db0a-4fdb-bd73-705f626f82a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728A14-8803-4D26-A0C0-5F2AB80B51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0BD874-9FA9-408A-8781-E5ED3EDA213D}">
  <ds:schemaRefs>
    <ds:schemaRef ds:uri="1012d3dc-db0a-4fdb-bd73-705f626f82a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B5D7D7-226C-4B3B-9CBB-A7FAF7777F95}">
  <ds:schemaRefs>
    <ds:schemaRef ds:uri="1012d3dc-db0a-4fdb-bd73-705f626f82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Go/sgbots</vt:lpstr>
      <vt:lpstr>AGENDA</vt:lpstr>
      <vt:lpstr>PROBLEM STATEMENT</vt:lpstr>
      <vt:lpstr>BUsiNESS OBJECTIVES</vt:lpstr>
      <vt:lpstr>FLOWCHART</vt:lpstr>
      <vt:lpstr>SOLUTION APPROACH</vt:lpstr>
      <vt:lpstr>Architecture diagram</vt:lpstr>
      <vt:lpstr>Database schema</vt:lpstr>
      <vt:lpstr>PowerPoint Presentation</vt:lpstr>
      <vt:lpstr>swagger</vt:lpstr>
      <vt:lpstr>Mongo Db</vt:lpstr>
      <vt:lpstr>PowerPoint Presentation</vt:lpstr>
      <vt:lpstr>PowerPoint Presentation</vt:lpstr>
      <vt:lpstr>PowerPoint Presentation</vt:lpstr>
      <vt:lpstr>TEST RESULTS</vt:lpstr>
      <vt:lpstr>FUTURE SCOPE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AGRAWAL Aman GSCIN-GCO-CFT-RRR PRITEC</dc:creator>
  <cp:revision>4</cp:revision>
  <dcterms:created xsi:type="dcterms:W3CDTF">2024-10-24T08:40:35Z</dcterms:created>
  <dcterms:modified xsi:type="dcterms:W3CDTF">2025-08-31T14:58:52Z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etDate">
    <vt:lpwstr>2024-10-24T08:40:39Z</vt:lpwstr>
  </property>
  <property fmtid="{D5CDD505-2E9C-101B-9397-08002B2CF9AE}" pid="4" name="MSIP_Label_a401b303-ecb1-4a9d-936a-70858c2d9a3e_Method">
    <vt:lpwstr>Privileged</vt:lpwstr>
  </property>
  <property fmtid="{D5CDD505-2E9C-101B-9397-08002B2CF9AE}" pid="5" name="MSIP_Label_a401b303-ecb1-4a9d-936a-70858c2d9a3e_Name">
    <vt:lpwstr>a401b303-ecb1-4a9d-936a-70858c2d9a3e</vt:lpwstr>
  </property>
  <property fmtid="{D5CDD505-2E9C-101B-9397-08002B2CF9AE}" pid="6" name="MSIP_Label_a401b303-ecb1-4a9d-936a-70858c2d9a3e_SiteId">
    <vt:lpwstr>c9a7d621-4bc4-4407-b730-f428e656aa9e</vt:lpwstr>
  </property>
  <property fmtid="{D5CDD505-2E9C-101B-9397-08002B2CF9AE}" pid="7" name="MSIP_Label_a401b303-ecb1-4a9d-936a-70858c2d9a3e_ActionId">
    <vt:lpwstr>8bfbf3f6-da03-42c2-9ae5-9952ed21c31d</vt:lpwstr>
  </property>
  <property fmtid="{D5CDD505-2E9C-101B-9397-08002B2CF9AE}" pid="8" name="MSIP_Label_a401b303-ecb1-4a9d-936a-70858c2d9a3e_ContentBits">
    <vt:lpwstr>0</vt:lpwstr>
  </property>
  <property fmtid="{D5CDD505-2E9C-101B-9397-08002B2CF9AE}" pid="9" name="ContentTypeId">
    <vt:lpwstr>0x01010028E8A7D8F68DCC4FB34140E959084D74</vt:lpwstr>
  </property>
</Properties>
</file>