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5"/>
  </p:notesMasterIdLst>
  <p:sldIdLst>
    <p:sldId id="269" r:id="rId2"/>
    <p:sldId id="272" r:id="rId3"/>
    <p:sldId id="256" r:id="rId4"/>
    <p:sldId id="258" r:id="rId5"/>
    <p:sldId id="273" r:id="rId6"/>
    <p:sldId id="265" r:id="rId7"/>
    <p:sldId id="263" r:id="rId8"/>
    <p:sldId id="257" r:id="rId9"/>
    <p:sldId id="270" r:id="rId10"/>
    <p:sldId id="264" r:id="rId11"/>
    <p:sldId id="261" r:id="rId12"/>
    <p:sldId id="266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81" r:id="rId21"/>
    <p:sldId id="268" r:id="rId22"/>
    <p:sldId id="262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09169-5A89-44DE-8926-B18DEBD932C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3715D-BE27-40EA-828F-9643589A3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6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9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3590-EAAE-5E23-73FD-D56C93B43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A4546-3D1D-2D1F-F77B-3E1DCBE47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13C2-548C-BCB0-3010-403A5D7A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3895-4C61-DBCF-80DA-107707FA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B630-A6CD-A428-BDE7-F3560C10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171-D282-3C06-4B41-7309F136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E3924-D1D7-8708-3BF5-3C70F764C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6825-BCBC-ED23-34D8-8DE8CCE2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2287-C5B5-BA9E-47AA-8ABE8BA1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8CCF0-8E00-E63A-34D9-6A89D7E1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2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4A1B0-5081-1092-2690-EB58FB17B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907D4-C0EB-4EC8-D8A6-F45DF440A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745F-AD37-DD72-D890-5AC1EC1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FEA0-2735-9D47-614A-6D3BCE03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723C-84F4-931B-B797-51FE3306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3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E1D0-8D98-FCB9-270D-14C57F4C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C39B-D1BB-B7E5-8944-4C842C25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2126-BF8D-F2C0-3672-B6AA8752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C511-5B41-9A45-82CE-ABFC7FE5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4649-31FB-14F0-7FBD-FC93308B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8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E45D-B39B-B912-9E59-6869FA13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DDC9-B9F8-4920-2C41-9DEF8244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C29B-D137-8B7C-8616-C90BC35A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C7B0-AFDB-71FE-D4AE-93FCDAE8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6AEA-028B-E4F7-A74C-F12D530F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83D2-9F61-AEF1-6467-F30C9201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8E33-8B4B-FEEA-3939-49CF8F89A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361F7-F588-5E8D-9D0A-60327C439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EAA2F-BA62-9B0B-077C-76FF3A37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D6BD5-DF82-14E8-C651-CA3764D7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FDC74-F809-241C-CFD1-F8505A37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53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E0CD-E890-6130-C4AC-8EB469F9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1287A-8855-EF3A-FDC4-C5A6E7E4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FE3F3-268B-50CC-4EC3-CD9A8FE3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EF936-BD91-2988-172B-4BC77F742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E202D-F46D-1C09-D7D1-8E6A0FF9E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8FA26-8237-CCF5-AB9F-2AF80270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D9EC6-DD56-CA66-4280-DF5FD4AA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F5E57-421F-83EB-867A-84EE1C6A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7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9382-A417-1DE2-C7F3-334535CA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32662-D590-FA41-A112-D23A2E4C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B5CE3-4EDE-2138-5BB6-FF1AD338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BCA1D-4AF5-3185-A0A5-B7BE248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2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96891-267F-D45E-175B-71DD3460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5D202-2A1C-B32E-9E23-01F5672A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63CA6-599C-7908-9D42-9812FFDA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E769-AA83-175F-E2CE-07CA9E25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025D-948E-5827-2415-26956013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56-770D-EC38-89DA-11E449AB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913F-9FBD-91CD-69BD-95631403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D9E5C-111B-DF3B-1EB4-64E914C1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E06BC-DBEF-6827-FC66-2D2AC677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2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9AEC-8E67-9E9F-563E-DEBA51B0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3FB08-DADF-8992-AE80-19D8340B8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A1F00-280E-EECD-E931-5874A9B53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F0A8-629E-9782-3E6A-24CF28F7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EAEB-63DA-0DD4-0376-1C28ACFD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845F-BC15-DA5A-78E8-C5801395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6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854A7-94B9-2F0F-9062-262587B9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B03C0-D83D-96C1-1634-E3C5D23D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AD3D-0447-98A8-A4FB-07B2CEF6D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8DF9-79DE-9EC7-C047-DE2CF92EF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C522-7B61-6B44-A874-94C3904CD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B74B2-FE90-1D7B-C9EF-2EAEF7A05D64}"/>
              </a:ext>
            </a:extLst>
          </p:cNvPr>
          <p:cNvSpPr txBox="1"/>
          <p:nvPr/>
        </p:nvSpPr>
        <p:spPr>
          <a:xfrm>
            <a:off x="2648583" y="1997839"/>
            <a:ext cx="68948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i="1" u="sng" dirty="0">
                <a:solidFill>
                  <a:schemeClr val="tx1">
                    <a:lumMod val="9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CAPSTONE PROJECT</a:t>
            </a:r>
          </a:p>
          <a:p>
            <a:pPr algn="ctr"/>
            <a:r>
              <a:rPr lang="en-IN" sz="3600" dirty="0">
                <a:solidFill>
                  <a:schemeClr val="tx1">
                    <a:lumMod val="9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ON</a:t>
            </a:r>
          </a:p>
          <a:p>
            <a:pPr algn="ctr"/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IN" sz="36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EMPLOYEE MANAGEMENT SYSTEM</a:t>
            </a:r>
          </a:p>
          <a:p>
            <a:pPr algn="ctr"/>
            <a:endParaRPr lang="en-IN" sz="3600" b="1" u="sng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endParaRPr lang="en-IN" sz="3600" b="1" u="sng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IN" sz="3600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                                            </a:t>
            </a:r>
            <a:r>
              <a:rPr lang="en-IN" sz="3200" b="1" dirty="0">
                <a:solidFill>
                  <a:srgbClr val="7030A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Aman Alok</a:t>
            </a:r>
          </a:p>
          <a:p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0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3D27B-DC8F-EA5B-38F9-FFCFC44AF8A2}"/>
              </a:ext>
            </a:extLst>
          </p:cNvPr>
          <p:cNvSpPr txBox="1"/>
          <p:nvPr/>
        </p:nvSpPr>
        <p:spPr>
          <a:xfrm>
            <a:off x="1269476" y="972198"/>
            <a:ext cx="96530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Module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acts as a centralized interface for Admins to manage various aspects  of the organization.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 Admins can view analytics and reports on employee performance,  departmental efficiency, and other key metrics.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perform CRUD operations on employees, which include adding new  employees, updating existing employee details, and deleting employees when  necessary.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and Department Assignment: Admins can assign roles to employees and  organize them into relevant departments.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manage departments by creating, viewing, editing, or deleting  department records.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Assignment: Manage which employees belong to which departments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3386C-03D5-4E2B-215E-0E68727E105D}"/>
              </a:ext>
            </a:extLst>
          </p:cNvPr>
          <p:cNvSpPr txBox="1"/>
          <p:nvPr/>
        </p:nvSpPr>
        <p:spPr>
          <a:xfrm>
            <a:off x="4950631" y="242691"/>
            <a:ext cx="2290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Project Flow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4221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A6204-04C8-ECF8-82AF-E03CB2454A7E}"/>
              </a:ext>
            </a:extLst>
          </p:cNvPr>
          <p:cNvSpPr txBox="1"/>
          <p:nvPr/>
        </p:nvSpPr>
        <p:spPr>
          <a:xfrm>
            <a:off x="1647758" y="597455"/>
            <a:ext cx="88964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create and assign tasks to employees, monitor their progress, and  update the status of tasks.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Monitoring: Helps track the completion rate and deadlines of tasks assigned to  employees.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track employee performance through various metrics, conduct  performance reviews, and provide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Reports: Generate reports based on the collected performance data,  which can be used for employee development.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Module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Registration &amp; Authentication: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register and log in using their credentials. The authentication service  secures API access using JWT tokens.</a:t>
            </a: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 only authenticated users can access specific parts of the  system.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EC082-DC07-581C-9E05-D219DD64B89C}"/>
              </a:ext>
            </a:extLst>
          </p:cNvPr>
          <p:cNvSpPr txBox="1"/>
          <p:nvPr/>
        </p:nvSpPr>
        <p:spPr>
          <a:xfrm>
            <a:off x="2141455" y="970961"/>
            <a:ext cx="7909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and update their personal profiles, which include contact  information, roles, and department details.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Information: View their assigned roles and departments.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tasks assigned to them and update the status of these tasks as  they progress.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Tracking: Employees can track their progress and manage their workload  effectively.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Tracking: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metrics related to their performance and receive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Reviews: Participate in performance reviews and track their career  development and goals.</a:t>
            </a:r>
          </a:p>
        </p:txBody>
      </p:sp>
    </p:spTree>
    <p:extLst>
      <p:ext uri="{BB962C8B-B14F-4D97-AF65-F5344CB8AC3E}">
        <p14:creationId xmlns:p14="http://schemas.microsoft.com/office/powerpoint/2010/main" val="134774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61655-B581-EF36-15B4-D8A6CA21E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8" t="12353" r="29716" b="17250"/>
          <a:stretch/>
        </p:blipFill>
        <p:spPr>
          <a:xfrm>
            <a:off x="471340" y="0"/>
            <a:ext cx="11249319" cy="593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33C9B-4DD7-0248-47A5-1EF8C0E80E64}"/>
              </a:ext>
            </a:extLst>
          </p:cNvPr>
          <p:cNvSpPr txBox="1"/>
          <p:nvPr/>
        </p:nvSpPr>
        <p:spPr>
          <a:xfrm>
            <a:off x="5766062" y="6014301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Client-Sever Connection</a:t>
            </a:r>
          </a:p>
        </p:txBody>
      </p:sp>
    </p:spTree>
    <p:extLst>
      <p:ext uri="{BB962C8B-B14F-4D97-AF65-F5344CB8AC3E}">
        <p14:creationId xmlns:p14="http://schemas.microsoft.com/office/powerpoint/2010/main" val="153769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12DBE-8384-BB8A-3CA9-7A812C01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0"/>
            <a:ext cx="11409575" cy="626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66ADB4-63B3-A445-9C15-3DCDDC43ACAB}"/>
              </a:ext>
            </a:extLst>
          </p:cNvPr>
          <p:cNvSpPr txBox="1"/>
          <p:nvPr/>
        </p:nvSpPr>
        <p:spPr>
          <a:xfrm>
            <a:off x="5683947" y="626882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Spring Eureka</a:t>
            </a:r>
          </a:p>
        </p:txBody>
      </p:sp>
    </p:spTree>
    <p:extLst>
      <p:ext uri="{BB962C8B-B14F-4D97-AF65-F5344CB8AC3E}">
        <p14:creationId xmlns:p14="http://schemas.microsoft.com/office/powerpoint/2010/main" val="290967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DC0F1-DCAF-EB60-0E5A-8F8464E5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5" y="0"/>
            <a:ext cx="11067068" cy="6136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7ACB2-A40D-413E-45C9-B85DF2CD84EE}"/>
              </a:ext>
            </a:extLst>
          </p:cNvPr>
          <p:cNvSpPr txBox="1"/>
          <p:nvPr/>
        </p:nvSpPr>
        <p:spPr>
          <a:xfrm>
            <a:off x="5733373" y="6136849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Eclipse IDE</a:t>
            </a:r>
          </a:p>
        </p:txBody>
      </p:sp>
    </p:spTree>
    <p:extLst>
      <p:ext uri="{BB962C8B-B14F-4D97-AF65-F5344CB8AC3E}">
        <p14:creationId xmlns:p14="http://schemas.microsoft.com/office/powerpoint/2010/main" val="358027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5B1FE-0D34-DBA0-B701-B465041DF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0" y="0"/>
            <a:ext cx="11334160" cy="6052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A30BB-25CC-0A4B-7DD7-3F753B0C9A9D}"/>
              </a:ext>
            </a:extLst>
          </p:cNvPr>
          <p:cNvSpPr txBox="1"/>
          <p:nvPr/>
        </p:nvSpPr>
        <p:spPr>
          <a:xfrm>
            <a:off x="5223806" y="6052008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Springboot</a:t>
            </a:r>
          </a:p>
        </p:txBody>
      </p:sp>
    </p:spTree>
    <p:extLst>
      <p:ext uri="{BB962C8B-B14F-4D97-AF65-F5344CB8AC3E}">
        <p14:creationId xmlns:p14="http://schemas.microsoft.com/office/powerpoint/2010/main" val="356797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9D8F3-5B59-74C9-C177-4DCE3BDB4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1" cy="308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0B7BD-4E25-0022-B2B1-F92D1DD2A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6096001" cy="3086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27ACA-A7F8-CEC4-0899-E3772F023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6298"/>
            <a:ext cx="6121479" cy="3086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AC600-DC38-E404-08B5-6D8DFB1E9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86297"/>
            <a:ext cx="6143784" cy="3086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2A600-7718-35B5-EF89-A330406625C7}"/>
              </a:ext>
            </a:extLst>
          </p:cNvPr>
          <p:cNvSpPr txBox="1"/>
          <p:nvPr/>
        </p:nvSpPr>
        <p:spPr>
          <a:xfrm>
            <a:off x="5364701" y="6172596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Swagger</a:t>
            </a:r>
          </a:p>
        </p:txBody>
      </p:sp>
    </p:spTree>
    <p:extLst>
      <p:ext uri="{BB962C8B-B14F-4D97-AF65-F5344CB8AC3E}">
        <p14:creationId xmlns:p14="http://schemas.microsoft.com/office/powerpoint/2010/main" val="228631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A2FAF-3662-BEF2-D21E-7E47365A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0" y="0"/>
            <a:ext cx="11249320" cy="5816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67CB8-53CF-A4B9-9063-95148836335F}"/>
              </a:ext>
            </a:extLst>
          </p:cNvPr>
          <p:cNvSpPr txBox="1"/>
          <p:nvPr/>
        </p:nvSpPr>
        <p:spPr>
          <a:xfrm>
            <a:off x="5797993" y="5816338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Swagger</a:t>
            </a:r>
          </a:p>
        </p:txBody>
      </p:sp>
    </p:spTree>
    <p:extLst>
      <p:ext uri="{BB962C8B-B14F-4D97-AF65-F5344CB8AC3E}">
        <p14:creationId xmlns:p14="http://schemas.microsoft.com/office/powerpoint/2010/main" val="1333315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F05CC-9DA6-770B-412B-56178087F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6" y="0"/>
            <a:ext cx="11400148" cy="6061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23D95-3636-FE04-20C8-099229239F4C}"/>
              </a:ext>
            </a:extLst>
          </p:cNvPr>
          <p:cNvSpPr txBox="1"/>
          <p:nvPr/>
        </p:nvSpPr>
        <p:spPr>
          <a:xfrm>
            <a:off x="5154861" y="6061435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1366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5C75C-99FE-7DED-B5DC-7A4911777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0" t="9420" r="9203" b="24007"/>
          <a:stretch/>
        </p:blipFill>
        <p:spPr>
          <a:xfrm>
            <a:off x="1361665" y="0"/>
            <a:ext cx="94686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064E0-82FE-61DE-696E-2C1EA057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0"/>
            <a:ext cx="11343588" cy="6072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0AA9-6E30-BBE6-148A-97CC2AF2ABF7}"/>
              </a:ext>
            </a:extLst>
          </p:cNvPr>
          <p:cNvSpPr txBox="1"/>
          <p:nvPr/>
        </p:nvSpPr>
        <p:spPr>
          <a:xfrm>
            <a:off x="6096000" y="6072671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Postman</a:t>
            </a:r>
          </a:p>
        </p:txBody>
      </p:sp>
    </p:spTree>
    <p:extLst>
      <p:ext uri="{BB962C8B-B14F-4D97-AF65-F5344CB8AC3E}">
        <p14:creationId xmlns:p14="http://schemas.microsoft.com/office/powerpoint/2010/main" val="68697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D0B02-5D3F-94B4-FC87-909A001F7BAE}"/>
              </a:ext>
            </a:extLst>
          </p:cNvPr>
          <p:cNvSpPr txBox="1"/>
          <p:nvPr/>
        </p:nvSpPr>
        <p:spPr>
          <a:xfrm>
            <a:off x="1124426" y="1131180"/>
            <a:ext cx="102631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Approaches:</a:t>
            </a:r>
          </a:p>
          <a:p>
            <a:endParaRPr lang="en-IN" sz="2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Unit Testing: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microservice tested independently using JUnit and Mockito.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Integration Testing: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End-to-end testing to ensure seamless communication between microservices.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Validation &amp; Bug Fixing: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input validation on both client and server sides.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monitoring and bug fixing during testing.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UI/UX Refinement: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updates based on user feedback and testing results.</a:t>
            </a: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8D45F-81FA-31D4-537D-67C5CDCD31A7}"/>
              </a:ext>
            </a:extLst>
          </p:cNvPr>
          <p:cNvSpPr txBox="1"/>
          <p:nvPr/>
        </p:nvSpPr>
        <p:spPr>
          <a:xfrm>
            <a:off x="4568352" y="456136"/>
            <a:ext cx="3698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Testing and Refinement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239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76571-569F-50AD-35A5-F6D2F9B10323}"/>
              </a:ext>
            </a:extLst>
          </p:cNvPr>
          <p:cNvSpPr txBox="1"/>
          <p:nvPr/>
        </p:nvSpPr>
        <p:spPr>
          <a:xfrm>
            <a:off x="1897607" y="1140644"/>
            <a:ext cx="83967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Conclusion</a:t>
            </a:r>
          </a:p>
          <a:p>
            <a:endParaRPr lang="en-US" sz="2800" b="1" u="sng" dirty="0">
              <a:solidFill>
                <a:srgbClr val="FFFF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Summary: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Recap of project goals, technologies used, and key functionalities implemented.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Enhancements: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features and improvements for further development.</a:t>
            </a: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8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5F4DD-F9B5-92F5-51FF-BCBC18348253}"/>
              </a:ext>
            </a:extLst>
          </p:cNvPr>
          <p:cNvSpPr txBox="1"/>
          <p:nvPr/>
        </p:nvSpPr>
        <p:spPr>
          <a:xfrm>
            <a:off x="4507263" y="2659559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70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AEEBA-5743-1254-ED7A-3706BE039E92}"/>
              </a:ext>
            </a:extLst>
          </p:cNvPr>
          <p:cNvSpPr txBox="1"/>
          <p:nvPr/>
        </p:nvSpPr>
        <p:spPr>
          <a:xfrm>
            <a:off x="967817" y="928208"/>
            <a:ext cx="10256363" cy="5532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000" b="1" u="sng" spc="-1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4604" lvl="1" indent="-228600">
              <a:lnSpc>
                <a:spcPct val="101699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designed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employee-related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functionalities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using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lang="en-US" sz="2000" b="1" u="sng" spc="-3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00965" lvl="1" indent="-228600">
              <a:lnSpc>
                <a:spcPct val="1020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Boot: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simplifies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standalone,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production-ready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Spring-based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run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348615" lvl="1" indent="-228600">
              <a:lnSpc>
                <a:spcPct val="102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handle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cross-cutting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concerns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breakers,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tracing.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66370" lvl="1" indent="-228600">
              <a:lnSpc>
                <a:spcPct val="101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Data</a:t>
            </a:r>
            <a:r>
              <a:rPr lang="en-US" b="1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JPA: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of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project,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simplifies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access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pc="-2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database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02284" lvl="1" indent="-228600">
              <a:lnSpc>
                <a:spcPct val="101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MySQL/MariaDB: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application's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16255" lvl="1" indent="-228600">
              <a:lnSpc>
                <a:spcPct val="1010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7DF63-3B61-BB94-C208-F58E27AB1DBE}"/>
              </a:ext>
            </a:extLst>
          </p:cNvPr>
          <p:cNvSpPr txBox="1"/>
          <p:nvPr/>
        </p:nvSpPr>
        <p:spPr>
          <a:xfrm>
            <a:off x="5101977" y="397124"/>
            <a:ext cx="19880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Introduction</a:t>
            </a:r>
            <a:endParaRPr lang="en-US" sz="3200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267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2D374-70D3-EB47-6C0A-5FB87916561B}"/>
              </a:ext>
            </a:extLst>
          </p:cNvPr>
          <p:cNvSpPr txBox="1"/>
          <p:nvPr/>
        </p:nvSpPr>
        <p:spPr>
          <a:xfrm>
            <a:off x="1363844" y="1245133"/>
            <a:ext cx="9464309" cy="436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  <a:buFont typeface="SimSun"/>
              <a:buAutoNum type="arabicPeriod" startAt="2"/>
            </a:pP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pc="-2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94615" lvl="2" indent="-228600">
              <a:lnSpc>
                <a:spcPct val="101699"/>
              </a:lnSpc>
              <a:spcBef>
                <a:spcPts val="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need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effectively.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add,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update, delete,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details,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 employees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roles,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evaluate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5080" lvl="2" indent="-228600" algn="just">
              <a:lnSpc>
                <a:spcPct val="101499"/>
              </a:lnSpc>
              <a:buFont typeface="Courier New"/>
              <a:buChar char="o"/>
              <a:tabLst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should be able to manage their profiles,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statuses, and track their performance. They should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access to feedback 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 from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managers</a:t>
            </a:r>
            <a:r>
              <a:rPr lang="en-US" sz="2000" spc="-5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EAFE7-3936-9736-CD4C-19DE4B883913}"/>
              </a:ext>
            </a:extLst>
          </p:cNvPr>
          <p:cNvSpPr txBox="1"/>
          <p:nvPr/>
        </p:nvSpPr>
        <p:spPr>
          <a:xfrm>
            <a:off x="4621965" y="395572"/>
            <a:ext cx="2948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Problem</a:t>
            </a:r>
            <a:r>
              <a:rPr lang="en-US" sz="3200" b="1" u="sng" spc="-5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Statement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982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9D204-604E-1EC2-899E-3F2AB790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66"/>
          <a:stretch/>
        </p:blipFill>
        <p:spPr>
          <a:xfrm>
            <a:off x="798945" y="-3906"/>
            <a:ext cx="10594109" cy="686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BF67F-231F-433D-DCB8-A6EDC757E87E}"/>
              </a:ext>
            </a:extLst>
          </p:cNvPr>
          <p:cNvSpPr txBox="1"/>
          <p:nvPr/>
        </p:nvSpPr>
        <p:spPr>
          <a:xfrm>
            <a:off x="4019555" y="247668"/>
            <a:ext cx="415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Microservices</a:t>
            </a:r>
            <a:r>
              <a:rPr lang="en-US" sz="3200" b="1" u="sng" spc="-3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Architecture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181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7F07D-3315-F2C1-C6B2-ABE45FFEC5F8}"/>
              </a:ext>
            </a:extLst>
          </p:cNvPr>
          <p:cNvSpPr txBox="1"/>
          <p:nvPr/>
        </p:nvSpPr>
        <p:spPr>
          <a:xfrm>
            <a:off x="1062086" y="209377"/>
            <a:ext cx="10067827" cy="60016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2701" algn="ctr">
              <a:lnSpc>
                <a:spcPct val="100000"/>
              </a:lnSpc>
              <a:tabLst>
                <a:tab pos="271780" algn="l"/>
              </a:tabLst>
            </a:pP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Microservices</a:t>
            </a:r>
            <a:r>
              <a:rPr lang="en-US" sz="3200" b="1" u="sng" spc="-3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Architecture</a:t>
            </a:r>
          </a:p>
          <a:p>
            <a:pPr marL="12701" algn="ctr">
              <a:lnSpc>
                <a:spcPct val="100000"/>
              </a:lnSpc>
              <a:tabLst>
                <a:tab pos="271780" algn="l"/>
              </a:tabLst>
            </a:pPr>
            <a:endParaRPr lang="en-US" sz="2800" b="1" u="sng" dirty="0">
              <a:solidFill>
                <a:srgbClr val="FFFF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 are an architectural style that structures an application as a collection  of small, autonomous services modeled around a business domain. This approach  helps in building scalable and flexible applications. Each microservice is responsible  for a specific piece of functionality and communicates with other services via APIs.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Service Registry &amp; Discovery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Server: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is a service registry that allows microservices to register themselves at  runtime. This enables each service to discover the location of other services, making  the communication dynamic and scalable.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Role: Eureka acts as a lookup service where each microservice registers, and other  services can discover and communicate with them using the information provided  by Eureka.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API Gateway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 Gateway: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API Gateway serves as a single entry point for all client requests. It routes  requests to the appropriate backend services based on the routing configuration.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Functions: Apart from routing, the gateway can handle cross-cutting concerns such  as authentication, logging, rate limiting, and request validation.</a:t>
            </a:r>
          </a:p>
        </p:txBody>
      </p:sp>
    </p:spTree>
    <p:extLst>
      <p:ext uri="{BB962C8B-B14F-4D97-AF65-F5344CB8AC3E}">
        <p14:creationId xmlns:p14="http://schemas.microsoft.com/office/powerpoint/2010/main" val="25360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B2AD6-6AF9-0EB1-BEB3-BD85CAC336D2}"/>
              </a:ext>
            </a:extLst>
          </p:cNvPr>
          <p:cNvSpPr txBox="1"/>
          <p:nvPr/>
        </p:nvSpPr>
        <p:spPr>
          <a:xfrm>
            <a:off x="1189348" y="572078"/>
            <a:ext cx="98133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Authentication 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&amp; Authorization: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handles the authentication and authorization processes. It manages  user registration and login and generates JWT (JSON Web Token) for secure  communication.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Management: It distinguishes between different types of users (Admin and  Employee) and restricts access to specific functionalities based on their roles.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Employee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Directory: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is responsible for managing employee-related data. It provides  APIs to create, read, update, and delete (CRUD) employee records.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Functionality: It handles storing personal information, job roles, and department  assignments. It also allows for the management of employee roles within the  organization.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Department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Catalog: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manages department-related information within the organization.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endpoints for creating, updating, deleting, and retrieving  departments. It also organizes employees within specific departments and manages  department-specific data.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7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C49A6-7CC3-8444-59AD-AB977D955F13}"/>
              </a:ext>
            </a:extLst>
          </p:cNvPr>
          <p:cNvSpPr txBox="1"/>
          <p:nvPr/>
        </p:nvSpPr>
        <p:spPr>
          <a:xfrm>
            <a:off x="1740816" y="961535"/>
            <a:ext cx="8710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Task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Assignment: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handles the creation and assignment of tasks to employees.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functionalities to create tasks, update task details, track progress,  and mark tasks as complete. It is crucial for managing work distribution and tracking  employee workload.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Performance</a:t>
            </a:r>
            <a:r>
              <a:rPr lang="en-IN" u="sng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IN" u="sng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Performance Tracking: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is designed to track and evaluate the performance of employees based  on their task completion and other metrics.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offers features for performance reviews, providing feedback, and generating  evaluation reports. These reports can be used by Admins to make informed  decisions about promotions, training, or other HR-related activities.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DE654-A361-2EF3-3873-76662A07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t="963" b="32507"/>
          <a:stretch/>
        </p:blipFill>
        <p:spPr>
          <a:xfrm>
            <a:off x="780472" y="0"/>
            <a:ext cx="1063105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7BA5C-0874-46AA-1F27-0139DF2DC1D5}"/>
              </a:ext>
            </a:extLst>
          </p:cNvPr>
          <p:cNvSpPr txBox="1"/>
          <p:nvPr/>
        </p:nvSpPr>
        <p:spPr>
          <a:xfrm>
            <a:off x="4771758" y="205487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Flowchart of EMS</a:t>
            </a:r>
          </a:p>
        </p:txBody>
      </p:sp>
    </p:spTree>
    <p:extLst>
      <p:ext uri="{BB962C8B-B14F-4D97-AF65-F5344CB8AC3E}">
        <p14:creationId xmlns:p14="http://schemas.microsoft.com/office/powerpoint/2010/main" val="220405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1254</Words>
  <Application>Microsoft Office PowerPoint</Application>
  <PresentationFormat>Widescreen</PresentationFormat>
  <Paragraphs>140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Andalus</vt:lpstr>
      <vt:lpstr>Aparajita</vt:lpstr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ALOK</dc:creator>
  <cp:lastModifiedBy>AMAN ALOK</cp:lastModifiedBy>
  <cp:revision>6</cp:revision>
  <dcterms:created xsi:type="dcterms:W3CDTF">2024-08-29T15:49:06Z</dcterms:created>
  <dcterms:modified xsi:type="dcterms:W3CDTF">2024-09-02T04:11:41Z</dcterms:modified>
</cp:coreProperties>
</file>