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7" r:id="rId2"/>
    <p:sldId id="258" r:id="rId3"/>
    <p:sldId id="259" r:id="rId4"/>
    <p:sldId id="271" r:id="rId5"/>
    <p:sldId id="272" r:id="rId6"/>
    <p:sldId id="273" r:id="rId7"/>
    <p:sldId id="274" r:id="rId8"/>
    <p:sldId id="260" r:id="rId9"/>
    <p:sldId id="275" r:id="rId10"/>
    <p:sldId id="261" r:id="rId11"/>
    <p:sldId id="276" r:id="rId12"/>
    <p:sldId id="277" r:id="rId13"/>
    <p:sldId id="278" r:id="rId14"/>
    <p:sldId id="262" r:id="rId15"/>
    <p:sldId id="279" r:id="rId16"/>
    <p:sldId id="263" r:id="rId17"/>
    <p:sldId id="280" r:id="rId18"/>
    <p:sldId id="281" r:id="rId19"/>
    <p:sldId id="266" r:id="rId20"/>
    <p:sldId id="282" r:id="rId21"/>
    <p:sldId id="267" r:id="rId22"/>
    <p:sldId id="283" r:id="rId23"/>
  </p:sldIdLst>
  <p:sldSz cx="12192000" cy="6858000"/>
  <p:notesSz cx="6858000" cy="9144000"/>
  <p:defaultTextStyle>
    <a:defPPr>
      <a:defRPr lang="en-A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725"/>
  </p:normalViewPr>
  <p:slideViewPr>
    <p:cSldViewPr snapToGrid="0">
      <p:cViewPr varScale="1">
        <p:scale>
          <a:sx n="107" d="100"/>
          <a:sy n="107" d="100"/>
        </p:scale>
        <p:origin x="64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C14FE3-299B-2F47-8F87-DDAFE6CCD88B}" type="datetimeFigureOut">
              <a:rPr lang="en-AE" smtClean="0"/>
              <a:t>14/08/2025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4C93D6-1BCA-1F45-8307-1D97109C412E}" type="slidenum">
              <a:rPr lang="en-AE" smtClean="0"/>
              <a:t>‹#›</a:t>
            </a:fld>
            <a:endParaRPr lang="en-AE"/>
          </a:p>
        </p:txBody>
      </p:sp>
    </p:spTree>
    <p:extLst>
      <p:ext uri="{BB962C8B-B14F-4D97-AF65-F5344CB8AC3E}">
        <p14:creationId xmlns:p14="http://schemas.microsoft.com/office/powerpoint/2010/main" val="1444057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41ce4f0eed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g341ce4f0eed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a:extLst>
            <a:ext uri="{FF2B5EF4-FFF2-40B4-BE49-F238E27FC236}">
              <a16:creationId xmlns:a16="http://schemas.microsoft.com/office/drawing/2014/main" id="{0AA018F7-4539-261A-3CB0-15505F34A1B2}"/>
            </a:ext>
          </a:extLst>
        </p:cNvPr>
        <p:cNvGrpSpPr/>
        <p:nvPr/>
      </p:nvGrpSpPr>
      <p:grpSpPr>
        <a:xfrm>
          <a:off x="0" y="0"/>
          <a:ext cx="0" cy="0"/>
          <a:chOff x="0" y="0"/>
          <a:chExt cx="0" cy="0"/>
        </a:xfrm>
      </p:grpSpPr>
      <p:sp>
        <p:nvSpPr>
          <p:cNvPr id="215" name="Google Shape;215;g341ce4f0eed_0_20:notes">
            <a:extLst>
              <a:ext uri="{FF2B5EF4-FFF2-40B4-BE49-F238E27FC236}">
                <a16:creationId xmlns:a16="http://schemas.microsoft.com/office/drawing/2014/main" id="{8625C645-0953-1648-B0F0-EBB8FE01A6C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g341ce4f0eed_0_20:notes">
            <a:extLst>
              <a:ext uri="{FF2B5EF4-FFF2-40B4-BE49-F238E27FC236}">
                <a16:creationId xmlns:a16="http://schemas.microsoft.com/office/drawing/2014/main" id="{8E764DFF-BD0D-CEE2-C737-1C5D52A0F58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8029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a:extLst>
            <a:ext uri="{FF2B5EF4-FFF2-40B4-BE49-F238E27FC236}">
              <a16:creationId xmlns:a16="http://schemas.microsoft.com/office/drawing/2014/main" id="{C9357114-9C18-DC46-94F4-A551C702C031}"/>
            </a:ext>
          </a:extLst>
        </p:cNvPr>
        <p:cNvGrpSpPr/>
        <p:nvPr/>
      </p:nvGrpSpPr>
      <p:grpSpPr>
        <a:xfrm>
          <a:off x="0" y="0"/>
          <a:ext cx="0" cy="0"/>
          <a:chOff x="0" y="0"/>
          <a:chExt cx="0" cy="0"/>
        </a:xfrm>
      </p:grpSpPr>
      <p:sp>
        <p:nvSpPr>
          <p:cNvPr id="215" name="Google Shape;215;g341ce4f0eed_0_20:notes">
            <a:extLst>
              <a:ext uri="{FF2B5EF4-FFF2-40B4-BE49-F238E27FC236}">
                <a16:creationId xmlns:a16="http://schemas.microsoft.com/office/drawing/2014/main" id="{C6CEF85F-14C8-8B7E-5AF7-D60CF89278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g341ce4f0eed_0_20:notes">
            <a:extLst>
              <a:ext uri="{FF2B5EF4-FFF2-40B4-BE49-F238E27FC236}">
                <a16:creationId xmlns:a16="http://schemas.microsoft.com/office/drawing/2014/main" id="{A46701FA-5C38-F5AB-A4ED-29AC3F0A5DD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529764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a:extLst>
            <a:ext uri="{FF2B5EF4-FFF2-40B4-BE49-F238E27FC236}">
              <a16:creationId xmlns:a16="http://schemas.microsoft.com/office/drawing/2014/main" id="{49B9CC1E-589F-951D-5789-D33D4410A98A}"/>
            </a:ext>
          </a:extLst>
        </p:cNvPr>
        <p:cNvGrpSpPr/>
        <p:nvPr/>
      </p:nvGrpSpPr>
      <p:grpSpPr>
        <a:xfrm>
          <a:off x="0" y="0"/>
          <a:ext cx="0" cy="0"/>
          <a:chOff x="0" y="0"/>
          <a:chExt cx="0" cy="0"/>
        </a:xfrm>
      </p:grpSpPr>
      <p:sp>
        <p:nvSpPr>
          <p:cNvPr id="215" name="Google Shape;215;g341ce4f0eed_0_20:notes">
            <a:extLst>
              <a:ext uri="{FF2B5EF4-FFF2-40B4-BE49-F238E27FC236}">
                <a16:creationId xmlns:a16="http://schemas.microsoft.com/office/drawing/2014/main" id="{0CDA056E-BDC3-B894-A05C-CF8977DE1B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g341ce4f0eed_0_20:notes">
            <a:extLst>
              <a:ext uri="{FF2B5EF4-FFF2-40B4-BE49-F238E27FC236}">
                <a16:creationId xmlns:a16="http://schemas.microsoft.com/office/drawing/2014/main" id="{B8AF5A4C-932C-16C6-AFF8-D46165721B6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74953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41ce4f0ee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g341ce4f0eed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a:extLst>
            <a:ext uri="{FF2B5EF4-FFF2-40B4-BE49-F238E27FC236}">
              <a16:creationId xmlns:a16="http://schemas.microsoft.com/office/drawing/2014/main" id="{D51A6440-8215-3766-19FD-C1975B4D7F91}"/>
            </a:ext>
          </a:extLst>
        </p:cNvPr>
        <p:cNvGrpSpPr/>
        <p:nvPr/>
      </p:nvGrpSpPr>
      <p:grpSpPr>
        <a:xfrm>
          <a:off x="0" y="0"/>
          <a:ext cx="0" cy="0"/>
          <a:chOff x="0" y="0"/>
          <a:chExt cx="0" cy="0"/>
        </a:xfrm>
      </p:grpSpPr>
      <p:sp>
        <p:nvSpPr>
          <p:cNvPr id="223" name="Google Shape;223;g341ce4f0eed_0_26:notes">
            <a:extLst>
              <a:ext uri="{FF2B5EF4-FFF2-40B4-BE49-F238E27FC236}">
                <a16:creationId xmlns:a16="http://schemas.microsoft.com/office/drawing/2014/main" id="{AEEB2A04-8F31-5817-5A3E-FF80B93A0F2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g341ce4f0eed_0_26:notes">
            <a:extLst>
              <a:ext uri="{FF2B5EF4-FFF2-40B4-BE49-F238E27FC236}">
                <a16:creationId xmlns:a16="http://schemas.microsoft.com/office/drawing/2014/main" id="{D52762B8-C56D-A9BD-1C5F-DCB0725BC4D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70126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41ce4f0eed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g341ce4f0eed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B96B8065-6D26-E213-E87E-D04BF955BF29}"/>
            </a:ext>
          </a:extLst>
        </p:cNvPr>
        <p:cNvGrpSpPr/>
        <p:nvPr/>
      </p:nvGrpSpPr>
      <p:grpSpPr>
        <a:xfrm>
          <a:off x="0" y="0"/>
          <a:ext cx="0" cy="0"/>
          <a:chOff x="0" y="0"/>
          <a:chExt cx="0" cy="0"/>
        </a:xfrm>
      </p:grpSpPr>
      <p:sp>
        <p:nvSpPr>
          <p:cNvPr id="231" name="Google Shape;231;g341ce4f0eed_0_32:notes">
            <a:extLst>
              <a:ext uri="{FF2B5EF4-FFF2-40B4-BE49-F238E27FC236}">
                <a16:creationId xmlns:a16="http://schemas.microsoft.com/office/drawing/2014/main" id="{994C222C-1B1A-9A1D-FFAC-C5016884D9B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g341ce4f0eed_0_32:notes">
            <a:extLst>
              <a:ext uri="{FF2B5EF4-FFF2-40B4-BE49-F238E27FC236}">
                <a16:creationId xmlns:a16="http://schemas.microsoft.com/office/drawing/2014/main" id="{768ADB3D-1C7D-2EB2-5BA1-C8D4A48A4E3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384444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a:extLst>
            <a:ext uri="{FF2B5EF4-FFF2-40B4-BE49-F238E27FC236}">
              <a16:creationId xmlns:a16="http://schemas.microsoft.com/office/drawing/2014/main" id="{91D3A56D-9BEC-39E0-B019-D28CD61A600A}"/>
            </a:ext>
          </a:extLst>
        </p:cNvPr>
        <p:cNvGrpSpPr/>
        <p:nvPr/>
      </p:nvGrpSpPr>
      <p:grpSpPr>
        <a:xfrm>
          <a:off x="0" y="0"/>
          <a:ext cx="0" cy="0"/>
          <a:chOff x="0" y="0"/>
          <a:chExt cx="0" cy="0"/>
        </a:xfrm>
      </p:grpSpPr>
      <p:sp>
        <p:nvSpPr>
          <p:cNvPr id="231" name="Google Shape;231;g341ce4f0eed_0_32:notes">
            <a:extLst>
              <a:ext uri="{FF2B5EF4-FFF2-40B4-BE49-F238E27FC236}">
                <a16:creationId xmlns:a16="http://schemas.microsoft.com/office/drawing/2014/main" id="{205CF688-7FCF-AD9F-529F-6C5108343A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g341ce4f0eed_0_32:notes">
            <a:extLst>
              <a:ext uri="{FF2B5EF4-FFF2-40B4-BE49-F238E27FC236}">
                <a16:creationId xmlns:a16="http://schemas.microsoft.com/office/drawing/2014/main" id="{4905B069-0033-162F-948C-BABE4AB6B7D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336138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34a9c7eef16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g34a9c7eef16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a:extLst>
            <a:ext uri="{FF2B5EF4-FFF2-40B4-BE49-F238E27FC236}">
              <a16:creationId xmlns:a16="http://schemas.microsoft.com/office/drawing/2014/main" id="{69C48541-867B-6616-4AD1-0D70D221BFA7}"/>
            </a:ext>
          </a:extLst>
        </p:cNvPr>
        <p:cNvGrpSpPr/>
        <p:nvPr/>
      </p:nvGrpSpPr>
      <p:grpSpPr>
        <a:xfrm>
          <a:off x="0" y="0"/>
          <a:ext cx="0" cy="0"/>
          <a:chOff x="0" y="0"/>
          <a:chExt cx="0" cy="0"/>
        </a:xfrm>
      </p:grpSpPr>
      <p:sp>
        <p:nvSpPr>
          <p:cNvPr id="261" name="Google Shape;261;g34a9c7eef16_0_11:notes">
            <a:extLst>
              <a:ext uri="{FF2B5EF4-FFF2-40B4-BE49-F238E27FC236}">
                <a16:creationId xmlns:a16="http://schemas.microsoft.com/office/drawing/2014/main" id="{D78200AC-0C42-C285-9E15-F9E0B15AED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g34a9c7eef16_0_11:notes">
            <a:extLst>
              <a:ext uri="{FF2B5EF4-FFF2-40B4-BE49-F238E27FC236}">
                <a16:creationId xmlns:a16="http://schemas.microsoft.com/office/drawing/2014/main" id="{EB67D7E4-6585-FA5D-B2AA-BD4AB40514A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548554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34a9c7eef16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g34a9c7eef16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4a6029fcee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g34a6029fcee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15A33A65-2905-3661-573C-A040D654CD02}"/>
            </a:ext>
          </a:extLst>
        </p:cNvPr>
        <p:cNvGrpSpPr/>
        <p:nvPr/>
      </p:nvGrpSpPr>
      <p:grpSpPr>
        <a:xfrm>
          <a:off x="0" y="0"/>
          <a:ext cx="0" cy="0"/>
          <a:chOff x="0" y="0"/>
          <a:chExt cx="0" cy="0"/>
        </a:xfrm>
      </p:grpSpPr>
      <p:sp>
        <p:nvSpPr>
          <p:cNvPr id="191" name="Google Shape;191;p3:notes">
            <a:extLst>
              <a:ext uri="{FF2B5EF4-FFF2-40B4-BE49-F238E27FC236}">
                <a16:creationId xmlns:a16="http://schemas.microsoft.com/office/drawing/2014/main" id="{A95AFDBC-150D-2A20-1098-C8A92E86C3A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3:notes">
            <a:extLst>
              <a:ext uri="{FF2B5EF4-FFF2-40B4-BE49-F238E27FC236}">
                <a16:creationId xmlns:a16="http://schemas.microsoft.com/office/drawing/2014/main" id="{22CDB3A9-9D13-24DE-00AB-F51EC0A3BB9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55489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a:extLst>
            <a:ext uri="{FF2B5EF4-FFF2-40B4-BE49-F238E27FC236}">
              <a16:creationId xmlns:a16="http://schemas.microsoft.com/office/drawing/2014/main" id="{9BFF14AA-F0B3-BC32-2D12-F8068EFCD811}"/>
            </a:ext>
          </a:extLst>
        </p:cNvPr>
        <p:cNvGrpSpPr/>
        <p:nvPr/>
      </p:nvGrpSpPr>
      <p:grpSpPr>
        <a:xfrm>
          <a:off x="0" y="0"/>
          <a:ext cx="0" cy="0"/>
          <a:chOff x="0" y="0"/>
          <a:chExt cx="0" cy="0"/>
        </a:xfrm>
      </p:grpSpPr>
      <p:sp>
        <p:nvSpPr>
          <p:cNvPr id="191" name="Google Shape;191;p3:notes">
            <a:extLst>
              <a:ext uri="{FF2B5EF4-FFF2-40B4-BE49-F238E27FC236}">
                <a16:creationId xmlns:a16="http://schemas.microsoft.com/office/drawing/2014/main" id="{8BE92725-6A2A-8E15-89AD-99C65F2F78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2" name="Google Shape;192;p3:notes">
            <a:extLst>
              <a:ext uri="{FF2B5EF4-FFF2-40B4-BE49-F238E27FC236}">
                <a16:creationId xmlns:a16="http://schemas.microsoft.com/office/drawing/2014/main" id="{C407372C-9B84-1DE9-2A00-D460325E550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63181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a:extLst>
            <a:ext uri="{FF2B5EF4-FFF2-40B4-BE49-F238E27FC236}">
              <a16:creationId xmlns:a16="http://schemas.microsoft.com/office/drawing/2014/main" id="{89398E7E-CECC-5CE1-C7FB-CBA7BBA15101}"/>
            </a:ext>
          </a:extLst>
        </p:cNvPr>
        <p:cNvGrpSpPr/>
        <p:nvPr/>
      </p:nvGrpSpPr>
      <p:grpSpPr>
        <a:xfrm>
          <a:off x="0" y="0"/>
          <a:ext cx="0" cy="0"/>
          <a:chOff x="0" y="0"/>
          <a:chExt cx="0" cy="0"/>
        </a:xfrm>
      </p:grpSpPr>
      <p:sp>
        <p:nvSpPr>
          <p:cNvPr id="198" name="Google Shape;198;p4:notes">
            <a:extLst>
              <a:ext uri="{FF2B5EF4-FFF2-40B4-BE49-F238E27FC236}">
                <a16:creationId xmlns:a16="http://schemas.microsoft.com/office/drawing/2014/main" id="{01E951B6-EC4D-BCD0-0D4D-98E0C59D9A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p4:notes">
            <a:extLst>
              <a:ext uri="{FF2B5EF4-FFF2-40B4-BE49-F238E27FC236}">
                <a16:creationId xmlns:a16="http://schemas.microsoft.com/office/drawing/2014/main" id="{9C44D5C8-C23B-B439-C13A-DE7B8FBD1BA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60296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a:extLst>
            <a:ext uri="{FF2B5EF4-FFF2-40B4-BE49-F238E27FC236}">
              <a16:creationId xmlns:a16="http://schemas.microsoft.com/office/drawing/2014/main" id="{05C16608-A273-2991-63AD-062E56577B67}"/>
            </a:ext>
          </a:extLst>
        </p:cNvPr>
        <p:cNvGrpSpPr/>
        <p:nvPr/>
      </p:nvGrpSpPr>
      <p:grpSpPr>
        <a:xfrm>
          <a:off x="0" y="0"/>
          <a:ext cx="0" cy="0"/>
          <a:chOff x="0" y="0"/>
          <a:chExt cx="0" cy="0"/>
        </a:xfrm>
      </p:grpSpPr>
      <p:sp>
        <p:nvSpPr>
          <p:cNvPr id="207" name="Google Shape;207;p5:notes">
            <a:extLst>
              <a:ext uri="{FF2B5EF4-FFF2-40B4-BE49-F238E27FC236}">
                <a16:creationId xmlns:a16="http://schemas.microsoft.com/office/drawing/2014/main" id="{BFD5068F-A9A5-D22D-C225-CED027A0FE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p5:notes">
            <a:extLst>
              <a:ext uri="{FF2B5EF4-FFF2-40B4-BE49-F238E27FC236}">
                <a16:creationId xmlns:a16="http://schemas.microsoft.com/office/drawing/2014/main" id="{610F1C75-F5F0-B3E5-1F7C-4E84C70F054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38658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BBD6D-B866-D547-85BA-3821DC80C4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C7057B01-D7FA-D42B-3EB0-241A5BA6F0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71EE9FD4-8828-00AE-D2E6-0F8368C9C6D5}"/>
              </a:ext>
            </a:extLst>
          </p:cNvPr>
          <p:cNvSpPr>
            <a:spLocks noGrp="1"/>
          </p:cNvSpPr>
          <p:nvPr>
            <p:ph type="dt" sz="half" idx="10"/>
          </p:nvPr>
        </p:nvSpPr>
        <p:spPr/>
        <p:txBody>
          <a:bodyPr/>
          <a:lstStyle/>
          <a:p>
            <a:fld id="{A63D05F5-D637-2440-BF8F-B892EFDF7E1D}" type="datetimeFigureOut">
              <a:rPr lang="en-AE" smtClean="0"/>
              <a:t>14/08/2025</a:t>
            </a:fld>
            <a:endParaRPr lang="en-AE"/>
          </a:p>
        </p:txBody>
      </p:sp>
      <p:sp>
        <p:nvSpPr>
          <p:cNvPr id="5" name="Footer Placeholder 4">
            <a:extLst>
              <a:ext uri="{FF2B5EF4-FFF2-40B4-BE49-F238E27FC236}">
                <a16:creationId xmlns:a16="http://schemas.microsoft.com/office/drawing/2014/main" id="{8E702465-DEFC-0A4F-65AA-2649CAD3E9C7}"/>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5F9C90E5-2568-90E0-8845-D9B2DDEDD479}"/>
              </a:ext>
            </a:extLst>
          </p:cNvPr>
          <p:cNvSpPr>
            <a:spLocks noGrp="1"/>
          </p:cNvSpPr>
          <p:nvPr>
            <p:ph type="sldNum" sz="quarter" idx="12"/>
          </p:nvPr>
        </p:nvSpPr>
        <p:spPr/>
        <p:txBody>
          <a:bodyPr/>
          <a:lstStyle/>
          <a:p>
            <a:fld id="{AC6B0128-81EC-F742-8098-F0E5D26DCFF1}" type="slidenum">
              <a:rPr lang="en-AE" smtClean="0"/>
              <a:t>‹#›</a:t>
            </a:fld>
            <a:endParaRPr lang="en-AE"/>
          </a:p>
        </p:txBody>
      </p:sp>
    </p:spTree>
    <p:extLst>
      <p:ext uri="{BB962C8B-B14F-4D97-AF65-F5344CB8AC3E}">
        <p14:creationId xmlns:p14="http://schemas.microsoft.com/office/powerpoint/2010/main" val="1174028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B6F00-00BD-7DBB-27CF-997BE3089644}"/>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B7C9854E-DEA6-225C-4225-952972DCA3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52ED5AA3-1945-97D0-CE07-F873D34D1CD5}"/>
              </a:ext>
            </a:extLst>
          </p:cNvPr>
          <p:cNvSpPr>
            <a:spLocks noGrp="1"/>
          </p:cNvSpPr>
          <p:nvPr>
            <p:ph type="dt" sz="half" idx="10"/>
          </p:nvPr>
        </p:nvSpPr>
        <p:spPr/>
        <p:txBody>
          <a:bodyPr/>
          <a:lstStyle/>
          <a:p>
            <a:fld id="{A63D05F5-D637-2440-BF8F-B892EFDF7E1D}" type="datetimeFigureOut">
              <a:rPr lang="en-AE" smtClean="0"/>
              <a:t>14/08/2025</a:t>
            </a:fld>
            <a:endParaRPr lang="en-AE"/>
          </a:p>
        </p:txBody>
      </p:sp>
      <p:sp>
        <p:nvSpPr>
          <p:cNvPr id="5" name="Footer Placeholder 4">
            <a:extLst>
              <a:ext uri="{FF2B5EF4-FFF2-40B4-BE49-F238E27FC236}">
                <a16:creationId xmlns:a16="http://schemas.microsoft.com/office/drawing/2014/main" id="{30D4FE3F-C2C7-98EA-D809-0B7A361D15F9}"/>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BC15A8FE-4799-0558-95E6-37C38D5B81F5}"/>
              </a:ext>
            </a:extLst>
          </p:cNvPr>
          <p:cNvSpPr>
            <a:spLocks noGrp="1"/>
          </p:cNvSpPr>
          <p:nvPr>
            <p:ph type="sldNum" sz="quarter" idx="12"/>
          </p:nvPr>
        </p:nvSpPr>
        <p:spPr/>
        <p:txBody>
          <a:bodyPr/>
          <a:lstStyle/>
          <a:p>
            <a:fld id="{AC6B0128-81EC-F742-8098-F0E5D26DCFF1}" type="slidenum">
              <a:rPr lang="en-AE" smtClean="0"/>
              <a:t>‹#›</a:t>
            </a:fld>
            <a:endParaRPr lang="en-AE"/>
          </a:p>
        </p:txBody>
      </p:sp>
    </p:spTree>
    <p:extLst>
      <p:ext uri="{BB962C8B-B14F-4D97-AF65-F5344CB8AC3E}">
        <p14:creationId xmlns:p14="http://schemas.microsoft.com/office/powerpoint/2010/main" val="21998814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C3B5B8-E7D9-36AD-90A1-28B379AF19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EEB00761-75A3-D5C2-37F4-F6E48F65BC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B47A126F-B6DF-906A-C79E-C09AD6656511}"/>
              </a:ext>
            </a:extLst>
          </p:cNvPr>
          <p:cNvSpPr>
            <a:spLocks noGrp="1"/>
          </p:cNvSpPr>
          <p:nvPr>
            <p:ph type="dt" sz="half" idx="10"/>
          </p:nvPr>
        </p:nvSpPr>
        <p:spPr/>
        <p:txBody>
          <a:bodyPr/>
          <a:lstStyle/>
          <a:p>
            <a:fld id="{A63D05F5-D637-2440-BF8F-B892EFDF7E1D}" type="datetimeFigureOut">
              <a:rPr lang="en-AE" smtClean="0"/>
              <a:t>14/08/2025</a:t>
            </a:fld>
            <a:endParaRPr lang="en-AE"/>
          </a:p>
        </p:txBody>
      </p:sp>
      <p:sp>
        <p:nvSpPr>
          <p:cNvPr id="5" name="Footer Placeholder 4">
            <a:extLst>
              <a:ext uri="{FF2B5EF4-FFF2-40B4-BE49-F238E27FC236}">
                <a16:creationId xmlns:a16="http://schemas.microsoft.com/office/drawing/2014/main" id="{14442954-73A1-38EF-7214-190892F94EB6}"/>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42D57272-5A7D-F99C-0BF6-D0248BAB04D6}"/>
              </a:ext>
            </a:extLst>
          </p:cNvPr>
          <p:cNvSpPr>
            <a:spLocks noGrp="1"/>
          </p:cNvSpPr>
          <p:nvPr>
            <p:ph type="sldNum" sz="quarter" idx="12"/>
          </p:nvPr>
        </p:nvSpPr>
        <p:spPr/>
        <p:txBody>
          <a:bodyPr/>
          <a:lstStyle/>
          <a:p>
            <a:fld id="{AC6B0128-81EC-F742-8098-F0E5D26DCFF1}" type="slidenum">
              <a:rPr lang="en-AE" smtClean="0"/>
              <a:t>‹#›</a:t>
            </a:fld>
            <a:endParaRPr lang="en-AE"/>
          </a:p>
        </p:txBody>
      </p:sp>
    </p:spTree>
    <p:extLst>
      <p:ext uri="{BB962C8B-B14F-4D97-AF65-F5344CB8AC3E}">
        <p14:creationId xmlns:p14="http://schemas.microsoft.com/office/powerpoint/2010/main" val="1115447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2"/>
          <p:cNvSpPr txBox="1">
            <a:spLocks noGrp="1"/>
          </p:cNvSpPr>
          <p:nvPr>
            <p:ph type="title"/>
          </p:nvPr>
        </p:nvSpPr>
        <p:spPr>
          <a:xfrm>
            <a:off x="270067" y="385705"/>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a:endParaRPr/>
          </a:p>
        </p:txBody>
      </p:sp>
      <p:sp>
        <p:nvSpPr>
          <p:cNvPr id="16" name="Google Shape;16;p2"/>
          <p:cNvSpPr txBox="1">
            <a:spLocks noGrp="1"/>
          </p:cNvSpPr>
          <p:nvPr>
            <p:ph type="body" idx="1"/>
          </p:nvPr>
        </p:nvSpPr>
        <p:spPr>
          <a:xfrm>
            <a:off x="270067" y="1149300"/>
            <a:ext cx="11506400" cy="4942400"/>
          </a:xfrm>
          <a:prstGeom prst="rect">
            <a:avLst/>
          </a:prstGeom>
          <a:noFill/>
          <a:ln>
            <a:noFill/>
          </a:ln>
        </p:spPr>
        <p:txBody>
          <a:bodyPr spcFirstLastPara="1" wrap="square" lIns="91425" tIns="91425" rIns="91425" bIns="91425" anchor="t" anchorCtr="0">
            <a:noAutofit/>
          </a:bodyPr>
          <a:lstStyle>
            <a:lvl1pPr marL="609585" lvl="0" indent="-431789" algn="l">
              <a:lnSpc>
                <a:spcPct val="115000"/>
              </a:lnSpc>
              <a:spcBef>
                <a:spcPts val="0"/>
              </a:spcBef>
              <a:spcAft>
                <a:spcPts val="0"/>
              </a:spcAft>
              <a:buSzPts val="1500"/>
              <a:buFont typeface="Nunito"/>
              <a:buChar char="●"/>
              <a:defRPr>
                <a:latin typeface="Nunito"/>
                <a:ea typeface="Nunito"/>
                <a:cs typeface="Nunito"/>
                <a:sym typeface="Nunito"/>
              </a:defRPr>
            </a:lvl1pPr>
            <a:lvl2pPr marL="1219170" lvl="1" indent="-414856" algn="l">
              <a:lnSpc>
                <a:spcPct val="115000"/>
              </a:lnSpc>
              <a:spcBef>
                <a:spcPts val="2133"/>
              </a:spcBef>
              <a:spcAft>
                <a:spcPts val="0"/>
              </a:spcAft>
              <a:buSzPts val="1300"/>
              <a:buFont typeface="Nunito"/>
              <a:buChar char="○"/>
              <a:defRPr>
                <a:latin typeface="Nunito"/>
                <a:ea typeface="Nunito"/>
                <a:cs typeface="Nunito"/>
                <a:sym typeface="Nunito"/>
              </a:defRPr>
            </a:lvl2pPr>
            <a:lvl3pPr marL="1828754" lvl="2" indent="-406390" algn="l">
              <a:lnSpc>
                <a:spcPct val="115000"/>
              </a:lnSpc>
              <a:spcBef>
                <a:spcPts val="2133"/>
              </a:spcBef>
              <a:spcAft>
                <a:spcPts val="0"/>
              </a:spcAft>
              <a:buSzPts val="1200"/>
              <a:buFont typeface="Nunito"/>
              <a:buChar char="■"/>
              <a:defRPr>
                <a:latin typeface="Nunito"/>
                <a:ea typeface="Nunito"/>
                <a:cs typeface="Nunito"/>
                <a:sym typeface="Nunito"/>
              </a:defRPr>
            </a:lvl3pPr>
            <a:lvl4pPr marL="2438339" lvl="3" indent="-397923" algn="l">
              <a:lnSpc>
                <a:spcPct val="115000"/>
              </a:lnSpc>
              <a:spcBef>
                <a:spcPts val="2133"/>
              </a:spcBef>
              <a:spcAft>
                <a:spcPts val="0"/>
              </a:spcAft>
              <a:buSzPts val="1100"/>
              <a:buFont typeface="Nunito"/>
              <a:buChar char="●"/>
              <a:defRPr>
                <a:latin typeface="Nunito"/>
                <a:ea typeface="Nunito"/>
                <a:cs typeface="Nunito"/>
                <a:sym typeface="Nunito"/>
              </a:defRPr>
            </a:lvl4pPr>
            <a:lvl5pPr marL="3047924" lvl="4" indent="-389457" algn="l">
              <a:lnSpc>
                <a:spcPct val="115000"/>
              </a:lnSpc>
              <a:spcBef>
                <a:spcPts val="2133"/>
              </a:spcBef>
              <a:spcAft>
                <a:spcPts val="0"/>
              </a:spcAft>
              <a:buSzPts val="1000"/>
              <a:buFont typeface="Nunito"/>
              <a:buChar char="○"/>
              <a:defRPr>
                <a:latin typeface="Nunito"/>
                <a:ea typeface="Nunito"/>
                <a:cs typeface="Nunito"/>
                <a:sym typeface="Nunito"/>
              </a:defRPr>
            </a:lvl5pPr>
            <a:lvl6pPr marL="3657509" lvl="5" indent="-380990" algn="l">
              <a:lnSpc>
                <a:spcPct val="115000"/>
              </a:lnSpc>
              <a:spcBef>
                <a:spcPts val="2133"/>
              </a:spcBef>
              <a:spcAft>
                <a:spcPts val="0"/>
              </a:spcAft>
              <a:buSzPts val="900"/>
              <a:buFont typeface="Nunito"/>
              <a:buChar char="■"/>
              <a:defRPr>
                <a:latin typeface="Nunito"/>
                <a:ea typeface="Nunito"/>
                <a:cs typeface="Nunito"/>
                <a:sym typeface="Nunito"/>
              </a:defRPr>
            </a:lvl6pPr>
            <a:lvl7pPr marL="4267093" lvl="6" indent="-372524" algn="l">
              <a:lnSpc>
                <a:spcPct val="115000"/>
              </a:lnSpc>
              <a:spcBef>
                <a:spcPts val="2133"/>
              </a:spcBef>
              <a:spcAft>
                <a:spcPts val="0"/>
              </a:spcAft>
              <a:buSzPts val="800"/>
              <a:buFont typeface="Nunito"/>
              <a:buChar char="●"/>
              <a:defRPr>
                <a:latin typeface="Nunito"/>
                <a:ea typeface="Nunito"/>
                <a:cs typeface="Nunito"/>
                <a:sym typeface="Nunito"/>
              </a:defRPr>
            </a:lvl7pPr>
            <a:lvl8pPr marL="4876678" lvl="7" indent="-364058" algn="l">
              <a:lnSpc>
                <a:spcPct val="115000"/>
              </a:lnSpc>
              <a:spcBef>
                <a:spcPts val="2133"/>
              </a:spcBef>
              <a:spcAft>
                <a:spcPts val="0"/>
              </a:spcAft>
              <a:buSzPts val="700"/>
              <a:buFont typeface="Nunito"/>
              <a:buChar char="○"/>
              <a:defRPr>
                <a:latin typeface="Nunito"/>
                <a:ea typeface="Nunito"/>
                <a:cs typeface="Nunito"/>
                <a:sym typeface="Nunito"/>
              </a:defRPr>
            </a:lvl8pPr>
            <a:lvl9pPr marL="5486263" lvl="8" indent="-355591" algn="l">
              <a:lnSpc>
                <a:spcPct val="115000"/>
              </a:lnSpc>
              <a:spcBef>
                <a:spcPts val="2133"/>
              </a:spcBef>
              <a:spcAft>
                <a:spcPts val="2133"/>
              </a:spcAft>
              <a:buSzPts val="600"/>
              <a:buFont typeface="Nunito"/>
              <a:buChar char="■"/>
              <a:defRPr>
                <a:latin typeface="Nunito"/>
                <a:ea typeface="Nunito"/>
                <a:cs typeface="Nunito"/>
                <a:sym typeface="Nunito"/>
              </a:defRPr>
            </a:lvl9pPr>
          </a:lstStyle>
          <a:p>
            <a:endParaRPr/>
          </a:p>
        </p:txBody>
      </p:sp>
      <p:sp>
        <p:nvSpPr>
          <p:cNvPr id="17" name="Google Shape;17;p2"/>
          <p:cNvSpPr txBox="1">
            <a:spLocks noGrp="1"/>
          </p:cNvSpPr>
          <p:nvPr>
            <p:ph type="sldNum" idx="12"/>
          </p:nvPr>
        </p:nvSpPr>
        <p:spPr>
          <a:xfrm>
            <a:off x="11776399" y="6595876"/>
            <a:ext cx="487200" cy="289600"/>
          </a:xfrm>
          <a:prstGeom prst="rect">
            <a:avLst/>
          </a:prstGeom>
          <a:noFill/>
          <a:ln>
            <a:noFill/>
          </a:ln>
        </p:spPr>
        <p:txBody>
          <a:bodyPr spcFirstLastPara="1" wrap="square" lIns="91425" tIns="91425" rIns="91425" bIns="91425" anchor="ctr" anchorCtr="0">
            <a:noAutofit/>
          </a:bodyPr>
          <a:lstStyle>
            <a:lvl1pPr marL="0" marR="0" lvl="0" indent="0" algn="ctr">
              <a:lnSpc>
                <a:spcPct val="100000"/>
              </a:lnSpc>
              <a:spcBef>
                <a:spcPts val="0"/>
              </a:spcBef>
              <a:spcAft>
                <a:spcPts val="0"/>
              </a:spcAft>
              <a:buClr>
                <a:srgbClr val="000000"/>
              </a:buClr>
              <a:buSzPts val="800"/>
              <a:buFont typeface="Arial"/>
              <a:buNone/>
              <a:defRPr sz="1067" b="1" i="0" u="none" strike="noStrike" cap="none">
                <a:solidFill>
                  <a:srgbClr val="434343"/>
                </a:solidFill>
                <a:latin typeface="Nunito"/>
                <a:ea typeface="Nunito"/>
                <a:cs typeface="Nunito"/>
                <a:sym typeface="Nunito"/>
              </a:defRPr>
            </a:lvl1pPr>
            <a:lvl2pPr marL="0" marR="0" lvl="1" indent="0" algn="ctr">
              <a:lnSpc>
                <a:spcPct val="100000"/>
              </a:lnSpc>
              <a:spcBef>
                <a:spcPts val="0"/>
              </a:spcBef>
              <a:spcAft>
                <a:spcPts val="0"/>
              </a:spcAft>
              <a:buClr>
                <a:srgbClr val="000000"/>
              </a:buClr>
              <a:buSzPts val="800"/>
              <a:buFont typeface="Arial"/>
              <a:buNone/>
              <a:defRPr sz="1067" b="1" i="0" u="none" strike="noStrike" cap="none">
                <a:solidFill>
                  <a:srgbClr val="434343"/>
                </a:solidFill>
                <a:latin typeface="Nunito"/>
                <a:ea typeface="Nunito"/>
                <a:cs typeface="Nunito"/>
                <a:sym typeface="Nunito"/>
              </a:defRPr>
            </a:lvl2pPr>
            <a:lvl3pPr marL="0" marR="0" lvl="2" indent="0" algn="ctr">
              <a:lnSpc>
                <a:spcPct val="100000"/>
              </a:lnSpc>
              <a:spcBef>
                <a:spcPts val="0"/>
              </a:spcBef>
              <a:spcAft>
                <a:spcPts val="0"/>
              </a:spcAft>
              <a:buClr>
                <a:srgbClr val="000000"/>
              </a:buClr>
              <a:buSzPts val="800"/>
              <a:buFont typeface="Arial"/>
              <a:buNone/>
              <a:defRPr sz="1067" b="1" i="0" u="none" strike="noStrike" cap="none">
                <a:solidFill>
                  <a:srgbClr val="434343"/>
                </a:solidFill>
                <a:latin typeface="Nunito"/>
                <a:ea typeface="Nunito"/>
                <a:cs typeface="Nunito"/>
                <a:sym typeface="Nunito"/>
              </a:defRPr>
            </a:lvl3pPr>
            <a:lvl4pPr marL="0" marR="0" lvl="3" indent="0" algn="ctr">
              <a:lnSpc>
                <a:spcPct val="100000"/>
              </a:lnSpc>
              <a:spcBef>
                <a:spcPts val="0"/>
              </a:spcBef>
              <a:spcAft>
                <a:spcPts val="0"/>
              </a:spcAft>
              <a:buClr>
                <a:srgbClr val="000000"/>
              </a:buClr>
              <a:buSzPts val="800"/>
              <a:buFont typeface="Arial"/>
              <a:buNone/>
              <a:defRPr sz="1067" b="1" i="0" u="none" strike="noStrike" cap="none">
                <a:solidFill>
                  <a:srgbClr val="434343"/>
                </a:solidFill>
                <a:latin typeface="Nunito"/>
                <a:ea typeface="Nunito"/>
                <a:cs typeface="Nunito"/>
                <a:sym typeface="Nunito"/>
              </a:defRPr>
            </a:lvl4pPr>
            <a:lvl5pPr marL="0" marR="0" lvl="4" indent="0" algn="ctr">
              <a:lnSpc>
                <a:spcPct val="100000"/>
              </a:lnSpc>
              <a:spcBef>
                <a:spcPts val="0"/>
              </a:spcBef>
              <a:spcAft>
                <a:spcPts val="0"/>
              </a:spcAft>
              <a:buClr>
                <a:srgbClr val="000000"/>
              </a:buClr>
              <a:buSzPts val="800"/>
              <a:buFont typeface="Arial"/>
              <a:buNone/>
              <a:defRPr sz="1067" b="1" i="0" u="none" strike="noStrike" cap="none">
                <a:solidFill>
                  <a:srgbClr val="434343"/>
                </a:solidFill>
                <a:latin typeface="Nunito"/>
                <a:ea typeface="Nunito"/>
                <a:cs typeface="Nunito"/>
                <a:sym typeface="Nunito"/>
              </a:defRPr>
            </a:lvl5pPr>
            <a:lvl6pPr marL="0" marR="0" lvl="5" indent="0" algn="ctr">
              <a:lnSpc>
                <a:spcPct val="100000"/>
              </a:lnSpc>
              <a:spcBef>
                <a:spcPts val="0"/>
              </a:spcBef>
              <a:spcAft>
                <a:spcPts val="0"/>
              </a:spcAft>
              <a:buClr>
                <a:srgbClr val="000000"/>
              </a:buClr>
              <a:buSzPts val="800"/>
              <a:buFont typeface="Arial"/>
              <a:buNone/>
              <a:defRPr sz="1067" b="1" i="0" u="none" strike="noStrike" cap="none">
                <a:solidFill>
                  <a:srgbClr val="434343"/>
                </a:solidFill>
                <a:latin typeface="Nunito"/>
                <a:ea typeface="Nunito"/>
                <a:cs typeface="Nunito"/>
                <a:sym typeface="Nunito"/>
              </a:defRPr>
            </a:lvl6pPr>
            <a:lvl7pPr marL="0" marR="0" lvl="6" indent="0" algn="ctr">
              <a:lnSpc>
                <a:spcPct val="100000"/>
              </a:lnSpc>
              <a:spcBef>
                <a:spcPts val="0"/>
              </a:spcBef>
              <a:spcAft>
                <a:spcPts val="0"/>
              </a:spcAft>
              <a:buClr>
                <a:srgbClr val="000000"/>
              </a:buClr>
              <a:buSzPts val="800"/>
              <a:buFont typeface="Arial"/>
              <a:buNone/>
              <a:defRPr sz="1067" b="1" i="0" u="none" strike="noStrike" cap="none">
                <a:solidFill>
                  <a:srgbClr val="434343"/>
                </a:solidFill>
                <a:latin typeface="Nunito"/>
                <a:ea typeface="Nunito"/>
                <a:cs typeface="Nunito"/>
                <a:sym typeface="Nunito"/>
              </a:defRPr>
            </a:lvl7pPr>
            <a:lvl8pPr marL="0" marR="0" lvl="7" indent="0" algn="ctr">
              <a:lnSpc>
                <a:spcPct val="100000"/>
              </a:lnSpc>
              <a:spcBef>
                <a:spcPts val="0"/>
              </a:spcBef>
              <a:spcAft>
                <a:spcPts val="0"/>
              </a:spcAft>
              <a:buClr>
                <a:srgbClr val="000000"/>
              </a:buClr>
              <a:buSzPts val="800"/>
              <a:buFont typeface="Arial"/>
              <a:buNone/>
              <a:defRPr sz="1067" b="1" i="0" u="none" strike="noStrike" cap="none">
                <a:solidFill>
                  <a:srgbClr val="434343"/>
                </a:solidFill>
                <a:latin typeface="Nunito"/>
                <a:ea typeface="Nunito"/>
                <a:cs typeface="Nunito"/>
                <a:sym typeface="Nunito"/>
              </a:defRPr>
            </a:lvl8pPr>
            <a:lvl9pPr marL="0" marR="0" lvl="8" indent="0" algn="ctr">
              <a:lnSpc>
                <a:spcPct val="100000"/>
              </a:lnSpc>
              <a:spcBef>
                <a:spcPts val="0"/>
              </a:spcBef>
              <a:spcAft>
                <a:spcPts val="0"/>
              </a:spcAft>
              <a:buClr>
                <a:srgbClr val="000000"/>
              </a:buClr>
              <a:buSzPts val="800"/>
              <a:buFont typeface="Arial"/>
              <a:buNone/>
              <a:defRPr sz="1067" b="1" i="0" u="none" strike="noStrike" cap="none">
                <a:solidFill>
                  <a:srgbClr val="434343"/>
                </a:solidFill>
                <a:latin typeface="Nunito"/>
                <a:ea typeface="Nunito"/>
                <a:cs typeface="Nunito"/>
                <a:sym typeface="Nuni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69932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FFBE2-3EF0-DAF0-E0F2-D6DD97D8EF44}"/>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91012DA3-3598-58F0-CCE2-7F337959A0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44AADFC5-D64F-02D4-7B55-83E3D9FBD687}"/>
              </a:ext>
            </a:extLst>
          </p:cNvPr>
          <p:cNvSpPr>
            <a:spLocks noGrp="1"/>
          </p:cNvSpPr>
          <p:nvPr>
            <p:ph type="dt" sz="half" idx="10"/>
          </p:nvPr>
        </p:nvSpPr>
        <p:spPr/>
        <p:txBody>
          <a:bodyPr/>
          <a:lstStyle/>
          <a:p>
            <a:fld id="{A63D05F5-D637-2440-BF8F-B892EFDF7E1D}" type="datetimeFigureOut">
              <a:rPr lang="en-AE" smtClean="0"/>
              <a:t>14/08/2025</a:t>
            </a:fld>
            <a:endParaRPr lang="en-AE"/>
          </a:p>
        </p:txBody>
      </p:sp>
      <p:sp>
        <p:nvSpPr>
          <p:cNvPr id="5" name="Footer Placeholder 4">
            <a:extLst>
              <a:ext uri="{FF2B5EF4-FFF2-40B4-BE49-F238E27FC236}">
                <a16:creationId xmlns:a16="http://schemas.microsoft.com/office/drawing/2014/main" id="{FA8262B7-F7E2-1E39-9E88-95F5EB51E7FA}"/>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A6FFFFF3-1A9A-A7B6-8767-DE6723B62561}"/>
              </a:ext>
            </a:extLst>
          </p:cNvPr>
          <p:cNvSpPr>
            <a:spLocks noGrp="1"/>
          </p:cNvSpPr>
          <p:nvPr>
            <p:ph type="sldNum" sz="quarter" idx="12"/>
          </p:nvPr>
        </p:nvSpPr>
        <p:spPr/>
        <p:txBody>
          <a:bodyPr/>
          <a:lstStyle/>
          <a:p>
            <a:fld id="{AC6B0128-81EC-F742-8098-F0E5D26DCFF1}" type="slidenum">
              <a:rPr lang="en-AE" smtClean="0"/>
              <a:t>‹#›</a:t>
            </a:fld>
            <a:endParaRPr lang="en-AE"/>
          </a:p>
        </p:txBody>
      </p:sp>
    </p:spTree>
    <p:extLst>
      <p:ext uri="{BB962C8B-B14F-4D97-AF65-F5344CB8AC3E}">
        <p14:creationId xmlns:p14="http://schemas.microsoft.com/office/powerpoint/2010/main" val="1989718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9F9AC-2E03-C0FF-0333-A142A62DFF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D8281C3C-76AF-9EB4-C775-D1DEECEC12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945F8A-C6A2-74DB-E153-11001F963771}"/>
              </a:ext>
            </a:extLst>
          </p:cNvPr>
          <p:cNvSpPr>
            <a:spLocks noGrp="1"/>
          </p:cNvSpPr>
          <p:nvPr>
            <p:ph type="dt" sz="half" idx="10"/>
          </p:nvPr>
        </p:nvSpPr>
        <p:spPr/>
        <p:txBody>
          <a:bodyPr/>
          <a:lstStyle/>
          <a:p>
            <a:fld id="{A63D05F5-D637-2440-BF8F-B892EFDF7E1D}" type="datetimeFigureOut">
              <a:rPr lang="en-AE" smtClean="0"/>
              <a:t>14/08/2025</a:t>
            </a:fld>
            <a:endParaRPr lang="en-AE"/>
          </a:p>
        </p:txBody>
      </p:sp>
      <p:sp>
        <p:nvSpPr>
          <p:cNvPr id="5" name="Footer Placeholder 4">
            <a:extLst>
              <a:ext uri="{FF2B5EF4-FFF2-40B4-BE49-F238E27FC236}">
                <a16:creationId xmlns:a16="http://schemas.microsoft.com/office/drawing/2014/main" id="{702B376B-5E08-E0E9-1E4B-BCB0B649FE3A}"/>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0BD06127-D798-4295-ABC5-8EDE45FD2FED}"/>
              </a:ext>
            </a:extLst>
          </p:cNvPr>
          <p:cNvSpPr>
            <a:spLocks noGrp="1"/>
          </p:cNvSpPr>
          <p:nvPr>
            <p:ph type="sldNum" sz="quarter" idx="12"/>
          </p:nvPr>
        </p:nvSpPr>
        <p:spPr/>
        <p:txBody>
          <a:bodyPr/>
          <a:lstStyle/>
          <a:p>
            <a:fld id="{AC6B0128-81EC-F742-8098-F0E5D26DCFF1}" type="slidenum">
              <a:rPr lang="en-AE" smtClean="0"/>
              <a:t>‹#›</a:t>
            </a:fld>
            <a:endParaRPr lang="en-AE"/>
          </a:p>
        </p:txBody>
      </p:sp>
    </p:spTree>
    <p:extLst>
      <p:ext uri="{BB962C8B-B14F-4D97-AF65-F5344CB8AC3E}">
        <p14:creationId xmlns:p14="http://schemas.microsoft.com/office/powerpoint/2010/main" val="2169921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5AD8F-9E67-402C-C14B-283D7046981B}"/>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D7E3046A-E3B6-6188-BF20-68DC0EA8C62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33A3AA9F-F55F-C482-D4CF-7B529287EE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58B1F19D-F9BD-8793-A450-91BF2EB73E6C}"/>
              </a:ext>
            </a:extLst>
          </p:cNvPr>
          <p:cNvSpPr>
            <a:spLocks noGrp="1"/>
          </p:cNvSpPr>
          <p:nvPr>
            <p:ph type="dt" sz="half" idx="10"/>
          </p:nvPr>
        </p:nvSpPr>
        <p:spPr/>
        <p:txBody>
          <a:bodyPr/>
          <a:lstStyle/>
          <a:p>
            <a:fld id="{A63D05F5-D637-2440-BF8F-B892EFDF7E1D}" type="datetimeFigureOut">
              <a:rPr lang="en-AE" smtClean="0"/>
              <a:t>14/08/2025</a:t>
            </a:fld>
            <a:endParaRPr lang="en-AE"/>
          </a:p>
        </p:txBody>
      </p:sp>
      <p:sp>
        <p:nvSpPr>
          <p:cNvPr id="6" name="Footer Placeholder 5">
            <a:extLst>
              <a:ext uri="{FF2B5EF4-FFF2-40B4-BE49-F238E27FC236}">
                <a16:creationId xmlns:a16="http://schemas.microsoft.com/office/drawing/2014/main" id="{77F6815A-6078-A030-7EBB-005ABC4A131B}"/>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02F258C4-EECF-8D26-80DA-512C9D02B866}"/>
              </a:ext>
            </a:extLst>
          </p:cNvPr>
          <p:cNvSpPr>
            <a:spLocks noGrp="1"/>
          </p:cNvSpPr>
          <p:nvPr>
            <p:ph type="sldNum" sz="quarter" idx="12"/>
          </p:nvPr>
        </p:nvSpPr>
        <p:spPr/>
        <p:txBody>
          <a:bodyPr/>
          <a:lstStyle/>
          <a:p>
            <a:fld id="{AC6B0128-81EC-F742-8098-F0E5D26DCFF1}" type="slidenum">
              <a:rPr lang="en-AE" smtClean="0"/>
              <a:t>‹#›</a:t>
            </a:fld>
            <a:endParaRPr lang="en-AE"/>
          </a:p>
        </p:txBody>
      </p:sp>
    </p:spTree>
    <p:extLst>
      <p:ext uri="{BB962C8B-B14F-4D97-AF65-F5344CB8AC3E}">
        <p14:creationId xmlns:p14="http://schemas.microsoft.com/office/powerpoint/2010/main" val="1840054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B3A59-ED49-F63A-7B20-48E1E9AC9C6D}"/>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707EFFDB-5033-DFC9-5B52-5FA829583C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94FD5D-A3B3-DF78-CB7E-F40672C402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A45A0B89-D7BD-7259-3D29-2CB82330CF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5782AA-8327-39B3-734A-11832A4055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A712EF3E-F9E4-44AB-C3E5-318B8F1A800E}"/>
              </a:ext>
            </a:extLst>
          </p:cNvPr>
          <p:cNvSpPr>
            <a:spLocks noGrp="1"/>
          </p:cNvSpPr>
          <p:nvPr>
            <p:ph type="dt" sz="half" idx="10"/>
          </p:nvPr>
        </p:nvSpPr>
        <p:spPr/>
        <p:txBody>
          <a:bodyPr/>
          <a:lstStyle/>
          <a:p>
            <a:fld id="{A63D05F5-D637-2440-BF8F-B892EFDF7E1D}" type="datetimeFigureOut">
              <a:rPr lang="en-AE" smtClean="0"/>
              <a:t>14/08/2025</a:t>
            </a:fld>
            <a:endParaRPr lang="en-AE"/>
          </a:p>
        </p:txBody>
      </p:sp>
      <p:sp>
        <p:nvSpPr>
          <p:cNvPr id="8" name="Footer Placeholder 7">
            <a:extLst>
              <a:ext uri="{FF2B5EF4-FFF2-40B4-BE49-F238E27FC236}">
                <a16:creationId xmlns:a16="http://schemas.microsoft.com/office/drawing/2014/main" id="{6CC4BAC0-A61D-FD10-820F-84FD5B2207A0}"/>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CE006312-C35A-39D1-D18D-6AFD96B7E47E}"/>
              </a:ext>
            </a:extLst>
          </p:cNvPr>
          <p:cNvSpPr>
            <a:spLocks noGrp="1"/>
          </p:cNvSpPr>
          <p:nvPr>
            <p:ph type="sldNum" sz="quarter" idx="12"/>
          </p:nvPr>
        </p:nvSpPr>
        <p:spPr/>
        <p:txBody>
          <a:bodyPr/>
          <a:lstStyle/>
          <a:p>
            <a:fld id="{AC6B0128-81EC-F742-8098-F0E5D26DCFF1}" type="slidenum">
              <a:rPr lang="en-AE" smtClean="0"/>
              <a:t>‹#›</a:t>
            </a:fld>
            <a:endParaRPr lang="en-AE"/>
          </a:p>
        </p:txBody>
      </p:sp>
    </p:spTree>
    <p:extLst>
      <p:ext uri="{BB962C8B-B14F-4D97-AF65-F5344CB8AC3E}">
        <p14:creationId xmlns:p14="http://schemas.microsoft.com/office/powerpoint/2010/main" val="500197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9D68A-CB5E-95F5-2BF0-6243ADBE9E31}"/>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F8EBDAA5-6DD2-6F84-A2B2-38862BE35AAF}"/>
              </a:ext>
            </a:extLst>
          </p:cNvPr>
          <p:cNvSpPr>
            <a:spLocks noGrp="1"/>
          </p:cNvSpPr>
          <p:nvPr>
            <p:ph type="dt" sz="half" idx="10"/>
          </p:nvPr>
        </p:nvSpPr>
        <p:spPr/>
        <p:txBody>
          <a:bodyPr/>
          <a:lstStyle/>
          <a:p>
            <a:fld id="{A63D05F5-D637-2440-BF8F-B892EFDF7E1D}" type="datetimeFigureOut">
              <a:rPr lang="en-AE" smtClean="0"/>
              <a:t>14/08/2025</a:t>
            </a:fld>
            <a:endParaRPr lang="en-AE"/>
          </a:p>
        </p:txBody>
      </p:sp>
      <p:sp>
        <p:nvSpPr>
          <p:cNvPr id="4" name="Footer Placeholder 3">
            <a:extLst>
              <a:ext uri="{FF2B5EF4-FFF2-40B4-BE49-F238E27FC236}">
                <a16:creationId xmlns:a16="http://schemas.microsoft.com/office/drawing/2014/main" id="{89E1E70D-274E-D237-5F87-D7C58F199420}"/>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E930731C-5872-9942-9999-6AD588DA59C3}"/>
              </a:ext>
            </a:extLst>
          </p:cNvPr>
          <p:cNvSpPr>
            <a:spLocks noGrp="1"/>
          </p:cNvSpPr>
          <p:nvPr>
            <p:ph type="sldNum" sz="quarter" idx="12"/>
          </p:nvPr>
        </p:nvSpPr>
        <p:spPr/>
        <p:txBody>
          <a:bodyPr/>
          <a:lstStyle/>
          <a:p>
            <a:fld id="{AC6B0128-81EC-F742-8098-F0E5D26DCFF1}" type="slidenum">
              <a:rPr lang="en-AE" smtClean="0"/>
              <a:t>‹#›</a:t>
            </a:fld>
            <a:endParaRPr lang="en-AE"/>
          </a:p>
        </p:txBody>
      </p:sp>
    </p:spTree>
    <p:extLst>
      <p:ext uri="{BB962C8B-B14F-4D97-AF65-F5344CB8AC3E}">
        <p14:creationId xmlns:p14="http://schemas.microsoft.com/office/powerpoint/2010/main" val="3069750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FA1E13-450C-9FE8-057E-33261485BD3F}"/>
              </a:ext>
            </a:extLst>
          </p:cNvPr>
          <p:cNvSpPr>
            <a:spLocks noGrp="1"/>
          </p:cNvSpPr>
          <p:nvPr>
            <p:ph type="dt" sz="half" idx="10"/>
          </p:nvPr>
        </p:nvSpPr>
        <p:spPr/>
        <p:txBody>
          <a:bodyPr/>
          <a:lstStyle/>
          <a:p>
            <a:fld id="{A63D05F5-D637-2440-BF8F-B892EFDF7E1D}" type="datetimeFigureOut">
              <a:rPr lang="en-AE" smtClean="0"/>
              <a:t>14/08/2025</a:t>
            </a:fld>
            <a:endParaRPr lang="en-AE"/>
          </a:p>
        </p:txBody>
      </p:sp>
      <p:sp>
        <p:nvSpPr>
          <p:cNvPr id="3" name="Footer Placeholder 2">
            <a:extLst>
              <a:ext uri="{FF2B5EF4-FFF2-40B4-BE49-F238E27FC236}">
                <a16:creationId xmlns:a16="http://schemas.microsoft.com/office/drawing/2014/main" id="{4CEF57E7-B156-F07D-C6A8-7A8402A435B1}"/>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B432303D-EA9C-B232-F9CA-9BC91C21AC39}"/>
              </a:ext>
            </a:extLst>
          </p:cNvPr>
          <p:cNvSpPr>
            <a:spLocks noGrp="1"/>
          </p:cNvSpPr>
          <p:nvPr>
            <p:ph type="sldNum" sz="quarter" idx="12"/>
          </p:nvPr>
        </p:nvSpPr>
        <p:spPr/>
        <p:txBody>
          <a:bodyPr/>
          <a:lstStyle/>
          <a:p>
            <a:fld id="{AC6B0128-81EC-F742-8098-F0E5D26DCFF1}" type="slidenum">
              <a:rPr lang="en-AE" smtClean="0"/>
              <a:t>‹#›</a:t>
            </a:fld>
            <a:endParaRPr lang="en-AE"/>
          </a:p>
        </p:txBody>
      </p:sp>
    </p:spTree>
    <p:extLst>
      <p:ext uri="{BB962C8B-B14F-4D97-AF65-F5344CB8AC3E}">
        <p14:creationId xmlns:p14="http://schemas.microsoft.com/office/powerpoint/2010/main" val="1191285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9263A-8BF4-179E-4A61-2527A25045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CF1C831-F252-AFED-E25E-407EC58296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7AA24565-7A6C-F1A1-AA8C-68E44C9E6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755181-AFE8-A898-F168-2B277CE315E4}"/>
              </a:ext>
            </a:extLst>
          </p:cNvPr>
          <p:cNvSpPr>
            <a:spLocks noGrp="1"/>
          </p:cNvSpPr>
          <p:nvPr>
            <p:ph type="dt" sz="half" idx="10"/>
          </p:nvPr>
        </p:nvSpPr>
        <p:spPr/>
        <p:txBody>
          <a:bodyPr/>
          <a:lstStyle/>
          <a:p>
            <a:fld id="{A63D05F5-D637-2440-BF8F-B892EFDF7E1D}" type="datetimeFigureOut">
              <a:rPr lang="en-AE" smtClean="0"/>
              <a:t>14/08/2025</a:t>
            </a:fld>
            <a:endParaRPr lang="en-AE"/>
          </a:p>
        </p:txBody>
      </p:sp>
      <p:sp>
        <p:nvSpPr>
          <p:cNvPr id="6" name="Footer Placeholder 5">
            <a:extLst>
              <a:ext uri="{FF2B5EF4-FFF2-40B4-BE49-F238E27FC236}">
                <a16:creationId xmlns:a16="http://schemas.microsoft.com/office/drawing/2014/main" id="{26EB1675-314B-BA88-E64A-004F382127F9}"/>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B2A61173-BA55-99C3-4912-E3904F50D9BD}"/>
              </a:ext>
            </a:extLst>
          </p:cNvPr>
          <p:cNvSpPr>
            <a:spLocks noGrp="1"/>
          </p:cNvSpPr>
          <p:nvPr>
            <p:ph type="sldNum" sz="quarter" idx="12"/>
          </p:nvPr>
        </p:nvSpPr>
        <p:spPr/>
        <p:txBody>
          <a:bodyPr/>
          <a:lstStyle/>
          <a:p>
            <a:fld id="{AC6B0128-81EC-F742-8098-F0E5D26DCFF1}" type="slidenum">
              <a:rPr lang="en-AE" smtClean="0"/>
              <a:t>‹#›</a:t>
            </a:fld>
            <a:endParaRPr lang="en-AE"/>
          </a:p>
        </p:txBody>
      </p:sp>
    </p:spTree>
    <p:extLst>
      <p:ext uri="{BB962C8B-B14F-4D97-AF65-F5344CB8AC3E}">
        <p14:creationId xmlns:p14="http://schemas.microsoft.com/office/powerpoint/2010/main" val="3135215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760F9-0B39-7CBC-7BA2-F42BBEC98F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07AB11B9-FA08-F53B-9131-442E0695FC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358C59FD-C193-6F2C-EB8A-8A6D2616B9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D8E402-13C4-C587-A760-7F3E28E397F3}"/>
              </a:ext>
            </a:extLst>
          </p:cNvPr>
          <p:cNvSpPr>
            <a:spLocks noGrp="1"/>
          </p:cNvSpPr>
          <p:nvPr>
            <p:ph type="dt" sz="half" idx="10"/>
          </p:nvPr>
        </p:nvSpPr>
        <p:spPr/>
        <p:txBody>
          <a:bodyPr/>
          <a:lstStyle/>
          <a:p>
            <a:fld id="{A63D05F5-D637-2440-BF8F-B892EFDF7E1D}" type="datetimeFigureOut">
              <a:rPr lang="en-AE" smtClean="0"/>
              <a:t>14/08/2025</a:t>
            </a:fld>
            <a:endParaRPr lang="en-AE"/>
          </a:p>
        </p:txBody>
      </p:sp>
      <p:sp>
        <p:nvSpPr>
          <p:cNvPr id="6" name="Footer Placeholder 5">
            <a:extLst>
              <a:ext uri="{FF2B5EF4-FFF2-40B4-BE49-F238E27FC236}">
                <a16:creationId xmlns:a16="http://schemas.microsoft.com/office/drawing/2014/main" id="{9DF973F4-B0D7-2C99-2C39-D1378B3B3FF9}"/>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2560DF17-A1EE-6476-943E-70BC848B3675}"/>
              </a:ext>
            </a:extLst>
          </p:cNvPr>
          <p:cNvSpPr>
            <a:spLocks noGrp="1"/>
          </p:cNvSpPr>
          <p:nvPr>
            <p:ph type="sldNum" sz="quarter" idx="12"/>
          </p:nvPr>
        </p:nvSpPr>
        <p:spPr/>
        <p:txBody>
          <a:bodyPr/>
          <a:lstStyle/>
          <a:p>
            <a:fld id="{AC6B0128-81EC-F742-8098-F0E5D26DCFF1}" type="slidenum">
              <a:rPr lang="en-AE" smtClean="0"/>
              <a:t>‹#›</a:t>
            </a:fld>
            <a:endParaRPr lang="en-AE"/>
          </a:p>
        </p:txBody>
      </p:sp>
    </p:spTree>
    <p:extLst>
      <p:ext uri="{BB962C8B-B14F-4D97-AF65-F5344CB8AC3E}">
        <p14:creationId xmlns:p14="http://schemas.microsoft.com/office/powerpoint/2010/main" val="4141595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20B379-8825-286F-6DDF-6A7FBBE8C5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D298B101-E4A2-A1D8-AD1F-E90014F333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1C2277E5-E36D-16BD-2FF8-F5ED4F75F1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3D05F5-D637-2440-BF8F-B892EFDF7E1D}" type="datetimeFigureOut">
              <a:rPr lang="en-AE" smtClean="0"/>
              <a:t>14/08/2025</a:t>
            </a:fld>
            <a:endParaRPr lang="en-AE"/>
          </a:p>
        </p:txBody>
      </p:sp>
      <p:sp>
        <p:nvSpPr>
          <p:cNvPr id="5" name="Footer Placeholder 4">
            <a:extLst>
              <a:ext uri="{FF2B5EF4-FFF2-40B4-BE49-F238E27FC236}">
                <a16:creationId xmlns:a16="http://schemas.microsoft.com/office/drawing/2014/main" id="{A1E55AFD-8E92-DD81-9C52-B4108CAC8A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174DD2A5-6B51-E1B0-4F71-671A310421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6B0128-81EC-F742-8098-F0E5D26DCFF1}" type="slidenum">
              <a:rPr lang="en-AE" smtClean="0"/>
              <a:t>‹#›</a:t>
            </a:fld>
            <a:endParaRPr lang="en-AE"/>
          </a:p>
        </p:txBody>
      </p:sp>
    </p:spTree>
    <p:extLst>
      <p:ext uri="{BB962C8B-B14F-4D97-AF65-F5344CB8AC3E}">
        <p14:creationId xmlns:p14="http://schemas.microsoft.com/office/powerpoint/2010/main" val="2211143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A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s://huggingface.co/spaces/AmanAliSyed/Species-plants/commit/42ee9cc4ec850a7085115f5606c7b8b66fa6bdf0" TargetMode="External"/><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hyperlink" Target="https://huggingface.co/spaces/AmanAliSyed/Species-plant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6"/>
          <p:cNvSpPr txBox="1"/>
          <p:nvPr/>
        </p:nvSpPr>
        <p:spPr>
          <a:xfrm>
            <a:off x="1447836" y="1066717"/>
            <a:ext cx="10182376" cy="1087501"/>
          </a:xfrm>
          <a:prstGeom prst="rect">
            <a:avLst/>
          </a:prstGeom>
          <a:noFill/>
          <a:ln>
            <a:noFill/>
          </a:ln>
        </p:spPr>
        <p:txBody>
          <a:bodyPr spcFirstLastPara="1" wrap="square" lIns="121900" tIns="121900" rIns="121900" bIns="121900" anchor="t" anchorCtr="0">
            <a:spAutoFit/>
          </a:bodyPr>
          <a:lstStyle/>
          <a:p>
            <a:pPr>
              <a:buClr>
                <a:srgbClr val="000000"/>
              </a:buClr>
              <a:buSzPts val="4100"/>
            </a:pPr>
            <a:r>
              <a:rPr lang="en" sz="5467" b="1" dirty="0">
                <a:solidFill>
                  <a:srgbClr val="0070C0"/>
                </a:solidFill>
                <a:latin typeface="Nunito"/>
                <a:ea typeface="Nunito"/>
                <a:cs typeface="Nunito"/>
                <a:sym typeface="Nunito"/>
              </a:rPr>
              <a:t>Plant Seedlings Classification</a:t>
            </a:r>
            <a:endParaRPr sz="5467" b="1" dirty="0">
              <a:solidFill>
                <a:srgbClr val="0070C0"/>
              </a:solidFill>
              <a:latin typeface="Nunito"/>
              <a:ea typeface="Nunito"/>
              <a:cs typeface="Nunito"/>
              <a:sym typeface="Nunito"/>
            </a:endParaRPr>
          </a:p>
        </p:txBody>
      </p:sp>
      <p:sp>
        <p:nvSpPr>
          <p:cNvPr id="167" name="Google Shape;167;p36"/>
          <p:cNvSpPr txBox="1"/>
          <p:nvPr/>
        </p:nvSpPr>
        <p:spPr>
          <a:xfrm>
            <a:off x="1535700" y="2278643"/>
            <a:ext cx="9453245" cy="841280"/>
          </a:xfrm>
          <a:prstGeom prst="rect">
            <a:avLst/>
          </a:prstGeom>
          <a:noFill/>
          <a:ln>
            <a:noFill/>
          </a:ln>
        </p:spPr>
        <p:txBody>
          <a:bodyPr spcFirstLastPara="1" wrap="square" lIns="121900" tIns="121900" rIns="121900" bIns="121900" anchor="t" anchorCtr="0">
            <a:spAutoFit/>
          </a:bodyPr>
          <a:lstStyle/>
          <a:p>
            <a:pPr>
              <a:buClr>
                <a:srgbClr val="000000"/>
              </a:buClr>
              <a:buSzPts val="2900"/>
            </a:pPr>
            <a:r>
              <a:rPr lang="en" sz="3867" b="1" dirty="0">
                <a:solidFill>
                  <a:srgbClr val="0070C0"/>
                </a:solidFill>
                <a:latin typeface="Nunito"/>
                <a:ea typeface="Nunito"/>
                <a:cs typeface="Calibri" panose="020F0502020204030204" pitchFamily="34" charset="0"/>
                <a:sym typeface="Nunito"/>
              </a:rPr>
              <a:t>Plant Species Identification using CNN</a:t>
            </a:r>
            <a:endParaRPr sz="3867" b="1" dirty="0">
              <a:solidFill>
                <a:srgbClr val="0070C0"/>
              </a:solidFill>
              <a:latin typeface="Nunito"/>
              <a:ea typeface="Nunito"/>
              <a:cs typeface="Calibri" panose="020F0502020204030204" pitchFamily="34" charset="0"/>
              <a:sym typeface="Nunito"/>
            </a:endParaRPr>
          </a:p>
        </p:txBody>
      </p:sp>
      <p:sp>
        <p:nvSpPr>
          <p:cNvPr id="168" name="Google Shape;168;p36"/>
          <p:cNvSpPr txBox="1"/>
          <p:nvPr/>
        </p:nvSpPr>
        <p:spPr>
          <a:xfrm>
            <a:off x="1785081" y="3244348"/>
            <a:ext cx="4205904" cy="697523"/>
          </a:xfrm>
          <a:prstGeom prst="rect">
            <a:avLst/>
          </a:prstGeom>
          <a:noFill/>
          <a:ln>
            <a:noFill/>
          </a:ln>
        </p:spPr>
        <p:txBody>
          <a:bodyPr spcFirstLastPara="1" wrap="square" lIns="121900" tIns="121900" rIns="121900" bIns="121900" anchor="t" anchorCtr="0">
            <a:spAutoFit/>
          </a:bodyPr>
          <a:lstStyle/>
          <a:p>
            <a:pPr>
              <a:buClr>
                <a:srgbClr val="000000"/>
              </a:buClr>
              <a:buSzPts val="2200"/>
            </a:pPr>
            <a:r>
              <a:rPr lang="en" sz="2933" b="1" dirty="0">
                <a:solidFill>
                  <a:srgbClr val="0070C0"/>
                </a:solidFill>
                <a:latin typeface="Nunito"/>
                <a:ea typeface="Nunito"/>
                <a:cs typeface="Nunito"/>
                <a:sym typeface="Nunito"/>
              </a:rPr>
              <a:t>7</a:t>
            </a:r>
            <a:r>
              <a:rPr lang="en" sz="2933" b="1" baseline="30000" dirty="0">
                <a:solidFill>
                  <a:srgbClr val="0070C0"/>
                </a:solidFill>
                <a:latin typeface="Nunito"/>
                <a:ea typeface="Nunito"/>
                <a:cs typeface="Nunito"/>
                <a:sym typeface="Nunito"/>
              </a:rPr>
              <a:t>th</a:t>
            </a:r>
            <a:r>
              <a:rPr lang="en" sz="2933" b="1" dirty="0">
                <a:solidFill>
                  <a:srgbClr val="0070C0"/>
                </a:solidFill>
                <a:latin typeface="Nunito"/>
                <a:ea typeface="Nunito"/>
                <a:cs typeface="Nunito"/>
                <a:sym typeface="Nunito"/>
              </a:rPr>
              <a:t> August 2025 </a:t>
            </a:r>
            <a:endParaRPr sz="2933" b="1" dirty="0">
              <a:solidFill>
                <a:srgbClr val="0070C0"/>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1"/>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sz="3200" b="1" dirty="0">
                <a:solidFill>
                  <a:srgbClr val="0070C0"/>
                </a:solidFill>
                <a:latin typeface="Calibri" panose="020F0502020204030204" pitchFamily="34" charset="0"/>
                <a:cs typeface="Calibri" panose="020F0502020204030204" pitchFamily="34" charset="0"/>
              </a:rPr>
              <a:t>Exploratory Data Analysis</a:t>
            </a:r>
            <a:endParaRPr sz="3200" b="1" dirty="0">
              <a:solidFill>
                <a:srgbClr val="0070C0"/>
              </a:solidFill>
              <a:latin typeface="Calibri" panose="020F0502020204030204" pitchFamily="34" charset="0"/>
              <a:cs typeface="Calibri" panose="020F0502020204030204" pitchFamily="34" charset="0"/>
            </a:endParaRPr>
          </a:p>
        </p:txBody>
      </p:sp>
      <p:sp>
        <p:nvSpPr>
          <p:cNvPr id="221" name="Google Shape;221;p41"/>
          <p:cNvSpPr txBox="1"/>
          <p:nvPr/>
        </p:nvSpPr>
        <p:spPr>
          <a:xfrm>
            <a:off x="440790" y="1585955"/>
            <a:ext cx="8044000" cy="3200836"/>
          </a:xfrm>
          <a:prstGeom prst="rect">
            <a:avLst/>
          </a:prstGeom>
          <a:noFill/>
          <a:ln>
            <a:noFill/>
          </a:ln>
        </p:spPr>
        <p:txBody>
          <a:bodyPr spcFirstLastPara="1" wrap="square" lIns="121900" tIns="121900" rIns="121900" bIns="121900" anchor="t" anchorCtr="0">
            <a:spAutoFit/>
          </a:bodyPr>
          <a:lstStyle/>
          <a:p>
            <a:r>
              <a:rPr lang="en-US" sz="1600" dirty="0"/>
              <a:t>Based on the Exploratory Data Analysis we performed, here's a summary of the key findings:</a:t>
            </a:r>
          </a:p>
          <a:p>
            <a:endParaRPr lang="en-US" sz="1600" b="1" dirty="0"/>
          </a:p>
          <a:p>
            <a:r>
              <a:rPr lang="en-US" sz="1600" b="1" dirty="0"/>
              <a:t>Image Characteristics:</a:t>
            </a:r>
            <a:endParaRPr lang="en-US" sz="1600" dirty="0"/>
          </a:p>
          <a:p>
            <a:r>
              <a:rPr lang="en-US" sz="1600" dirty="0"/>
              <a:t>The dataset contains images of plant seedlings with variations in appearance (leaf shape, size, color), taken against backgrounds with soil and pebbles. There are also variations in scale and perspective, and some images contain multiple seedlings, adding complexity to the classification task.</a:t>
            </a:r>
          </a:p>
          <a:p>
            <a:endParaRPr lang="en-US" sz="1600" b="1" dirty="0"/>
          </a:p>
          <a:p>
            <a:r>
              <a:rPr lang="en-US" sz="1600" b="1" dirty="0"/>
              <a:t>Target Variable Distribution:</a:t>
            </a:r>
            <a:endParaRPr lang="en-US" sz="1600" dirty="0"/>
          </a:p>
          <a:p>
            <a:r>
              <a:rPr lang="en-US" sz="1600" dirty="0"/>
              <a:t>The dataset is somewhat imbalanced, with certain plant species having significantly more images than others. This class imbalance is an important factor to consider during model training, as it can lead to biased model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7">
          <a:extLst>
            <a:ext uri="{FF2B5EF4-FFF2-40B4-BE49-F238E27FC236}">
              <a16:creationId xmlns:a16="http://schemas.microsoft.com/office/drawing/2014/main" id="{D3C759E7-613B-63CB-10FF-99FD5F08F366}"/>
            </a:ext>
          </a:extLst>
        </p:cNvPr>
        <p:cNvGrpSpPr/>
        <p:nvPr/>
      </p:nvGrpSpPr>
      <p:grpSpPr>
        <a:xfrm>
          <a:off x="0" y="0"/>
          <a:ext cx="0" cy="0"/>
          <a:chOff x="0" y="0"/>
          <a:chExt cx="0" cy="0"/>
        </a:xfrm>
      </p:grpSpPr>
      <p:sp>
        <p:nvSpPr>
          <p:cNvPr id="218" name="Google Shape;218;p41">
            <a:extLst>
              <a:ext uri="{FF2B5EF4-FFF2-40B4-BE49-F238E27FC236}">
                <a16:creationId xmlns:a16="http://schemas.microsoft.com/office/drawing/2014/main" id="{5CC18C61-209A-1589-A4C4-459289F53FFC}"/>
              </a:ext>
            </a:extLst>
          </p:cNvPr>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sz="3200" b="1" dirty="0">
                <a:solidFill>
                  <a:srgbClr val="0070C0"/>
                </a:solidFill>
                <a:latin typeface="Calibri" panose="020F0502020204030204" pitchFamily="34" charset="0"/>
                <a:cs typeface="Calibri" panose="020F0502020204030204" pitchFamily="34" charset="0"/>
              </a:rPr>
              <a:t>Exploratory Data Analysis</a:t>
            </a:r>
            <a:endParaRPr sz="3200" b="1" dirty="0">
              <a:solidFill>
                <a:srgbClr val="0070C0"/>
              </a:solidFill>
              <a:latin typeface="Calibri" panose="020F0502020204030204" pitchFamily="34" charset="0"/>
              <a:cs typeface="Calibri" panose="020F0502020204030204" pitchFamily="34" charset="0"/>
            </a:endParaRPr>
          </a:p>
        </p:txBody>
      </p:sp>
      <p:sp>
        <p:nvSpPr>
          <p:cNvPr id="221" name="Google Shape;221;p41">
            <a:extLst>
              <a:ext uri="{FF2B5EF4-FFF2-40B4-BE49-F238E27FC236}">
                <a16:creationId xmlns:a16="http://schemas.microsoft.com/office/drawing/2014/main" id="{E0775C2A-1546-47F0-95C2-523548E1AC15}"/>
              </a:ext>
            </a:extLst>
          </p:cNvPr>
          <p:cNvSpPr txBox="1"/>
          <p:nvPr/>
        </p:nvSpPr>
        <p:spPr>
          <a:xfrm>
            <a:off x="440790" y="1455326"/>
            <a:ext cx="8044000" cy="2215951"/>
          </a:xfrm>
          <a:prstGeom prst="rect">
            <a:avLst/>
          </a:prstGeom>
          <a:noFill/>
          <a:ln>
            <a:noFill/>
          </a:ln>
        </p:spPr>
        <p:txBody>
          <a:bodyPr spcFirstLastPara="1" wrap="square" lIns="121900" tIns="121900" rIns="121900" bIns="121900" anchor="t" anchorCtr="0">
            <a:spAutoFit/>
          </a:bodyPr>
          <a:lstStyle/>
          <a:p>
            <a:r>
              <a:rPr lang="en-US" sz="2400" b="1" dirty="0">
                <a:solidFill>
                  <a:srgbClr val="0070C0"/>
                </a:solidFill>
                <a:latin typeface="Calibri" panose="020F0502020204030204" pitchFamily="34" charset="0"/>
                <a:cs typeface="Calibri" panose="020F0502020204030204" pitchFamily="34" charset="0"/>
              </a:rPr>
              <a:t>Image Preprocessing (Resizing):</a:t>
            </a:r>
          </a:p>
          <a:p>
            <a:endParaRPr lang="en-US" sz="2400" dirty="0"/>
          </a:p>
          <a:p>
            <a:r>
              <a:rPr lang="en-US" sz="1600" dirty="0"/>
              <a:t>We observed the effect of resizing the images from 128x128 to 64x64 pixels, noting the reduction in detail but the benefit for computational efficiency.</a:t>
            </a:r>
          </a:p>
          <a:p>
            <a:r>
              <a:rPr lang="en-US" sz="1600" dirty="0"/>
              <a:t>In essence, the EDA revealed that the dataset presents typical challenges for image classification, including visual variability, background noise, and class imbalance, which need to be addressed during the model building and evaluation phases.</a:t>
            </a:r>
          </a:p>
        </p:txBody>
      </p:sp>
    </p:spTree>
    <p:extLst>
      <p:ext uri="{BB962C8B-B14F-4D97-AF65-F5344CB8AC3E}">
        <p14:creationId xmlns:p14="http://schemas.microsoft.com/office/powerpoint/2010/main" val="2378588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7">
          <a:extLst>
            <a:ext uri="{FF2B5EF4-FFF2-40B4-BE49-F238E27FC236}">
              <a16:creationId xmlns:a16="http://schemas.microsoft.com/office/drawing/2014/main" id="{D9A1752D-0FAD-A0B4-F3EB-5D2A0BCD4A91}"/>
            </a:ext>
          </a:extLst>
        </p:cNvPr>
        <p:cNvGrpSpPr/>
        <p:nvPr/>
      </p:nvGrpSpPr>
      <p:grpSpPr>
        <a:xfrm>
          <a:off x="0" y="0"/>
          <a:ext cx="0" cy="0"/>
          <a:chOff x="0" y="0"/>
          <a:chExt cx="0" cy="0"/>
        </a:xfrm>
      </p:grpSpPr>
      <p:sp>
        <p:nvSpPr>
          <p:cNvPr id="218" name="Google Shape;218;p41">
            <a:extLst>
              <a:ext uri="{FF2B5EF4-FFF2-40B4-BE49-F238E27FC236}">
                <a16:creationId xmlns:a16="http://schemas.microsoft.com/office/drawing/2014/main" id="{3DD9B6AB-074E-08D5-8684-54B7825E3A73}"/>
              </a:ext>
            </a:extLst>
          </p:cNvPr>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sz="3200" b="1" dirty="0">
                <a:solidFill>
                  <a:srgbClr val="0070C0"/>
                </a:solidFill>
                <a:latin typeface="Calibri" panose="020F0502020204030204" pitchFamily="34" charset="0"/>
                <a:cs typeface="Calibri" panose="020F0502020204030204" pitchFamily="34" charset="0"/>
              </a:rPr>
              <a:t>Exploratory Data Analysis</a:t>
            </a:r>
            <a:endParaRPr sz="3200" b="1" dirty="0">
              <a:solidFill>
                <a:srgbClr val="0070C0"/>
              </a:solidFill>
              <a:latin typeface="Calibri" panose="020F0502020204030204" pitchFamily="34" charset="0"/>
              <a:cs typeface="Calibri" panose="020F0502020204030204" pitchFamily="34" charset="0"/>
            </a:endParaRPr>
          </a:p>
        </p:txBody>
      </p:sp>
      <p:sp>
        <p:nvSpPr>
          <p:cNvPr id="221" name="Google Shape;221;p41">
            <a:extLst>
              <a:ext uri="{FF2B5EF4-FFF2-40B4-BE49-F238E27FC236}">
                <a16:creationId xmlns:a16="http://schemas.microsoft.com/office/drawing/2014/main" id="{5935C16D-6E0C-D88C-1C8E-7CD5726E8DE9}"/>
              </a:ext>
            </a:extLst>
          </p:cNvPr>
          <p:cNvSpPr txBox="1"/>
          <p:nvPr/>
        </p:nvSpPr>
        <p:spPr>
          <a:xfrm>
            <a:off x="381413" y="1324698"/>
            <a:ext cx="5944565" cy="4678163"/>
          </a:xfrm>
          <a:prstGeom prst="rect">
            <a:avLst/>
          </a:prstGeom>
          <a:noFill/>
          <a:ln>
            <a:noFill/>
          </a:ln>
        </p:spPr>
        <p:txBody>
          <a:bodyPr spcFirstLastPara="1" wrap="square" lIns="121900" tIns="121900" rIns="121900" bIns="121900" anchor="t" anchorCtr="0">
            <a:spAutoFit/>
          </a:bodyPr>
          <a:lstStyle/>
          <a:p>
            <a:r>
              <a:rPr lang="en-US" sz="1600" dirty="0"/>
              <a:t>Looking at the plots of the random images with their labels, here are a few observations:</a:t>
            </a:r>
          </a:p>
          <a:p>
            <a:r>
              <a:rPr lang="en-US" sz="1600" b="1" dirty="0"/>
              <a:t>Variety in Appearance:</a:t>
            </a:r>
            <a:endParaRPr lang="en-US" sz="1600" dirty="0"/>
          </a:p>
          <a:p>
            <a:r>
              <a:rPr lang="en-US" sz="1600" dirty="0"/>
              <a:t>The images show a variety of plant seedlings belonging to different species. They differ in leaf shape, size, and color.</a:t>
            </a:r>
          </a:p>
          <a:p>
            <a:r>
              <a:rPr lang="en-US" sz="1600" b="1" dirty="0"/>
              <a:t>Background Noise:</a:t>
            </a:r>
            <a:endParaRPr lang="en-US" sz="1600" dirty="0"/>
          </a:p>
          <a:p>
            <a:r>
              <a:rPr lang="en-US" sz="1600" dirty="0"/>
              <a:t>The seedlings are shown against a background of soil and pebbles, which adds some complexity to the images and the task of isolating the plant. Scale and Perspective: The images appear to be taken from different angles and distances, leading to variations in the size and perspective of the seedlings within the frames.</a:t>
            </a:r>
          </a:p>
          <a:p>
            <a:r>
              <a:rPr lang="en-US" sz="1600" b="1" dirty="0"/>
              <a:t>Multiple Seedlings:</a:t>
            </a:r>
            <a:endParaRPr lang="en-US" sz="1600" dirty="0"/>
          </a:p>
          <a:p>
            <a:r>
              <a:rPr lang="en-US" sz="1600" dirty="0"/>
              <a:t>Some images contain multiple seedlings, which could make the classification task more challenging if the goal is to classify based on a single dominant seedling.</a:t>
            </a:r>
          </a:p>
          <a:p>
            <a:r>
              <a:rPr lang="en-US" sz="1600" b="1" dirty="0"/>
              <a:t>Label Clarity:</a:t>
            </a:r>
            <a:endParaRPr lang="en-US" sz="1600" dirty="0"/>
          </a:p>
          <a:p>
            <a:r>
              <a:rPr lang="en-US" sz="1600" dirty="0"/>
              <a:t>The labels are displayed correctly above each image, indicating the species of the plant shown.</a:t>
            </a:r>
          </a:p>
        </p:txBody>
      </p:sp>
      <p:pic>
        <p:nvPicPr>
          <p:cNvPr id="5" name="Picture 4">
            <a:extLst>
              <a:ext uri="{FF2B5EF4-FFF2-40B4-BE49-F238E27FC236}">
                <a16:creationId xmlns:a16="http://schemas.microsoft.com/office/drawing/2014/main" id="{C5E21F02-A4C0-5C8C-7825-BBF04A644656}"/>
              </a:ext>
            </a:extLst>
          </p:cNvPr>
          <p:cNvPicPr>
            <a:picLocks noChangeAspect="1"/>
          </p:cNvPicPr>
          <p:nvPr/>
        </p:nvPicPr>
        <p:blipFill>
          <a:blip r:embed="rId3"/>
          <a:stretch>
            <a:fillRect/>
          </a:stretch>
        </p:blipFill>
        <p:spPr>
          <a:xfrm>
            <a:off x="6862619" y="1551345"/>
            <a:ext cx="3872753" cy="4224868"/>
          </a:xfrm>
          <a:prstGeom prst="rect">
            <a:avLst/>
          </a:prstGeom>
        </p:spPr>
      </p:pic>
    </p:spTree>
    <p:extLst>
      <p:ext uri="{BB962C8B-B14F-4D97-AF65-F5344CB8AC3E}">
        <p14:creationId xmlns:p14="http://schemas.microsoft.com/office/powerpoint/2010/main" val="2988966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
          <a:extLst>
            <a:ext uri="{FF2B5EF4-FFF2-40B4-BE49-F238E27FC236}">
              <a16:creationId xmlns:a16="http://schemas.microsoft.com/office/drawing/2014/main" id="{52284D42-3C73-D0F5-ED58-EF452160E129}"/>
            </a:ext>
          </a:extLst>
        </p:cNvPr>
        <p:cNvGrpSpPr/>
        <p:nvPr/>
      </p:nvGrpSpPr>
      <p:grpSpPr>
        <a:xfrm>
          <a:off x="0" y="0"/>
          <a:ext cx="0" cy="0"/>
          <a:chOff x="0" y="0"/>
          <a:chExt cx="0" cy="0"/>
        </a:xfrm>
      </p:grpSpPr>
      <p:sp>
        <p:nvSpPr>
          <p:cNvPr id="218" name="Google Shape;218;p41">
            <a:extLst>
              <a:ext uri="{FF2B5EF4-FFF2-40B4-BE49-F238E27FC236}">
                <a16:creationId xmlns:a16="http://schemas.microsoft.com/office/drawing/2014/main" id="{505C0489-D4AE-EA3A-7383-4EFEA7D7FCEF}"/>
              </a:ext>
            </a:extLst>
          </p:cNvPr>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sz="3200" b="1" dirty="0">
                <a:solidFill>
                  <a:srgbClr val="0E39A9"/>
                </a:solidFill>
                <a:latin typeface="Calibri" panose="020F0502020204030204" pitchFamily="34" charset="0"/>
                <a:cs typeface="Calibri" panose="020F0502020204030204" pitchFamily="34" charset="0"/>
              </a:rPr>
              <a:t>Exploratory Data Analysis</a:t>
            </a:r>
            <a:endParaRPr sz="3200" b="1" dirty="0">
              <a:solidFill>
                <a:srgbClr val="0E39A9"/>
              </a:solidFill>
              <a:latin typeface="Calibri" panose="020F0502020204030204" pitchFamily="34" charset="0"/>
              <a:cs typeface="Calibri" panose="020F0502020204030204" pitchFamily="34" charset="0"/>
            </a:endParaRPr>
          </a:p>
        </p:txBody>
      </p:sp>
      <p:sp>
        <p:nvSpPr>
          <p:cNvPr id="221" name="Google Shape;221;p41">
            <a:extLst>
              <a:ext uri="{FF2B5EF4-FFF2-40B4-BE49-F238E27FC236}">
                <a16:creationId xmlns:a16="http://schemas.microsoft.com/office/drawing/2014/main" id="{862BB37A-9FB2-0877-40ED-B7DCD72D7581}"/>
              </a:ext>
            </a:extLst>
          </p:cNvPr>
          <p:cNvSpPr txBox="1"/>
          <p:nvPr/>
        </p:nvSpPr>
        <p:spPr>
          <a:xfrm>
            <a:off x="571418" y="1723118"/>
            <a:ext cx="4187483" cy="2462172"/>
          </a:xfrm>
          <a:prstGeom prst="rect">
            <a:avLst/>
          </a:prstGeom>
          <a:noFill/>
          <a:ln>
            <a:noFill/>
          </a:ln>
        </p:spPr>
        <p:txBody>
          <a:bodyPr spcFirstLastPara="1" wrap="square" lIns="121900" tIns="121900" rIns="121900" bIns="121900" anchor="t" anchorCtr="0">
            <a:spAutoFit/>
          </a:bodyPr>
          <a:lstStyle/>
          <a:p>
            <a:r>
              <a:rPr lang="en-US" sz="2400" dirty="0"/>
              <a:t>Looking at the count-plot showing the distribution of the target variable (plant species labels), my observation is that the </a:t>
            </a:r>
            <a:r>
              <a:rPr lang="en-US" sz="2400" b="1" dirty="0"/>
              <a:t>dataset is somewhat imbalanced</a:t>
            </a:r>
            <a:r>
              <a:rPr lang="en-US" sz="2400" dirty="0"/>
              <a:t>.</a:t>
            </a:r>
          </a:p>
        </p:txBody>
      </p:sp>
      <p:pic>
        <p:nvPicPr>
          <p:cNvPr id="3" name="Picture 2">
            <a:extLst>
              <a:ext uri="{FF2B5EF4-FFF2-40B4-BE49-F238E27FC236}">
                <a16:creationId xmlns:a16="http://schemas.microsoft.com/office/drawing/2014/main" id="{5ACBD724-A74E-2123-E2E9-6A566F2F9F30}"/>
              </a:ext>
            </a:extLst>
          </p:cNvPr>
          <p:cNvPicPr>
            <a:picLocks noChangeAspect="1"/>
          </p:cNvPicPr>
          <p:nvPr/>
        </p:nvPicPr>
        <p:blipFill>
          <a:blip r:embed="rId3"/>
          <a:stretch>
            <a:fillRect/>
          </a:stretch>
        </p:blipFill>
        <p:spPr>
          <a:xfrm>
            <a:off x="5008283" y="1740333"/>
            <a:ext cx="5414683" cy="3817784"/>
          </a:xfrm>
          <a:prstGeom prst="rect">
            <a:avLst/>
          </a:prstGeom>
        </p:spPr>
      </p:pic>
    </p:spTree>
    <p:extLst>
      <p:ext uri="{BB962C8B-B14F-4D97-AF65-F5344CB8AC3E}">
        <p14:creationId xmlns:p14="http://schemas.microsoft.com/office/powerpoint/2010/main" val="3805816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42"/>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sz="3200" b="1" dirty="0">
                <a:solidFill>
                  <a:srgbClr val="0070C0"/>
                </a:solidFill>
                <a:latin typeface="Calibri" panose="020F0502020204030204" pitchFamily="34" charset="0"/>
                <a:cs typeface="Calibri" panose="020F0502020204030204" pitchFamily="34" charset="0"/>
              </a:rPr>
              <a:t>Data Pre-processing</a:t>
            </a:r>
            <a:endParaRPr sz="3200" b="1" dirty="0">
              <a:solidFill>
                <a:srgbClr val="0070C0"/>
              </a:solidFill>
              <a:latin typeface="Calibri" panose="020F0502020204030204" pitchFamily="34" charset="0"/>
              <a:cs typeface="Calibri" panose="020F0502020204030204" pitchFamily="34" charset="0"/>
            </a:endParaRPr>
          </a:p>
        </p:txBody>
      </p:sp>
      <p:sp>
        <p:nvSpPr>
          <p:cNvPr id="229" name="Google Shape;229;p42"/>
          <p:cNvSpPr txBox="1"/>
          <p:nvPr/>
        </p:nvSpPr>
        <p:spPr>
          <a:xfrm>
            <a:off x="416185" y="1317237"/>
            <a:ext cx="8044000" cy="4616608"/>
          </a:xfrm>
          <a:prstGeom prst="rect">
            <a:avLst/>
          </a:prstGeom>
          <a:noFill/>
          <a:ln>
            <a:noFill/>
          </a:ln>
        </p:spPr>
        <p:txBody>
          <a:bodyPr spcFirstLastPara="1" wrap="square" lIns="121900" tIns="121900" rIns="121900" bIns="121900" anchor="t" anchorCtr="0">
            <a:spAutoFit/>
          </a:bodyPr>
          <a:lstStyle/>
          <a:p>
            <a:r>
              <a:rPr lang="en-US" sz="2400" b="1" dirty="0"/>
              <a:t>Data splitting</a:t>
            </a:r>
          </a:p>
          <a:p>
            <a:r>
              <a:rPr lang="en-US" sz="1600" dirty="0"/>
              <a:t>As we have less images in our dataset, we will only use 10% of our data for testing, 10% of our data for validation and 80% of our data for training.</a:t>
            </a:r>
          </a:p>
          <a:p>
            <a:r>
              <a:rPr lang="en-US" sz="1600" dirty="0"/>
              <a:t>We are using the </a:t>
            </a:r>
            <a:r>
              <a:rPr lang="en-US" sz="1600" dirty="0" err="1"/>
              <a:t>train_test_split</a:t>
            </a:r>
            <a:r>
              <a:rPr lang="en-US" sz="1600" dirty="0"/>
              <a:t>() function from scikit-learn. Here, we split the dataset into three parts, </a:t>
            </a:r>
            <a:r>
              <a:rPr lang="en-US" sz="1600" dirty="0" err="1"/>
              <a:t>train,test</a:t>
            </a:r>
            <a:r>
              <a:rPr lang="en-US" sz="1600" dirty="0"/>
              <a:t> and validation.</a:t>
            </a:r>
          </a:p>
          <a:p>
            <a:pPr>
              <a:lnSpc>
                <a:spcPct val="150000"/>
              </a:lnSpc>
            </a:pPr>
            <a:r>
              <a:rPr lang="en" sz="2400" b="1" dirty="0">
                <a:ea typeface="Montserrat"/>
                <a:cs typeface="Montserrat"/>
                <a:sym typeface="Montserrat"/>
              </a:rPr>
              <a:t>Encoding</a:t>
            </a:r>
            <a:endParaRPr lang="en" sz="2400" b="1" dirty="0">
              <a:latin typeface="Montserrat"/>
              <a:ea typeface="Montserrat"/>
              <a:cs typeface="Montserrat"/>
              <a:sym typeface="Montserrat"/>
            </a:endParaRPr>
          </a:p>
          <a:p>
            <a:r>
              <a:rPr lang="en-US" sz="1600" dirty="0"/>
              <a:t>This code is converting the categorical plant species labels (like 'Black-grass', 'Charlock', etc.) into a numerical format that can be used by the neural network model. Specifically, it's using LabelBinarizer to perform one-hot encoding.</a:t>
            </a:r>
          </a:p>
          <a:p>
            <a:endParaRPr lang="en-US" sz="2400" b="1" dirty="0"/>
          </a:p>
          <a:p>
            <a:r>
              <a:rPr lang="en-US" sz="2400" b="1" dirty="0"/>
              <a:t>One-Hot Encoding:</a:t>
            </a:r>
            <a:endParaRPr lang="en-US" sz="2400" dirty="0"/>
          </a:p>
          <a:p>
            <a:r>
              <a:rPr lang="en-US" sz="1600" dirty="0"/>
              <a:t>One-hot encoding is a common technique for handling categorical data in machine learning, especially for classification tasks. It converts each categorical label into a binary vector where only one element is 'hot' (set to 1) and the rest are 'cold' (set to 0). The position of the '1' in the vector corresponds to the specific category.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5">
          <a:extLst>
            <a:ext uri="{FF2B5EF4-FFF2-40B4-BE49-F238E27FC236}">
              <a16:creationId xmlns:a16="http://schemas.microsoft.com/office/drawing/2014/main" id="{EAA00012-AF28-BEE6-A2C1-E3EBAE639EA5}"/>
            </a:ext>
          </a:extLst>
        </p:cNvPr>
        <p:cNvGrpSpPr/>
        <p:nvPr/>
      </p:nvGrpSpPr>
      <p:grpSpPr>
        <a:xfrm>
          <a:off x="0" y="0"/>
          <a:ext cx="0" cy="0"/>
          <a:chOff x="0" y="0"/>
          <a:chExt cx="0" cy="0"/>
        </a:xfrm>
      </p:grpSpPr>
      <p:sp>
        <p:nvSpPr>
          <p:cNvPr id="226" name="Google Shape;226;p42">
            <a:extLst>
              <a:ext uri="{FF2B5EF4-FFF2-40B4-BE49-F238E27FC236}">
                <a16:creationId xmlns:a16="http://schemas.microsoft.com/office/drawing/2014/main" id="{649E1F46-950E-CFEF-0BAA-008AF51B0654}"/>
              </a:ext>
            </a:extLst>
          </p:cNvPr>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sz="3200" b="1" dirty="0">
                <a:solidFill>
                  <a:srgbClr val="0070C0"/>
                </a:solidFill>
                <a:latin typeface="Calibri" panose="020F0502020204030204" pitchFamily="34" charset="0"/>
                <a:cs typeface="Calibri" panose="020F0502020204030204" pitchFamily="34" charset="0"/>
              </a:rPr>
              <a:t>Data Pre-processing</a:t>
            </a:r>
            <a:endParaRPr sz="3200" b="1" dirty="0">
              <a:solidFill>
                <a:srgbClr val="0070C0"/>
              </a:solidFill>
              <a:latin typeface="Calibri" panose="020F0502020204030204" pitchFamily="34" charset="0"/>
              <a:cs typeface="Calibri" panose="020F0502020204030204" pitchFamily="34" charset="0"/>
            </a:endParaRPr>
          </a:p>
        </p:txBody>
      </p:sp>
      <p:sp>
        <p:nvSpPr>
          <p:cNvPr id="229" name="Google Shape;229;p42">
            <a:extLst>
              <a:ext uri="{FF2B5EF4-FFF2-40B4-BE49-F238E27FC236}">
                <a16:creationId xmlns:a16="http://schemas.microsoft.com/office/drawing/2014/main" id="{79F9AF1A-52B2-1CA5-99B5-1F8CBB5C9E36}"/>
              </a:ext>
            </a:extLst>
          </p:cNvPr>
          <p:cNvSpPr txBox="1"/>
          <p:nvPr/>
        </p:nvSpPr>
        <p:spPr>
          <a:xfrm>
            <a:off x="404465" y="1250263"/>
            <a:ext cx="8044000" cy="5047495"/>
          </a:xfrm>
          <a:prstGeom prst="rect">
            <a:avLst/>
          </a:prstGeom>
          <a:noFill/>
          <a:ln>
            <a:noFill/>
          </a:ln>
        </p:spPr>
        <p:txBody>
          <a:bodyPr spcFirstLastPara="1" wrap="square" lIns="121900" tIns="121900" rIns="121900" bIns="121900" anchor="t" anchorCtr="0">
            <a:spAutoFit/>
          </a:bodyPr>
          <a:lstStyle/>
          <a:p>
            <a:r>
              <a:rPr lang="en-US" sz="2400" b="1" dirty="0"/>
              <a:t>Why One-Hot Encoding?</a:t>
            </a:r>
            <a:endParaRPr lang="en-US" sz="2400" dirty="0"/>
          </a:p>
          <a:p>
            <a:r>
              <a:rPr lang="en-US" sz="1600" dirty="0"/>
              <a:t>Neural networks typically require numerical input. Using one-hot encoding avoids assigning arbitrary numerical relationships between categories that don't exist (e.g., if you simply assigned numbers like 0, 1, 2, etc., the model might incorrectly infer that category 2 is 'greater than' category 1).  </a:t>
            </a:r>
          </a:p>
          <a:p>
            <a:endParaRPr lang="en-US" sz="1600" b="1" dirty="0"/>
          </a:p>
          <a:p>
            <a:r>
              <a:rPr lang="en-US" sz="1600" b="1" dirty="0"/>
              <a:t>LabelBinarizer: </a:t>
            </a:r>
          </a:p>
          <a:p>
            <a:r>
              <a:rPr lang="en-US" sz="1600" dirty="0"/>
              <a:t>LabelBinarizer is a convenient tool in scikit-learn that combines the steps of converting labels to numerical format and then applying one-hot encoding. </a:t>
            </a:r>
            <a:r>
              <a:rPr lang="en-US" sz="1600" dirty="0" err="1"/>
              <a:t>fit_transform</a:t>
            </a:r>
            <a:r>
              <a:rPr lang="en-US" sz="1600" dirty="0"/>
              <a:t> is used on the training data to learn the unique classes and transform the labels, while transform is used on the validation and test data using the same mapping learned from the training data.</a:t>
            </a:r>
          </a:p>
          <a:p>
            <a:r>
              <a:rPr lang="en-US" sz="1600" dirty="0"/>
              <a:t>In summary, this code is preparing the target variable into a suitable binary vector format for training the classification model.</a:t>
            </a:r>
          </a:p>
          <a:p>
            <a:endParaRPr lang="en-US" sz="2400" b="1" dirty="0"/>
          </a:p>
          <a:p>
            <a:r>
              <a:rPr lang="en-US" sz="2400" b="1" dirty="0"/>
              <a:t>Normalization</a:t>
            </a:r>
          </a:p>
          <a:p>
            <a:r>
              <a:rPr lang="en-US" sz="1600" dirty="0"/>
              <a:t>Since the </a:t>
            </a:r>
            <a:r>
              <a:rPr lang="en-US" sz="1600" b="1" dirty="0"/>
              <a:t>image pixel values range from 0-255</a:t>
            </a:r>
            <a:r>
              <a:rPr lang="en-US" sz="1600" dirty="0"/>
              <a:t>, our method of normalization here will be </a:t>
            </a:r>
            <a:r>
              <a:rPr lang="en-US" sz="1600" b="1" dirty="0"/>
              <a:t>scaling</a:t>
            </a:r>
            <a:r>
              <a:rPr lang="en-US" sz="1600" dirty="0"/>
              <a:t> - we shall </a:t>
            </a:r>
            <a:r>
              <a:rPr lang="en-US" sz="1600" b="1" dirty="0"/>
              <a:t>divide all the pixel values by 255 to standardize the images to have values between 0-1.</a:t>
            </a:r>
            <a:endParaRPr lang="en-US" sz="1600" dirty="0"/>
          </a:p>
        </p:txBody>
      </p:sp>
    </p:spTree>
    <p:extLst>
      <p:ext uri="{BB962C8B-B14F-4D97-AF65-F5344CB8AC3E}">
        <p14:creationId xmlns:p14="http://schemas.microsoft.com/office/powerpoint/2010/main" val="1184631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3"/>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sz="3200" b="1" dirty="0">
                <a:solidFill>
                  <a:srgbClr val="0070C0"/>
                </a:solidFill>
                <a:latin typeface="Calibri" panose="020F0502020204030204" pitchFamily="34" charset="0"/>
                <a:cs typeface="Calibri" panose="020F0502020204030204" pitchFamily="34" charset="0"/>
              </a:rPr>
              <a:t>Basic Convolutional Neural Network</a:t>
            </a:r>
            <a:endParaRPr sz="3200" b="1" dirty="0">
              <a:solidFill>
                <a:srgbClr val="0070C0"/>
              </a:solidFill>
              <a:latin typeface="Calibri" panose="020F0502020204030204" pitchFamily="34" charset="0"/>
              <a:cs typeface="Calibri" panose="020F0502020204030204" pitchFamily="34" charset="0"/>
            </a:endParaRPr>
          </a:p>
        </p:txBody>
      </p:sp>
      <p:sp>
        <p:nvSpPr>
          <p:cNvPr id="237" name="Google Shape;237;p43"/>
          <p:cNvSpPr txBox="1"/>
          <p:nvPr/>
        </p:nvSpPr>
        <p:spPr>
          <a:xfrm>
            <a:off x="541925" y="1160367"/>
            <a:ext cx="8044000" cy="1169511"/>
          </a:xfrm>
          <a:prstGeom prst="rect">
            <a:avLst/>
          </a:prstGeom>
          <a:noFill/>
          <a:ln>
            <a:noFill/>
          </a:ln>
        </p:spPr>
        <p:txBody>
          <a:bodyPr spcFirstLastPara="1" wrap="square" lIns="121900" tIns="121900" rIns="121900" bIns="121900" anchor="t" anchorCtr="0">
            <a:spAutoFit/>
          </a:bodyPr>
          <a:lstStyle/>
          <a:p>
            <a:pPr>
              <a:lnSpc>
                <a:spcPct val="150000"/>
              </a:lnSpc>
            </a:pPr>
            <a:r>
              <a:rPr lang="en" sz="1600" dirty="0">
                <a:latin typeface="Arial" panose="020B0604020202020204" pitchFamily="34" charset="0"/>
                <a:ea typeface="Montserrat"/>
                <a:cs typeface="Arial" panose="020B0604020202020204" pitchFamily="34" charset="0"/>
                <a:sym typeface="Montserrat"/>
              </a:rPr>
              <a:t>We are using two models for training, one is CNN and the other is using data augmentation with CNN</a:t>
            </a:r>
            <a:r>
              <a:rPr lang="en" sz="2400" dirty="0">
                <a:latin typeface="Arial" panose="020B0604020202020204" pitchFamily="34" charset="0"/>
                <a:ea typeface="Montserrat"/>
                <a:cs typeface="Arial" panose="020B0604020202020204" pitchFamily="34" charset="0"/>
                <a:sym typeface="Montserrat"/>
              </a:rPr>
              <a:t>.</a:t>
            </a:r>
            <a:endParaRPr sz="2400" dirty="0">
              <a:solidFill>
                <a:srgbClr val="000000"/>
              </a:solidFill>
              <a:latin typeface="Arial" panose="020B0604020202020204" pitchFamily="34" charset="0"/>
              <a:ea typeface="Montserrat"/>
              <a:cs typeface="Arial" panose="020B0604020202020204" pitchFamily="34" charset="0"/>
              <a:sym typeface="Montserrat"/>
            </a:endParaRPr>
          </a:p>
        </p:txBody>
      </p:sp>
      <p:sp>
        <p:nvSpPr>
          <p:cNvPr id="2" name="Google Shape;237;p43">
            <a:extLst>
              <a:ext uri="{FF2B5EF4-FFF2-40B4-BE49-F238E27FC236}">
                <a16:creationId xmlns:a16="http://schemas.microsoft.com/office/drawing/2014/main" id="{C9A790C5-1812-8CA7-3DDE-B70CE6141BC0}"/>
              </a:ext>
            </a:extLst>
          </p:cNvPr>
          <p:cNvSpPr txBox="1"/>
          <p:nvPr/>
        </p:nvSpPr>
        <p:spPr>
          <a:xfrm>
            <a:off x="541925" y="2127507"/>
            <a:ext cx="8044000" cy="14588569"/>
          </a:xfrm>
          <a:prstGeom prst="rect">
            <a:avLst/>
          </a:prstGeom>
          <a:noFill/>
          <a:ln>
            <a:noFill/>
          </a:ln>
        </p:spPr>
        <p:txBody>
          <a:bodyPr spcFirstLastPara="1" wrap="square" lIns="121900" tIns="121900" rIns="121900" bIns="121900" anchor="t" anchorCtr="0">
            <a:spAutoFit/>
          </a:bodyPr>
          <a:lstStyle/>
          <a:p>
            <a:pPr lvl="0">
              <a:lnSpc>
                <a:spcPct val="150000"/>
              </a:lnSpc>
            </a:pPr>
            <a:r>
              <a:rPr lang="en-US" sz="2400" dirty="0"/>
              <a:t> </a:t>
            </a:r>
            <a:r>
              <a:rPr lang="en-US" sz="2400" b="1" dirty="0"/>
              <a:t>Model1</a:t>
            </a:r>
          </a:p>
          <a:p>
            <a:r>
              <a:rPr lang="en-US" sz="1600" b="1" dirty="0"/>
              <a:t>Sequential Model:</a:t>
            </a:r>
          </a:p>
          <a:p>
            <a:r>
              <a:rPr lang="en-US" sz="1600" b="1" dirty="0"/>
              <a:t>Model1</a:t>
            </a:r>
            <a:r>
              <a:rPr lang="en-US" sz="1600" dirty="0"/>
              <a:t> is a sequential model, which means layers are stacked in a linear fashion. This is a common and straightforward architecture for many image classification tasks.</a:t>
            </a:r>
          </a:p>
          <a:p>
            <a:endParaRPr lang="en-US" sz="1600" b="1" dirty="0"/>
          </a:p>
          <a:p>
            <a:r>
              <a:rPr lang="en-US" sz="1600" b="1" dirty="0"/>
              <a:t>Convolutional Layers (Conv2D):</a:t>
            </a:r>
            <a:r>
              <a:rPr lang="en-US" sz="1600" dirty="0"/>
              <a:t> The model starts with three convolutional layers. These layers are the core of a CNN and are responsible for learning spatial hierarchies of features from the input images.</a:t>
            </a:r>
          </a:p>
          <a:p>
            <a:pPr lvl="1"/>
            <a:r>
              <a:rPr lang="en-US" sz="1600" dirty="0"/>
              <a:t>The first Conv2D layer has 128 filters, the second has 64, and the third has 32. The decreasing number of filters in deeper layers is a common pattern, as the network learns more abstract features.</a:t>
            </a:r>
          </a:p>
          <a:p>
            <a:pPr lvl="1"/>
            <a:r>
              <a:rPr lang="en-US" sz="1600" dirty="0"/>
              <a:t>The kernel size is (3, 3) in all convolutional layers, which is a standard choice for capturing local patterns.</a:t>
            </a:r>
          </a:p>
          <a:p>
            <a:pPr lvl="1"/>
            <a:r>
              <a:rPr lang="en-US" sz="1600" dirty="0"/>
              <a:t>activation='</a:t>
            </a:r>
            <a:r>
              <a:rPr lang="en-US" sz="1600" dirty="0" err="1"/>
              <a:t>relu</a:t>
            </a:r>
            <a:r>
              <a:rPr lang="en-US" sz="1600" dirty="0"/>
              <a:t>' is used, which is a popular activation function that introduces non-linearity into the model.</a:t>
            </a:r>
          </a:p>
          <a:p>
            <a:pPr lvl="1"/>
            <a:r>
              <a:rPr lang="en-US" sz="1600" dirty="0"/>
              <a:t>padding="same" ensures that the output feature maps have the same spatial dimensions as the input, preventing the reduction of spatial information at the borders.</a:t>
            </a:r>
          </a:p>
          <a:p>
            <a:endParaRPr lang="en-US" sz="1600" b="1" dirty="0"/>
          </a:p>
          <a:p>
            <a:r>
              <a:rPr lang="en-US" sz="1600" b="1" dirty="0"/>
              <a:t>Pooling Layers (MaxPooling2D):</a:t>
            </a:r>
            <a:r>
              <a:rPr lang="en-US" sz="1600" dirty="0"/>
              <a:t> After each convolutional layer, a MaxPooling2D layer is used. These layers reduce the spatial dimensions of the feature maps, which helps in reducing the number of parameters and computational cost, and also makes the model more robust to small shifts and distortions in the input image.</a:t>
            </a:r>
          </a:p>
          <a:p>
            <a:pPr lvl="1"/>
            <a:r>
              <a:rPr lang="en-US" sz="1600" dirty="0"/>
              <a:t>A pool size of (2, 2) is used, which means the maximum value is taken from each 2x2 block of the feature map.</a:t>
            </a:r>
          </a:p>
          <a:p>
            <a:pPr lvl="1"/>
            <a:r>
              <a:rPr lang="en-US" sz="1600" dirty="0"/>
              <a:t>padding='same' is also used here.</a:t>
            </a:r>
          </a:p>
          <a:p>
            <a:endParaRPr lang="en-US" sz="1600" b="1" dirty="0"/>
          </a:p>
          <a:p>
            <a:r>
              <a:rPr lang="en-US" sz="1600" b="1" dirty="0"/>
              <a:t>Flatten Layer:</a:t>
            </a:r>
            <a:r>
              <a:rPr lang="en-US" sz="1600" dirty="0"/>
              <a:t> The Flatten layer converts the 2D feature maps from the convolutional and pooling layers into a 1D vector. This is necessary to connect the convolutional part of the network to the fully connected dense layers.</a:t>
            </a:r>
          </a:p>
          <a:p>
            <a:endParaRPr lang="en-US" sz="1600" b="1" dirty="0"/>
          </a:p>
          <a:p>
            <a:r>
              <a:rPr lang="en-US" sz="1600" b="1" dirty="0"/>
              <a:t>Dense Layers:</a:t>
            </a:r>
            <a:r>
              <a:rPr lang="en-US" sz="1600" dirty="0"/>
              <a:t> The flattened output is fed into two fully connected Dense layers.</a:t>
            </a:r>
          </a:p>
          <a:p>
            <a:pPr lvl="1"/>
            <a:r>
              <a:rPr lang="en-US" sz="1600" dirty="0"/>
              <a:t>The first Dense layer has 16 neurons and uses the '</a:t>
            </a:r>
            <a:r>
              <a:rPr lang="en-US" sz="1600" dirty="0" err="1"/>
              <a:t>relu</a:t>
            </a:r>
            <a:r>
              <a:rPr lang="en-US" sz="1600" dirty="0"/>
              <a:t>' activation function.</a:t>
            </a:r>
          </a:p>
          <a:p>
            <a:pPr lvl="1"/>
            <a:r>
              <a:rPr lang="en-US" sz="1600" dirty="0"/>
              <a:t>The second Dense layer has 12 neurons, which corresponds to the number of output classes (plant species), and uses the '</a:t>
            </a:r>
            <a:r>
              <a:rPr lang="en-US" sz="1600" dirty="0" err="1"/>
              <a:t>softmax</a:t>
            </a:r>
            <a:r>
              <a:rPr lang="en-US" sz="1600" dirty="0"/>
              <a:t>' activation function. The </a:t>
            </a:r>
            <a:r>
              <a:rPr lang="en-US" sz="1600" dirty="0" err="1"/>
              <a:t>softmax</a:t>
            </a:r>
            <a:r>
              <a:rPr lang="en-US" sz="1600" dirty="0"/>
              <a:t> layer outputs a probability distribution over the classes.</a:t>
            </a:r>
          </a:p>
          <a:p>
            <a:endParaRPr lang="en-US" sz="1600" b="1" dirty="0"/>
          </a:p>
          <a:p>
            <a:r>
              <a:rPr lang="en-US" sz="1600" b="1" dirty="0"/>
              <a:t>Dropout Layer:</a:t>
            </a:r>
            <a:r>
              <a:rPr lang="en-US" sz="1600" dirty="0"/>
              <a:t> A Dropout layer with a rate of 0.3 is included after the first dense layer. Dropout is a regularization technique that randomly sets a fraction of input units to zero during training, which helps prevent overfitting.</a:t>
            </a:r>
          </a:p>
          <a:p>
            <a:endParaRPr lang="en-US" sz="1600" b="1" dirty="0"/>
          </a:p>
          <a:p>
            <a:r>
              <a:rPr lang="en-US" sz="1600" b="1" dirty="0"/>
              <a:t>Optimizer and Loss Function:</a:t>
            </a:r>
            <a:endParaRPr lang="en-US" sz="1600" dirty="0"/>
          </a:p>
          <a:p>
            <a:pPr lvl="1"/>
            <a:r>
              <a:rPr lang="en-US" sz="1600" dirty="0"/>
              <a:t>The Adam optimizer is used, which is a popular and effective optimization algorithm.</a:t>
            </a:r>
          </a:p>
          <a:p>
            <a:pPr lvl="1"/>
            <a:r>
              <a:rPr lang="en-US" sz="1600" dirty="0"/>
              <a:t>loss='</a:t>
            </a:r>
            <a:r>
              <a:rPr lang="en-US" sz="1600" dirty="0" err="1"/>
              <a:t>categorical_crossentropy</a:t>
            </a:r>
            <a:r>
              <a:rPr lang="en-US" sz="1600" dirty="0"/>
              <a:t>' is the appropriate loss function for multi-class classification problems with one-hot encoded labels.</a:t>
            </a:r>
          </a:p>
          <a:p>
            <a:endParaRPr lang="en-US" sz="1600" b="1" dirty="0"/>
          </a:p>
          <a:p>
            <a:r>
              <a:rPr lang="en-US" sz="1600" b="1" dirty="0"/>
              <a:t>Metrics:</a:t>
            </a:r>
            <a:r>
              <a:rPr lang="en-US" sz="1600" dirty="0"/>
              <a:t> metrics=['accuracy'] is used to monitor the accuracy of the model during training and evaluation.</a:t>
            </a:r>
          </a:p>
          <a:p>
            <a:endParaRPr lang="en-US" sz="1600" b="1" dirty="0"/>
          </a:p>
          <a:p>
            <a:r>
              <a:rPr lang="en-US" sz="1600" b="1" dirty="0"/>
              <a:t>Total Parameters:</a:t>
            </a:r>
            <a:r>
              <a:rPr lang="en-US" sz="1600" dirty="0"/>
              <a:t> The model1.summary() shows that the model has a total of 128,828 parameters. This is a relatively small number of parameters, which is good for preventing overfitting, especially with a dataset of this size.</a:t>
            </a:r>
          </a:p>
          <a:p>
            <a:pPr lvl="0">
              <a:lnSpc>
                <a:spcPct val="150000"/>
              </a:lnSpc>
            </a:pPr>
            <a:endParaRPr lang="en-US" sz="1600" dirty="0"/>
          </a:p>
          <a:p>
            <a:pPr lvl="0">
              <a:lnSpc>
                <a:spcPct val="150000"/>
              </a:lnSpc>
            </a:pPr>
            <a:endParaRPr lang="en-US" sz="1600" dirty="0"/>
          </a:p>
          <a:p>
            <a:pPr lvl="0">
              <a:lnSpc>
                <a:spcPct val="150000"/>
              </a:lnSpc>
            </a:pPr>
            <a:endParaRPr lang="en-US" sz="1600" dirty="0">
              <a:solidFill>
                <a:srgbClr val="000000"/>
              </a:solidFill>
              <a:latin typeface="Montserrat"/>
              <a:ea typeface="Montserrat"/>
              <a:cs typeface="Montserrat"/>
              <a:sym typeface="Montserrat"/>
            </a:endParaRPr>
          </a:p>
          <a:p>
            <a:pPr lvl="0">
              <a:lnSpc>
                <a:spcPct val="150000"/>
              </a:lnSpc>
            </a:pPr>
            <a:endParaRPr sz="1600" dirty="0">
              <a:solidFill>
                <a:srgbClr val="000000"/>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A724675E-0506-4F59-719D-F6F597EF8210}"/>
            </a:ext>
          </a:extLst>
        </p:cNvPr>
        <p:cNvGrpSpPr/>
        <p:nvPr/>
      </p:nvGrpSpPr>
      <p:grpSpPr>
        <a:xfrm>
          <a:off x="0" y="0"/>
          <a:ext cx="0" cy="0"/>
          <a:chOff x="0" y="0"/>
          <a:chExt cx="0" cy="0"/>
        </a:xfrm>
      </p:grpSpPr>
      <p:sp>
        <p:nvSpPr>
          <p:cNvPr id="234" name="Google Shape;234;p43">
            <a:extLst>
              <a:ext uri="{FF2B5EF4-FFF2-40B4-BE49-F238E27FC236}">
                <a16:creationId xmlns:a16="http://schemas.microsoft.com/office/drawing/2014/main" id="{EC6EE594-2A51-E506-CAC1-FAAC89EA48BF}"/>
              </a:ext>
            </a:extLst>
          </p:cNvPr>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sz="3200" b="1" dirty="0">
                <a:solidFill>
                  <a:srgbClr val="0070C0"/>
                </a:solidFill>
                <a:latin typeface="Calibri" panose="020F0502020204030204" pitchFamily="34" charset="0"/>
                <a:cs typeface="Calibri" panose="020F0502020204030204" pitchFamily="34" charset="0"/>
              </a:rPr>
              <a:t>Basic Convolutional Neural Network</a:t>
            </a:r>
            <a:endParaRPr sz="3200" b="1" dirty="0">
              <a:solidFill>
                <a:srgbClr val="0070C0"/>
              </a:solidFill>
              <a:latin typeface="Calibri" panose="020F0502020204030204" pitchFamily="34" charset="0"/>
              <a:cs typeface="Calibri" panose="020F0502020204030204" pitchFamily="34" charset="0"/>
            </a:endParaRPr>
          </a:p>
        </p:txBody>
      </p:sp>
      <p:sp>
        <p:nvSpPr>
          <p:cNvPr id="2" name="Google Shape;237;p43">
            <a:extLst>
              <a:ext uri="{FF2B5EF4-FFF2-40B4-BE49-F238E27FC236}">
                <a16:creationId xmlns:a16="http://schemas.microsoft.com/office/drawing/2014/main" id="{C64B6334-B176-3BC7-179D-F36AFC9D0CB6}"/>
              </a:ext>
            </a:extLst>
          </p:cNvPr>
          <p:cNvSpPr txBox="1"/>
          <p:nvPr/>
        </p:nvSpPr>
        <p:spPr>
          <a:xfrm>
            <a:off x="270067" y="956120"/>
            <a:ext cx="9483533" cy="4985940"/>
          </a:xfrm>
          <a:prstGeom prst="rect">
            <a:avLst/>
          </a:prstGeom>
          <a:noFill/>
          <a:ln>
            <a:noFill/>
          </a:ln>
        </p:spPr>
        <p:txBody>
          <a:bodyPr spcFirstLastPara="1" wrap="square" lIns="121900" tIns="121900" rIns="121900" bIns="121900" anchor="t" anchorCtr="0">
            <a:spAutoFit/>
          </a:bodyPr>
          <a:lstStyle/>
          <a:p>
            <a:pPr lvl="0">
              <a:lnSpc>
                <a:spcPct val="150000"/>
              </a:lnSpc>
            </a:pPr>
            <a:r>
              <a:rPr lang="en-US" sz="2400" b="1" dirty="0"/>
              <a:t>Model1</a:t>
            </a:r>
            <a:endParaRPr lang="en-US" sz="1600" b="1" dirty="0"/>
          </a:p>
          <a:p>
            <a:r>
              <a:rPr lang="en-US" sz="1600" b="1" dirty="0"/>
              <a:t>Pooling Layers (MaxPooling2D):</a:t>
            </a:r>
            <a:r>
              <a:rPr lang="en-US" sz="1600" dirty="0"/>
              <a:t> After each convolutional layer, a MaxPooling2D layer is used. These layers reduce the spatial dimensions of the feature maps, which helps in reducing the number of parameters and computational cost, and also makes the model more robust to small shifts and distortions in the input image.</a:t>
            </a:r>
          </a:p>
          <a:p>
            <a:pPr lvl="1"/>
            <a:r>
              <a:rPr lang="en-US" sz="1600" dirty="0"/>
              <a:t>A pool size of (2, 2) is used, which means the maximum value is taken from each 2x2 block of the feature map.</a:t>
            </a:r>
          </a:p>
          <a:p>
            <a:pPr lvl="1"/>
            <a:r>
              <a:rPr lang="en-US" sz="1600" dirty="0"/>
              <a:t>padding='same' is also used here.</a:t>
            </a:r>
          </a:p>
          <a:p>
            <a:endParaRPr lang="en-US" sz="1600" b="1" dirty="0"/>
          </a:p>
          <a:p>
            <a:r>
              <a:rPr lang="en-US" sz="1600" b="1" dirty="0"/>
              <a:t>Flatten Layer:</a:t>
            </a:r>
            <a:r>
              <a:rPr lang="en-US" sz="1600" dirty="0"/>
              <a:t> The Flatten layer converts the 2D feature maps from the convolutional and pooling layers into a 1D vector. This is necessary to connect the convolutional part of the network to the fully connected dense layers.</a:t>
            </a:r>
          </a:p>
          <a:p>
            <a:endParaRPr lang="en-US" sz="1600" b="1" dirty="0"/>
          </a:p>
          <a:p>
            <a:r>
              <a:rPr lang="en-US" sz="1600" b="1" dirty="0"/>
              <a:t>Dense Layers:</a:t>
            </a:r>
            <a:r>
              <a:rPr lang="en-US" sz="1600" dirty="0"/>
              <a:t> The flattened output is fed into two fully connected Dense layers.</a:t>
            </a:r>
          </a:p>
          <a:p>
            <a:pPr lvl="1"/>
            <a:r>
              <a:rPr lang="en-US" sz="1600" dirty="0"/>
              <a:t>The first Dense layer has 16 neurons and uses the '</a:t>
            </a:r>
            <a:r>
              <a:rPr lang="en-US" sz="1600" dirty="0" err="1"/>
              <a:t>relu</a:t>
            </a:r>
            <a:r>
              <a:rPr lang="en-US" sz="1600" dirty="0"/>
              <a:t>' activation function.</a:t>
            </a:r>
          </a:p>
          <a:p>
            <a:pPr lvl="1"/>
            <a:r>
              <a:rPr lang="en-US" sz="1600" dirty="0"/>
              <a:t>The second Dense layer has 12 neurons, which corresponds to the number of output classes (plant species), and uses the '</a:t>
            </a:r>
            <a:r>
              <a:rPr lang="en-US" sz="1600" dirty="0" err="1"/>
              <a:t>softmax</a:t>
            </a:r>
            <a:r>
              <a:rPr lang="en-US" sz="1600" dirty="0"/>
              <a:t>' activation function. The </a:t>
            </a:r>
            <a:r>
              <a:rPr lang="en-US" sz="1600" dirty="0" err="1"/>
              <a:t>softmax</a:t>
            </a:r>
            <a:r>
              <a:rPr lang="en-US" sz="1600" dirty="0"/>
              <a:t> layer outputs a probability distribution over the classes.</a:t>
            </a:r>
          </a:p>
          <a:p>
            <a:endParaRPr lang="en-US" sz="1600" b="1" dirty="0"/>
          </a:p>
        </p:txBody>
      </p:sp>
    </p:spTree>
    <p:extLst>
      <p:ext uri="{BB962C8B-B14F-4D97-AF65-F5344CB8AC3E}">
        <p14:creationId xmlns:p14="http://schemas.microsoft.com/office/powerpoint/2010/main" val="1670441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3">
          <a:extLst>
            <a:ext uri="{FF2B5EF4-FFF2-40B4-BE49-F238E27FC236}">
              <a16:creationId xmlns:a16="http://schemas.microsoft.com/office/drawing/2014/main" id="{8ED23316-9EFE-2D3F-CA49-72B781507CBA}"/>
            </a:ext>
          </a:extLst>
        </p:cNvPr>
        <p:cNvGrpSpPr/>
        <p:nvPr/>
      </p:nvGrpSpPr>
      <p:grpSpPr>
        <a:xfrm>
          <a:off x="0" y="0"/>
          <a:ext cx="0" cy="0"/>
          <a:chOff x="0" y="0"/>
          <a:chExt cx="0" cy="0"/>
        </a:xfrm>
      </p:grpSpPr>
      <p:sp>
        <p:nvSpPr>
          <p:cNvPr id="234" name="Google Shape;234;p43">
            <a:extLst>
              <a:ext uri="{FF2B5EF4-FFF2-40B4-BE49-F238E27FC236}">
                <a16:creationId xmlns:a16="http://schemas.microsoft.com/office/drawing/2014/main" id="{8E5EA0DD-DC79-04DB-384E-6DF1990F0CAF}"/>
              </a:ext>
            </a:extLst>
          </p:cNvPr>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sz="3200" b="1" dirty="0">
                <a:solidFill>
                  <a:srgbClr val="0070C0"/>
                </a:solidFill>
                <a:latin typeface="Calibri" panose="020F0502020204030204" pitchFamily="34" charset="0"/>
                <a:cs typeface="Calibri" panose="020F0502020204030204" pitchFamily="34" charset="0"/>
              </a:rPr>
              <a:t>Basic Convolutional Neural Network</a:t>
            </a:r>
            <a:endParaRPr sz="3200" b="1" dirty="0">
              <a:solidFill>
                <a:srgbClr val="0070C0"/>
              </a:solidFill>
              <a:latin typeface="Calibri" panose="020F0502020204030204" pitchFamily="34" charset="0"/>
              <a:cs typeface="Calibri" panose="020F0502020204030204" pitchFamily="34" charset="0"/>
            </a:endParaRPr>
          </a:p>
        </p:txBody>
      </p:sp>
      <p:sp>
        <p:nvSpPr>
          <p:cNvPr id="2" name="Google Shape;237;p43">
            <a:extLst>
              <a:ext uri="{FF2B5EF4-FFF2-40B4-BE49-F238E27FC236}">
                <a16:creationId xmlns:a16="http://schemas.microsoft.com/office/drawing/2014/main" id="{BD202FC7-4731-8814-C86A-4DB12543B91A}"/>
              </a:ext>
            </a:extLst>
          </p:cNvPr>
          <p:cNvSpPr txBox="1"/>
          <p:nvPr/>
        </p:nvSpPr>
        <p:spPr>
          <a:xfrm>
            <a:off x="458255" y="1149306"/>
            <a:ext cx="8865040" cy="5970825"/>
          </a:xfrm>
          <a:prstGeom prst="rect">
            <a:avLst/>
          </a:prstGeom>
          <a:noFill/>
          <a:ln>
            <a:noFill/>
          </a:ln>
        </p:spPr>
        <p:txBody>
          <a:bodyPr spcFirstLastPara="1" wrap="square" lIns="121900" tIns="121900" rIns="121900" bIns="121900" anchor="t" anchorCtr="0">
            <a:spAutoFit/>
          </a:bodyPr>
          <a:lstStyle/>
          <a:p>
            <a:pPr lvl="0">
              <a:lnSpc>
                <a:spcPct val="150000"/>
              </a:lnSpc>
            </a:pPr>
            <a:r>
              <a:rPr lang="en-US" sz="2400" b="1" dirty="0"/>
              <a:t>Model1</a:t>
            </a:r>
            <a:endParaRPr lang="en-US" sz="1600" b="1" dirty="0"/>
          </a:p>
          <a:p>
            <a:r>
              <a:rPr lang="en-US" sz="1600" b="1" dirty="0"/>
              <a:t>Dropout Layer:</a:t>
            </a:r>
            <a:r>
              <a:rPr lang="en-US" sz="1600" dirty="0"/>
              <a:t> A Dropout layer with a rate of 0.3 is included after the first dense layer. Dropout is a regularization technique that randomly sets a fraction of input units to zero during training, which helps prevent overfitting.</a:t>
            </a:r>
          </a:p>
          <a:p>
            <a:endParaRPr lang="en-US" sz="1600" b="1" dirty="0"/>
          </a:p>
          <a:p>
            <a:r>
              <a:rPr lang="en-US" sz="1600" b="1" dirty="0"/>
              <a:t>Optimizer and Loss Function:</a:t>
            </a:r>
            <a:endParaRPr lang="en-US" sz="1600" dirty="0"/>
          </a:p>
          <a:p>
            <a:pPr lvl="1"/>
            <a:r>
              <a:rPr lang="en-US" sz="1600" dirty="0"/>
              <a:t>The Adam optimizer is used, which is a popular and effective optimization algorithm.</a:t>
            </a:r>
          </a:p>
          <a:p>
            <a:pPr lvl="1"/>
            <a:r>
              <a:rPr lang="en-US" sz="1600" dirty="0"/>
              <a:t>loss='</a:t>
            </a:r>
            <a:r>
              <a:rPr lang="en-US" sz="1600" dirty="0" err="1"/>
              <a:t>categorical_crossentropy</a:t>
            </a:r>
            <a:r>
              <a:rPr lang="en-US" sz="1600" dirty="0"/>
              <a:t>' is the appropriate loss function for multi-class classification problems with one-hot encoded labels.</a:t>
            </a:r>
          </a:p>
          <a:p>
            <a:endParaRPr lang="en-US" sz="1600" b="1" dirty="0"/>
          </a:p>
          <a:p>
            <a:r>
              <a:rPr lang="en-US" sz="1600" b="1" dirty="0"/>
              <a:t>Metrics:</a:t>
            </a:r>
            <a:r>
              <a:rPr lang="en-US" sz="1600" dirty="0"/>
              <a:t> metrics=['accuracy'] is used to monitor the accuracy of the model during training and evaluation.</a:t>
            </a:r>
          </a:p>
          <a:p>
            <a:endParaRPr lang="en-US" sz="1600" b="1" dirty="0"/>
          </a:p>
          <a:p>
            <a:r>
              <a:rPr lang="en-US" sz="1600" b="1" dirty="0"/>
              <a:t>Total Parameters:</a:t>
            </a:r>
            <a:r>
              <a:rPr lang="en-US" sz="1600" dirty="0"/>
              <a:t> The model1.summary() shows that the model has a total of 128,828 parameters. This is a relatively small number of parameters, which is good for preventing overfitting, especially with a dataset of this size.</a:t>
            </a:r>
          </a:p>
          <a:p>
            <a:pPr lvl="0">
              <a:lnSpc>
                <a:spcPct val="150000"/>
              </a:lnSpc>
            </a:pPr>
            <a:endParaRPr lang="en-US" sz="1600" dirty="0"/>
          </a:p>
          <a:p>
            <a:pPr lvl="0">
              <a:lnSpc>
                <a:spcPct val="150000"/>
              </a:lnSpc>
            </a:pPr>
            <a:endParaRPr lang="en-US" sz="1600" dirty="0"/>
          </a:p>
          <a:p>
            <a:pPr lvl="0">
              <a:lnSpc>
                <a:spcPct val="150000"/>
              </a:lnSpc>
            </a:pPr>
            <a:endParaRPr lang="en-US" sz="1600" dirty="0">
              <a:solidFill>
                <a:srgbClr val="000000"/>
              </a:solidFill>
              <a:latin typeface="Montserrat"/>
              <a:ea typeface="Montserrat"/>
              <a:cs typeface="Montserrat"/>
              <a:sym typeface="Montserrat"/>
            </a:endParaRPr>
          </a:p>
          <a:p>
            <a:pPr lvl="0">
              <a:lnSpc>
                <a:spcPct val="150000"/>
              </a:lnSpc>
            </a:pPr>
            <a:endParaRPr sz="1600" dirty="0">
              <a:solidFill>
                <a:srgbClr val="000000"/>
              </a:solidFill>
              <a:latin typeface="Montserrat"/>
              <a:ea typeface="Montserrat"/>
              <a:cs typeface="Montserrat"/>
              <a:sym typeface="Montserrat"/>
            </a:endParaRPr>
          </a:p>
        </p:txBody>
      </p:sp>
    </p:spTree>
    <p:extLst>
      <p:ext uri="{BB962C8B-B14F-4D97-AF65-F5344CB8AC3E}">
        <p14:creationId xmlns:p14="http://schemas.microsoft.com/office/powerpoint/2010/main" val="1091954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6"/>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sz="3200" b="1" dirty="0">
                <a:solidFill>
                  <a:srgbClr val="0070C0"/>
                </a:solidFill>
                <a:latin typeface="Calibri" panose="020F0502020204030204" pitchFamily="34" charset="0"/>
                <a:cs typeface="Calibri" panose="020F0502020204030204" pitchFamily="34" charset="0"/>
              </a:rPr>
              <a:t>CNN with Data Augmentation</a:t>
            </a:r>
            <a:endParaRPr sz="3200" b="1" dirty="0">
              <a:solidFill>
                <a:srgbClr val="0070C0"/>
              </a:solidFill>
              <a:latin typeface="Calibri" panose="020F0502020204030204" pitchFamily="34" charset="0"/>
              <a:cs typeface="Calibri" panose="020F0502020204030204" pitchFamily="34" charset="0"/>
            </a:endParaRPr>
          </a:p>
        </p:txBody>
      </p:sp>
      <p:sp>
        <p:nvSpPr>
          <p:cNvPr id="267" name="Google Shape;267;p46"/>
          <p:cNvSpPr txBox="1"/>
          <p:nvPr/>
        </p:nvSpPr>
        <p:spPr>
          <a:xfrm>
            <a:off x="641505" y="1298075"/>
            <a:ext cx="8044000" cy="4308831"/>
          </a:xfrm>
          <a:prstGeom prst="rect">
            <a:avLst/>
          </a:prstGeom>
          <a:noFill/>
          <a:ln>
            <a:noFill/>
          </a:ln>
        </p:spPr>
        <p:txBody>
          <a:bodyPr spcFirstLastPara="1" wrap="square" lIns="121900" tIns="121900" rIns="121900" bIns="121900" anchor="t" anchorCtr="0">
            <a:spAutoFit/>
          </a:bodyPr>
          <a:lstStyle/>
          <a:p>
            <a:r>
              <a:rPr lang="en-US" sz="2400" b="1" dirty="0"/>
              <a:t>Model2: </a:t>
            </a:r>
          </a:p>
          <a:p>
            <a:r>
              <a:rPr lang="en-US" sz="1600" b="1" dirty="0"/>
              <a:t>Sequential Model:</a:t>
            </a:r>
            <a:r>
              <a:rPr lang="en-US" sz="1600" dirty="0"/>
              <a:t> </a:t>
            </a:r>
          </a:p>
          <a:p>
            <a:r>
              <a:rPr lang="en-US" sz="1600" dirty="0"/>
              <a:t>Like model1, model2 is also a sequential model.</a:t>
            </a:r>
          </a:p>
          <a:p>
            <a:r>
              <a:rPr lang="en-US" sz="1600" b="1" dirty="0"/>
              <a:t>Convolutional Layers (Conv2D):</a:t>
            </a:r>
            <a:r>
              <a:rPr lang="en-US" sz="1600" dirty="0"/>
              <a:t> </a:t>
            </a:r>
          </a:p>
          <a:p>
            <a:r>
              <a:rPr lang="en-US" sz="1600" dirty="0"/>
              <a:t>model2 has two convolutional layers, fewer than model1.</a:t>
            </a:r>
          </a:p>
          <a:p>
            <a:pPr lvl="1"/>
            <a:r>
              <a:rPr lang="en-US" sz="1600" dirty="0"/>
              <a:t>The first Conv2D layer has 64 filters (compared to 128 in model1).</a:t>
            </a:r>
          </a:p>
          <a:p>
            <a:pPr lvl="1"/>
            <a:r>
              <a:rPr lang="en-US" sz="1600" dirty="0"/>
              <a:t>The second Conv2D layer has 32 filters (same as the third in model1).</a:t>
            </a:r>
          </a:p>
          <a:p>
            <a:pPr lvl="1"/>
            <a:r>
              <a:rPr lang="en-US" sz="1600" dirty="0"/>
              <a:t>The kernel size, activation function ('</a:t>
            </a:r>
            <a:r>
              <a:rPr lang="en-US" sz="1600" dirty="0" err="1"/>
              <a:t>relu</a:t>
            </a:r>
            <a:r>
              <a:rPr lang="en-US" sz="1600" dirty="0"/>
              <a:t>'), and padding ("same") are the same as in model1.</a:t>
            </a:r>
          </a:p>
          <a:p>
            <a:r>
              <a:rPr lang="en-US" sz="1600" b="1" dirty="0"/>
              <a:t>Pooling Layers (MaxPooling2D):</a:t>
            </a:r>
            <a:r>
              <a:rPr lang="en-US" sz="1600" dirty="0"/>
              <a:t> </a:t>
            </a:r>
          </a:p>
          <a:p>
            <a:r>
              <a:rPr lang="en-US" sz="1600" dirty="0"/>
              <a:t>model2 also uses MaxPooling2D layers after each convolutional layer with the same configuration ((2, 2) pool size, 'same' padding).</a:t>
            </a:r>
          </a:p>
          <a:p>
            <a:r>
              <a:rPr lang="en-US" sz="1600" b="1" dirty="0"/>
              <a:t>Batch Normalization (BatchNormalization):</a:t>
            </a:r>
            <a:r>
              <a:rPr lang="en-US" sz="1600" dirty="0"/>
              <a:t> </a:t>
            </a:r>
          </a:p>
          <a:p>
            <a:r>
              <a:rPr lang="en-US" sz="1600" dirty="0"/>
              <a:t>A significant addition in model2 is the BatchNormalization layer after the second pooling layer. Batch normalization helps in stabilizing the learning process and can lead to faster convergence and better performance by normalizing the activations of the previous layer.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7"/>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sz="3200" b="1" dirty="0">
                <a:solidFill>
                  <a:srgbClr val="0070C0"/>
                </a:solidFill>
                <a:latin typeface="Calibri" panose="020F0502020204030204" pitchFamily="34" charset="0"/>
                <a:cs typeface="Calibri" panose="020F0502020204030204" pitchFamily="34" charset="0"/>
              </a:rPr>
              <a:t>Contents / Agenda</a:t>
            </a:r>
            <a:endParaRPr sz="3200" b="1" dirty="0">
              <a:solidFill>
                <a:srgbClr val="0070C0"/>
              </a:solidFill>
              <a:latin typeface="Calibri" panose="020F0502020204030204" pitchFamily="34" charset="0"/>
              <a:cs typeface="Calibri" panose="020F0502020204030204" pitchFamily="34" charset="0"/>
            </a:endParaRPr>
          </a:p>
        </p:txBody>
      </p:sp>
      <p:sp>
        <p:nvSpPr>
          <p:cNvPr id="174" name="Google Shape;174;p37"/>
          <p:cNvSpPr/>
          <p:nvPr/>
        </p:nvSpPr>
        <p:spPr>
          <a:xfrm rot="19810731">
            <a:off x="490393" y="1632499"/>
            <a:ext cx="257600" cy="257600"/>
          </a:xfrm>
          <a:prstGeom prst="donut">
            <a:avLst>
              <a:gd name="adj" fmla="val 25000"/>
            </a:avLst>
          </a:prstGeom>
          <a:solidFill>
            <a:srgbClr val="0944A1"/>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500"/>
            </a:pPr>
            <a:endParaRPr sz="1867">
              <a:solidFill>
                <a:srgbClr val="000000"/>
              </a:solidFill>
              <a:latin typeface="Nunito"/>
              <a:ea typeface="Nunito"/>
              <a:cs typeface="Nunito"/>
              <a:sym typeface="Nunito"/>
            </a:endParaRPr>
          </a:p>
        </p:txBody>
      </p:sp>
      <p:sp>
        <p:nvSpPr>
          <p:cNvPr id="175" name="Google Shape;175;p37"/>
          <p:cNvSpPr txBox="1"/>
          <p:nvPr/>
        </p:nvSpPr>
        <p:spPr>
          <a:xfrm>
            <a:off x="898648" y="1291800"/>
            <a:ext cx="7510400" cy="800179"/>
          </a:xfrm>
          <a:prstGeom prst="rect">
            <a:avLst/>
          </a:prstGeom>
          <a:noFill/>
          <a:ln>
            <a:noFill/>
          </a:ln>
        </p:spPr>
        <p:txBody>
          <a:bodyPr spcFirstLastPara="1" wrap="square" lIns="121900" tIns="121900" rIns="121900" bIns="121900" anchor="t" anchorCtr="0">
            <a:spAutoFit/>
          </a:bodyPr>
          <a:lstStyle/>
          <a:p>
            <a:pPr>
              <a:lnSpc>
                <a:spcPct val="150000"/>
              </a:lnSpc>
            </a:pPr>
            <a:r>
              <a:rPr lang="en" sz="2400" dirty="0">
                <a:latin typeface="Montserrat"/>
                <a:ea typeface="Montserrat"/>
                <a:cs typeface="Montserrat"/>
                <a:sym typeface="Montserrat"/>
              </a:rPr>
              <a:t>Data Overview</a:t>
            </a:r>
            <a:endParaRPr sz="2400" dirty="0">
              <a:solidFill>
                <a:srgbClr val="000000"/>
              </a:solidFill>
              <a:latin typeface="Montserrat"/>
              <a:ea typeface="Montserrat"/>
              <a:cs typeface="Montserrat"/>
              <a:sym typeface="Montserrat"/>
            </a:endParaRPr>
          </a:p>
        </p:txBody>
      </p:sp>
      <p:sp>
        <p:nvSpPr>
          <p:cNvPr id="176" name="Google Shape;176;p37"/>
          <p:cNvSpPr/>
          <p:nvPr/>
        </p:nvSpPr>
        <p:spPr>
          <a:xfrm rot="19810731">
            <a:off x="490393" y="2165899"/>
            <a:ext cx="257600" cy="257600"/>
          </a:xfrm>
          <a:prstGeom prst="donut">
            <a:avLst>
              <a:gd name="adj" fmla="val 25000"/>
            </a:avLst>
          </a:prstGeom>
          <a:solidFill>
            <a:srgbClr val="0944A1"/>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500"/>
            </a:pPr>
            <a:endParaRPr sz="1867">
              <a:solidFill>
                <a:srgbClr val="000000"/>
              </a:solidFill>
              <a:latin typeface="Nunito"/>
              <a:ea typeface="Nunito"/>
              <a:cs typeface="Nunito"/>
              <a:sym typeface="Nunito"/>
            </a:endParaRPr>
          </a:p>
        </p:txBody>
      </p:sp>
      <p:sp>
        <p:nvSpPr>
          <p:cNvPr id="177" name="Google Shape;177;p37"/>
          <p:cNvSpPr txBox="1"/>
          <p:nvPr/>
        </p:nvSpPr>
        <p:spPr>
          <a:xfrm>
            <a:off x="898648" y="1852517"/>
            <a:ext cx="7510400" cy="800179"/>
          </a:xfrm>
          <a:prstGeom prst="rect">
            <a:avLst/>
          </a:prstGeom>
          <a:noFill/>
          <a:ln>
            <a:noFill/>
          </a:ln>
        </p:spPr>
        <p:txBody>
          <a:bodyPr spcFirstLastPara="1" wrap="square" lIns="121900" tIns="121900" rIns="121900" bIns="121900" anchor="t" anchorCtr="0">
            <a:spAutoFit/>
          </a:bodyPr>
          <a:lstStyle/>
          <a:p>
            <a:pPr>
              <a:lnSpc>
                <a:spcPct val="150000"/>
              </a:lnSpc>
            </a:pPr>
            <a:r>
              <a:rPr lang="en" sz="2400" dirty="0">
                <a:latin typeface="Montserrat"/>
                <a:ea typeface="Montserrat"/>
                <a:cs typeface="Montserrat"/>
                <a:sym typeface="Montserrat"/>
              </a:rPr>
              <a:t>Exploratory Data Analysis</a:t>
            </a:r>
            <a:endParaRPr sz="2400" dirty="0">
              <a:solidFill>
                <a:srgbClr val="000000"/>
              </a:solidFill>
              <a:latin typeface="Montserrat"/>
              <a:ea typeface="Montserrat"/>
              <a:cs typeface="Montserrat"/>
              <a:sym typeface="Montserrat"/>
            </a:endParaRPr>
          </a:p>
        </p:txBody>
      </p:sp>
      <p:sp>
        <p:nvSpPr>
          <p:cNvPr id="178" name="Google Shape;178;p37"/>
          <p:cNvSpPr/>
          <p:nvPr/>
        </p:nvSpPr>
        <p:spPr>
          <a:xfrm rot="19810731">
            <a:off x="490393" y="2800899"/>
            <a:ext cx="257600" cy="257600"/>
          </a:xfrm>
          <a:prstGeom prst="donut">
            <a:avLst>
              <a:gd name="adj" fmla="val 25000"/>
            </a:avLst>
          </a:prstGeom>
          <a:solidFill>
            <a:srgbClr val="0944A1"/>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500"/>
            </a:pPr>
            <a:endParaRPr sz="1867">
              <a:solidFill>
                <a:srgbClr val="000000"/>
              </a:solidFill>
              <a:latin typeface="Nunito"/>
              <a:ea typeface="Nunito"/>
              <a:cs typeface="Nunito"/>
              <a:sym typeface="Nunito"/>
            </a:endParaRPr>
          </a:p>
        </p:txBody>
      </p:sp>
      <p:sp>
        <p:nvSpPr>
          <p:cNvPr id="179" name="Google Shape;179;p37"/>
          <p:cNvSpPr txBox="1"/>
          <p:nvPr/>
        </p:nvSpPr>
        <p:spPr>
          <a:xfrm>
            <a:off x="898648" y="2480700"/>
            <a:ext cx="7510400" cy="800179"/>
          </a:xfrm>
          <a:prstGeom prst="rect">
            <a:avLst/>
          </a:prstGeom>
          <a:noFill/>
          <a:ln>
            <a:noFill/>
          </a:ln>
        </p:spPr>
        <p:txBody>
          <a:bodyPr spcFirstLastPara="1" wrap="square" lIns="121900" tIns="121900" rIns="121900" bIns="121900" anchor="t" anchorCtr="0">
            <a:spAutoFit/>
          </a:bodyPr>
          <a:lstStyle/>
          <a:p>
            <a:pPr>
              <a:lnSpc>
                <a:spcPct val="150000"/>
              </a:lnSpc>
            </a:pPr>
            <a:r>
              <a:rPr lang="en" sz="2400">
                <a:latin typeface="Montserrat"/>
                <a:ea typeface="Montserrat"/>
                <a:cs typeface="Montserrat"/>
                <a:sym typeface="Montserrat"/>
              </a:rPr>
              <a:t>Data Pre-processing</a:t>
            </a:r>
            <a:endParaRPr sz="2400">
              <a:solidFill>
                <a:srgbClr val="000000"/>
              </a:solidFill>
              <a:latin typeface="Montserrat"/>
              <a:ea typeface="Montserrat"/>
              <a:cs typeface="Montserrat"/>
              <a:sym typeface="Montserrat"/>
            </a:endParaRPr>
          </a:p>
        </p:txBody>
      </p:sp>
      <p:sp>
        <p:nvSpPr>
          <p:cNvPr id="180" name="Google Shape;180;p37"/>
          <p:cNvSpPr/>
          <p:nvPr/>
        </p:nvSpPr>
        <p:spPr>
          <a:xfrm rot="19810731">
            <a:off x="490393" y="3410499"/>
            <a:ext cx="257600" cy="257600"/>
          </a:xfrm>
          <a:prstGeom prst="donut">
            <a:avLst>
              <a:gd name="adj" fmla="val 25000"/>
            </a:avLst>
          </a:prstGeom>
          <a:solidFill>
            <a:srgbClr val="0944A1"/>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500"/>
            </a:pPr>
            <a:endParaRPr sz="1867">
              <a:solidFill>
                <a:srgbClr val="000000"/>
              </a:solidFill>
              <a:latin typeface="Nunito"/>
              <a:ea typeface="Nunito"/>
              <a:cs typeface="Nunito"/>
              <a:sym typeface="Nunito"/>
            </a:endParaRPr>
          </a:p>
        </p:txBody>
      </p:sp>
      <p:sp>
        <p:nvSpPr>
          <p:cNvPr id="181" name="Google Shape;181;p37"/>
          <p:cNvSpPr txBox="1"/>
          <p:nvPr/>
        </p:nvSpPr>
        <p:spPr>
          <a:xfrm>
            <a:off x="898648" y="3090300"/>
            <a:ext cx="7510400" cy="800179"/>
          </a:xfrm>
          <a:prstGeom prst="rect">
            <a:avLst/>
          </a:prstGeom>
          <a:noFill/>
          <a:ln>
            <a:noFill/>
          </a:ln>
        </p:spPr>
        <p:txBody>
          <a:bodyPr spcFirstLastPara="1" wrap="square" lIns="121900" tIns="121900" rIns="121900" bIns="121900" anchor="t" anchorCtr="0">
            <a:spAutoFit/>
          </a:bodyPr>
          <a:lstStyle/>
          <a:p>
            <a:pPr>
              <a:lnSpc>
                <a:spcPct val="150000"/>
              </a:lnSpc>
            </a:pPr>
            <a:r>
              <a:rPr lang="en" sz="2400">
                <a:latin typeface="Montserrat"/>
                <a:ea typeface="Montserrat"/>
                <a:cs typeface="Montserrat"/>
                <a:sym typeface="Montserrat"/>
              </a:rPr>
              <a:t>Basic Convolutional Neural Network</a:t>
            </a:r>
            <a:endParaRPr sz="2400">
              <a:solidFill>
                <a:srgbClr val="000000"/>
              </a:solidFill>
              <a:latin typeface="Montserrat"/>
              <a:ea typeface="Montserrat"/>
              <a:cs typeface="Montserrat"/>
              <a:sym typeface="Montserrat"/>
            </a:endParaRPr>
          </a:p>
        </p:txBody>
      </p:sp>
      <p:sp>
        <p:nvSpPr>
          <p:cNvPr id="182" name="Google Shape;182;p37"/>
          <p:cNvSpPr/>
          <p:nvPr/>
        </p:nvSpPr>
        <p:spPr>
          <a:xfrm rot="19810731">
            <a:off x="490393" y="4020099"/>
            <a:ext cx="257600" cy="257600"/>
          </a:xfrm>
          <a:prstGeom prst="donut">
            <a:avLst>
              <a:gd name="adj" fmla="val 25000"/>
            </a:avLst>
          </a:prstGeom>
          <a:solidFill>
            <a:srgbClr val="0944A1"/>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500"/>
            </a:pPr>
            <a:endParaRPr sz="1867">
              <a:solidFill>
                <a:srgbClr val="000000"/>
              </a:solidFill>
              <a:latin typeface="Nunito"/>
              <a:ea typeface="Nunito"/>
              <a:cs typeface="Nunito"/>
              <a:sym typeface="Nunito"/>
            </a:endParaRPr>
          </a:p>
        </p:txBody>
      </p:sp>
      <p:sp>
        <p:nvSpPr>
          <p:cNvPr id="183" name="Google Shape;183;p37"/>
          <p:cNvSpPr txBox="1"/>
          <p:nvPr/>
        </p:nvSpPr>
        <p:spPr>
          <a:xfrm>
            <a:off x="898648" y="3699900"/>
            <a:ext cx="7510400" cy="800179"/>
          </a:xfrm>
          <a:prstGeom prst="rect">
            <a:avLst/>
          </a:prstGeom>
          <a:noFill/>
          <a:ln>
            <a:noFill/>
          </a:ln>
        </p:spPr>
        <p:txBody>
          <a:bodyPr spcFirstLastPara="1" wrap="square" lIns="121900" tIns="121900" rIns="121900" bIns="121900" anchor="t" anchorCtr="0">
            <a:spAutoFit/>
          </a:bodyPr>
          <a:lstStyle/>
          <a:p>
            <a:pPr>
              <a:lnSpc>
                <a:spcPct val="150000"/>
              </a:lnSpc>
            </a:pPr>
            <a:r>
              <a:rPr lang="en" sz="2400">
                <a:latin typeface="Montserrat"/>
                <a:ea typeface="Montserrat"/>
                <a:cs typeface="Montserrat"/>
                <a:sym typeface="Montserrat"/>
              </a:rPr>
              <a:t>VGG-16 Model</a:t>
            </a:r>
            <a:endParaRPr sz="2400">
              <a:solidFill>
                <a:srgbClr val="000000"/>
              </a:solidFill>
              <a:latin typeface="Montserrat"/>
              <a:ea typeface="Montserrat"/>
              <a:cs typeface="Montserrat"/>
              <a:sym typeface="Montserrat"/>
            </a:endParaRPr>
          </a:p>
        </p:txBody>
      </p:sp>
      <p:sp>
        <p:nvSpPr>
          <p:cNvPr id="184" name="Google Shape;184;p37"/>
          <p:cNvSpPr/>
          <p:nvPr/>
        </p:nvSpPr>
        <p:spPr>
          <a:xfrm rot="19810731">
            <a:off x="490393" y="4629699"/>
            <a:ext cx="257600" cy="257600"/>
          </a:xfrm>
          <a:prstGeom prst="donut">
            <a:avLst>
              <a:gd name="adj" fmla="val 25000"/>
            </a:avLst>
          </a:prstGeom>
          <a:solidFill>
            <a:srgbClr val="0944A1"/>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500"/>
            </a:pPr>
            <a:endParaRPr sz="1867">
              <a:solidFill>
                <a:srgbClr val="000000"/>
              </a:solidFill>
              <a:latin typeface="Nunito"/>
              <a:ea typeface="Nunito"/>
              <a:cs typeface="Nunito"/>
              <a:sym typeface="Nunito"/>
            </a:endParaRPr>
          </a:p>
        </p:txBody>
      </p:sp>
      <p:sp>
        <p:nvSpPr>
          <p:cNvPr id="185" name="Google Shape;185;p37"/>
          <p:cNvSpPr txBox="1"/>
          <p:nvPr/>
        </p:nvSpPr>
        <p:spPr>
          <a:xfrm>
            <a:off x="898648" y="4309500"/>
            <a:ext cx="7510400" cy="800179"/>
          </a:xfrm>
          <a:prstGeom prst="rect">
            <a:avLst/>
          </a:prstGeom>
          <a:noFill/>
          <a:ln>
            <a:noFill/>
          </a:ln>
        </p:spPr>
        <p:txBody>
          <a:bodyPr spcFirstLastPara="1" wrap="square" lIns="121900" tIns="121900" rIns="121900" bIns="121900" anchor="t" anchorCtr="0">
            <a:spAutoFit/>
          </a:bodyPr>
          <a:lstStyle/>
          <a:p>
            <a:pPr>
              <a:lnSpc>
                <a:spcPct val="150000"/>
              </a:lnSpc>
            </a:pPr>
            <a:r>
              <a:rPr lang="en" sz="2400">
                <a:latin typeface="Montserrat"/>
                <a:ea typeface="Montserrat"/>
                <a:cs typeface="Montserrat"/>
                <a:sym typeface="Montserrat"/>
              </a:rPr>
              <a:t>VGG-16 with FFNN</a:t>
            </a:r>
            <a:endParaRPr sz="2400">
              <a:solidFill>
                <a:srgbClr val="000000"/>
              </a:solidFill>
              <a:latin typeface="Montserrat"/>
              <a:ea typeface="Montserrat"/>
              <a:cs typeface="Montserrat"/>
              <a:sym typeface="Montserrat"/>
            </a:endParaRPr>
          </a:p>
        </p:txBody>
      </p:sp>
      <p:sp>
        <p:nvSpPr>
          <p:cNvPr id="186" name="Google Shape;186;p37"/>
          <p:cNvSpPr/>
          <p:nvPr/>
        </p:nvSpPr>
        <p:spPr>
          <a:xfrm rot="19810731">
            <a:off x="490393" y="5239299"/>
            <a:ext cx="257600" cy="257600"/>
          </a:xfrm>
          <a:prstGeom prst="donut">
            <a:avLst>
              <a:gd name="adj" fmla="val 25000"/>
            </a:avLst>
          </a:prstGeom>
          <a:solidFill>
            <a:srgbClr val="0944A1"/>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500"/>
            </a:pPr>
            <a:endParaRPr sz="1867">
              <a:solidFill>
                <a:srgbClr val="000000"/>
              </a:solidFill>
              <a:latin typeface="Nunito"/>
              <a:ea typeface="Nunito"/>
              <a:cs typeface="Nunito"/>
              <a:sym typeface="Nunito"/>
            </a:endParaRPr>
          </a:p>
        </p:txBody>
      </p:sp>
      <p:sp>
        <p:nvSpPr>
          <p:cNvPr id="187" name="Google Shape;187;p37"/>
          <p:cNvSpPr txBox="1"/>
          <p:nvPr/>
        </p:nvSpPr>
        <p:spPr>
          <a:xfrm>
            <a:off x="898648" y="4919100"/>
            <a:ext cx="7510400" cy="800179"/>
          </a:xfrm>
          <a:prstGeom prst="rect">
            <a:avLst/>
          </a:prstGeom>
          <a:noFill/>
          <a:ln>
            <a:noFill/>
          </a:ln>
        </p:spPr>
        <p:txBody>
          <a:bodyPr spcFirstLastPara="1" wrap="square" lIns="121900" tIns="121900" rIns="121900" bIns="121900" anchor="t" anchorCtr="0">
            <a:spAutoFit/>
          </a:bodyPr>
          <a:lstStyle/>
          <a:p>
            <a:pPr>
              <a:lnSpc>
                <a:spcPct val="150000"/>
              </a:lnSpc>
            </a:pPr>
            <a:r>
              <a:rPr lang="en" sz="2400">
                <a:latin typeface="Montserrat"/>
                <a:ea typeface="Montserrat"/>
                <a:cs typeface="Montserrat"/>
                <a:sym typeface="Montserrat"/>
              </a:rPr>
              <a:t>VGG-16 with Data Augmentation</a:t>
            </a:r>
            <a:endParaRPr sz="2400">
              <a:solidFill>
                <a:srgbClr val="000000"/>
              </a:solidFill>
              <a:latin typeface="Montserrat"/>
              <a:ea typeface="Montserrat"/>
              <a:cs typeface="Montserrat"/>
              <a:sym typeface="Montserrat"/>
            </a:endParaRPr>
          </a:p>
        </p:txBody>
      </p:sp>
      <p:sp>
        <p:nvSpPr>
          <p:cNvPr id="188" name="Google Shape;188;p37"/>
          <p:cNvSpPr/>
          <p:nvPr/>
        </p:nvSpPr>
        <p:spPr>
          <a:xfrm rot="19810731">
            <a:off x="490393" y="5848899"/>
            <a:ext cx="257600" cy="257600"/>
          </a:xfrm>
          <a:prstGeom prst="donut">
            <a:avLst>
              <a:gd name="adj" fmla="val 25000"/>
            </a:avLst>
          </a:prstGeom>
          <a:solidFill>
            <a:srgbClr val="0944A1"/>
          </a:solidFill>
          <a:ln w="9525" cap="flat" cmpd="sng">
            <a:solidFill>
              <a:srgbClr val="FFFFFF"/>
            </a:solidFill>
            <a:prstDash val="solid"/>
            <a:round/>
            <a:headEnd type="none" w="sm" len="sm"/>
            <a:tailEnd type="none" w="sm" len="sm"/>
          </a:ln>
        </p:spPr>
        <p:txBody>
          <a:bodyPr spcFirstLastPara="1" wrap="square" lIns="121900" tIns="121900" rIns="121900" bIns="121900" anchor="ctr" anchorCtr="0">
            <a:noAutofit/>
          </a:bodyPr>
          <a:lstStyle/>
          <a:p>
            <a:pPr>
              <a:buClr>
                <a:srgbClr val="000000"/>
              </a:buClr>
              <a:buSzPts val="1500"/>
            </a:pPr>
            <a:endParaRPr sz="1867">
              <a:solidFill>
                <a:srgbClr val="000000"/>
              </a:solidFill>
              <a:latin typeface="Nunito"/>
              <a:ea typeface="Nunito"/>
              <a:cs typeface="Nunito"/>
              <a:sym typeface="Nunito"/>
            </a:endParaRPr>
          </a:p>
        </p:txBody>
      </p:sp>
      <p:sp>
        <p:nvSpPr>
          <p:cNvPr id="189" name="Google Shape;189;p37"/>
          <p:cNvSpPr txBox="1"/>
          <p:nvPr/>
        </p:nvSpPr>
        <p:spPr>
          <a:xfrm>
            <a:off x="898648" y="5528700"/>
            <a:ext cx="7510400" cy="1354176"/>
          </a:xfrm>
          <a:prstGeom prst="rect">
            <a:avLst/>
          </a:prstGeom>
          <a:noFill/>
          <a:ln>
            <a:noFill/>
          </a:ln>
        </p:spPr>
        <p:txBody>
          <a:bodyPr spcFirstLastPara="1" wrap="square" lIns="121900" tIns="121900" rIns="121900" bIns="121900" anchor="t" anchorCtr="0">
            <a:spAutoFit/>
          </a:bodyPr>
          <a:lstStyle/>
          <a:p>
            <a:pPr>
              <a:lnSpc>
                <a:spcPct val="150000"/>
              </a:lnSpc>
            </a:pPr>
            <a:r>
              <a:rPr lang="en" sz="2400">
                <a:latin typeface="Montserrat"/>
                <a:ea typeface="Montserrat"/>
                <a:cs typeface="Montserrat"/>
                <a:sym typeface="Montserrat"/>
              </a:rPr>
              <a:t>Model Performance Comparison and Final Model Selection</a:t>
            </a:r>
            <a:endParaRPr sz="2400">
              <a:solidFill>
                <a:srgbClr val="000000"/>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3">
          <a:extLst>
            <a:ext uri="{FF2B5EF4-FFF2-40B4-BE49-F238E27FC236}">
              <a16:creationId xmlns:a16="http://schemas.microsoft.com/office/drawing/2014/main" id="{4D20EAB8-262D-13B3-779E-0C33AB582C3D}"/>
            </a:ext>
          </a:extLst>
        </p:cNvPr>
        <p:cNvGrpSpPr/>
        <p:nvPr/>
      </p:nvGrpSpPr>
      <p:grpSpPr>
        <a:xfrm>
          <a:off x="0" y="0"/>
          <a:ext cx="0" cy="0"/>
          <a:chOff x="0" y="0"/>
          <a:chExt cx="0" cy="0"/>
        </a:xfrm>
      </p:grpSpPr>
      <p:sp>
        <p:nvSpPr>
          <p:cNvPr id="264" name="Google Shape;264;p46">
            <a:extLst>
              <a:ext uri="{FF2B5EF4-FFF2-40B4-BE49-F238E27FC236}">
                <a16:creationId xmlns:a16="http://schemas.microsoft.com/office/drawing/2014/main" id="{36A9EEA0-C324-1E27-59B1-CF4AD0018C7F}"/>
              </a:ext>
            </a:extLst>
          </p:cNvPr>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sz="3200" b="1" dirty="0">
                <a:solidFill>
                  <a:srgbClr val="0070C0"/>
                </a:solidFill>
                <a:latin typeface="Calibri" panose="020F0502020204030204" pitchFamily="34" charset="0"/>
                <a:cs typeface="Calibri" panose="020F0502020204030204" pitchFamily="34" charset="0"/>
              </a:rPr>
              <a:t>CNN with Data Augmentation</a:t>
            </a:r>
            <a:endParaRPr sz="3200" b="1" dirty="0">
              <a:solidFill>
                <a:srgbClr val="0070C0"/>
              </a:solidFill>
              <a:latin typeface="Calibri" panose="020F0502020204030204" pitchFamily="34" charset="0"/>
              <a:cs typeface="Calibri" panose="020F0502020204030204" pitchFamily="34" charset="0"/>
            </a:endParaRPr>
          </a:p>
        </p:txBody>
      </p:sp>
      <p:sp>
        <p:nvSpPr>
          <p:cNvPr id="267" name="Google Shape;267;p46">
            <a:extLst>
              <a:ext uri="{FF2B5EF4-FFF2-40B4-BE49-F238E27FC236}">
                <a16:creationId xmlns:a16="http://schemas.microsoft.com/office/drawing/2014/main" id="{E9554172-B151-2207-D142-DF68F354F327}"/>
              </a:ext>
            </a:extLst>
          </p:cNvPr>
          <p:cNvSpPr txBox="1"/>
          <p:nvPr/>
        </p:nvSpPr>
        <p:spPr>
          <a:xfrm>
            <a:off x="641505" y="1298075"/>
            <a:ext cx="8044000" cy="4678163"/>
          </a:xfrm>
          <a:prstGeom prst="rect">
            <a:avLst/>
          </a:prstGeom>
          <a:noFill/>
          <a:ln>
            <a:noFill/>
          </a:ln>
        </p:spPr>
        <p:txBody>
          <a:bodyPr spcFirstLastPara="1" wrap="square" lIns="121900" tIns="121900" rIns="121900" bIns="121900" anchor="t" anchorCtr="0">
            <a:spAutoFit/>
          </a:bodyPr>
          <a:lstStyle/>
          <a:p>
            <a:r>
              <a:rPr lang="en-US" sz="1600" b="1" dirty="0"/>
              <a:t>Flatten Layer:</a:t>
            </a:r>
            <a:r>
              <a:rPr lang="en-US" sz="1600" dirty="0"/>
              <a:t> </a:t>
            </a:r>
          </a:p>
          <a:p>
            <a:r>
              <a:rPr lang="en-US" sz="1600" dirty="0"/>
              <a:t>The Flatten layer serves the same purpose as in model1.</a:t>
            </a:r>
          </a:p>
          <a:p>
            <a:r>
              <a:rPr lang="en-US" sz="1600" b="1" dirty="0"/>
              <a:t>Dense Layers:</a:t>
            </a:r>
            <a:r>
              <a:rPr lang="en-US" sz="1600" dirty="0"/>
              <a:t> </a:t>
            </a:r>
          </a:p>
          <a:p>
            <a:r>
              <a:rPr lang="en-US" sz="1600" dirty="0"/>
              <a:t>model2 has two Dense layers with the same number of neurons (16 and 12) and activation functions ('</a:t>
            </a:r>
            <a:r>
              <a:rPr lang="en-US" sz="1600" dirty="0" err="1"/>
              <a:t>relu</a:t>
            </a:r>
            <a:r>
              <a:rPr lang="en-US" sz="1600" dirty="0"/>
              <a:t>' and '</a:t>
            </a:r>
            <a:r>
              <a:rPr lang="en-US" sz="1600" dirty="0" err="1"/>
              <a:t>softmax</a:t>
            </a:r>
            <a:r>
              <a:rPr lang="en-US" sz="1600" dirty="0"/>
              <a:t>') as in model1.</a:t>
            </a:r>
          </a:p>
          <a:p>
            <a:r>
              <a:rPr lang="en-US" sz="1600" b="1" dirty="0"/>
              <a:t>Dropout Layer:</a:t>
            </a:r>
            <a:r>
              <a:rPr lang="en-US" sz="1600" dirty="0"/>
              <a:t> </a:t>
            </a:r>
          </a:p>
          <a:p>
            <a:r>
              <a:rPr lang="en-US" sz="1600" dirty="0"/>
              <a:t>The Dropout layer with a rate of 0.3 is also present in the same position as in model1.</a:t>
            </a:r>
          </a:p>
          <a:p>
            <a:r>
              <a:rPr lang="en-US" sz="1600" b="1" dirty="0"/>
              <a:t>Optimizer and Loss Function:</a:t>
            </a:r>
            <a:r>
              <a:rPr lang="en-US" sz="1600" dirty="0"/>
              <a:t> </a:t>
            </a:r>
          </a:p>
          <a:p>
            <a:r>
              <a:rPr lang="en-US" sz="1600" dirty="0"/>
              <a:t>The Adam optimizer and categorical_crossentropy loss function are used, similar to model1.</a:t>
            </a:r>
          </a:p>
          <a:p>
            <a:r>
              <a:rPr lang="en-US" sz="1600" b="1" dirty="0"/>
              <a:t>Metrics:</a:t>
            </a:r>
            <a:r>
              <a:rPr lang="en-US" sz="1600" dirty="0"/>
              <a:t> metrics=['accuracy'] is used.</a:t>
            </a:r>
          </a:p>
          <a:p>
            <a:r>
              <a:rPr lang="en-US" sz="1600" b="1" dirty="0"/>
              <a:t>Total Parameters:</a:t>
            </a:r>
            <a:r>
              <a:rPr lang="en-US" sz="1600" dirty="0"/>
              <a:t> The model2.summary() shows a total of 151,676 parameters. This is slightly more than model1, primarily due to the addition of the Batch Normalization layer.</a:t>
            </a:r>
          </a:p>
          <a:p>
            <a:r>
              <a:rPr lang="en-US" sz="1600" dirty="0"/>
              <a:t>In summary, model2 is a modified version of model1. It has fewer convolutional layers but introduces a BatchNormalization layer, which is a common technique to improve the training of deep neural networks. The addition of Batch Normalization and the change in the number of filters in the initial convolutional layer are the key architectural differences. These modifications, along with the use of data augmentation during training (as seen in the fitting code), are likely aimed at improving the model's performance and generalization ability.</a:t>
            </a:r>
          </a:p>
        </p:txBody>
      </p:sp>
    </p:spTree>
    <p:extLst>
      <p:ext uri="{BB962C8B-B14F-4D97-AF65-F5344CB8AC3E}">
        <p14:creationId xmlns:p14="http://schemas.microsoft.com/office/powerpoint/2010/main" val="268583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7"/>
          <p:cNvSpPr txBox="1">
            <a:spLocks noGrp="1"/>
          </p:cNvSpPr>
          <p:nvPr>
            <p:ph type="title"/>
          </p:nvPr>
        </p:nvSpPr>
        <p:spPr>
          <a:xfrm>
            <a:off x="270067" y="385704"/>
            <a:ext cx="11360800" cy="1086835"/>
          </a:xfrm>
          <a:prstGeom prst="rect">
            <a:avLst/>
          </a:prstGeom>
          <a:noFill/>
          <a:ln>
            <a:noFill/>
          </a:ln>
        </p:spPr>
        <p:txBody>
          <a:bodyPr spcFirstLastPara="1" vert="horz" wrap="square" lIns="121900" tIns="121900" rIns="121900" bIns="121900" rtlCol="0" anchor="t" anchorCtr="0">
            <a:noAutofit/>
          </a:bodyPr>
          <a:lstStyle/>
          <a:p>
            <a:r>
              <a:rPr lang="en" sz="3200" b="1" dirty="0">
                <a:solidFill>
                  <a:srgbClr val="0070C0"/>
                </a:solidFill>
                <a:latin typeface="Calibri" panose="020F0502020204030204" pitchFamily="34" charset="0"/>
                <a:cs typeface="Calibri" panose="020F0502020204030204" pitchFamily="34" charset="0"/>
              </a:rPr>
              <a:t>Model Performance Comparison and Final Model </a:t>
            </a:r>
            <a:endParaRPr sz="3200" b="1" dirty="0">
              <a:solidFill>
                <a:srgbClr val="0070C0"/>
              </a:solidFill>
              <a:latin typeface="Calibri" panose="020F0502020204030204" pitchFamily="34" charset="0"/>
              <a:cs typeface="Calibri" panose="020F0502020204030204" pitchFamily="34" charset="0"/>
            </a:endParaRPr>
          </a:p>
          <a:p>
            <a:r>
              <a:rPr lang="en" sz="3200" b="1" dirty="0">
                <a:solidFill>
                  <a:srgbClr val="0070C0"/>
                </a:solidFill>
                <a:latin typeface="Calibri" panose="020F0502020204030204" pitchFamily="34" charset="0"/>
                <a:cs typeface="Calibri" panose="020F0502020204030204" pitchFamily="34" charset="0"/>
              </a:rPr>
              <a:t>Selection</a:t>
            </a:r>
            <a:endParaRPr sz="3200" b="1" dirty="0">
              <a:solidFill>
                <a:srgbClr val="0070C0"/>
              </a:solidFill>
              <a:latin typeface="Calibri" panose="020F0502020204030204" pitchFamily="34" charset="0"/>
              <a:cs typeface="Calibri" panose="020F0502020204030204" pitchFamily="34" charset="0"/>
            </a:endParaRPr>
          </a:p>
        </p:txBody>
      </p:sp>
      <p:sp>
        <p:nvSpPr>
          <p:cNvPr id="277" name="Google Shape;277;p47"/>
          <p:cNvSpPr txBox="1"/>
          <p:nvPr/>
        </p:nvSpPr>
        <p:spPr>
          <a:xfrm>
            <a:off x="498069" y="1662639"/>
            <a:ext cx="8044000" cy="5539938"/>
          </a:xfrm>
          <a:prstGeom prst="rect">
            <a:avLst/>
          </a:prstGeom>
          <a:noFill/>
          <a:ln>
            <a:noFill/>
          </a:ln>
        </p:spPr>
        <p:txBody>
          <a:bodyPr spcFirstLastPara="1" wrap="square" lIns="121900" tIns="121900" rIns="121900" bIns="121900" anchor="t" anchorCtr="0">
            <a:spAutoFit/>
          </a:bodyPr>
          <a:lstStyle/>
          <a:p>
            <a:r>
              <a:rPr lang="en-US" sz="2400" dirty="0"/>
              <a:t>Comparing the evaluation results of Model 1 and Model 2 on both the train and test datasets reveals some key differences:</a:t>
            </a:r>
          </a:p>
          <a:p>
            <a:endParaRPr lang="en-US" sz="2400" dirty="0"/>
          </a:p>
          <a:p>
            <a:r>
              <a:rPr lang="en-US" sz="2400" b="1" dirty="0"/>
              <a:t>Model1:</a:t>
            </a:r>
            <a:endParaRPr lang="en-US" sz="2400" dirty="0"/>
          </a:p>
          <a:p>
            <a:r>
              <a:rPr lang="en-US" sz="1600" dirty="0"/>
              <a:t>Showed a significant difference between train accuracy (83.26%) and test accuracy (71.37%), indicating clear overfitting. The model learned the training data very well but did not generalize as effectively to unseen data. Model 2: Showed a smaller gap between train accuracy (79.80%) and test accuracy (71.79%). While still showing some overfitting, the difference is less pronounced compared to Model 1.</a:t>
            </a:r>
          </a:p>
          <a:p>
            <a:endParaRPr lang="en-US" sz="1600" dirty="0"/>
          </a:p>
          <a:p>
            <a:r>
              <a:rPr lang="en-US" sz="2400" b="1" dirty="0"/>
              <a:t>Model2:</a:t>
            </a:r>
            <a:endParaRPr lang="en-US" sz="2400" dirty="0"/>
          </a:p>
          <a:p>
            <a:r>
              <a:rPr lang="en-US" sz="1600" dirty="0"/>
              <a:t>Model2 incorporated data augmentation and Batch Normalization, appears to have improved generalization compared to Model 1. Even though Model 2's training accuracy is slightly lower than Model 1's, its test accuracy is marginally higher, suggesting that the regularization techniques helped the model perform better on unseen data and reduced the severity of overfitting. This aligns with the objective of building a more robust model for classifying plant seedlings.</a:t>
            </a:r>
          </a:p>
          <a:p>
            <a:endParaRPr lang="en-US" sz="1600" dirty="0"/>
          </a:p>
          <a:p>
            <a:r>
              <a:rPr lang="en-US" sz="1600" b="1" dirty="0"/>
              <a:t>We will choose Model2 as the model to predict</a:t>
            </a:r>
            <a:endParaRPr lang="en-US"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5"/>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b="1" dirty="0">
                <a:solidFill>
                  <a:srgbClr val="0070C0"/>
                </a:solidFill>
                <a:latin typeface="Calibri" panose="020F0502020204030204" pitchFamily="34" charset="0"/>
                <a:cs typeface="Calibri" panose="020F0502020204030204" pitchFamily="34" charset="0"/>
              </a:rPr>
              <a:t>Deployment</a:t>
            </a:r>
            <a:endParaRPr b="1" dirty="0">
              <a:solidFill>
                <a:srgbClr val="0070C0"/>
              </a:solidFill>
              <a:latin typeface="Calibri" panose="020F0502020204030204" pitchFamily="34" charset="0"/>
              <a:cs typeface="Calibri" panose="020F0502020204030204" pitchFamily="34" charset="0"/>
            </a:endParaRPr>
          </a:p>
        </p:txBody>
      </p:sp>
      <p:sp>
        <p:nvSpPr>
          <p:cNvPr id="214" name="Google Shape;214;p45"/>
          <p:cNvSpPr txBox="1">
            <a:spLocks noGrp="1"/>
          </p:cNvSpPr>
          <p:nvPr>
            <p:ph type="body" idx="1"/>
          </p:nvPr>
        </p:nvSpPr>
        <p:spPr>
          <a:xfrm>
            <a:off x="270067" y="1149300"/>
            <a:ext cx="11506400" cy="5137947"/>
          </a:xfrm>
          <a:prstGeom prst="rect">
            <a:avLst/>
          </a:prstGeom>
          <a:noFill/>
          <a:ln>
            <a:noFill/>
          </a:ln>
        </p:spPr>
        <p:txBody>
          <a:bodyPr spcFirstLastPara="1" vert="horz" wrap="square" lIns="121900" tIns="121900" rIns="121900" bIns="121900" rtlCol="0" anchor="t" anchorCtr="0">
            <a:noAutofit/>
          </a:bodyPr>
          <a:lstStyle/>
          <a:p>
            <a:pPr marL="186262" indent="0">
              <a:buClr>
                <a:srgbClr val="000000"/>
              </a:buClr>
              <a:buSzPts val="1400"/>
              <a:buNone/>
            </a:pPr>
            <a:r>
              <a:rPr lang="en" sz="1733" b="1" dirty="0">
                <a:solidFill>
                  <a:schemeClr val="dk1"/>
                </a:solidFill>
              </a:rPr>
              <a:t>Files loaded on Hugging face</a:t>
            </a:r>
          </a:p>
          <a:p>
            <a:r>
              <a:rPr lang="en-US" dirty="0">
                <a:hlinkClick r:id="rId3"/>
              </a:rPr>
              <a:t>https://huggingface.co/spaces/AmanAliSyed/Species-plants/commit/42ee9cc4ec850a7085115f5606c7b8b66fa6bdf0</a:t>
            </a:r>
            <a:endParaRPr lang="en-US" dirty="0"/>
          </a:p>
          <a:p>
            <a:pPr indent="-423323">
              <a:buClr>
                <a:srgbClr val="000000"/>
              </a:buClr>
              <a:buSzPts val="1400"/>
            </a:pPr>
            <a:r>
              <a:rPr lang="en-US" sz="1733" dirty="0">
                <a:solidFill>
                  <a:schemeClr val="dk1"/>
                </a:solidFill>
              </a:rPr>
              <a:t>W</a:t>
            </a:r>
            <a:r>
              <a:rPr lang="en" sz="1733" dirty="0">
                <a:solidFill>
                  <a:schemeClr val="dk1"/>
                </a:solidFill>
              </a:rPr>
              <a:t>eb based streamlet app running on the Hugging face</a:t>
            </a:r>
          </a:p>
          <a:p>
            <a:r>
              <a:rPr lang="en-US" dirty="0">
                <a:hlinkClick r:id="rId4"/>
              </a:rPr>
              <a:t>https://huggingface.co/spaces/AmanAliSyed/Species-plants</a:t>
            </a:r>
            <a:endParaRPr lang="en-US" dirty="0"/>
          </a:p>
        </p:txBody>
      </p:sp>
      <p:sp>
        <p:nvSpPr>
          <p:cNvPr id="215" name="Google Shape;215;p45"/>
          <p:cNvSpPr txBox="1"/>
          <p:nvPr/>
        </p:nvSpPr>
        <p:spPr>
          <a:xfrm>
            <a:off x="5436467" y="6091701"/>
            <a:ext cx="6680800" cy="492402"/>
          </a:xfrm>
          <a:prstGeom prst="rect">
            <a:avLst/>
          </a:prstGeom>
          <a:noFill/>
          <a:ln>
            <a:noFill/>
          </a:ln>
        </p:spPr>
        <p:txBody>
          <a:bodyPr spcFirstLastPara="1" wrap="square" lIns="121900" tIns="121900" rIns="121900" bIns="121900" anchor="t" anchorCtr="0">
            <a:spAutoFit/>
          </a:bodyPr>
          <a:lstStyle/>
          <a:p>
            <a:pPr algn="r" defTabSz="1219170">
              <a:buClr>
                <a:srgbClr val="000000"/>
              </a:buClr>
              <a:buSzPts val="1200"/>
              <a:defRPr/>
            </a:pPr>
            <a:endParaRPr sz="1600" i="1" kern="0">
              <a:solidFill>
                <a:srgbClr val="666666"/>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8"/>
          <p:cNvSpPr txBox="1">
            <a:spLocks noGrp="1"/>
          </p:cNvSpPr>
          <p:nvPr>
            <p:ph type="title"/>
          </p:nvPr>
        </p:nvSpPr>
        <p:spPr>
          <a:xfrm>
            <a:off x="258192" y="278827"/>
            <a:ext cx="11360800" cy="763600"/>
          </a:xfrm>
          <a:prstGeom prst="rect">
            <a:avLst/>
          </a:prstGeom>
          <a:noFill/>
          <a:ln>
            <a:noFill/>
          </a:ln>
        </p:spPr>
        <p:txBody>
          <a:bodyPr spcFirstLastPara="1" vert="horz" wrap="square" lIns="121900" tIns="121900" rIns="121900" bIns="121900" rtlCol="0" anchor="t" anchorCtr="0">
            <a:noAutofit/>
          </a:bodyPr>
          <a:lstStyle/>
          <a:p>
            <a:r>
              <a:rPr lang="en" sz="3200" b="1" dirty="0">
                <a:solidFill>
                  <a:srgbClr val="0070C0"/>
                </a:solidFill>
                <a:latin typeface="Calibri" panose="020F0502020204030204" pitchFamily="34" charset="0"/>
                <a:cs typeface="Calibri" panose="020F0502020204030204" pitchFamily="34" charset="0"/>
              </a:rPr>
              <a:t>Executive Summary</a:t>
            </a:r>
            <a:endParaRPr sz="3200" b="1" dirty="0">
              <a:solidFill>
                <a:srgbClr val="0070C0"/>
              </a:solidFill>
              <a:latin typeface="Calibri" panose="020F0502020204030204" pitchFamily="34" charset="0"/>
              <a:cs typeface="Calibri" panose="020F0502020204030204" pitchFamily="34" charset="0"/>
            </a:endParaRPr>
          </a:p>
        </p:txBody>
      </p:sp>
      <p:sp>
        <p:nvSpPr>
          <p:cNvPr id="196" name="Google Shape;196;p38"/>
          <p:cNvSpPr txBox="1"/>
          <p:nvPr/>
        </p:nvSpPr>
        <p:spPr>
          <a:xfrm>
            <a:off x="371165" y="907693"/>
            <a:ext cx="10936972" cy="5786159"/>
          </a:xfrm>
          <a:prstGeom prst="rect">
            <a:avLst/>
          </a:prstGeom>
          <a:noFill/>
          <a:ln>
            <a:noFill/>
          </a:ln>
        </p:spPr>
        <p:txBody>
          <a:bodyPr spcFirstLastPara="1" wrap="square" lIns="121900" tIns="121900" rIns="121900" bIns="121900" anchor="t" anchorCtr="0">
            <a:spAutoFit/>
          </a:bodyPr>
          <a:lstStyle/>
          <a:p>
            <a:r>
              <a:rPr lang="en-US" sz="2400" dirty="0">
                <a:latin typeface="Calibri" panose="020F0502020204030204" pitchFamily="34" charset="0"/>
                <a:cs typeface="Calibri" panose="020F0502020204030204" pitchFamily="34" charset="0"/>
              </a:rPr>
              <a:t>Actionable Insights:</a:t>
            </a:r>
          </a:p>
          <a:p>
            <a:r>
              <a:rPr lang="en-US" sz="1600" b="1" dirty="0"/>
              <a:t>Model Performance</a:t>
            </a:r>
            <a:endParaRPr lang="en-US" sz="1600" dirty="0"/>
          </a:p>
          <a:p>
            <a:r>
              <a:rPr lang="en-US" sz="1600" dirty="0"/>
              <a:t>The model achieved a test accuracy of around 72%. While this is a good starting point, there is room for improvement, especially for certain plant species with lower precision and recall (as seen in the classification report). This indicates that the model might struggle to correctly identify some plant types, which could be due to factors like data imbalance, visual similarity between certain species, or limited data for those classes.</a:t>
            </a:r>
          </a:p>
          <a:p>
            <a:endParaRPr lang="en-US" sz="1600" b="1" dirty="0"/>
          </a:p>
          <a:p>
            <a:r>
              <a:rPr lang="en-US" sz="1600" b="1" dirty="0"/>
              <a:t>Class Imbalance</a:t>
            </a:r>
            <a:r>
              <a:rPr lang="en-US" sz="1600" dirty="0"/>
              <a:t> </a:t>
            </a:r>
          </a:p>
          <a:p>
            <a:r>
              <a:rPr lang="en-US" sz="1600" dirty="0"/>
              <a:t>The count plot showed that the dataset is imbalanced, with some classes having significantly more images than others. This imbalance likely affects the model's performance, potentially leading to bias towards the majority classes and poorer performance on minority classes. The confusion matrix and classification report will highlight which classes are being misclassified the most.</a:t>
            </a:r>
          </a:p>
          <a:p>
            <a:endParaRPr lang="en-US" sz="1600" b="1" dirty="0"/>
          </a:p>
          <a:p>
            <a:r>
              <a:rPr lang="en-US" sz="1600" b="1" dirty="0"/>
              <a:t>Misclassifications</a:t>
            </a:r>
            <a:r>
              <a:rPr lang="en-US" sz="1600" dirty="0"/>
              <a:t> </a:t>
            </a:r>
          </a:p>
          <a:p>
            <a:r>
              <a:rPr lang="en-US" sz="1600" dirty="0"/>
              <a:t>Analyze the confusion matrix to identify which plant species are most often confused with each other. This insight is crucial for understanding the model's limitations and where focused efforts are needed. For example, if Black-grass is often misclassified as Loose Silky-bent, it suggests visual similarities or insufficient distinguishing features in the training data for these two classes.</a:t>
            </a:r>
          </a:p>
          <a:p>
            <a:endParaRPr lang="en-US" sz="1600" b="1" dirty="0"/>
          </a:p>
          <a:p>
            <a:r>
              <a:rPr lang="en-US" sz="1600" b="1" dirty="0"/>
              <a:t>Data Augmentation Effectiveness</a:t>
            </a:r>
            <a:r>
              <a:rPr lang="en-US" sz="1600" dirty="0"/>
              <a:t> </a:t>
            </a:r>
          </a:p>
          <a:p>
            <a:r>
              <a:rPr lang="en-US" sz="1600" dirty="0"/>
              <a:t>The use of data augmentation in Model 2 showed a slight improvement in overall accuracy. This indicates that augmenting the dataset is beneficial for this task, helping the model generalize better to unseen images and potentially mitigating some of the issues related to limited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3">
          <a:extLst>
            <a:ext uri="{FF2B5EF4-FFF2-40B4-BE49-F238E27FC236}">
              <a16:creationId xmlns:a16="http://schemas.microsoft.com/office/drawing/2014/main" id="{1E930F35-BE4E-0A68-CBEB-86ADDD4528DE}"/>
            </a:ext>
          </a:extLst>
        </p:cNvPr>
        <p:cNvGrpSpPr/>
        <p:nvPr/>
      </p:nvGrpSpPr>
      <p:grpSpPr>
        <a:xfrm>
          <a:off x="0" y="0"/>
          <a:ext cx="0" cy="0"/>
          <a:chOff x="0" y="0"/>
          <a:chExt cx="0" cy="0"/>
        </a:xfrm>
      </p:grpSpPr>
      <p:sp>
        <p:nvSpPr>
          <p:cNvPr id="194" name="Google Shape;194;p38">
            <a:extLst>
              <a:ext uri="{FF2B5EF4-FFF2-40B4-BE49-F238E27FC236}">
                <a16:creationId xmlns:a16="http://schemas.microsoft.com/office/drawing/2014/main" id="{43493842-D805-7B15-069E-CA777B555FD6}"/>
              </a:ext>
            </a:extLst>
          </p:cNvPr>
          <p:cNvSpPr txBox="1">
            <a:spLocks noGrp="1"/>
          </p:cNvSpPr>
          <p:nvPr>
            <p:ph type="title"/>
          </p:nvPr>
        </p:nvSpPr>
        <p:spPr>
          <a:xfrm>
            <a:off x="705848" y="385706"/>
            <a:ext cx="11360800" cy="763600"/>
          </a:xfrm>
          <a:prstGeom prst="rect">
            <a:avLst/>
          </a:prstGeom>
          <a:noFill/>
          <a:ln>
            <a:noFill/>
          </a:ln>
        </p:spPr>
        <p:txBody>
          <a:bodyPr spcFirstLastPara="1" vert="horz" wrap="square" lIns="121900" tIns="121900" rIns="121900" bIns="121900" rtlCol="0" anchor="t" anchorCtr="0">
            <a:noAutofit/>
          </a:bodyPr>
          <a:lstStyle/>
          <a:p>
            <a:r>
              <a:rPr lang="en" sz="3200" b="1" dirty="0">
                <a:solidFill>
                  <a:srgbClr val="0E39A9"/>
                </a:solidFill>
                <a:latin typeface="Calibri" panose="020F0502020204030204" pitchFamily="34" charset="0"/>
                <a:cs typeface="Calibri" panose="020F0502020204030204" pitchFamily="34" charset="0"/>
              </a:rPr>
              <a:t>Executive Summary</a:t>
            </a:r>
            <a:endParaRPr sz="3200" b="1" dirty="0">
              <a:solidFill>
                <a:srgbClr val="0E39A9"/>
              </a:solidFill>
              <a:latin typeface="Calibri" panose="020F0502020204030204" pitchFamily="34" charset="0"/>
              <a:cs typeface="Calibri" panose="020F0502020204030204" pitchFamily="34" charset="0"/>
            </a:endParaRPr>
          </a:p>
        </p:txBody>
      </p:sp>
      <p:sp>
        <p:nvSpPr>
          <p:cNvPr id="196" name="Google Shape;196;p38">
            <a:extLst>
              <a:ext uri="{FF2B5EF4-FFF2-40B4-BE49-F238E27FC236}">
                <a16:creationId xmlns:a16="http://schemas.microsoft.com/office/drawing/2014/main" id="{619B0C37-527E-F59D-8183-B7B5C901D461}"/>
              </a:ext>
            </a:extLst>
          </p:cNvPr>
          <p:cNvSpPr txBox="1"/>
          <p:nvPr/>
        </p:nvSpPr>
        <p:spPr>
          <a:xfrm>
            <a:off x="580495" y="1149306"/>
            <a:ext cx="11486153" cy="5170606"/>
          </a:xfrm>
          <a:prstGeom prst="rect">
            <a:avLst/>
          </a:prstGeom>
          <a:noFill/>
          <a:ln>
            <a:noFill/>
          </a:ln>
        </p:spPr>
        <p:txBody>
          <a:bodyPr spcFirstLastPara="1" wrap="square" lIns="121900" tIns="121900" rIns="121900" bIns="121900" anchor="t" anchorCtr="0">
            <a:spAutoFit/>
          </a:bodyPr>
          <a:lstStyle/>
          <a:p>
            <a:r>
              <a:rPr lang="en-US" sz="2400" b="1" dirty="0">
                <a:solidFill>
                  <a:srgbClr val="0070C0"/>
                </a:solidFill>
                <a:latin typeface="Calibri" panose="020F0502020204030204" pitchFamily="34" charset="0"/>
                <a:cs typeface="Calibri" panose="020F0502020204030204" pitchFamily="34" charset="0"/>
              </a:rPr>
              <a:t>Business Recommendations:</a:t>
            </a:r>
          </a:p>
          <a:p>
            <a:r>
              <a:rPr lang="en-US" sz="1600" b="1" dirty="0"/>
              <a:t>Deploy the Model for Early Weed Detection:</a:t>
            </a:r>
            <a:r>
              <a:rPr lang="en-US" sz="1600" dirty="0"/>
              <a:t> </a:t>
            </a:r>
          </a:p>
          <a:p>
            <a:r>
              <a:rPr lang="en-US" sz="1600" dirty="0"/>
              <a:t>The developed model can be deployed in agricultural settings for early detection and classification of plant seedlings, particularly weeds. Early identification allows for targeted intervention, reducing the need for broad-spectrum herbicides and potentially leading to more sustainable farming practices.</a:t>
            </a:r>
          </a:p>
          <a:p>
            <a:endParaRPr lang="en-US" sz="2400" b="1" dirty="0"/>
          </a:p>
          <a:p>
            <a:r>
              <a:rPr lang="en-US" sz="1600" b="1" dirty="0"/>
              <a:t>Focus on Improving Data for Low-Performing Classes:</a:t>
            </a:r>
          </a:p>
          <a:p>
            <a:r>
              <a:rPr lang="en-US" sz="1600" dirty="0"/>
              <a:t>To improve the model's overall accuracy and reliability, focus on collecting more diverse images for the plant species that the model struggles with the most. This could involve capturing images under different lighting conditions, angles, and growth stages.</a:t>
            </a:r>
          </a:p>
          <a:p>
            <a:endParaRPr lang="en-US" sz="2400" b="1" dirty="0"/>
          </a:p>
          <a:p>
            <a:r>
              <a:rPr lang="en-US" sz="1600" b="1" dirty="0"/>
              <a:t>Implement Active Learning:</a:t>
            </a:r>
          </a:p>
          <a:p>
            <a:r>
              <a:rPr lang="en-US" sz="1600" dirty="0"/>
              <a:t> Introduce an active learning system where the model flags uncertain predictions for human review. This reviewed data can then be used to retrain and improve the model iteratively, especially for challenging cases or underrepresented classes.</a:t>
            </a:r>
          </a:p>
          <a:p>
            <a:endParaRPr lang="en-US" sz="1600" dirty="0"/>
          </a:p>
          <a:p>
            <a:r>
              <a:rPr lang="en-US" sz="2400" b="1" dirty="0"/>
              <a:t>Develop a User-Friendly Application:</a:t>
            </a:r>
            <a:r>
              <a:rPr lang="en-US" sz="2400" dirty="0"/>
              <a:t> </a:t>
            </a:r>
          </a:p>
          <a:p>
            <a:r>
              <a:rPr lang="en-US" sz="1600" dirty="0"/>
              <a:t>Create a mobile or web application that allows farmers or agricultural workers to easily capture images of seedlings and get instant classification results. This application could also provide information about the identified plant and recommended actions (e.g., if it's a weed, suggest appropriate control methods).</a:t>
            </a:r>
          </a:p>
        </p:txBody>
      </p:sp>
    </p:spTree>
    <p:extLst>
      <p:ext uri="{BB962C8B-B14F-4D97-AF65-F5344CB8AC3E}">
        <p14:creationId xmlns:p14="http://schemas.microsoft.com/office/powerpoint/2010/main" val="20964140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3">
          <a:extLst>
            <a:ext uri="{FF2B5EF4-FFF2-40B4-BE49-F238E27FC236}">
              <a16:creationId xmlns:a16="http://schemas.microsoft.com/office/drawing/2014/main" id="{80100BA2-C1ED-B883-15F4-8A0FD2FFAAE3}"/>
            </a:ext>
          </a:extLst>
        </p:cNvPr>
        <p:cNvGrpSpPr/>
        <p:nvPr/>
      </p:nvGrpSpPr>
      <p:grpSpPr>
        <a:xfrm>
          <a:off x="0" y="0"/>
          <a:ext cx="0" cy="0"/>
          <a:chOff x="0" y="0"/>
          <a:chExt cx="0" cy="0"/>
        </a:xfrm>
      </p:grpSpPr>
      <p:sp>
        <p:nvSpPr>
          <p:cNvPr id="194" name="Google Shape;194;p38">
            <a:extLst>
              <a:ext uri="{FF2B5EF4-FFF2-40B4-BE49-F238E27FC236}">
                <a16:creationId xmlns:a16="http://schemas.microsoft.com/office/drawing/2014/main" id="{B2FA4D5A-FC0E-2821-F406-774F232E0664}"/>
              </a:ext>
            </a:extLst>
          </p:cNvPr>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sz="3200" b="1" dirty="0">
                <a:solidFill>
                  <a:srgbClr val="0070C0"/>
                </a:solidFill>
                <a:latin typeface="Calibri" panose="020F0502020204030204" pitchFamily="34" charset="0"/>
                <a:cs typeface="Calibri" panose="020F0502020204030204" pitchFamily="34" charset="0"/>
              </a:rPr>
              <a:t>Executive Summary</a:t>
            </a:r>
            <a:endParaRPr sz="3200" b="1" dirty="0">
              <a:solidFill>
                <a:srgbClr val="0070C0"/>
              </a:solidFill>
              <a:latin typeface="Calibri" panose="020F0502020204030204" pitchFamily="34" charset="0"/>
              <a:cs typeface="Calibri" panose="020F0502020204030204" pitchFamily="34" charset="0"/>
            </a:endParaRPr>
          </a:p>
        </p:txBody>
      </p:sp>
      <p:sp>
        <p:nvSpPr>
          <p:cNvPr id="196" name="Google Shape;196;p38">
            <a:extLst>
              <a:ext uri="{FF2B5EF4-FFF2-40B4-BE49-F238E27FC236}">
                <a16:creationId xmlns:a16="http://schemas.microsoft.com/office/drawing/2014/main" id="{644D84A1-6FF9-ADF8-8FC7-AE2BD9E164F5}"/>
              </a:ext>
            </a:extLst>
          </p:cNvPr>
          <p:cNvSpPr txBox="1"/>
          <p:nvPr/>
        </p:nvSpPr>
        <p:spPr>
          <a:xfrm>
            <a:off x="373336" y="1122953"/>
            <a:ext cx="11818663" cy="5047495"/>
          </a:xfrm>
          <a:prstGeom prst="rect">
            <a:avLst/>
          </a:prstGeom>
          <a:noFill/>
          <a:ln>
            <a:noFill/>
          </a:ln>
        </p:spPr>
        <p:txBody>
          <a:bodyPr spcFirstLastPara="1" wrap="square" lIns="121900" tIns="121900" rIns="121900" bIns="121900" anchor="t" anchorCtr="0">
            <a:spAutoFit/>
          </a:bodyPr>
          <a:lstStyle/>
          <a:p>
            <a:r>
              <a:rPr lang="en-US" sz="2400" b="1" dirty="0">
                <a:solidFill>
                  <a:srgbClr val="0070C0"/>
                </a:solidFill>
              </a:rPr>
              <a:t>Business Recommendations:</a:t>
            </a:r>
          </a:p>
          <a:p>
            <a:endParaRPr lang="en-US" sz="2400" b="1" dirty="0"/>
          </a:p>
          <a:p>
            <a:r>
              <a:rPr lang="en-US" sz="1600" b="1" dirty="0"/>
              <a:t>Integrate with Automated Systems</a:t>
            </a:r>
            <a:r>
              <a:rPr lang="en-US" sz="1600" dirty="0"/>
              <a:t> </a:t>
            </a:r>
          </a:p>
          <a:p>
            <a:r>
              <a:rPr lang="en-US" sz="1600" dirty="0"/>
              <a:t>For larger scale operations, integrate the model with automated systems like robotic weeding machines or precision sprayers. The model's predictions can guide these systems to accurately identify and manage plants, reducing manual labor and increasing efficiency. </a:t>
            </a:r>
          </a:p>
          <a:p>
            <a:endParaRPr lang="en-US" sz="2400" b="1" dirty="0"/>
          </a:p>
          <a:p>
            <a:r>
              <a:rPr lang="en-US" sz="1600" b="1" dirty="0"/>
              <a:t>Explore Transfer Learning</a:t>
            </a:r>
            <a:r>
              <a:rPr lang="en-US" sz="1600" dirty="0"/>
              <a:t> </a:t>
            </a:r>
          </a:p>
          <a:p>
            <a:r>
              <a:rPr lang="en-US" sz="1600" dirty="0"/>
              <a:t>Consider exploring transfer learning by using pre-trained models on large image datasets (like ImageNet) and fine-tuning them on your plant seedling dataset. This can significantly improve performance, especially with limited data, as the model leverages features learned from a vast number of images.</a:t>
            </a:r>
          </a:p>
          <a:p>
            <a:endParaRPr lang="en-US" sz="2400" b="1" dirty="0"/>
          </a:p>
          <a:p>
            <a:r>
              <a:rPr lang="en-US" sz="1600" b="1" dirty="0"/>
              <a:t>Monitor Model Performance in Real-World Scenarios</a:t>
            </a:r>
            <a:r>
              <a:rPr lang="en-US" sz="1600" dirty="0"/>
              <a:t> </a:t>
            </a:r>
          </a:p>
          <a:p>
            <a:r>
              <a:rPr lang="en-US" sz="1600" dirty="0"/>
              <a:t>Once deployed, continuously monitor the model's performance in real-world agricultural settings. Collect feedback from users and gather new data to identify areas for improvement and ensure the model remains accurate and relevant over time. By implementing these recommendations, the agricultural industry can leverage this computer vision model to significantly improve efficiency, reduce costs, and move towards more sustainable practices in plant seedling management.</a:t>
            </a:r>
          </a:p>
          <a:p>
            <a:endParaRPr lang="en-US" sz="2400" dirty="0"/>
          </a:p>
        </p:txBody>
      </p:sp>
    </p:spTree>
    <p:extLst>
      <p:ext uri="{BB962C8B-B14F-4D97-AF65-F5344CB8AC3E}">
        <p14:creationId xmlns:p14="http://schemas.microsoft.com/office/powerpoint/2010/main" val="1844340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9"/>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sz="3200" b="1" dirty="0">
                <a:solidFill>
                  <a:srgbClr val="0070C0"/>
                </a:solidFill>
                <a:latin typeface="Calibri" panose="020F0502020204030204" pitchFamily="34" charset="0"/>
                <a:cs typeface="Calibri" panose="020F0502020204030204" pitchFamily="34" charset="0"/>
              </a:rPr>
              <a:t>Business Problem Overview and Solution Approach</a:t>
            </a:r>
            <a:endParaRPr sz="3200" b="1" dirty="0">
              <a:solidFill>
                <a:srgbClr val="0070C0"/>
              </a:solidFill>
              <a:latin typeface="Calibri" panose="020F0502020204030204" pitchFamily="34" charset="0"/>
              <a:cs typeface="Calibri" panose="020F0502020204030204" pitchFamily="34" charset="0"/>
            </a:endParaRPr>
          </a:p>
        </p:txBody>
      </p:sp>
      <p:sp>
        <p:nvSpPr>
          <p:cNvPr id="203" name="Google Shape;203;p39"/>
          <p:cNvSpPr txBox="1"/>
          <p:nvPr/>
        </p:nvSpPr>
        <p:spPr>
          <a:xfrm>
            <a:off x="270067" y="1149305"/>
            <a:ext cx="11204576" cy="4124166"/>
          </a:xfrm>
          <a:prstGeom prst="rect">
            <a:avLst/>
          </a:prstGeom>
          <a:noFill/>
          <a:ln>
            <a:noFill/>
          </a:ln>
        </p:spPr>
        <p:txBody>
          <a:bodyPr spcFirstLastPara="1" wrap="square" lIns="121900" tIns="121900" rIns="121900" bIns="121900" anchor="t" anchorCtr="0">
            <a:spAutoFit/>
          </a:bodyPr>
          <a:lstStyle/>
          <a:p>
            <a:pPr lvl="0">
              <a:lnSpc>
                <a:spcPct val="150000"/>
              </a:lnSpc>
            </a:pPr>
            <a:r>
              <a:rPr lang="en-US" sz="2400" b="1" dirty="0">
                <a:solidFill>
                  <a:srgbClr val="0070C0"/>
                </a:solidFill>
                <a:latin typeface="Calibri" panose="020F0502020204030204" pitchFamily="34" charset="0"/>
                <a:cs typeface="Calibri" panose="020F0502020204030204" pitchFamily="34" charset="0"/>
              </a:rPr>
              <a:t>Problem Statement</a:t>
            </a:r>
          </a:p>
          <a:p>
            <a:pPr lvl="0">
              <a:lnSpc>
                <a:spcPct val="150000"/>
              </a:lnSpc>
            </a:pPr>
            <a:r>
              <a:rPr lang="en-US" sz="1600" dirty="0">
                <a:cs typeface="Calibri" panose="020F0502020204030204" pitchFamily="34" charset="0"/>
              </a:rPr>
              <a:t>In recent times, the field of agriculture has been in urgent need of modernizing, since the amount of manual work people need to put in to check if plants are growing correctly is still highly extensive. Despite several advances in agricultural technology, people working in the agricultural industry still need to have the ability to sort and recognize different plants and weeds, which takes a lot of time and effort in the long term. The potential is ripe for this trillion-dollar industry to be greatly impacted by technological innovations that cut down on the requirement for manual labor, and this is where Artificial Intelligence can actually benefit the workers in this field, as </a:t>
            </a:r>
            <a:r>
              <a:rPr lang="en-US" sz="1600" b="1" dirty="0">
                <a:cs typeface="Calibri" panose="020F0502020204030204" pitchFamily="34" charset="0"/>
              </a:rPr>
              <a:t>the time and energy required to identify plant seedlings will be greatly shortened by the use of AI and Deep Learning.</a:t>
            </a:r>
            <a:r>
              <a:rPr lang="en-US" sz="1600" dirty="0">
                <a:cs typeface="Calibri" panose="020F0502020204030204" pitchFamily="34" charset="0"/>
              </a:rPr>
              <a:t> The ability to do so far more efficiently and even more effectively than experienced manual labor, could lead to better crop yields, the freeing up of human involvement for higher-order agricultural decision making, and in the long term will result in more sustainable environmental practices in agriculture as well.</a:t>
            </a:r>
            <a:endParaRPr sz="1600" dirty="0">
              <a:solidFill>
                <a:srgbClr val="000000"/>
              </a:solidFill>
              <a:ea typeface="Montserrat"/>
              <a:cs typeface="Calibri" panose="020F0502020204030204" pitchFamily="34" charset="0"/>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
          <a:extLst>
            <a:ext uri="{FF2B5EF4-FFF2-40B4-BE49-F238E27FC236}">
              <a16:creationId xmlns:a16="http://schemas.microsoft.com/office/drawing/2014/main" id="{0402DCAF-1718-D4A2-5D03-DEF09AD46575}"/>
            </a:ext>
          </a:extLst>
        </p:cNvPr>
        <p:cNvGrpSpPr/>
        <p:nvPr/>
      </p:nvGrpSpPr>
      <p:grpSpPr>
        <a:xfrm>
          <a:off x="0" y="0"/>
          <a:ext cx="0" cy="0"/>
          <a:chOff x="0" y="0"/>
          <a:chExt cx="0" cy="0"/>
        </a:xfrm>
      </p:grpSpPr>
      <p:sp>
        <p:nvSpPr>
          <p:cNvPr id="201" name="Google Shape;201;p39">
            <a:extLst>
              <a:ext uri="{FF2B5EF4-FFF2-40B4-BE49-F238E27FC236}">
                <a16:creationId xmlns:a16="http://schemas.microsoft.com/office/drawing/2014/main" id="{B8CB6371-698A-EB2D-2D3E-01D0D2F288D3}"/>
              </a:ext>
            </a:extLst>
          </p:cNvPr>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sz="3200" b="1" dirty="0">
                <a:solidFill>
                  <a:srgbClr val="0070C0"/>
                </a:solidFill>
                <a:latin typeface="Calibri" panose="020F0502020204030204" pitchFamily="34" charset="0"/>
                <a:cs typeface="Calibri" panose="020F0502020204030204" pitchFamily="34" charset="0"/>
              </a:rPr>
              <a:t>Business Problem Overview and Solution Approach</a:t>
            </a:r>
            <a:endParaRPr sz="3200" b="1" dirty="0">
              <a:solidFill>
                <a:srgbClr val="0070C0"/>
              </a:solidFill>
              <a:latin typeface="Calibri" panose="020F0502020204030204" pitchFamily="34" charset="0"/>
              <a:cs typeface="Calibri" panose="020F0502020204030204" pitchFamily="34" charset="0"/>
            </a:endParaRPr>
          </a:p>
        </p:txBody>
      </p:sp>
      <p:sp>
        <p:nvSpPr>
          <p:cNvPr id="203" name="Google Shape;203;p39">
            <a:extLst>
              <a:ext uri="{FF2B5EF4-FFF2-40B4-BE49-F238E27FC236}">
                <a16:creationId xmlns:a16="http://schemas.microsoft.com/office/drawing/2014/main" id="{F3ADC368-2A6E-CA08-5CC2-67BB41440FE6}"/>
              </a:ext>
            </a:extLst>
          </p:cNvPr>
          <p:cNvSpPr txBox="1"/>
          <p:nvPr/>
        </p:nvSpPr>
        <p:spPr>
          <a:xfrm>
            <a:off x="426291" y="1447409"/>
            <a:ext cx="11204576" cy="1723508"/>
          </a:xfrm>
          <a:prstGeom prst="rect">
            <a:avLst/>
          </a:prstGeom>
          <a:noFill/>
          <a:ln>
            <a:noFill/>
          </a:ln>
        </p:spPr>
        <p:txBody>
          <a:bodyPr spcFirstLastPara="1" wrap="square" lIns="121900" tIns="121900" rIns="121900" bIns="121900" anchor="t" anchorCtr="0">
            <a:spAutoFit/>
          </a:bodyPr>
          <a:lstStyle/>
          <a:p>
            <a:pPr lvl="0">
              <a:lnSpc>
                <a:spcPct val="150000"/>
              </a:lnSpc>
            </a:pPr>
            <a:r>
              <a:rPr lang="en-US" sz="2400" b="1" dirty="0">
                <a:solidFill>
                  <a:srgbClr val="0070C0"/>
                </a:solidFill>
              </a:rPr>
              <a:t>Objective</a:t>
            </a:r>
          </a:p>
          <a:p>
            <a:pPr lvl="0">
              <a:lnSpc>
                <a:spcPct val="150000"/>
              </a:lnSpc>
            </a:pPr>
            <a:r>
              <a:rPr lang="en-US" sz="1600" dirty="0"/>
              <a:t>The aim of this project is to Build a Convolutional Neural Network to classify plant seedlings into their respective categories.</a:t>
            </a:r>
            <a:endParaRPr lang="en-US" sz="1600" b="1" dirty="0"/>
          </a:p>
          <a:p>
            <a:pPr lvl="0">
              <a:lnSpc>
                <a:spcPct val="150000"/>
              </a:lnSpc>
            </a:pPr>
            <a:endParaRPr lang="en-US" sz="2400" b="1" dirty="0"/>
          </a:p>
        </p:txBody>
      </p:sp>
    </p:spTree>
    <p:extLst>
      <p:ext uri="{BB962C8B-B14F-4D97-AF65-F5344CB8AC3E}">
        <p14:creationId xmlns:p14="http://schemas.microsoft.com/office/powerpoint/2010/main" val="2686425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1" name="Google Shape;211;p40"/>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sz="3200" b="1" dirty="0">
                <a:solidFill>
                  <a:srgbClr val="0070C0"/>
                </a:solidFill>
                <a:latin typeface="Calibri" panose="020F0502020204030204" pitchFamily="34" charset="0"/>
                <a:cs typeface="Calibri" panose="020F0502020204030204" pitchFamily="34" charset="0"/>
              </a:rPr>
              <a:t>Data Overview</a:t>
            </a:r>
            <a:endParaRPr sz="3200" b="1" dirty="0">
              <a:solidFill>
                <a:srgbClr val="0070C0"/>
              </a:solidFill>
              <a:latin typeface="Calibri" panose="020F0502020204030204" pitchFamily="34" charset="0"/>
              <a:cs typeface="Calibri" panose="020F0502020204030204" pitchFamily="34" charset="0"/>
            </a:endParaRPr>
          </a:p>
        </p:txBody>
      </p:sp>
      <p:sp>
        <p:nvSpPr>
          <p:cNvPr id="213" name="Google Shape;213;p40"/>
          <p:cNvSpPr txBox="1"/>
          <p:nvPr/>
        </p:nvSpPr>
        <p:spPr>
          <a:xfrm>
            <a:off x="417039" y="1336573"/>
            <a:ext cx="8044000" cy="3447057"/>
          </a:xfrm>
          <a:prstGeom prst="rect">
            <a:avLst/>
          </a:prstGeom>
          <a:noFill/>
          <a:ln>
            <a:noFill/>
          </a:ln>
        </p:spPr>
        <p:txBody>
          <a:bodyPr spcFirstLastPara="1" wrap="square" lIns="121900" tIns="121900" rIns="121900" bIns="121900" anchor="t" anchorCtr="0">
            <a:spAutoFit/>
          </a:bodyPr>
          <a:lstStyle/>
          <a:p>
            <a:r>
              <a:rPr lang="en-US" sz="1600" dirty="0">
                <a:latin typeface="Calibri" panose="020F0502020204030204" pitchFamily="34" charset="0"/>
                <a:cs typeface="Calibri" panose="020F0502020204030204" pitchFamily="34" charset="0"/>
              </a:rPr>
              <a:t>The Aarhus University Signal Processing group, in collaboration with the University of Southern Denmark, has recently released a dataset containing </a:t>
            </a:r>
            <a:r>
              <a:rPr lang="en-US" sz="1600" b="1" dirty="0">
                <a:latin typeface="Calibri" panose="020F0502020204030204" pitchFamily="34" charset="0"/>
                <a:cs typeface="Calibri" panose="020F0502020204030204" pitchFamily="34" charset="0"/>
              </a:rPr>
              <a:t>images of unique plants belonging to 12 different species.</a:t>
            </a:r>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The data file names are:</a:t>
            </a:r>
          </a:p>
          <a:p>
            <a:endParaRPr lang="en-US" sz="1600" dirty="0">
              <a:latin typeface="Calibri" panose="020F0502020204030204" pitchFamily="34" charset="0"/>
              <a:cs typeface="Calibri" panose="020F0502020204030204" pitchFamily="34" charset="0"/>
            </a:endParaRPr>
          </a:p>
          <a:p>
            <a:pPr lvl="1"/>
            <a:r>
              <a:rPr lang="en-US" sz="1600" dirty="0" err="1">
                <a:latin typeface="Calibri" panose="020F0502020204030204" pitchFamily="34" charset="0"/>
                <a:cs typeface="Calibri" panose="020F0502020204030204" pitchFamily="34" charset="0"/>
              </a:rPr>
              <a:t>images.npy</a:t>
            </a:r>
            <a:endParaRPr lang="en-US" sz="1600" dirty="0">
              <a:latin typeface="Calibri" panose="020F0502020204030204" pitchFamily="34" charset="0"/>
              <a:cs typeface="Calibri" panose="020F0502020204030204" pitchFamily="34" charset="0"/>
            </a:endParaRPr>
          </a:p>
          <a:p>
            <a:pPr lvl="1"/>
            <a:r>
              <a:rPr lang="en-US" sz="1600" dirty="0" err="1">
                <a:latin typeface="Calibri" panose="020F0502020204030204" pitchFamily="34" charset="0"/>
                <a:cs typeface="Calibri" panose="020F0502020204030204" pitchFamily="34" charset="0"/>
              </a:rPr>
              <a:t>Labels.csv</a:t>
            </a:r>
            <a:endParaRPr lang="en-US" sz="1600" dirty="0">
              <a:latin typeface="Calibri" panose="020F0502020204030204" pitchFamily="34" charset="0"/>
              <a:cs typeface="Calibri" panose="020F0502020204030204" pitchFamily="34" charset="0"/>
            </a:endParaRPr>
          </a:p>
          <a:p>
            <a:pPr lvl="1"/>
            <a:endParaRPr lang="en-US" sz="1600" dirty="0">
              <a:latin typeface="Calibri" panose="020F0502020204030204" pitchFamily="34" charset="0"/>
              <a:cs typeface="Calibri" panose="020F0502020204030204" pitchFamily="34" charset="0"/>
            </a:endParaRPr>
          </a:p>
          <a:p>
            <a:r>
              <a:rPr lang="en-US" sz="1600" dirty="0">
                <a:latin typeface="Calibri" panose="020F0502020204030204" pitchFamily="34" charset="0"/>
                <a:cs typeface="Calibri" panose="020F0502020204030204" pitchFamily="34" charset="0"/>
              </a:rPr>
              <a:t>Due to the large volume of data, the images were converted to the </a:t>
            </a:r>
            <a:r>
              <a:rPr lang="en-US" sz="1600" dirty="0" err="1">
                <a:latin typeface="Calibri" panose="020F0502020204030204" pitchFamily="34" charset="0"/>
                <a:cs typeface="Calibri" panose="020F0502020204030204" pitchFamily="34" charset="0"/>
              </a:rPr>
              <a:t>images.npy</a:t>
            </a:r>
            <a:r>
              <a:rPr lang="en-US" sz="1600" dirty="0">
                <a:latin typeface="Calibri" panose="020F0502020204030204" pitchFamily="34" charset="0"/>
                <a:cs typeface="Calibri" panose="020F0502020204030204" pitchFamily="34" charset="0"/>
              </a:rPr>
              <a:t> file and the labels are also put into </a:t>
            </a:r>
            <a:r>
              <a:rPr lang="en-US" sz="1600" dirty="0" err="1">
                <a:latin typeface="Calibri" panose="020F0502020204030204" pitchFamily="34" charset="0"/>
                <a:cs typeface="Calibri" panose="020F0502020204030204" pitchFamily="34" charset="0"/>
              </a:rPr>
              <a:t>Labels.csv</a:t>
            </a:r>
            <a:r>
              <a:rPr lang="en-US" sz="1600" dirty="0">
                <a:latin typeface="Calibri" panose="020F0502020204030204" pitchFamily="34" charset="0"/>
                <a:cs typeface="Calibri" panose="020F0502020204030204" pitchFamily="34" charset="0"/>
              </a:rPr>
              <a:t>, so that you can work on the data/project seamlessly without having to worry about the high data volume.</a:t>
            </a:r>
          </a:p>
          <a:p>
            <a:r>
              <a:rPr lang="en-US" sz="1600" dirty="0">
                <a:latin typeface="Calibri" panose="020F0502020204030204" pitchFamily="34" charset="0"/>
                <a:cs typeface="Calibri" panose="020F0502020204030204" pitchFamily="34" charset="0"/>
              </a:rPr>
              <a:t>The goal of the project is to create a classifier capable of determining a plant's species from an image.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a:extLst>
            <a:ext uri="{FF2B5EF4-FFF2-40B4-BE49-F238E27FC236}">
              <a16:creationId xmlns:a16="http://schemas.microsoft.com/office/drawing/2014/main" id="{5EB661F5-5E68-2CAB-3599-BF21B25CAABC}"/>
            </a:ext>
          </a:extLst>
        </p:cNvPr>
        <p:cNvGrpSpPr/>
        <p:nvPr/>
      </p:nvGrpSpPr>
      <p:grpSpPr>
        <a:xfrm>
          <a:off x="0" y="0"/>
          <a:ext cx="0" cy="0"/>
          <a:chOff x="0" y="0"/>
          <a:chExt cx="0" cy="0"/>
        </a:xfrm>
      </p:grpSpPr>
      <p:sp>
        <p:nvSpPr>
          <p:cNvPr id="211" name="Google Shape;211;p40">
            <a:extLst>
              <a:ext uri="{FF2B5EF4-FFF2-40B4-BE49-F238E27FC236}">
                <a16:creationId xmlns:a16="http://schemas.microsoft.com/office/drawing/2014/main" id="{C126FBC0-7843-9F9C-8637-C76E5E4BF9CD}"/>
              </a:ext>
            </a:extLst>
          </p:cNvPr>
          <p:cNvSpPr txBox="1">
            <a:spLocks noGrp="1"/>
          </p:cNvSpPr>
          <p:nvPr>
            <p:ph type="title"/>
          </p:nvPr>
        </p:nvSpPr>
        <p:spPr>
          <a:xfrm>
            <a:off x="270067" y="385705"/>
            <a:ext cx="11360800" cy="763600"/>
          </a:xfrm>
          <a:prstGeom prst="rect">
            <a:avLst/>
          </a:prstGeom>
          <a:noFill/>
          <a:ln>
            <a:noFill/>
          </a:ln>
        </p:spPr>
        <p:txBody>
          <a:bodyPr spcFirstLastPara="1" vert="horz" wrap="square" lIns="121900" tIns="121900" rIns="121900" bIns="121900" rtlCol="0" anchor="t" anchorCtr="0">
            <a:noAutofit/>
          </a:bodyPr>
          <a:lstStyle/>
          <a:p>
            <a:r>
              <a:rPr lang="en" sz="3200" b="1" dirty="0">
                <a:solidFill>
                  <a:srgbClr val="0070C0"/>
                </a:solidFill>
                <a:latin typeface="+mn-lt"/>
              </a:rPr>
              <a:t>Data Overview</a:t>
            </a:r>
            <a:endParaRPr sz="3200" b="1" dirty="0">
              <a:solidFill>
                <a:srgbClr val="0070C0"/>
              </a:solidFill>
              <a:latin typeface="+mn-lt"/>
            </a:endParaRPr>
          </a:p>
        </p:txBody>
      </p:sp>
      <p:sp>
        <p:nvSpPr>
          <p:cNvPr id="213" name="Google Shape;213;p40">
            <a:extLst>
              <a:ext uri="{FF2B5EF4-FFF2-40B4-BE49-F238E27FC236}">
                <a16:creationId xmlns:a16="http://schemas.microsoft.com/office/drawing/2014/main" id="{2BF941E4-CDD1-EB97-C4E2-1178F49176FE}"/>
              </a:ext>
            </a:extLst>
          </p:cNvPr>
          <p:cNvSpPr txBox="1"/>
          <p:nvPr/>
        </p:nvSpPr>
        <p:spPr>
          <a:xfrm>
            <a:off x="270067" y="1324698"/>
            <a:ext cx="8044000" cy="3693278"/>
          </a:xfrm>
          <a:prstGeom prst="rect">
            <a:avLst/>
          </a:prstGeom>
          <a:noFill/>
          <a:ln>
            <a:noFill/>
          </a:ln>
        </p:spPr>
        <p:txBody>
          <a:bodyPr spcFirstLastPara="1" wrap="square" lIns="121900" tIns="121900" rIns="121900" bIns="121900" anchor="t" anchorCtr="0">
            <a:spAutoFit/>
          </a:bodyPr>
          <a:lstStyle/>
          <a:p>
            <a:r>
              <a:rPr lang="en-US" sz="1600" b="1" dirty="0">
                <a:solidFill>
                  <a:srgbClr val="0070C0"/>
                </a:solidFill>
              </a:rPr>
              <a:t>List of Species</a:t>
            </a:r>
          </a:p>
          <a:p>
            <a:endParaRPr lang="en-US" sz="1600" dirty="0"/>
          </a:p>
          <a:p>
            <a:r>
              <a:rPr lang="en-US" sz="1600" dirty="0"/>
              <a:t>Black-grass</a:t>
            </a:r>
          </a:p>
          <a:p>
            <a:r>
              <a:rPr lang="en-US" sz="1600" dirty="0"/>
              <a:t>Charlock</a:t>
            </a:r>
          </a:p>
          <a:p>
            <a:r>
              <a:rPr lang="en-US" sz="1600" dirty="0"/>
              <a:t>Cleavers</a:t>
            </a:r>
          </a:p>
          <a:p>
            <a:r>
              <a:rPr lang="en-US" sz="1600" dirty="0"/>
              <a:t>Common Chickweed</a:t>
            </a:r>
          </a:p>
          <a:p>
            <a:r>
              <a:rPr lang="en-US" sz="1600" dirty="0"/>
              <a:t>Common Wheat</a:t>
            </a:r>
          </a:p>
          <a:p>
            <a:r>
              <a:rPr lang="en-US" sz="1600" dirty="0"/>
              <a:t>Fat Hen</a:t>
            </a:r>
          </a:p>
          <a:p>
            <a:r>
              <a:rPr lang="en-US" sz="1600" dirty="0"/>
              <a:t>Loose Silky-bent</a:t>
            </a:r>
          </a:p>
          <a:p>
            <a:r>
              <a:rPr lang="en-US" sz="1600" dirty="0"/>
              <a:t>Maize</a:t>
            </a:r>
          </a:p>
          <a:p>
            <a:r>
              <a:rPr lang="en-US" sz="1600" dirty="0"/>
              <a:t>Scentless Mayweed</a:t>
            </a:r>
          </a:p>
          <a:p>
            <a:r>
              <a:rPr lang="en-US" sz="1600" dirty="0"/>
              <a:t>Shepherds Purse</a:t>
            </a:r>
          </a:p>
          <a:p>
            <a:r>
              <a:rPr lang="en-US" sz="1600" dirty="0"/>
              <a:t>Small-flowered Cranesbill</a:t>
            </a:r>
          </a:p>
          <a:p>
            <a:r>
              <a:rPr lang="en-US" sz="1600" dirty="0"/>
              <a:t>Sugar beet</a:t>
            </a:r>
          </a:p>
        </p:txBody>
      </p:sp>
    </p:spTree>
    <p:extLst>
      <p:ext uri="{BB962C8B-B14F-4D97-AF65-F5344CB8AC3E}">
        <p14:creationId xmlns:p14="http://schemas.microsoft.com/office/powerpoint/2010/main" val="3525398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3333</Words>
  <Application>Microsoft Macintosh PowerPoint</Application>
  <PresentationFormat>Widescreen</PresentationFormat>
  <Paragraphs>221</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Montserrat</vt:lpstr>
      <vt:lpstr>Nunito</vt:lpstr>
      <vt:lpstr>Office Theme</vt:lpstr>
      <vt:lpstr>PowerPoint Presentation</vt:lpstr>
      <vt:lpstr>Contents / Agenda</vt:lpstr>
      <vt:lpstr>Executive Summary</vt:lpstr>
      <vt:lpstr>Executive Summary</vt:lpstr>
      <vt:lpstr>Executive Summary</vt:lpstr>
      <vt:lpstr>Business Problem Overview and Solution Approach</vt:lpstr>
      <vt:lpstr>Business Problem Overview and Solution Approach</vt:lpstr>
      <vt:lpstr>Data Overview</vt:lpstr>
      <vt:lpstr>Data Overview</vt:lpstr>
      <vt:lpstr>Exploratory Data Analysis</vt:lpstr>
      <vt:lpstr>Exploratory Data Analysis</vt:lpstr>
      <vt:lpstr>Exploratory Data Analysis</vt:lpstr>
      <vt:lpstr>Exploratory Data Analysis</vt:lpstr>
      <vt:lpstr>Data Pre-processing</vt:lpstr>
      <vt:lpstr>Data Pre-processing</vt:lpstr>
      <vt:lpstr>Basic Convolutional Neural Network</vt:lpstr>
      <vt:lpstr>Basic Convolutional Neural Network</vt:lpstr>
      <vt:lpstr>Basic Convolutional Neural Network</vt:lpstr>
      <vt:lpstr>CNN with Data Augmentation</vt:lpstr>
      <vt:lpstr>CNN with Data Augmentation</vt:lpstr>
      <vt:lpstr>Model Performance Comparison and Final Model  Selection</vt:lpstr>
      <vt:lpstr>Deployment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Microsoft Office User</dc:creator>
  <cp:lastModifiedBy>Microsoft Office User</cp:lastModifiedBy>
  <cp:revision>3</cp:revision>
  <dcterms:created xsi:type="dcterms:W3CDTF">2025-08-11T21:00:58Z</dcterms:created>
  <dcterms:modified xsi:type="dcterms:W3CDTF">2025-08-14T19:13:32Z</dcterms:modified>
</cp:coreProperties>
</file>