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46501-76CC-4C86-BC68-A53439830F4B}" type="datetimeFigureOut">
              <a:rPr lang="en-US" smtClean="0"/>
              <a:t>21-Mar-18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946E3-C509-4FCA-B482-64E1079E5170}" type="slidenum">
              <a:rPr lang="en-US" smtClean="0"/>
              <a:t>‹#›</a:t>
            </a:fld>
            <a:endParaRPr lang="en-US"/>
          </a:p>
        </p:txBody>
      </p:sp>
    </p:spTree>
    <p:extLst>
      <p:ext uri="{BB962C8B-B14F-4D97-AF65-F5344CB8AC3E}">
        <p14:creationId xmlns:p14="http://schemas.microsoft.com/office/powerpoint/2010/main" val="167492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3C6FAD3-DF74-4448-8557-73A7AEC244FA}" type="datetime1">
              <a:rPr lang="en-US" smtClean="0"/>
              <a:t>21-Mar-18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dirty="0"/>
              <a:t>©KnowMedy                                                                                                    ©RASberry</a:t>
            </a:r>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0843EC-ECA8-4514-9E9B-9FB731165924}" type="datetime1">
              <a:rPr lang="en-US" smtClean="0"/>
              <a:t>21-Mar-18</a:t>
            </a:fld>
            <a:endParaRPr lang="en-US" dirty="0"/>
          </a:p>
        </p:txBody>
      </p:sp>
      <p:sp>
        <p:nvSpPr>
          <p:cNvPr id="6" name="Footer Placeholder 5"/>
          <p:cNvSpPr>
            <a:spLocks noGrp="1"/>
          </p:cNvSpPr>
          <p:nvPr>
            <p:ph type="ftr" sz="quarter" idx="11"/>
          </p:nvPr>
        </p:nvSpPr>
        <p:spPr/>
        <p:txBody>
          <a:bodyPr/>
          <a:lstStyle/>
          <a:p>
            <a:r>
              <a:rPr lang="en-US" dirty="0"/>
              <a:t>©KnowMedy                                                                                                    ©RASberry</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B3CCBF-5E5D-46CC-A304-C536EE40B3C0}" type="datetime1">
              <a:rPr lang="en-US" smtClean="0"/>
              <a:t>21-Mar-18</a:t>
            </a:fld>
            <a:endParaRPr lang="en-US" dirty="0"/>
          </a:p>
        </p:txBody>
      </p:sp>
      <p:sp>
        <p:nvSpPr>
          <p:cNvPr id="5" name="Footer Placeholder 4"/>
          <p:cNvSpPr>
            <a:spLocks noGrp="1"/>
          </p:cNvSpPr>
          <p:nvPr>
            <p:ph type="ftr" sz="quarter" idx="11"/>
          </p:nvPr>
        </p:nvSpPr>
        <p:spPr/>
        <p:txBody>
          <a:bodyPr/>
          <a:lstStyle/>
          <a:p>
            <a:r>
              <a:rPr lang="en-US" dirty="0"/>
              <a:t>©KnowMedy                                                                                                    ©RASberry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DCB96-DDD2-43C6-B5C8-7A5FC472AD7F}" type="datetime1">
              <a:rPr lang="en-US" smtClean="0"/>
              <a:t>21-Mar-18</a:t>
            </a:fld>
            <a:endParaRPr lang="en-US" dirty="0"/>
          </a:p>
        </p:txBody>
      </p:sp>
      <p:sp>
        <p:nvSpPr>
          <p:cNvPr id="5" name="Footer Placeholder 4"/>
          <p:cNvSpPr>
            <a:spLocks noGrp="1"/>
          </p:cNvSpPr>
          <p:nvPr>
            <p:ph type="ftr" sz="quarter" idx="11"/>
          </p:nvPr>
        </p:nvSpPr>
        <p:spPr/>
        <p:txBody>
          <a:bodyPr/>
          <a:lstStyle/>
          <a:p>
            <a:r>
              <a:rPr lang="en-US" dirty="0"/>
              <a:t>©KnowMedy                                                                                                    ©RASberry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C39945-6A81-4957-9868-B4AFA2B04C09}" type="datetime1">
              <a:rPr lang="en-US" smtClean="0"/>
              <a:t>21-Mar-18</a:t>
            </a:fld>
            <a:endParaRPr lang="en-US" dirty="0"/>
          </a:p>
        </p:txBody>
      </p:sp>
      <p:sp>
        <p:nvSpPr>
          <p:cNvPr id="5" name="Footer Placeholder 4"/>
          <p:cNvSpPr>
            <a:spLocks noGrp="1"/>
          </p:cNvSpPr>
          <p:nvPr>
            <p:ph type="ftr" sz="quarter" idx="11"/>
          </p:nvPr>
        </p:nvSpPr>
        <p:spPr/>
        <p:txBody>
          <a:bodyPr/>
          <a:lstStyle/>
          <a:p>
            <a:r>
              <a:rPr lang="en-US" dirty="0"/>
              <a:t>©KnowMedy                                                                                                    ©RASberry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56782A-8231-45B6-B50D-614BEC4F38EC}" type="datetime1">
              <a:rPr lang="en-US" smtClean="0"/>
              <a:t>21-Mar-18</a:t>
            </a:fld>
            <a:endParaRPr lang="en-US" dirty="0"/>
          </a:p>
        </p:txBody>
      </p:sp>
      <p:sp>
        <p:nvSpPr>
          <p:cNvPr id="5" name="Footer Placeholder 4"/>
          <p:cNvSpPr>
            <a:spLocks noGrp="1"/>
          </p:cNvSpPr>
          <p:nvPr>
            <p:ph type="ftr" sz="quarter" idx="11"/>
          </p:nvPr>
        </p:nvSpPr>
        <p:spPr/>
        <p:txBody>
          <a:bodyPr/>
          <a:lstStyle/>
          <a:p>
            <a:r>
              <a:rPr lang="en-US" dirty="0"/>
              <a:t>©KnowMedy                                                                                                    ©RASberry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8D8A8-F264-4D16-93FE-D2731898787E}" type="datetime1">
              <a:rPr lang="en-US" smtClean="0"/>
              <a:t>21-Mar-18</a:t>
            </a:fld>
            <a:endParaRPr lang="en-US" dirty="0"/>
          </a:p>
        </p:txBody>
      </p:sp>
      <p:sp>
        <p:nvSpPr>
          <p:cNvPr id="5" name="Footer Placeholder 4"/>
          <p:cNvSpPr>
            <a:spLocks noGrp="1"/>
          </p:cNvSpPr>
          <p:nvPr>
            <p:ph type="ftr" sz="quarter" idx="11"/>
          </p:nvPr>
        </p:nvSpPr>
        <p:spPr/>
        <p:txBody>
          <a:bodyPr/>
          <a:lstStyle/>
          <a:p>
            <a:r>
              <a:rPr lang="en-US" dirty="0"/>
              <a:t>©KnowMedy                                                                                                    ©RASberry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B7DD7-E3D3-48AB-8469-8B5D30E8B6CF}" type="datetime1">
              <a:rPr lang="en-US" smtClean="0"/>
              <a:t>21-Mar-18</a:t>
            </a:fld>
            <a:endParaRPr lang="en-US" dirty="0"/>
          </a:p>
        </p:txBody>
      </p:sp>
      <p:sp>
        <p:nvSpPr>
          <p:cNvPr id="5" name="Footer Placeholder 4"/>
          <p:cNvSpPr>
            <a:spLocks noGrp="1"/>
          </p:cNvSpPr>
          <p:nvPr>
            <p:ph type="ftr" sz="quarter" idx="11"/>
          </p:nvPr>
        </p:nvSpPr>
        <p:spPr/>
        <p:txBody>
          <a:bodyPr/>
          <a:lstStyle/>
          <a:p>
            <a:r>
              <a:rPr lang="en-US" dirty="0"/>
              <a:t>©KnowMedy                                                                                                    ©RASberry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29F60-E177-43FD-A9B7-EACF8880D7E6}" type="datetime1">
              <a:rPr lang="en-US" smtClean="0"/>
              <a:t>21-Mar-18</a:t>
            </a:fld>
            <a:endParaRPr lang="en-US" dirty="0"/>
          </a:p>
        </p:txBody>
      </p:sp>
      <p:sp>
        <p:nvSpPr>
          <p:cNvPr id="5" name="Footer Placeholder 4"/>
          <p:cNvSpPr>
            <a:spLocks noGrp="1"/>
          </p:cNvSpPr>
          <p:nvPr>
            <p:ph type="ftr" sz="quarter" idx="11"/>
          </p:nvPr>
        </p:nvSpPr>
        <p:spPr/>
        <p:txBody>
          <a:bodyPr/>
          <a:lstStyle/>
          <a:p>
            <a:r>
              <a:rPr lang="en-US" dirty="0"/>
              <a:t>©KnowMedy                                                                                                    ©RASberry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2F800-40AE-44E5-BF8A-9F4C2DD2B04D}" type="datetime1">
              <a:rPr lang="en-US" smtClean="0"/>
              <a:t>21-Mar-18</a:t>
            </a:fld>
            <a:endParaRPr lang="en-US" dirty="0"/>
          </a:p>
        </p:txBody>
      </p:sp>
      <p:sp>
        <p:nvSpPr>
          <p:cNvPr id="5" name="Footer Placeholder 4"/>
          <p:cNvSpPr>
            <a:spLocks noGrp="1"/>
          </p:cNvSpPr>
          <p:nvPr>
            <p:ph type="ftr" sz="quarter" idx="11"/>
          </p:nvPr>
        </p:nvSpPr>
        <p:spPr/>
        <p:txBody>
          <a:bodyPr/>
          <a:lstStyle/>
          <a:p>
            <a:r>
              <a:rPr lang="en-US" dirty="0"/>
              <a:t>©KnowMedy                                                                                                    ©RASberry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510646-91E9-4F0F-B090-4820B63F308A}" type="datetime1">
              <a:rPr lang="en-US" smtClean="0"/>
              <a:t>21-Mar-18</a:t>
            </a:fld>
            <a:endParaRPr lang="en-US" dirty="0"/>
          </a:p>
        </p:txBody>
      </p:sp>
      <p:sp>
        <p:nvSpPr>
          <p:cNvPr id="5" name="Footer Placeholder 4"/>
          <p:cNvSpPr>
            <a:spLocks noGrp="1"/>
          </p:cNvSpPr>
          <p:nvPr>
            <p:ph type="ftr" sz="quarter" idx="11"/>
          </p:nvPr>
        </p:nvSpPr>
        <p:spPr/>
        <p:txBody>
          <a:bodyPr/>
          <a:lstStyle/>
          <a:p>
            <a:r>
              <a:rPr lang="en-US" dirty="0"/>
              <a:t>©KnowMedy                                                                                                    ©RASberry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CF14E-D707-43A4-BCAC-0A4684A3F535}" type="datetime1">
              <a:rPr lang="en-US" smtClean="0"/>
              <a:t>21-Mar-18</a:t>
            </a:fld>
            <a:endParaRPr lang="en-US" dirty="0"/>
          </a:p>
        </p:txBody>
      </p:sp>
      <p:sp>
        <p:nvSpPr>
          <p:cNvPr id="6" name="Footer Placeholder 5"/>
          <p:cNvSpPr>
            <a:spLocks noGrp="1"/>
          </p:cNvSpPr>
          <p:nvPr>
            <p:ph type="ftr" sz="quarter" idx="11"/>
          </p:nvPr>
        </p:nvSpPr>
        <p:spPr/>
        <p:txBody>
          <a:bodyPr/>
          <a:lstStyle/>
          <a:p>
            <a:r>
              <a:rPr lang="en-US" dirty="0"/>
              <a:t>©KnowMedy                                                                                                    ©RASberry</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55FC8F-5B8F-4DC1-BC4E-35B7A2A43165}" type="datetime1">
              <a:rPr lang="en-US" smtClean="0"/>
              <a:t>21-Mar-18</a:t>
            </a:fld>
            <a:endParaRPr lang="en-US" dirty="0"/>
          </a:p>
        </p:txBody>
      </p:sp>
      <p:sp>
        <p:nvSpPr>
          <p:cNvPr id="8" name="Footer Placeholder 7"/>
          <p:cNvSpPr>
            <a:spLocks noGrp="1"/>
          </p:cNvSpPr>
          <p:nvPr>
            <p:ph type="ftr" sz="quarter" idx="11"/>
          </p:nvPr>
        </p:nvSpPr>
        <p:spPr/>
        <p:txBody>
          <a:bodyPr/>
          <a:lstStyle/>
          <a:p>
            <a:r>
              <a:rPr lang="en-US" dirty="0"/>
              <a:t>©KnowMedy                                                                                                    ©RASberry</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D06B1C-45BB-47A7-8C57-B329A68AC6DE}" type="datetime1">
              <a:rPr lang="en-US" smtClean="0"/>
              <a:t>21-Mar-18</a:t>
            </a:fld>
            <a:endParaRPr lang="en-US" dirty="0"/>
          </a:p>
        </p:txBody>
      </p:sp>
      <p:sp>
        <p:nvSpPr>
          <p:cNvPr id="4" name="Footer Placeholder 3"/>
          <p:cNvSpPr>
            <a:spLocks noGrp="1"/>
          </p:cNvSpPr>
          <p:nvPr>
            <p:ph type="ftr" sz="quarter" idx="11"/>
          </p:nvPr>
        </p:nvSpPr>
        <p:spPr/>
        <p:txBody>
          <a:bodyPr/>
          <a:lstStyle/>
          <a:p>
            <a:r>
              <a:rPr lang="en-US" dirty="0"/>
              <a:t>©KnowMedy                                                                                                    ©RASberry</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2010596-ED6D-4DB5-A475-C11A07B0BF79}" type="datetime1">
              <a:rPr lang="en-US" smtClean="0"/>
              <a:t>21-Mar-18</a:t>
            </a:fld>
            <a:endParaRPr lang="en-US" dirty="0"/>
          </a:p>
        </p:txBody>
      </p:sp>
      <p:sp>
        <p:nvSpPr>
          <p:cNvPr id="3" name="Footer Placeholder 2"/>
          <p:cNvSpPr>
            <a:spLocks noGrp="1"/>
          </p:cNvSpPr>
          <p:nvPr>
            <p:ph type="ftr" sz="quarter" idx="11"/>
          </p:nvPr>
        </p:nvSpPr>
        <p:spPr/>
        <p:txBody>
          <a:bodyPr/>
          <a:lstStyle/>
          <a:p>
            <a:r>
              <a:rPr lang="en-US" dirty="0"/>
              <a:t>©KnowMedy                                                                                                    ©RASberry</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C69FCF-00D4-49ED-90F3-773B4AF5A5B1}" type="datetime1">
              <a:rPr lang="en-US" smtClean="0"/>
              <a:t>21-Mar-18</a:t>
            </a:fld>
            <a:endParaRPr lang="en-US" dirty="0"/>
          </a:p>
        </p:txBody>
      </p:sp>
      <p:sp>
        <p:nvSpPr>
          <p:cNvPr id="6" name="Footer Placeholder 5"/>
          <p:cNvSpPr>
            <a:spLocks noGrp="1"/>
          </p:cNvSpPr>
          <p:nvPr>
            <p:ph type="ftr" sz="quarter" idx="11"/>
          </p:nvPr>
        </p:nvSpPr>
        <p:spPr/>
        <p:txBody>
          <a:bodyPr/>
          <a:lstStyle/>
          <a:p>
            <a:r>
              <a:rPr lang="en-US" dirty="0"/>
              <a:t>©KnowMedy                                                                                                    ©RASberry</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8B3297-9930-4E70-B3E2-9E0C29965C8A}" type="datetime1">
              <a:rPr lang="en-US" smtClean="0"/>
              <a:t>21-Mar-18</a:t>
            </a:fld>
            <a:endParaRPr lang="en-US" dirty="0"/>
          </a:p>
        </p:txBody>
      </p:sp>
      <p:sp>
        <p:nvSpPr>
          <p:cNvPr id="6" name="Footer Placeholder 5"/>
          <p:cNvSpPr>
            <a:spLocks noGrp="1"/>
          </p:cNvSpPr>
          <p:nvPr>
            <p:ph type="ftr" sz="quarter" idx="11"/>
          </p:nvPr>
        </p:nvSpPr>
        <p:spPr/>
        <p:txBody>
          <a:bodyPr/>
          <a:lstStyle/>
          <a:p>
            <a:r>
              <a:rPr lang="en-US" dirty="0"/>
              <a:t>©KnowMedy                                                                                                    ©RASberry</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10D672-E18C-48F1-9F26-776B68443549}" type="datetime1">
              <a:rPr lang="en-US" smtClean="0"/>
              <a:t>21-Mar-18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a:t>©KnowMedy                                                                                                    ©RASberry</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07E4-5153-4064-950D-3D1D133F0FBC}"/>
              </a:ext>
            </a:extLst>
          </p:cNvPr>
          <p:cNvSpPr>
            <a:spLocks noGrp="1"/>
          </p:cNvSpPr>
          <p:nvPr>
            <p:ph type="ctrTitle"/>
          </p:nvPr>
        </p:nvSpPr>
        <p:spPr>
          <a:xfrm>
            <a:off x="3962399" y="50804"/>
            <a:ext cx="7197726" cy="2421464"/>
          </a:xfrm>
          <a:effectLst>
            <a:outerShdw blurRad="50800" dist="50800" dir="5400000" sx="101000" sy="101000" algn="ctr" rotWithShape="0">
              <a:srgbClr val="000000">
                <a:alpha val="65000"/>
              </a:srgbClr>
            </a:outerShdw>
          </a:effectLst>
        </p:spPr>
        <p:txBody>
          <a:bodyPr>
            <a:normAutofit fontScale="90000"/>
          </a:bodyPr>
          <a:lstStyle/>
          <a:p>
            <a:r>
              <a:rPr lang="en-US" sz="9600" b="1" dirty="0">
                <a:solidFill>
                  <a:schemeClr val="accent3">
                    <a:lumMod val="60000"/>
                    <a:lumOff val="40000"/>
                  </a:schemeClr>
                </a:solidFill>
                <a:effectLst>
                  <a:outerShdw blurRad="38100" dist="38100" dir="2700000" algn="tl">
                    <a:srgbClr val="000000">
                      <a:alpha val="88000"/>
                    </a:srgbClr>
                  </a:outerShdw>
                  <a:reflection blurRad="38100" stA="24000" endPos="88000" dist="50800" dir="5400000" sy="-100000" algn="bl" rotWithShape="0"/>
                </a:effectLst>
                <a:latin typeface="Arial Rounded MT Bold" panose="020F0704030504030204" pitchFamily="34" charset="0"/>
              </a:rPr>
              <a:t>KnowMedy</a:t>
            </a:r>
          </a:p>
        </p:txBody>
      </p:sp>
      <p:sp>
        <p:nvSpPr>
          <p:cNvPr id="3" name="Subtitle 2">
            <a:extLst>
              <a:ext uri="{FF2B5EF4-FFF2-40B4-BE49-F238E27FC236}">
                <a16:creationId xmlns:a16="http://schemas.microsoft.com/office/drawing/2014/main" id="{4570AD3A-7014-4BEE-B196-A57861CCBD40}"/>
              </a:ext>
            </a:extLst>
          </p:cNvPr>
          <p:cNvSpPr>
            <a:spLocks noGrp="1"/>
          </p:cNvSpPr>
          <p:nvPr>
            <p:ph type="subTitle" idx="1"/>
          </p:nvPr>
        </p:nvSpPr>
        <p:spPr>
          <a:xfrm>
            <a:off x="3962399" y="2458279"/>
            <a:ext cx="7197726" cy="1405467"/>
          </a:xfrm>
          <a:effectLst>
            <a:outerShdw blurRad="50800" dist="50800" dir="5400000" algn="ctr" rotWithShape="0">
              <a:srgbClr val="000000">
                <a:alpha val="47000"/>
              </a:srgbClr>
            </a:outerShdw>
          </a:effectLst>
        </p:spPr>
        <p:txBody>
          <a:bodyPr/>
          <a:lstStyle/>
          <a:p>
            <a:r>
              <a:rPr lang="en-US" b="1" dirty="0">
                <a:solidFill>
                  <a:schemeClr val="accent3">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Your personal Doctor.. Anywhere..!! Anytime..!!</a:t>
            </a:r>
          </a:p>
        </p:txBody>
      </p:sp>
      <p:sp>
        <p:nvSpPr>
          <p:cNvPr id="4" name="TextBox 3">
            <a:extLst>
              <a:ext uri="{FF2B5EF4-FFF2-40B4-BE49-F238E27FC236}">
                <a16:creationId xmlns:a16="http://schemas.microsoft.com/office/drawing/2014/main" id="{D7139C8C-6DD8-44CD-8396-EE8951D5C5D8}"/>
              </a:ext>
            </a:extLst>
          </p:cNvPr>
          <p:cNvSpPr txBox="1"/>
          <p:nvPr/>
        </p:nvSpPr>
        <p:spPr>
          <a:xfrm>
            <a:off x="0" y="4683538"/>
            <a:ext cx="4797287" cy="2123658"/>
          </a:xfrm>
          <a:prstGeom prst="rect">
            <a:avLst/>
          </a:prstGeom>
          <a:noFill/>
        </p:spPr>
        <p:txBody>
          <a:bodyPr wrap="square" rtlCol="0">
            <a:spAutoFit/>
          </a:bodyPr>
          <a:lstStyle/>
          <a:p>
            <a:r>
              <a:rPr lang="en-US" b="1" dirty="0">
                <a:solidFill>
                  <a:schemeClr val="accent3">
                    <a:lumMod val="60000"/>
                    <a:lumOff val="40000"/>
                    <a:alpha val="84000"/>
                  </a:schemeClr>
                </a:solidFill>
                <a:effectLst>
                  <a:outerShdw blurRad="38100" dist="38100" dir="2700000" algn="tl">
                    <a:srgbClr val="000000">
                      <a:alpha val="43137"/>
                    </a:srgbClr>
                  </a:outerShdw>
                </a:effectLst>
              </a:rPr>
              <a:t>Presented by: </a:t>
            </a:r>
            <a:r>
              <a:rPr lang="en-US" sz="2400" b="1" dirty="0">
                <a:solidFill>
                  <a:schemeClr val="accent3">
                    <a:lumMod val="60000"/>
                    <a:lumOff val="40000"/>
                    <a:alpha val="84000"/>
                  </a:schemeClr>
                </a:solidFill>
                <a:effectLst>
                  <a:outerShdw blurRad="38100" dist="38100" dir="2700000" algn="tl">
                    <a:srgbClr val="000000">
                      <a:alpha val="43137"/>
                    </a:srgbClr>
                  </a:outerShdw>
                </a:effectLst>
              </a:rPr>
              <a:t>Team RASberry</a:t>
            </a:r>
          </a:p>
          <a:p>
            <a:endParaRPr lang="en-US" b="1" dirty="0">
              <a:solidFill>
                <a:schemeClr val="accent3">
                  <a:lumMod val="60000"/>
                  <a:lumOff val="40000"/>
                  <a:alpha val="84000"/>
                </a:schemeClr>
              </a:solidFill>
              <a:effectLst>
                <a:outerShdw blurRad="38100" dist="38100" dir="2700000" algn="tl">
                  <a:srgbClr val="000000">
                    <a:alpha val="43137"/>
                  </a:srgbClr>
                </a:outerShdw>
              </a:effectLst>
            </a:endParaRPr>
          </a:p>
          <a:p>
            <a:r>
              <a:rPr lang="en-US" b="1" dirty="0">
                <a:solidFill>
                  <a:schemeClr val="accent3">
                    <a:lumMod val="60000"/>
                    <a:lumOff val="40000"/>
                    <a:alpha val="84000"/>
                  </a:schemeClr>
                </a:solidFill>
                <a:effectLst>
                  <a:outerShdw blurRad="38100" dist="38100" dir="2700000" algn="tl">
                    <a:srgbClr val="000000">
                      <a:alpha val="43137"/>
                    </a:srgbClr>
                  </a:outerShdw>
                </a:effectLst>
              </a:rPr>
              <a:t>SSO/ID : RJROX.21 (Team Leader)</a:t>
            </a:r>
          </a:p>
          <a:p>
            <a:r>
              <a:rPr lang="en-US" b="1" dirty="0">
                <a:solidFill>
                  <a:schemeClr val="accent3">
                    <a:lumMod val="60000"/>
                    <a:lumOff val="40000"/>
                    <a:alpha val="84000"/>
                  </a:schemeClr>
                </a:solidFill>
                <a:effectLst>
                  <a:outerShdw blurRad="38100" dist="38100" dir="2700000" algn="tl">
                    <a:srgbClr val="000000">
                      <a:alpha val="43137"/>
                    </a:srgbClr>
                  </a:outerShdw>
                </a:effectLst>
              </a:rPr>
              <a:t>SSO/ID: SANGHAISUBHAM</a:t>
            </a:r>
          </a:p>
          <a:p>
            <a:r>
              <a:rPr lang="en-US" b="1" dirty="0">
                <a:solidFill>
                  <a:schemeClr val="accent3">
                    <a:lumMod val="60000"/>
                    <a:lumOff val="40000"/>
                    <a:alpha val="84000"/>
                  </a:schemeClr>
                </a:solidFill>
                <a:effectLst>
                  <a:outerShdw blurRad="38100" dist="38100" dir="2700000" algn="tl">
                    <a:srgbClr val="000000">
                      <a:alpha val="43137"/>
                    </a:srgbClr>
                  </a:outerShdw>
                </a:effectLst>
              </a:rPr>
              <a:t>SSO/ID: AMANARYAN29</a:t>
            </a:r>
          </a:p>
          <a:p>
            <a:endParaRPr lang="en-US" b="1" dirty="0">
              <a:solidFill>
                <a:schemeClr val="accent3">
                  <a:lumMod val="60000"/>
                  <a:lumOff val="40000"/>
                  <a:alpha val="84000"/>
                </a:schemeClr>
              </a:solidFill>
              <a:effectLst>
                <a:outerShdw blurRad="38100" dist="38100" dir="2700000" algn="tl">
                  <a:srgbClr val="000000">
                    <a:alpha val="43137"/>
                  </a:srgbClr>
                </a:outerShdw>
              </a:effectLst>
            </a:endParaRPr>
          </a:p>
          <a:p>
            <a:r>
              <a:rPr lang="en-US" b="1" dirty="0">
                <a:solidFill>
                  <a:schemeClr val="accent3">
                    <a:lumMod val="60000"/>
                    <a:lumOff val="40000"/>
                    <a:alpha val="84000"/>
                  </a:schemeClr>
                </a:solidFill>
                <a:effectLst>
                  <a:outerShdw blurRad="38100" dist="38100" dir="2700000" algn="tl">
                    <a:srgbClr val="000000">
                      <a:alpha val="43137"/>
                    </a:srgbClr>
                  </a:outerShdw>
                </a:effectLst>
              </a:rPr>
              <a:t>Birla Institute of Technology, </a:t>
            </a:r>
            <a:r>
              <a:rPr lang="en-US" b="1" dirty="0" err="1">
                <a:solidFill>
                  <a:schemeClr val="accent3">
                    <a:lumMod val="60000"/>
                    <a:lumOff val="40000"/>
                    <a:alpha val="84000"/>
                  </a:schemeClr>
                </a:solidFill>
                <a:effectLst>
                  <a:outerShdw blurRad="38100" dist="38100" dir="2700000" algn="tl">
                    <a:srgbClr val="000000">
                      <a:alpha val="43137"/>
                    </a:srgbClr>
                  </a:outerShdw>
                </a:effectLst>
              </a:rPr>
              <a:t>Mesra</a:t>
            </a:r>
            <a:r>
              <a:rPr lang="en-US" b="1" dirty="0">
                <a:solidFill>
                  <a:schemeClr val="accent3">
                    <a:lumMod val="60000"/>
                    <a:lumOff val="40000"/>
                    <a:alpha val="84000"/>
                  </a:schemeClr>
                </a:solidFill>
                <a:effectLst>
                  <a:outerShdw blurRad="38100" dist="38100" dir="2700000" algn="tl">
                    <a:srgbClr val="000000">
                      <a:alpha val="43137"/>
                    </a:srgbClr>
                  </a:outerShdw>
                </a:effectLst>
              </a:rPr>
              <a:t>, Ranchi</a:t>
            </a:r>
          </a:p>
        </p:txBody>
      </p:sp>
    </p:spTree>
    <p:extLst>
      <p:ext uri="{BB962C8B-B14F-4D97-AF65-F5344CB8AC3E}">
        <p14:creationId xmlns:p14="http://schemas.microsoft.com/office/powerpoint/2010/main" val="3009106362"/>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52EB-013A-4020-B9A7-E941107A4051}"/>
              </a:ext>
            </a:extLst>
          </p:cNvPr>
          <p:cNvSpPr>
            <a:spLocks noGrp="1"/>
          </p:cNvSpPr>
          <p:nvPr>
            <p:ph type="title"/>
          </p:nvPr>
        </p:nvSpPr>
        <p:spPr/>
        <p:txBody>
          <a:bodyPr>
            <a:normAutofit/>
          </a:bodyPr>
          <a:lstStyle/>
          <a:p>
            <a:r>
              <a:rPr lang="en-US" sz="4800" b="1" dirty="0">
                <a:solidFill>
                  <a:schemeClr val="accent3">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49C8BCEE-C4FA-4E54-82F8-D3BAD1AFE1AF}"/>
              </a:ext>
            </a:extLst>
          </p:cNvPr>
          <p:cNvSpPr>
            <a:spLocks noGrp="1"/>
          </p:cNvSpPr>
          <p:nvPr>
            <p:ph idx="1"/>
          </p:nvPr>
        </p:nvSpPr>
        <p:spPr>
          <a:xfrm>
            <a:off x="685801" y="1656522"/>
            <a:ext cx="10131425" cy="4591877"/>
          </a:xfrm>
        </p:spPr>
        <p:txBody>
          <a:bodyPr>
            <a:normAutofit/>
          </a:bodyPr>
          <a:lstStyle/>
          <a:p>
            <a:pPr lvl="1"/>
            <a:r>
              <a:rPr lang="en-US" sz="24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Whenever we search for any symptoms on google, it ultimately leads us to bigger diseases like HIV, Cancer etc. which might be not the case every time.</a:t>
            </a:r>
          </a:p>
          <a:p>
            <a:pPr lvl="1"/>
            <a:r>
              <a:rPr lang="en-US" sz="24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lot of people including corporate employees and students don’t get much time or procrastinate to take advice from a doctor, which in future leads to severe complications.</a:t>
            </a:r>
          </a:p>
          <a:p>
            <a:pPr lvl="1"/>
            <a:r>
              <a:rPr lang="en-US" sz="24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People from small towns are often being referred to doctors in bigger cities at crucial point of time and sometimes detecting the actual problem gets delayed and people have to suffer from severe complications of disease.  </a:t>
            </a:r>
          </a:p>
          <a:p>
            <a:pPr marL="0" indent="0">
              <a:buNone/>
            </a:pPr>
            <a:endParaRPr lang="en-US" dirty="0"/>
          </a:p>
        </p:txBody>
      </p:sp>
      <p:sp>
        <p:nvSpPr>
          <p:cNvPr id="4" name="Footer Placeholder 3">
            <a:extLst>
              <a:ext uri="{FF2B5EF4-FFF2-40B4-BE49-F238E27FC236}">
                <a16:creationId xmlns:a16="http://schemas.microsoft.com/office/drawing/2014/main" id="{C675AE7A-5531-4D5D-A69F-D5F3A1D0B5CB}"/>
              </a:ext>
            </a:extLst>
          </p:cNvPr>
          <p:cNvSpPr>
            <a:spLocks noGrp="1"/>
          </p:cNvSpPr>
          <p:nvPr>
            <p:ph type="ftr" sz="quarter" idx="11"/>
          </p:nvPr>
        </p:nvSpPr>
        <p:spPr>
          <a:xfrm>
            <a:off x="0" y="6248400"/>
            <a:ext cx="12192000" cy="377825"/>
          </a:xfrm>
        </p:spPr>
        <p:txBody>
          <a:bodyPr/>
          <a:lstStyle/>
          <a:p>
            <a:r>
              <a:rPr lang="en-US" sz="1800" b="1" dirty="0">
                <a:solidFill>
                  <a:srgbClr val="49D1CD">
                    <a:lumMod val="40000"/>
                    <a:lumOff val="60000"/>
                    <a:alpha val="50000"/>
                  </a:srgbClr>
                </a:solidFill>
                <a:effectLst>
                  <a:outerShdw blurRad="38100" dist="38100" dir="2700000" algn="tl">
                    <a:srgbClr val="000000">
                      <a:alpha val="43137"/>
                    </a:srgbClr>
                  </a:outerShdw>
                </a:effectLst>
                <a:latin typeface="Arial Rounded MT Bold" panose="020F0704030504030204" pitchFamily="34" charset="0"/>
              </a:rPr>
              <a:t>  </a:t>
            </a:r>
            <a:r>
              <a:rPr lang="en-US" sz="1800" b="1" dirty="0">
                <a:solidFill>
                  <a:schemeClr val="accent2">
                    <a:lumMod val="50000"/>
                    <a:alpha val="50000"/>
                  </a:schemeClr>
                </a:solidFill>
                <a:effectLst>
                  <a:outerShdw blurRad="38100" dist="38100" dir="2700000" algn="tl">
                    <a:srgbClr val="000000">
                      <a:alpha val="43137"/>
                    </a:srgbClr>
                  </a:outerShdw>
                </a:effectLst>
                <a:latin typeface="Arial Rounded MT Bold" panose="020F0704030504030204" pitchFamily="34" charset="0"/>
              </a:rPr>
              <a:t>©KnowMedy                                                                                                    								 ©RASberry</a:t>
            </a:r>
            <a:endParaRPr lang="en-US" dirty="0">
              <a:solidFill>
                <a:schemeClr val="accent2">
                  <a:lumMod val="50000"/>
                  <a:alpha val="50000"/>
                </a:schemeClr>
              </a:solidFill>
            </a:endParaRPr>
          </a:p>
        </p:txBody>
      </p:sp>
    </p:spTree>
    <p:extLst>
      <p:ext uri="{BB962C8B-B14F-4D97-AF65-F5344CB8AC3E}">
        <p14:creationId xmlns:p14="http://schemas.microsoft.com/office/powerpoint/2010/main" val="448010180"/>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DB10-9CC8-4577-B163-1DBB8C165FDC}"/>
              </a:ext>
            </a:extLst>
          </p:cNvPr>
          <p:cNvSpPr>
            <a:spLocks noGrp="1"/>
          </p:cNvSpPr>
          <p:nvPr>
            <p:ph type="title"/>
          </p:nvPr>
        </p:nvSpPr>
        <p:spPr>
          <a:xfrm>
            <a:off x="795129" y="231775"/>
            <a:ext cx="10131425" cy="834887"/>
          </a:xfrm>
        </p:spPr>
        <p:txBody>
          <a:bodyPr>
            <a:normAutofit/>
          </a:bodyPr>
          <a:lstStyle/>
          <a:p>
            <a:r>
              <a:rPr lang="en-US" sz="4800" b="1" dirty="0">
                <a:solidFill>
                  <a:schemeClr val="accent3">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Proposed Solution</a:t>
            </a:r>
          </a:p>
        </p:txBody>
      </p:sp>
      <p:sp>
        <p:nvSpPr>
          <p:cNvPr id="3" name="Content Placeholder 2">
            <a:extLst>
              <a:ext uri="{FF2B5EF4-FFF2-40B4-BE49-F238E27FC236}">
                <a16:creationId xmlns:a16="http://schemas.microsoft.com/office/drawing/2014/main" id="{278744B9-53CE-4D67-89CC-65D352140F09}"/>
              </a:ext>
            </a:extLst>
          </p:cNvPr>
          <p:cNvSpPr>
            <a:spLocks noGrp="1"/>
          </p:cNvSpPr>
          <p:nvPr>
            <p:ph idx="1"/>
          </p:nvPr>
        </p:nvSpPr>
        <p:spPr>
          <a:xfrm>
            <a:off x="1" y="1258957"/>
            <a:ext cx="11979964" cy="4989443"/>
          </a:xfrm>
        </p:spPr>
        <p:txBody>
          <a:bodyPr>
            <a:normAutofit/>
          </a:bodyPr>
          <a:lstStyle/>
          <a:p>
            <a:pPr lvl="1" algn="just">
              <a:lnSpc>
                <a:spcPct val="107000"/>
              </a:lnSpc>
              <a:spcAft>
                <a:spcPts val="0"/>
              </a:spcAft>
              <a:buFont typeface="Symbol" panose="05050102010706020507" pitchFamily="18" charset="2"/>
              <a:buChar char=""/>
            </a:pPr>
            <a:r>
              <a:rPr lang="en-US" sz="18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We are making the search process more defined by not only asking the user for symptoms but also the severity of the symptoms on a scale of 1-5, and also more than one symptoms with its severity is considered to predict the disease precisely. Apart from the symptoms ,  the user also need to input his/her age and sex for best results.</a:t>
            </a:r>
          </a:p>
          <a:p>
            <a:pPr lvl="1" algn="just">
              <a:lnSpc>
                <a:spcPct val="107000"/>
              </a:lnSpc>
              <a:spcAft>
                <a:spcPts val="0"/>
              </a:spcAft>
              <a:buFont typeface="Symbol" panose="05050102010706020507" pitchFamily="18" charset="2"/>
              <a:buChar char=""/>
            </a:pPr>
            <a:r>
              <a:rPr lang="en-US" sz="18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This combination of inputs now predicts the 5 most probable diseases along with the probability to the user. </a:t>
            </a:r>
          </a:p>
          <a:p>
            <a:pPr lvl="1" algn="just">
              <a:lnSpc>
                <a:spcPct val="107000"/>
              </a:lnSpc>
              <a:spcAft>
                <a:spcPts val="0"/>
              </a:spcAft>
              <a:buFont typeface="Symbol" panose="05050102010706020507" pitchFamily="18" charset="2"/>
              <a:buChar char=""/>
            </a:pPr>
            <a:r>
              <a:rPr lang="en-US" sz="18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After predicting the diseases, the user can view various useful information regarding any of the 5 disease of which choice. This info contains the following things: </a:t>
            </a:r>
          </a:p>
          <a:p>
            <a:pPr marL="1143000" lvl="2" indent="-228600" algn="just">
              <a:lnSpc>
                <a:spcPct val="107000"/>
              </a:lnSpc>
              <a:spcAft>
                <a:spcPts val="0"/>
              </a:spcAft>
              <a:buFont typeface="Wingdings" panose="05000000000000000000" pitchFamily="2" charset="2"/>
              <a:buChar char=""/>
            </a:pPr>
            <a:r>
              <a:rPr lang="en-US" sz="1800" b="1"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Blogs</a:t>
            </a:r>
            <a:r>
              <a:rPr lang="en-US" sz="18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related to the diseases being predicted</a:t>
            </a:r>
          </a:p>
          <a:p>
            <a:pPr marL="1143000" lvl="2" indent="-228600" algn="just">
              <a:lnSpc>
                <a:spcPct val="107000"/>
              </a:lnSpc>
              <a:spcAft>
                <a:spcPts val="0"/>
              </a:spcAft>
              <a:buFont typeface="Wingdings" panose="05000000000000000000" pitchFamily="2" charset="2"/>
              <a:buChar char=""/>
            </a:pPr>
            <a:r>
              <a:rPr lang="en-US" sz="1800" b="1"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Medicines</a:t>
            </a:r>
            <a:r>
              <a:rPr lang="en-US" sz="18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suggested medicines that can be helpful in that diseases with disclaimer that not to take it without consulting the doctor for proper doses.</a:t>
            </a:r>
          </a:p>
          <a:p>
            <a:pPr marL="1143000" lvl="2" indent="-228600" algn="just">
              <a:lnSpc>
                <a:spcPct val="107000"/>
              </a:lnSpc>
              <a:spcAft>
                <a:spcPts val="0"/>
              </a:spcAft>
              <a:buFont typeface="Wingdings" panose="05000000000000000000" pitchFamily="2" charset="2"/>
              <a:buChar char=""/>
            </a:pPr>
            <a:r>
              <a:rPr lang="en-US" sz="1800" b="1"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Complication</a:t>
            </a:r>
            <a:r>
              <a:rPr lang="en-US" sz="18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List of complications that can arise in future if the diseases is not treated on time.</a:t>
            </a:r>
          </a:p>
          <a:p>
            <a:pPr marL="1143000" lvl="2" indent="-228600" algn="just">
              <a:lnSpc>
                <a:spcPct val="107000"/>
              </a:lnSpc>
              <a:spcAft>
                <a:spcPts val="0"/>
              </a:spcAft>
              <a:buFont typeface="Wingdings" panose="05000000000000000000" pitchFamily="2" charset="2"/>
              <a:buChar char=""/>
            </a:pPr>
            <a:r>
              <a:rPr lang="en-US" sz="1800" b="1"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Home Remedies</a:t>
            </a:r>
            <a:r>
              <a:rPr lang="en-US" sz="18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To avoid consumption of medicines for diseases that can be cured by simple home remedies.</a:t>
            </a:r>
          </a:p>
          <a:p>
            <a:pPr marL="1143000" lvl="2" indent="-228600" algn="just">
              <a:lnSpc>
                <a:spcPct val="107000"/>
              </a:lnSpc>
              <a:spcAft>
                <a:spcPts val="0"/>
              </a:spcAft>
              <a:buFont typeface="Wingdings" panose="05000000000000000000" pitchFamily="2" charset="2"/>
              <a:buChar char=""/>
            </a:pPr>
            <a:r>
              <a:rPr lang="en-US" sz="1800" b="1"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Symptoms</a:t>
            </a:r>
            <a:r>
              <a:rPr lang="en-US" sz="18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The user may only know few symptoms that he/she is experiencing and may have few more that they are actually not sure of. So, our symptoms list will help them to get a clear knowledge  about their symptoms .</a:t>
            </a:r>
          </a:p>
          <a:p>
            <a:pPr marL="800100" lvl="1" indent="-342900" algn="just">
              <a:lnSpc>
                <a:spcPct val="107000"/>
              </a:lnSpc>
              <a:spcAft>
                <a:spcPts val="800"/>
              </a:spcAft>
              <a:buFont typeface="Symbol" panose="05050102010706020507" pitchFamily="18" charset="2"/>
              <a:buChar char=""/>
              <a:tabLst>
                <a:tab pos="685800" algn="l"/>
              </a:tabLst>
            </a:pPr>
            <a:r>
              <a:rPr lang="en-US"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Our application will be a multiuser platform where people using it will be rating the blogs, medicines, list of doctors and everything else based on how it helped them, and how much they liked it. This way our review system will sort the best blogs and other materials to always give the best result on top for the user.</a:t>
            </a:r>
          </a:p>
          <a:p>
            <a:endParaRPr lang="en-US"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3814421-BD53-445A-B85F-3986A21628ED}"/>
              </a:ext>
            </a:extLst>
          </p:cNvPr>
          <p:cNvSpPr>
            <a:spLocks noGrp="1"/>
          </p:cNvSpPr>
          <p:nvPr>
            <p:ph type="ftr" sz="quarter" idx="11"/>
          </p:nvPr>
        </p:nvSpPr>
        <p:spPr>
          <a:xfrm>
            <a:off x="0" y="6248400"/>
            <a:ext cx="12192000" cy="377825"/>
          </a:xfrm>
        </p:spPr>
        <p:txBody>
          <a:bodyPr/>
          <a:lstStyle/>
          <a:p>
            <a:r>
              <a:rPr lang="en-US" sz="1800" b="1" dirty="0">
                <a:solidFill>
                  <a:srgbClr val="49D1CD">
                    <a:lumMod val="40000"/>
                    <a:lumOff val="60000"/>
                    <a:alpha val="50000"/>
                  </a:srgbClr>
                </a:solidFill>
                <a:effectLst>
                  <a:outerShdw blurRad="38100" dist="38100" dir="2700000" algn="tl">
                    <a:srgbClr val="000000">
                      <a:alpha val="43137"/>
                    </a:srgbClr>
                  </a:outerShdw>
                </a:effectLst>
                <a:latin typeface="Arial Rounded MT Bold" panose="020F0704030504030204" pitchFamily="34" charset="0"/>
              </a:rPr>
              <a:t>  </a:t>
            </a:r>
            <a:r>
              <a:rPr lang="en-US" sz="1800" b="1" dirty="0">
                <a:solidFill>
                  <a:schemeClr val="accent2">
                    <a:lumMod val="50000"/>
                    <a:alpha val="50000"/>
                  </a:schemeClr>
                </a:solidFill>
                <a:effectLst>
                  <a:outerShdw blurRad="38100" dist="38100" dir="2700000" algn="tl">
                    <a:srgbClr val="000000">
                      <a:alpha val="43137"/>
                    </a:srgbClr>
                  </a:outerShdw>
                </a:effectLst>
                <a:latin typeface="Arial Rounded MT Bold" panose="020F0704030504030204" pitchFamily="34" charset="0"/>
              </a:rPr>
              <a:t>©KnowMedy                                                                                                    								 ©RASberry</a:t>
            </a:r>
            <a:endParaRPr lang="en-US" dirty="0">
              <a:solidFill>
                <a:schemeClr val="accent2">
                  <a:lumMod val="50000"/>
                  <a:alpha val="50000"/>
                </a:schemeClr>
              </a:solidFill>
            </a:endParaRPr>
          </a:p>
        </p:txBody>
      </p:sp>
    </p:spTree>
    <p:extLst>
      <p:ext uri="{BB962C8B-B14F-4D97-AF65-F5344CB8AC3E}">
        <p14:creationId xmlns:p14="http://schemas.microsoft.com/office/powerpoint/2010/main" val="3782896424"/>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E2B1-E20A-452C-AF62-85E8FA26FD73}"/>
              </a:ext>
            </a:extLst>
          </p:cNvPr>
          <p:cNvSpPr>
            <a:spLocks noGrp="1"/>
          </p:cNvSpPr>
          <p:nvPr>
            <p:ph type="title"/>
          </p:nvPr>
        </p:nvSpPr>
        <p:spPr/>
        <p:txBody>
          <a:bodyPr>
            <a:normAutofit/>
          </a:bodyPr>
          <a:lstStyle/>
          <a:p>
            <a:r>
              <a:rPr lang="en-US" sz="4800" b="1" dirty="0">
                <a:solidFill>
                  <a:schemeClr val="accent3">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Technologies Used</a:t>
            </a:r>
          </a:p>
        </p:txBody>
      </p:sp>
      <p:sp>
        <p:nvSpPr>
          <p:cNvPr id="3" name="Content Placeholder 2">
            <a:extLst>
              <a:ext uri="{FF2B5EF4-FFF2-40B4-BE49-F238E27FC236}">
                <a16:creationId xmlns:a16="http://schemas.microsoft.com/office/drawing/2014/main" id="{17339CA9-F792-479D-BAA2-4785834D04E4}"/>
              </a:ext>
            </a:extLst>
          </p:cNvPr>
          <p:cNvSpPr>
            <a:spLocks noGrp="1"/>
          </p:cNvSpPr>
          <p:nvPr>
            <p:ph idx="1"/>
          </p:nvPr>
        </p:nvSpPr>
        <p:spPr/>
        <p:txBody>
          <a:bodyPr>
            <a:normAutofit lnSpcReduction="10000"/>
          </a:bodyPr>
          <a:lstStyle/>
          <a:p>
            <a:pPr marL="342900" lvl="0" indent="-342900" algn="just">
              <a:lnSpc>
                <a:spcPct val="107000"/>
              </a:lnSpc>
              <a:spcAft>
                <a:spcPts val="0"/>
              </a:spcAft>
              <a:buFont typeface="Symbol" panose="05050102010706020507" pitchFamily="18" charset="2"/>
              <a:buChar char=""/>
            </a:pPr>
            <a:r>
              <a:rPr lang="en-US" sz="32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Machine Learning(NLP+ Supervised Learning)</a:t>
            </a:r>
          </a:p>
          <a:p>
            <a:pPr marL="342900" lvl="0" indent="-342900" algn="just">
              <a:lnSpc>
                <a:spcPct val="107000"/>
              </a:lnSpc>
              <a:spcAft>
                <a:spcPts val="0"/>
              </a:spcAft>
              <a:buFont typeface="Symbol" panose="05050102010706020507" pitchFamily="18" charset="2"/>
              <a:buChar char=""/>
            </a:pPr>
            <a:r>
              <a:rPr lang="en-US" sz="32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Django(Backend Framework)</a:t>
            </a:r>
          </a:p>
          <a:p>
            <a:pPr marL="342900" lvl="0" indent="-342900" algn="just">
              <a:lnSpc>
                <a:spcPct val="107000"/>
              </a:lnSpc>
              <a:spcAft>
                <a:spcPts val="0"/>
              </a:spcAft>
              <a:buFont typeface="Symbol" panose="05050102010706020507" pitchFamily="18" charset="2"/>
              <a:buChar char=""/>
            </a:pPr>
            <a:r>
              <a:rPr lang="en-US" sz="32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Python(Backend language)</a:t>
            </a:r>
          </a:p>
          <a:p>
            <a:pPr marL="342900" lvl="0" indent="-342900" algn="just">
              <a:lnSpc>
                <a:spcPct val="107000"/>
              </a:lnSpc>
              <a:spcAft>
                <a:spcPts val="0"/>
              </a:spcAft>
              <a:buFont typeface="Symbol" panose="05050102010706020507" pitchFamily="18" charset="2"/>
              <a:buChar char=""/>
            </a:pPr>
            <a:r>
              <a:rPr lang="en-US" sz="32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HTML</a:t>
            </a:r>
          </a:p>
          <a:p>
            <a:pPr marL="342900" lvl="0" indent="-342900" algn="just">
              <a:lnSpc>
                <a:spcPct val="107000"/>
              </a:lnSpc>
              <a:spcAft>
                <a:spcPts val="0"/>
              </a:spcAft>
              <a:buFont typeface="Symbol" panose="05050102010706020507" pitchFamily="18" charset="2"/>
              <a:buChar char=""/>
            </a:pPr>
            <a:r>
              <a:rPr lang="en-US" sz="32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CSS</a:t>
            </a:r>
          </a:p>
          <a:p>
            <a:pPr marL="342900" lvl="0" indent="-342900" algn="just">
              <a:lnSpc>
                <a:spcPct val="107000"/>
              </a:lnSpc>
              <a:spcAft>
                <a:spcPts val="800"/>
              </a:spcAft>
              <a:buFont typeface="Symbol" panose="05050102010706020507" pitchFamily="18" charset="2"/>
              <a:buChar char=""/>
            </a:pPr>
            <a:r>
              <a:rPr lang="en-US" sz="32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JavaScript</a:t>
            </a:r>
          </a:p>
          <a:p>
            <a:pPr marL="342900" lvl="0" indent="-342900" algn="just">
              <a:lnSpc>
                <a:spcPct val="107000"/>
              </a:lnSpc>
              <a:spcAft>
                <a:spcPts val="800"/>
              </a:spcAft>
              <a:buFont typeface="Symbol" panose="05050102010706020507" pitchFamily="18" charset="2"/>
              <a:buChar char=""/>
            </a:pPr>
            <a:r>
              <a:rPr lang="en-US" sz="3200" dirty="0">
                <a:solidFill>
                  <a:schemeClr val="accent4">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MySQL</a:t>
            </a:r>
          </a:p>
        </p:txBody>
      </p:sp>
      <p:sp>
        <p:nvSpPr>
          <p:cNvPr id="4" name="Footer Placeholder 3">
            <a:extLst>
              <a:ext uri="{FF2B5EF4-FFF2-40B4-BE49-F238E27FC236}">
                <a16:creationId xmlns:a16="http://schemas.microsoft.com/office/drawing/2014/main" id="{3897F12E-508F-4BA5-BF62-B3F64DBA65C3}"/>
              </a:ext>
            </a:extLst>
          </p:cNvPr>
          <p:cNvSpPr>
            <a:spLocks noGrp="1"/>
          </p:cNvSpPr>
          <p:nvPr>
            <p:ph type="ftr" sz="quarter" idx="11"/>
          </p:nvPr>
        </p:nvSpPr>
        <p:spPr>
          <a:xfrm>
            <a:off x="0" y="6035040"/>
            <a:ext cx="12192000" cy="822960"/>
          </a:xfrm>
        </p:spPr>
        <p:txBody>
          <a:bodyPr/>
          <a:lstStyle/>
          <a:p>
            <a:r>
              <a:rPr lang="en-US" sz="1800" b="1" dirty="0">
                <a:solidFill>
                  <a:schemeClr val="accent2">
                    <a:lumMod val="40000"/>
                    <a:lumOff val="60000"/>
                    <a:alpha val="50000"/>
                  </a:schemeClr>
                </a:solidFill>
                <a:effectLst>
                  <a:outerShdw blurRad="38100" dist="38100" dir="2700000" algn="tl">
                    <a:srgbClr val="000000">
                      <a:alpha val="43137"/>
                    </a:srgbClr>
                  </a:outerShdw>
                </a:effectLst>
                <a:latin typeface="Arial Rounded MT Bold" panose="020F0704030504030204" pitchFamily="34" charset="0"/>
              </a:rPr>
              <a:t> </a:t>
            </a:r>
            <a:r>
              <a:rPr lang="en-US" sz="1800" b="1" dirty="0">
                <a:solidFill>
                  <a:schemeClr val="accent2">
                    <a:lumMod val="50000"/>
                    <a:alpha val="50000"/>
                  </a:schemeClr>
                </a:solidFill>
                <a:effectLst>
                  <a:outerShdw blurRad="38100" dist="38100" dir="2700000" algn="tl">
                    <a:srgbClr val="000000">
                      <a:alpha val="43137"/>
                    </a:srgbClr>
                  </a:outerShdw>
                </a:effectLst>
                <a:latin typeface="Arial Rounded MT Bold" panose="020F0704030504030204" pitchFamily="34" charset="0"/>
              </a:rPr>
              <a:t>©KnowMedy                                                                                                    								 ©RASberry</a:t>
            </a:r>
            <a:endParaRPr lang="en-US" sz="1800" dirty="0">
              <a:solidFill>
                <a:schemeClr val="accent2">
                  <a:lumMod val="50000"/>
                  <a:alpha val="50000"/>
                </a:schemeClr>
              </a:solidFill>
            </a:endParaRPr>
          </a:p>
        </p:txBody>
      </p:sp>
    </p:spTree>
    <p:extLst>
      <p:ext uri="{BB962C8B-B14F-4D97-AF65-F5344CB8AC3E}">
        <p14:creationId xmlns:p14="http://schemas.microsoft.com/office/powerpoint/2010/main" val="1275155717"/>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5AA2B3A-ED18-4FCF-AFB8-55BADF37C79B}"/>
              </a:ext>
            </a:extLst>
          </p:cNvPr>
          <p:cNvSpPr>
            <a:spLocks noGrp="1"/>
          </p:cNvSpPr>
          <p:nvPr>
            <p:ph type="ftr" sz="quarter" idx="11"/>
          </p:nvPr>
        </p:nvSpPr>
        <p:spPr>
          <a:xfrm>
            <a:off x="0" y="6357731"/>
            <a:ext cx="12056012" cy="377825"/>
          </a:xfrm>
        </p:spPr>
        <p:txBody>
          <a:bodyPr/>
          <a:lstStyle/>
          <a:p>
            <a:pPr lvl="0"/>
            <a:r>
              <a:rPr lang="en-US" sz="1800" b="1" dirty="0">
                <a:solidFill>
                  <a:srgbClr val="49D1CD">
                    <a:lumMod val="40000"/>
                    <a:lumOff val="60000"/>
                    <a:alpha val="50000"/>
                  </a:srgbClr>
                </a:solidFill>
                <a:effectLst>
                  <a:outerShdw blurRad="38100" dist="38100" dir="2700000" algn="tl">
                    <a:srgbClr val="000000">
                      <a:alpha val="43137"/>
                    </a:srgbClr>
                  </a:outerShdw>
                </a:effectLst>
                <a:latin typeface="Arial Rounded MT Bold" panose="020F0704030504030204" pitchFamily="34" charset="0"/>
              </a:rPr>
              <a:t> </a:t>
            </a:r>
            <a:r>
              <a:rPr lang="en-US" sz="1800" b="1" dirty="0">
                <a:solidFill>
                  <a:srgbClr val="49D1CD">
                    <a:lumMod val="50000"/>
                    <a:alpha val="50000"/>
                  </a:srgbClr>
                </a:solidFill>
                <a:effectLst>
                  <a:outerShdw blurRad="38100" dist="38100" dir="2700000" algn="tl">
                    <a:srgbClr val="000000">
                      <a:alpha val="43137"/>
                    </a:srgbClr>
                  </a:outerShdw>
                </a:effectLst>
                <a:latin typeface="Arial Rounded MT Bold" panose="020F0704030504030204" pitchFamily="34" charset="0"/>
              </a:rPr>
              <a:t>©KnowMedy                                                                                                    								 ©RASberry</a:t>
            </a:r>
            <a:endParaRPr lang="en-US" sz="1800" dirty="0">
              <a:solidFill>
                <a:srgbClr val="49D1CD">
                  <a:lumMod val="50000"/>
                  <a:alpha val="50000"/>
                </a:srgbClr>
              </a:solidFill>
            </a:endParaRPr>
          </a:p>
          <a:p>
            <a:r>
              <a:rPr lang="en-US" dirty="0"/>
              <a:t>                                                                                                   </a:t>
            </a:r>
          </a:p>
        </p:txBody>
      </p:sp>
      <p:sp>
        <p:nvSpPr>
          <p:cNvPr id="5" name="Rectangle 4">
            <a:extLst>
              <a:ext uri="{FF2B5EF4-FFF2-40B4-BE49-F238E27FC236}">
                <a16:creationId xmlns:a16="http://schemas.microsoft.com/office/drawing/2014/main" id="{7DF99376-8222-45AF-BF96-4D3E0788FDD4}"/>
              </a:ext>
            </a:extLst>
          </p:cNvPr>
          <p:cNvSpPr/>
          <p:nvPr/>
        </p:nvSpPr>
        <p:spPr>
          <a:xfrm>
            <a:off x="208722" y="473695"/>
            <a:ext cx="2826026" cy="1139687"/>
          </a:xfrm>
          <a:prstGeom prst="rect">
            <a:avLst/>
          </a:prstGeom>
          <a:solidFill>
            <a:schemeClr val="bg2">
              <a:lumMod val="60000"/>
              <a:lumOff val="40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&amp; Input By User</a:t>
            </a:r>
            <a:br>
              <a:rPr lang="en-US" dirty="0"/>
            </a:br>
            <a:r>
              <a:rPr lang="en-US" dirty="0"/>
              <a:t>(Age, Gender, Symptoms &amp; it’s Severity)</a:t>
            </a:r>
          </a:p>
        </p:txBody>
      </p:sp>
      <p:sp>
        <p:nvSpPr>
          <p:cNvPr id="6" name="Arrow: Right 5">
            <a:extLst>
              <a:ext uri="{FF2B5EF4-FFF2-40B4-BE49-F238E27FC236}">
                <a16:creationId xmlns:a16="http://schemas.microsoft.com/office/drawing/2014/main" id="{20C0F518-BCF0-4333-AA8D-51EA05DF3B84}"/>
              </a:ext>
            </a:extLst>
          </p:cNvPr>
          <p:cNvSpPr/>
          <p:nvPr/>
        </p:nvSpPr>
        <p:spPr>
          <a:xfrm>
            <a:off x="3034748" y="854625"/>
            <a:ext cx="1338469" cy="377825"/>
          </a:xfrm>
          <a:prstGeom prst="rightArrow">
            <a:avLst/>
          </a:prstGeom>
          <a:solidFill>
            <a:schemeClr val="bg2">
              <a:lumMod val="40000"/>
              <a:lumOff val="6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247C9F-07FA-48E2-9FB3-190567876A6D}"/>
              </a:ext>
            </a:extLst>
          </p:cNvPr>
          <p:cNvSpPr/>
          <p:nvPr/>
        </p:nvSpPr>
        <p:spPr>
          <a:xfrm>
            <a:off x="4379842" y="473695"/>
            <a:ext cx="2663687" cy="1139687"/>
          </a:xfrm>
          <a:prstGeom prst="rect">
            <a:avLst/>
          </a:prstGeom>
          <a:solidFill>
            <a:schemeClr val="bg2">
              <a:lumMod val="60000"/>
              <a:lumOff val="4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Probable Diseases being predicted with probability of each disease.</a:t>
            </a:r>
          </a:p>
        </p:txBody>
      </p:sp>
      <p:sp>
        <p:nvSpPr>
          <p:cNvPr id="9" name="Arrow: Right 8">
            <a:extLst>
              <a:ext uri="{FF2B5EF4-FFF2-40B4-BE49-F238E27FC236}">
                <a16:creationId xmlns:a16="http://schemas.microsoft.com/office/drawing/2014/main" id="{19153B90-34CC-4F0A-AF2C-2417A4EC7851}"/>
              </a:ext>
            </a:extLst>
          </p:cNvPr>
          <p:cNvSpPr/>
          <p:nvPr/>
        </p:nvSpPr>
        <p:spPr>
          <a:xfrm>
            <a:off x="7050154" y="808241"/>
            <a:ext cx="1469930" cy="470592"/>
          </a:xfrm>
          <a:prstGeom prst="rightArrow">
            <a:avLst/>
          </a:prstGeom>
          <a:solidFill>
            <a:schemeClr val="bg2">
              <a:lumMod val="40000"/>
              <a:lumOff val="6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3ABD04-C579-4CF8-BD7E-B84044A327C7}"/>
              </a:ext>
            </a:extLst>
          </p:cNvPr>
          <p:cNvSpPr/>
          <p:nvPr/>
        </p:nvSpPr>
        <p:spPr>
          <a:xfrm>
            <a:off x="8520084" y="473695"/>
            <a:ext cx="2810525" cy="1139687"/>
          </a:xfrm>
          <a:prstGeom prst="rect">
            <a:avLst/>
          </a:prstGeom>
          <a:solidFill>
            <a:schemeClr val="bg2">
              <a:lumMod val="60000"/>
              <a:lumOff val="4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information regarding particular disease can be found on clicking it.</a:t>
            </a:r>
          </a:p>
        </p:txBody>
      </p:sp>
      <p:sp>
        <p:nvSpPr>
          <p:cNvPr id="11" name="Arrow: Down 10">
            <a:extLst>
              <a:ext uri="{FF2B5EF4-FFF2-40B4-BE49-F238E27FC236}">
                <a16:creationId xmlns:a16="http://schemas.microsoft.com/office/drawing/2014/main" id="{76E7CFA5-273A-4D02-B942-80B547C0A33E}"/>
              </a:ext>
            </a:extLst>
          </p:cNvPr>
          <p:cNvSpPr/>
          <p:nvPr/>
        </p:nvSpPr>
        <p:spPr>
          <a:xfrm>
            <a:off x="9623858" y="1613382"/>
            <a:ext cx="553812" cy="1815618"/>
          </a:xfrm>
          <a:prstGeom prst="downArrow">
            <a:avLst/>
          </a:prstGeom>
          <a:solidFill>
            <a:schemeClr val="bg2">
              <a:lumMod val="40000"/>
              <a:lumOff val="60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122B37-32E2-436E-B7FF-469AD8394416}"/>
              </a:ext>
            </a:extLst>
          </p:cNvPr>
          <p:cNvSpPr/>
          <p:nvPr/>
        </p:nvSpPr>
        <p:spPr>
          <a:xfrm>
            <a:off x="8520084" y="3429000"/>
            <a:ext cx="2810525" cy="1394791"/>
          </a:xfrm>
          <a:prstGeom prst="rect">
            <a:avLst/>
          </a:prstGeom>
          <a:solidFill>
            <a:schemeClr val="bg2">
              <a:lumMod val="60000"/>
              <a:lumOff val="4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Blogs, Medicines, Complications, Symptoms, Home Remedies are displayed for any particular diseases</a:t>
            </a:r>
          </a:p>
        </p:txBody>
      </p:sp>
      <p:sp>
        <p:nvSpPr>
          <p:cNvPr id="13" name="Arrow: Right 12">
            <a:extLst>
              <a:ext uri="{FF2B5EF4-FFF2-40B4-BE49-F238E27FC236}">
                <a16:creationId xmlns:a16="http://schemas.microsoft.com/office/drawing/2014/main" id="{B80ACF9A-15D8-4F41-AC10-1B957E5F8254}"/>
              </a:ext>
            </a:extLst>
          </p:cNvPr>
          <p:cNvSpPr/>
          <p:nvPr/>
        </p:nvSpPr>
        <p:spPr>
          <a:xfrm rot="10800000">
            <a:off x="7043526" y="3831464"/>
            <a:ext cx="1469932" cy="568258"/>
          </a:xfrm>
          <a:prstGeom prst="rightArrow">
            <a:avLst/>
          </a:prstGeom>
          <a:solidFill>
            <a:schemeClr val="bg2">
              <a:lumMod val="40000"/>
              <a:lumOff val="60000"/>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BA1CE3-E0D0-4155-9190-BEAFEAB5285F}"/>
              </a:ext>
            </a:extLst>
          </p:cNvPr>
          <p:cNvSpPr/>
          <p:nvPr/>
        </p:nvSpPr>
        <p:spPr>
          <a:xfrm>
            <a:off x="861391" y="3429000"/>
            <a:ext cx="6188763" cy="1302026"/>
          </a:xfrm>
          <a:prstGeom prst="rect">
            <a:avLst/>
          </a:prstGeom>
          <a:solidFill>
            <a:schemeClr val="bg2">
              <a:lumMod val="60000"/>
              <a:lumOff val="40000"/>
              <a:alpha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can rate the displayed information based on how much helpful it was for them, and then we use this rating to provide the best sorted result the next time anyone searches for that particular disease.</a:t>
            </a:r>
          </a:p>
        </p:txBody>
      </p:sp>
    </p:spTree>
    <p:extLst>
      <p:ext uri="{BB962C8B-B14F-4D97-AF65-F5344CB8AC3E}">
        <p14:creationId xmlns:p14="http://schemas.microsoft.com/office/powerpoint/2010/main" val="1130909860"/>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ED45-3F69-474D-BFF9-4B939DA21B30}"/>
              </a:ext>
            </a:extLst>
          </p:cNvPr>
          <p:cNvSpPr>
            <a:spLocks noGrp="1"/>
          </p:cNvSpPr>
          <p:nvPr>
            <p:ph type="title"/>
          </p:nvPr>
        </p:nvSpPr>
        <p:spPr/>
        <p:txBody>
          <a:bodyPr/>
          <a:lstStyle/>
          <a:p>
            <a:r>
              <a:rPr lang="en-US" sz="4800" b="1" dirty="0">
                <a:solidFill>
                  <a:schemeClr val="accent3">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STEPS</a:t>
            </a:r>
            <a:r>
              <a:rPr lang="en-US" b="1" dirty="0">
                <a:effectLst>
                  <a:outerShdw blurRad="38100" dist="38100" dir="2700000" algn="tl">
                    <a:srgbClr val="000000">
                      <a:alpha val="43137"/>
                    </a:srgbClr>
                  </a:outerShdw>
                </a:effectLst>
                <a:latin typeface="Arial Rounded MT Bold" panose="020F0704030504030204" pitchFamily="34" charset="0"/>
              </a:rPr>
              <a:t> </a:t>
            </a:r>
          </a:p>
        </p:txBody>
      </p:sp>
      <p:sp>
        <p:nvSpPr>
          <p:cNvPr id="3" name="Content Placeholder 2">
            <a:extLst>
              <a:ext uri="{FF2B5EF4-FFF2-40B4-BE49-F238E27FC236}">
                <a16:creationId xmlns:a16="http://schemas.microsoft.com/office/drawing/2014/main" id="{CDDAA0F8-6D91-49D7-B2D4-FF7979794F4B}"/>
              </a:ext>
            </a:extLst>
          </p:cNvPr>
          <p:cNvSpPr>
            <a:spLocks noGrp="1"/>
          </p:cNvSpPr>
          <p:nvPr>
            <p:ph idx="1"/>
          </p:nvPr>
        </p:nvSpPr>
        <p:spPr>
          <a:xfrm>
            <a:off x="685800" y="2065867"/>
            <a:ext cx="10268586" cy="4159348"/>
          </a:xfrm>
        </p:spPr>
        <p:txBody>
          <a:bodyPr/>
          <a:lstStyle/>
          <a:p>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Data Collection</a:t>
            </a:r>
          </a:p>
          <a:p>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Data Cleaning</a:t>
            </a:r>
          </a:p>
          <a:p>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Training Our Model</a:t>
            </a:r>
          </a:p>
          <a:p>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Testing and Predicting Disease</a:t>
            </a:r>
          </a:p>
          <a:p>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Recommending Resources and Blogs.</a:t>
            </a:r>
          </a:p>
          <a:p>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Updating  in Database for future reference.</a:t>
            </a:r>
          </a:p>
          <a:p>
            <a:endParaRPr lang="en-US" dirty="0"/>
          </a:p>
          <a:p>
            <a:endParaRPr lang="en-US" dirty="0"/>
          </a:p>
        </p:txBody>
      </p:sp>
      <p:sp>
        <p:nvSpPr>
          <p:cNvPr id="4" name="Footer Placeholder 3">
            <a:extLst>
              <a:ext uri="{FF2B5EF4-FFF2-40B4-BE49-F238E27FC236}">
                <a16:creationId xmlns:a16="http://schemas.microsoft.com/office/drawing/2014/main" id="{D033B4DA-16D8-4EBB-83CD-57E1090B4770}"/>
              </a:ext>
            </a:extLst>
          </p:cNvPr>
          <p:cNvSpPr>
            <a:spLocks noGrp="1"/>
          </p:cNvSpPr>
          <p:nvPr>
            <p:ph type="ftr" sz="quarter" idx="11"/>
          </p:nvPr>
        </p:nvSpPr>
        <p:spPr>
          <a:xfrm>
            <a:off x="0" y="6248400"/>
            <a:ext cx="12013809" cy="609600"/>
          </a:xfrm>
        </p:spPr>
        <p:txBody>
          <a:bodyPr/>
          <a:lstStyle/>
          <a:p>
            <a:pPr lvl="0"/>
            <a:r>
              <a:rPr lang="en-US" sz="1800" b="1" dirty="0">
                <a:solidFill>
                  <a:srgbClr val="49D1CD">
                    <a:lumMod val="40000"/>
                    <a:lumOff val="60000"/>
                    <a:alpha val="50000"/>
                  </a:srgbClr>
                </a:solidFill>
                <a:effectLst>
                  <a:outerShdw blurRad="38100" dist="38100" dir="2700000" algn="tl">
                    <a:srgbClr val="000000">
                      <a:alpha val="43137"/>
                    </a:srgbClr>
                  </a:outerShdw>
                </a:effectLst>
                <a:latin typeface="Arial Rounded MT Bold" panose="020F0704030504030204" pitchFamily="34" charset="0"/>
              </a:rPr>
              <a:t> </a:t>
            </a:r>
            <a:r>
              <a:rPr lang="en-US" sz="1800" b="1" dirty="0">
                <a:solidFill>
                  <a:srgbClr val="49D1CD">
                    <a:lumMod val="50000"/>
                    <a:alpha val="50000"/>
                  </a:srgbClr>
                </a:solidFill>
                <a:effectLst>
                  <a:outerShdw blurRad="38100" dist="38100" dir="2700000" algn="tl">
                    <a:srgbClr val="000000">
                      <a:alpha val="43137"/>
                    </a:srgbClr>
                  </a:outerShdw>
                </a:effectLst>
                <a:latin typeface="Arial Rounded MT Bold" panose="020F0704030504030204" pitchFamily="34" charset="0"/>
              </a:rPr>
              <a:t>©KnowMedy                                                                                                    								 ©RASberry</a:t>
            </a:r>
            <a:endParaRPr lang="en-US" sz="1800" dirty="0">
              <a:solidFill>
                <a:srgbClr val="49D1CD">
                  <a:lumMod val="50000"/>
                  <a:alpha val="50000"/>
                </a:srgbClr>
              </a:solidFill>
            </a:endParaRPr>
          </a:p>
          <a:p>
            <a:r>
              <a:rPr lang="en-US" sz="1800" dirty="0"/>
              <a:t>                                                                                                   </a:t>
            </a:r>
          </a:p>
        </p:txBody>
      </p:sp>
    </p:spTree>
    <p:extLst>
      <p:ext uri="{BB962C8B-B14F-4D97-AF65-F5344CB8AC3E}">
        <p14:creationId xmlns:p14="http://schemas.microsoft.com/office/powerpoint/2010/main" val="2032987492"/>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E42D-9313-40F1-B564-16E549F56375}"/>
              </a:ext>
            </a:extLst>
          </p:cNvPr>
          <p:cNvSpPr>
            <a:spLocks noGrp="1"/>
          </p:cNvSpPr>
          <p:nvPr>
            <p:ph type="title"/>
          </p:nvPr>
        </p:nvSpPr>
        <p:spPr>
          <a:xfrm>
            <a:off x="685800" y="609600"/>
            <a:ext cx="11184835" cy="1456267"/>
          </a:xfrm>
        </p:spPr>
        <p:txBody>
          <a:bodyPr>
            <a:normAutofit/>
          </a:bodyPr>
          <a:lstStyle/>
          <a:p>
            <a:r>
              <a:rPr lang="en-US" sz="4400" b="1" dirty="0">
                <a:solidFill>
                  <a:schemeClr val="accent3">
                    <a:lumMod val="60000"/>
                    <a:lumOff val="40000"/>
                  </a:schemeClr>
                </a:solidFill>
                <a:effectLst>
                  <a:outerShdw blurRad="38100" dist="38100" dir="2700000" algn="tl">
                    <a:srgbClr val="000000">
                      <a:alpha val="43137"/>
                    </a:srgbClr>
                  </a:outerShdw>
                </a:effectLst>
                <a:latin typeface="Arial Rounded MT Bold" panose="020F0704030504030204" pitchFamily="34" charset="0"/>
              </a:rPr>
              <a:t>Future Scope and implementation</a:t>
            </a:r>
          </a:p>
        </p:txBody>
      </p:sp>
      <p:sp>
        <p:nvSpPr>
          <p:cNvPr id="3" name="Content Placeholder 2">
            <a:extLst>
              <a:ext uri="{FF2B5EF4-FFF2-40B4-BE49-F238E27FC236}">
                <a16:creationId xmlns:a16="http://schemas.microsoft.com/office/drawing/2014/main" id="{25602121-8E09-4E67-A1E5-691C5FC80D3D}"/>
              </a:ext>
            </a:extLst>
          </p:cNvPr>
          <p:cNvSpPr>
            <a:spLocks noGrp="1"/>
          </p:cNvSpPr>
          <p:nvPr>
            <p:ph idx="1"/>
          </p:nvPr>
        </p:nvSpPr>
        <p:spPr>
          <a:xfrm>
            <a:off x="543339" y="1722783"/>
            <a:ext cx="11184835" cy="4298189"/>
          </a:xfrm>
        </p:spPr>
        <p:txBody>
          <a:bodyPr>
            <a:noAutofit/>
          </a:bodyPr>
          <a:lstStyle/>
          <a:p>
            <a:r>
              <a:rPr lang="en-US" sz="20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During this limited time period we were only able to built a prototype of our proposed solution and still have some significant points in our mind where we can improve and scale it to a larger scale. So here goes our future scope:</a:t>
            </a:r>
          </a:p>
          <a:p>
            <a:pPr lvl="0"/>
            <a:r>
              <a:rPr lang="en-US" sz="20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the geo navigation, our application will also provide the list of doctors present nearby to the location of the user, for those particular diseases that he/she may be suffering with.</a:t>
            </a:r>
          </a:p>
          <a:p>
            <a:pPr lvl="0"/>
            <a:r>
              <a:rPr lang="en-US" sz="20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will be incorporating a chat system where people can chat with other doctors or among themselves sharing advices and knowledge ,which will be more of a community.</a:t>
            </a:r>
          </a:p>
          <a:p>
            <a:pPr lvl="0"/>
            <a:r>
              <a:rPr lang="en-US" sz="2000" dirty="0">
                <a:solidFill>
                  <a:schemeClr val="accent4">
                    <a:lumMod val="40000"/>
                    <a:lumOff val="6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also thought of implementing this system on Block Chain to make this process decentralized and scalable on National or Bigger level.</a:t>
            </a:r>
          </a:p>
        </p:txBody>
      </p:sp>
      <p:sp>
        <p:nvSpPr>
          <p:cNvPr id="4" name="Footer Placeholder 3">
            <a:extLst>
              <a:ext uri="{FF2B5EF4-FFF2-40B4-BE49-F238E27FC236}">
                <a16:creationId xmlns:a16="http://schemas.microsoft.com/office/drawing/2014/main" id="{85C9F8B6-2429-4553-86E5-2A32D0204306}"/>
              </a:ext>
            </a:extLst>
          </p:cNvPr>
          <p:cNvSpPr>
            <a:spLocks noGrp="1"/>
          </p:cNvSpPr>
          <p:nvPr>
            <p:ph type="ftr" sz="quarter" idx="11"/>
          </p:nvPr>
        </p:nvSpPr>
        <p:spPr>
          <a:xfrm>
            <a:off x="0" y="6020972"/>
            <a:ext cx="12192000" cy="837028"/>
          </a:xfrm>
        </p:spPr>
        <p:txBody>
          <a:bodyPr/>
          <a:lstStyle/>
          <a:p>
            <a:r>
              <a:rPr lang="en-US" sz="1800" b="1" dirty="0">
                <a:solidFill>
                  <a:schemeClr val="accent2">
                    <a:lumMod val="40000"/>
                    <a:lumOff val="60000"/>
                    <a:alpha val="50000"/>
                  </a:schemeClr>
                </a:solidFill>
                <a:effectLst>
                  <a:outerShdw blurRad="38100" dist="38100" dir="2700000" algn="tl">
                    <a:srgbClr val="000000">
                      <a:alpha val="43137"/>
                    </a:srgbClr>
                  </a:outerShdw>
                </a:effectLst>
                <a:latin typeface="Arial Rounded MT Bold" panose="020F0704030504030204" pitchFamily="34" charset="0"/>
              </a:rPr>
              <a:t>  </a:t>
            </a:r>
            <a:r>
              <a:rPr lang="en-US" sz="1800" b="1" dirty="0">
                <a:solidFill>
                  <a:schemeClr val="accent2">
                    <a:lumMod val="50000"/>
                    <a:alpha val="50000"/>
                  </a:schemeClr>
                </a:solidFill>
                <a:effectLst>
                  <a:outerShdw blurRad="38100" dist="38100" dir="2700000" algn="tl">
                    <a:srgbClr val="000000">
                      <a:alpha val="43137"/>
                    </a:srgbClr>
                  </a:outerShdw>
                </a:effectLst>
                <a:latin typeface="Arial Rounded MT Bold" panose="020F0704030504030204" pitchFamily="34" charset="0"/>
              </a:rPr>
              <a:t>©KnowMedy                                                                                                    								©RASberry</a:t>
            </a:r>
          </a:p>
        </p:txBody>
      </p:sp>
    </p:spTree>
    <p:extLst>
      <p:ext uri="{BB962C8B-B14F-4D97-AF65-F5344CB8AC3E}">
        <p14:creationId xmlns:p14="http://schemas.microsoft.com/office/powerpoint/2010/main" val="3271097203"/>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43CEF5-4DB8-4124-916E-A1788A27C01F}"/>
              </a:ext>
            </a:extLst>
          </p:cNvPr>
          <p:cNvSpPr>
            <a:spLocks noGrp="1"/>
          </p:cNvSpPr>
          <p:nvPr>
            <p:ph type="title"/>
          </p:nvPr>
        </p:nvSpPr>
        <p:spPr>
          <a:xfrm>
            <a:off x="1030287" y="2700866"/>
            <a:ext cx="10131425" cy="1456267"/>
          </a:xfrm>
        </p:spPr>
        <p:txBody>
          <a:bodyPr>
            <a:normAutofit fontScale="90000"/>
          </a:bodyPr>
          <a:lstStyle/>
          <a:p>
            <a:pPr algn="ctr"/>
            <a:r>
              <a:rPr lang="en-US" sz="9600" b="1" dirty="0">
                <a:solidFill>
                  <a:schemeClr val="accent3">
                    <a:lumMod val="60000"/>
                    <a:lumOff val="40000"/>
                  </a:schemeClr>
                </a:solidFill>
                <a:effectLst>
                  <a:outerShdw blurRad="38100" dist="38100" dir="2700000" algn="tl">
                    <a:srgbClr val="000000">
                      <a:alpha val="64000"/>
                    </a:srgbClr>
                  </a:outerShdw>
                  <a:reflection blurRad="63500" stA="21000" endPos="96000" dist="50800" dir="5400000" sy="-100000" algn="bl" rotWithShape="0"/>
                </a:effectLst>
                <a:latin typeface="Arial Rounded MT Bold" panose="020F0704030504030204" pitchFamily="34" charset="0"/>
              </a:rPr>
              <a:t>Thank You</a:t>
            </a:r>
            <a:br>
              <a:rPr lang="en-US" dirty="0"/>
            </a:br>
            <a:endParaRPr lang="en-US" dirty="0"/>
          </a:p>
        </p:txBody>
      </p:sp>
      <p:sp>
        <p:nvSpPr>
          <p:cNvPr id="6" name="Footer Placeholder 5">
            <a:extLst>
              <a:ext uri="{FF2B5EF4-FFF2-40B4-BE49-F238E27FC236}">
                <a16:creationId xmlns:a16="http://schemas.microsoft.com/office/drawing/2014/main" id="{477C9F78-8C8C-4056-9C94-009081520849}"/>
              </a:ext>
            </a:extLst>
          </p:cNvPr>
          <p:cNvSpPr>
            <a:spLocks noGrp="1"/>
          </p:cNvSpPr>
          <p:nvPr>
            <p:ph type="ftr" sz="quarter" idx="11"/>
          </p:nvPr>
        </p:nvSpPr>
        <p:spPr>
          <a:xfrm>
            <a:off x="0" y="6147581"/>
            <a:ext cx="12192000" cy="569742"/>
          </a:xfrm>
        </p:spPr>
        <p:txBody>
          <a:bodyPr/>
          <a:lstStyle/>
          <a:p>
            <a:r>
              <a:rPr lang="en-US" sz="1800" dirty="0">
                <a:solidFill>
                  <a:schemeClr val="tx1">
                    <a:lumMod val="65000"/>
                  </a:schemeClr>
                </a:solidFill>
              </a:rPr>
              <a:t> </a:t>
            </a:r>
            <a:r>
              <a:rPr lang="en-US" sz="1800" b="1" dirty="0">
                <a:solidFill>
                  <a:schemeClr val="accent2">
                    <a:lumMod val="50000"/>
                    <a:alpha val="50000"/>
                  </a:schemeClr>
                </a:solidFill>
                <a:effectLst>
                  <a:outerShdw blurRad="38100" dist="38100" dir="2700000" algn="tl">
                    <a:srgbClr val="000000">
                      <a:alpha val="43137"/>
                    </a:srgbClr>
                  </a:outerShdw>
                </a:effectLst>
                <a:latin typeface="Arial Rounded MT Bold" panose="020F0704030504030204" pitchFamily="34" charset="0"/>
              </a:rPr>
              <a:t>©KnowMedy                                                                                                    								 ©RASberry </a:t>
            </a:r>
          </a:p>
        </p:txBody>
      </p:sp>
    </p:spTree>
    <p:extLst>
      <p:ext uri="{BB962C8B-B14F-4D97-AF65-F5344CB8AC3E}">
        <p14:creationId xmlns:p14="http://schemas.microsoft.com/office/powerpoint/2010/main" val="1679319783"/>
      </p:ext>
    </p:extLst>
  </p:cSld>
  <p:clrMapOvr>
    <a:masterClrMapping/>
  </p:clrMapOvr>
  <mc:AlternateContent xmlns:mc="http://schemas.openxmlformats.org/markup-compatibility/2006" xmlns:p14="http://schemas.microsoft.com/office/powerpoint/2010/main">
    <mc:Choice Requires="p14">
      <p:transition spd="slow" p14:dur="2000">
        <p14:conveyor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409</TotalTime>
  <Words>551</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Rounded MT Bold</vt:lpstr>
      <vt:lpstr>Calibri</vt:lpstr>
      <vt:lpstr>Calibri Light</vt:lpstr>
      <vt:lpstr>Symbol</vt:lpstr>
      <vt:lpstr>Times New Roman</vt:lpstr>
      <vt:lpstr>Wingdings</vt:lpstr>
      <vt:lpstr>Celestial</vt:lpstr>
      <vt:lpstr>KnowMedy</vt:lpstr>
      <vt:lpstr>Problem Statement</vt:lpstr>
      <vt:lpstr>Proposed Solution</vt:lpstr>
      <vt:lpstr>Technologies Used</vt:lpstr>
      <vt:lpstr>PowerPoint Presentation</vt:lpstr>
      <vt:lpstr>STEPS </vt:lpstr>
      <vt:lpstr>Future Scope and implementation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KnowMedy</dc:title>
  <dc:creator>Aman Aryan</dc:creator>
  <cp:lastModifiedBy>Aman Aryan</cp:lastModifiedBy>
  <cp:revision>15</cp:revision>
  <dcterms:created xsi:type="dcterms:W3CDTF">2018-03-20T16:30:31Z</dcterms:created>
  <dcterms:modified xsi:type="dcterms:W3CDTF">2018-03-20T23:26:40Z</dcterms:modified>
</cp:coreProperties>
</file>