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8" r:id="rId1"/>
    <p:sldMasterId id="2147483690"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38471128608924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Real Rate of Exchange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Sheet1!$A$2:$A$37</c:f>
              <c:strCache>
                <c:ptCount val="36"/>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strCache>
            </c:strRef>
          </c:cat>
          <c:val>
            <c:numRef>
              <c:f>Sheet1!$B$2:$B$37</c:f>
              <c:numCache>
                <c:formatCode>General</c:formatCode>
                <c:ptCount val="36"/>
                <c:pt idx="0">
                  <c:v>30.4069</c:v>
                </c:pt>
                <c:pt idx="1">
                  <c:v>30.949833333333299</c:v>
                </c:pt>
                <c:pt idx="2">
                  <c:v>31.7332485981559</c:v>
                </c:pt>
                <c:pt idx="3">
                  <c:v>32.270000000000003</c:v>
                </c:pt>
                <c:pt idx="4">
                  <c:v>34.568808333333301</c:v>
                </c:pt>
                <c:pt idx="5">
                  <c:v>36.5961833333333</c:v>
                </c:pt>
                <c:pt idx="6">
                  <c:v>38.950758333333297</c:v>
                </c:pt>
                <c:pt idx="7">
                  <c:v>39.567257499999997</c:v>
                </c:pt>
                <c:pt idx="8">
                  <c:v>40.211739166666703</c:v>
                </c:pt>
                <c:pt idx="9">
                  <c:v>40.278318333333303</c:v>
                </c:pt>
                <c:pt idx="10">
                  <c:v>41.794168333333303</c:v>
                </c:pt>
                <c:pt idx="11">
                  <c:v>43.8921158333333</c:v>
                </c:pt>
                <c:pt idx="12">
                  <c:v>46.905651666666699</c:v>
                </c:pt>
                <c:pt idx="13">
                  <c:v>49.0854</c:v>
                </c:pt>
                <c:pt idx="14">
                  <c:v>52.141666666666701</c:v>
                </c:pt>
                <c:pt idx="15">
                  <c:v>55.8066666666667</c:v>
                </c:pt>
                <c:pt idx="16">
                  <c:v>57.887999999999998</c:v>
                </c:pt>
                <c:pt idx="17">
                  <c:v>58.150039999999997</c:v>
                </c:pt>
                <c:pt idx="18">
                  <c:v>59.512658333333299</c:v>
                </c:pt>
                <c:pt idx="19">
                  <c:v>64.327475000000007</c:v>
                </c:pt>
                <c:pt idx="20">
                  <c:v>68.933233333333305</c:v>
                </c:pt>
                <c:pt idx="21">
                  <c:v>68.874875000000003</c:v>
                </c:pt>
                <c:pt idx="22">
                  <c:v>68.598275000000001</c:v>
                </c:pt>
                <c:pt idx="23">
                  <c:v>69.039066666666699</c:v>
                </c:pt>
                <c:pt idx="24">
                  <c:v>69.649291666666699</c:v>
                </c:pt>
                <c:pt idx="25">
                  <c:v>74.1524</c:v>
                </c:pt>
                <c:pt idx="26">
                  <c:v>81.8626583333333</c:v>
                </c:pt>
                <c:pt idx="27">
                  <c:v>78.103234999999998</c:v>
                </c:pt>
                <c:pt idx="28">
                  <c:v>77.641408333333302</c:v>
                </c:pt>
                <c:pt idx="29">
                  <c:v>77.946908333333297</c:v>
                </c:pt>
                <c:pt idx="30">
                  <c:v>78.468091666666695</c:v>
                </c:pt>
                <c:pt idx="31">
                  <c:v>80.437541666666704</c:v>
                </c:pt>
                <c:pt idx="32">
                  <c:v>83.466201916666705</c:v>
                </c:pt>
                <c:pt idx="33">
                  <c:v>84.453522500000005</c:v>
                </c:pt>
                <c:pt idx="34">
                  <c:v>84.871391666666696</c:v>
                </c:pt>
                <c:pt idx="35">
                  <c:v>85.083763250000004</c:v>
                </c:pt>
              </c:numCache>
            </c:numRef>
          </c:val>
          <c:smooth val="0"/>
          <c:extLst>
            <c:ext xmlns:c16="http://schemas.microsoft.com/office/drawing/2014/chart" uri="{C3380CC4-5D6E-409C-BE32-E72D297353CC}">
              <c16:uniqueId val="{00000000-25BD-4327-90B6-E183D496EEEF}"/>
            </c:ext>
          </c:extLst>
        </c:ser>
        <c:dLbls>
          <c:showLegendKey val="0"/>
          <c:showVal val="0"/>
          <c:showCatName val="0"/>
          <c:showSerName val="0"/>
          <c:showPercent val="0"/>
          <c:showBubbleSize val="0"/>
        </c:dLbls>
        <c:marker val="1"/>
        <c:smooth val="0"/>
        <c:axId val="1966325312"/>
        <c:axId val="1977671200"/>
      </c:lineChart>
      <c:catAx>
        <c:axId val="196632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671200"/>
        <c:crosses val="autoZero"/>
        <c:auto val="1"/>
        <c:lblAlgn val="ctr"/>
        <c:lblOffset val="100"/>
        <c:noMultiLvlLbl val="0"/>
      </c:catAx>
      <c:valAx>
        <c:axId val="1977671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32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c:f>
              <c:strCache>
                <c:ptCount val="1"/>
                <c:pt idx="0">
                  <c:v>Cruid oil price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Sheet1!$A$2:$A$37</c:f>
              <c:strCache>
                <c:ptCount val="36"/>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strCache>
            </c:strRef>
          </c:cat>
          <c:val>
            <c:numRef>
              <c:f>Sheet1!$D$2:$D$37</c:f>
              <c:numCache>
                <c:formatCode>General</c:formatCode>
                <c:ptCount val="36"/>
                <c:pt idx="0">
                  <c:v>14.43</c:v>
                </c:pt>
                <c:pt idx="1">
                  <c:v>18.435039370078702</c:v>
                </c:pt>
                <c:pt idx="2">
                  <c:v>14.9238416988417</c:v>
                </c:pt>
                <c:pt idx="3">
                  <c:v>18.226113281250001</c:v>
                </c:pt>
                <c:pt idx="4">
                  <c:v>23.725820312500002</c:v>
                </c:pt>
                <c:pt idx="5">
                  <c:v>20.0009143968872</c:v>
                </c:pt>
                <c:pt idx="6">
                  <c:v>19.3208365758755</c:v>
                </c:pt>
                <c:pt idx="7">
                  <c:v>16.971634241245098</c:v>
                </c:pt>
                <c:pt idx="8">
                  <c:v>15.817626459144</c:v>
                </c:pt>
                <c:pt idx="9">
                  <c:v>17.016679687500002</c:v>
                </c:pt>
                <c:pt idx="10">
                  <c:v>20.668488372093002</c:v>
                </c:pt>
                <c:pt idx="11">
                  <c:v>19.0925875486381</c:v>
                </c:pt>
                <c:pt idx="12">
                  <c:v>12.7156614785992</c:v>
                </c:pt>
                <c:pt idx="13">
                  <c:v>17.970077821011699</c:v>
                </c:pt>
                <c:pt idx="14">
                  <c:v>28.49544921875</c:v>
                </c:pt>
                <c:pt idx="15">
                  <c:v>24.443891050583701</c:v>
                </c:pt>
                <c:pt idx="16">
                  <c:v>25.023255813953501</c:v>
                </c:pt>
                <c:pt idx="17">
                  <c:v>28.830703124999999</c:v>
                </c:pt>
                <c:pt idx="18">
                  <c:v>38.265000000000001</c:v>
                </c:pt>
                <c:pt idx="19">
                  <c:v>54.521089494163398</c:v>
                </c:pt>
                <c:pt idx="20">
                  <c:v>65.144062500000004</c:v>
                </c:pt>
                <c:pt idx="21">
                  <c:v>72.389078431372496</c:v>
                </c:pt>
                <c:pt idx="22">
                  <c:v>97.255972762645996</c:v>
                </c:pt>
                <c:pt idx="23">
                  <c:v>61.671264822134397</c:v>
                </c:pt>
                <c:pt idx="24">
                  <c:v>79.495533596838001</c:v>
                </c:pt>
                <c:pt idx="25">
                  <c:v>111.255597609562</c:v>
                </c:pt>
                <c:pt idx="26">
                  <c:v>111.669702380952</c:v>
                </c:pt>
                <c:pt idx="27">
                  <c:v>108.65851778656101</c:v>
                </c:pt>
                <c:pt idx="28">
                  <c:v>98.946007905138302</c:v>
                </c:pt>
                <c:pt idx="29">
                  <c:v>52.3867588932806</c:v>
                </c:pt>
                <c:pt idx="30">
                  <c:v>43.734169960474297</c:v>
                </c:pt>
                <c:pt idx="31">
                  <c:v>54.192440476190498</c:v>
                </c:pt>
                <c:pt idx="32">
                  <c:v>71.310059760956193</c:v>
                </c:pt>
                <c:pt idx="33">
                  <c:v>64.210573122529595</c:v>
                </c:pt>
                <c:pt idx="34">
                  <c:v>41.838346456692904</c:v>
                </c:pt>
                <c:pt idx="35">
                  <c:v>70.9118972332016</c:v>
                </c:pt>
              </c:numCache>
            </c:numRef>
          </c:val>
          <c:smooth val="0"/>
          <c:extLst>
            <c:ext xmlns:c16="http://schemas.microsoft.com/office/drawing/2014/chart" uri="{C3380CC4-5D6E-409C-BE32-E72D297353CC}">
              <c16:uniqueId val="{00000000-7C38-47D2-ACAA-C731B2BACC5C}"/>
            </c:ext>
          </c:extLst>
        </c:ser>
        <c:dLbls>
          <c:showLegendKey val="0"/>
          <c:showVal val="0"/>
          <c:showCatName val="0"/>
          <c:showSerName val="0"/>
          <c:showPercent val="0"/>
          <c:showBubbleSize val="0"/>
        </c:dLbls>
        <c:marker val="1"/>
        <c:smooth val="0"/>
        <c:axId val="1966328112"/>
        <c:axId val="1873817072"/>
      </c:lineChart>
      <c:catAx>
        <c:axId val="196632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3817072"/>
        <c:crosses val="autoZero"/>
        <c:auto val="1"/>
        <c:lblAlgn val="ctr"/>
        <c:lblOffset val="100"/>
        <c:noMultiLvlLbl val="0"/>
      </c:catAx>
      <c:valAx>
        <c:axId val="1873817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32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Consumer Price Index (CPI)</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Sheet1!$A$2:$A$37</c:f>
              <c:strCache>
                <c:ptCount val="36"/>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strCache>
            </c:strRef>
          </c:cat>
          <c:val>
            <c:numRef>
              <c:f>Sheet1!$C$2:$C$37</c:f>
              <c:numCache>
                <c:formatCode>General</c:formatCode>
                <c:ptCount val="36"/>
                <c:pt idx="0">
                  <c:v>24.280002828765799</c:v>
                </c:pt>
                <c:pt idx="1">
                  <c:v>26.677579319057301</c:v>
                </c:pt>
                <c:pt idx="2">
                  <c:v>28.655125837091202</c:v>
                </c:pt>
                <c:pt idx="3">
                  <c:v>30.387465668618098</c:v>
                </c:pt>
                <c:pt idx="4">
                  <c:v>32.249220140245903</c:v>
                </c:pt>
                <c:pt idx="5">
                  <c:v>34.299420491318998</c:v>
                </c:pt>
                <c:pt idx="6">
                  <c:v>35.5458878143966</c:v>
                </c:pt>
                <c:pt idx="7">
                  <c:v>36.617531851723903</c:v>
                </c:pt>
                <c:pt idx="8">
                  <c:v>38.563292317803203</c:v>
                </c:pt>
                <c:pt idx="9">
                  <c:v>42.534467582538497</c:v>
                </c:pt>
                <c:pt idx="10">
                  <c:v>43.545566759000003</c:v>
                </c:pt>
                <c:pt idx="11">
                  <c:v>45.855920809106301</c:v>
                </c:pt>
                <c:pt idx="12">
                  <c:v>49.708844392463</c:v>
                </c:pt>
                <c:pt idx="13">
                  <c:v>52.744412354129302</c:v>
                </c:pt>
                <c:pt idx="14">
                  <c:v>53.909144115037897</c:v>
                </c:pt>
                <c:pt idx="15">
                  <c:v>54.991194300326498</c:v>
                </c:pt>
                <c:pt idx="16">
                  <c:v>56.823811557662602</c:v>
                </c:pt>
                <c:pt idx="17">
                  <c:v>60.044987358421103</c:v>
                </c:pt>
                <c:pt idx="18">
                  <c:v>64.600922621638105</c:v>
                </c:pt>
                <c:pt idx="19">
                  <c:v>69.153102968056402</c:v>
                </c:pt>
                <c:pt idx="20">
                  <c:v>73.831490991383106</c:v>
                </c:pt>
                <c:pt idx="21">
                  <c:v>80.555313778396695</c:v>
                </c:pt>
                <c:pt idx="22">
                  <c:v>87.7263034206632</c:v>
                </c:pt>
                <c:pt idx="23">
                  <c:v>92.484115240665005</c:v>
                </c:pt>
                <c:pt idx="24">
                  <c:v>100</c:v>
                </c:pt>
                <c:pt idx="25">
                  <c:v>111.39516515523999</c:v>
                </c:pt>
                <c:pt idx="26">
                  <c:v>118.32116425041499</c:v>
                </c:pt>
                <c:pt idx="27">
                  <c:v>127.23122878648699</c:v>
                </c:pt>
                <c:pt idx="28">
                  <c:v>136.126776861358</c:v>
                </c:pt>
                <c:pt idx="29">
                  <c:v>144.55885088801301</c:v>
                </c:pt>
                <c:pt idx="30">
                  <c:v>152.52914032227801</c:v>
                </c:pt>
                <c:pt idx="31">
                  <c:v>161.22645891358599</c:v>
                </c:pt>
                <c:pt idx="32">
                  <c:v>170.16424338410201</c:v>
                </c:pt>
                <c:pt idx="33">
                  <c:v>179.67982174704801</c:v>
                </c:pt>
                <c:pt idx="34">
                  <c:v>189.90553470877899</c:v>
                </c:pt>
                <c:pt idx="35">
                  <c:v>200.43703917498399</c:v>
                </c:pt>
              </c:numCache>
            </c:numRef>
          </c:val>
          <c:smooth val="0"/>
          <c:extLst>
            <c:ext xmlns:c16="http://schemas.microsoft.com/office/drawing/2014/chart" uri="{C3380CC4-5D6E-409C-BE32-E72D297353CC}">
              <c16:uniqueId val="{00000000-D15F-418F-9D33-BAA1FBD99FE2}"/>
            </c:ext>
          </c:extLst>
        </c:ser>
        <c:dLbls>
          <c:showLegendKey val="0"/>
          <c:showVal val="0"/>
          <c:showCatName val="0"/>
          <c:showSerName val="0"/>
          <c:showPercent val="0"/>
          <c:showBubbleSize val="0"/>
        </c:dLbls>
        <c:marker val="1"/>
        <c:smooth val="0"/>
        <c:axId val="1963375168"/>
        <c:axId val="1830379312"/>
      </c:lineChart>
      <c:catAx>
        <c:axId val="196337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379312"/>
        <c:crosses val="autoZero"/>
        <c:auto val="1"/>
        <c:lblAlgn val="ctr"/>
        <c:lblOffset val="100"/>
        <c:noMultiLvlLbl val="0"/>
      </c:catAx>
      <c:valAx>
        <c:axId val="183037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3375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06239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04478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87576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46353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74282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48172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83469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7270D-0903-4716-AA2F-887959B21464}"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909593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7270D-0903-4716-AA2F-887959B21464}"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655047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7270D-0903-4716-AA2F-887959B21464}"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3195481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355014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3731937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846527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59792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6557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3766827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958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11224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4103424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88720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27270D-0903-4716-AA2F-887959B2146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97435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98622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27270D-0903-4716-AA2F-887959B21464}"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342796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27270D-0903-4716-AA2F-887959B21464}"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53900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7270D-0903-4716-AA2F-887959B21464}"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28589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148143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27270D-0903-4716-AA2F-887959B2146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8A8F-F686-41C8-9C80-B5860C49E8AE}" type="slidenum">
              <a:rPr lang="en-US" smtClean="0"/>
              <a:t>‹#›</a:t>
            </a:fld>
            <a:endParaRPr lang="en-US"/>
          </a:p>
        </p:txBody>
      </p:sp>
    </p:spTree>
    <p:extLst>
      <p:ext uri="{BB962C8B-B14F-4D97-AF65-F5344CB8AC3E}">
        <p14:creationId xmlns:p14="http://schemas.microsoft.com/office/powerpoint/2010/main" val="255077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7270D-0903-4716-AA2F-887959B21464}" type="datetimeFigureOut">
              <a:rPr lang="en-US" smtClean="0"/>
              <a:t>7/14/2023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38A8F-F686-41C8-9C80-B5860C49E8AE}" type="slidenum">
              <a:rPr lang="en-US" smtClean="0"/>
              <a:t>‹#›</a:t>
            </a:fld>
            <a:endParaRPr lang="en-US"/>
          </a:p>
        </p:txBody>
      </p:sp>
    </p:spTree>
    <p:extLst>
      <p:ext uri="{BB962C8B-B14F-4D97-AF65-F5344CB8AC3E}">
        <p14:creationId xmlns:p14="http://schemas.microsoft.com/office/powerpoint/2010/main" val="27409693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27270D-0903-4716-AA2F-887959B21464}" type="datetimeFigureOut">
              <a:rPr lang="en-US" smtClean="0"/>
              <a:t>7/14/2023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838A8F-F686-41C8-9C80-B5860C49E8AE}" type="slidenum">
              <a:rPr lang="en-US" smtClean="0"/>
              <a:t>‹#›</a:t>
            </a:fld>
            <a:endParaRPr lang="en-US"/>
          </a:p>
        </p:txBody>
      </p:sp>
    </p:spTree>
    <p:extLst>
      <p:ext uri="{BB962C8B-B14F-4D97-AF65-F5344CB8AC3E}">
        <p14:creationId xmlns:p14="http://schemas.microsoft.com/office/powerpoint/2010/main" val="28770548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1696" y="841132"/>
            <a:ext cx="6096000" cy="878895"/>
          </a:xfrm>
          <a:prstGeom prst="rect">
            <a:avLst/>
          </a:prstGeom>
        </p:spPr>
        <p:txBody>
          <a:bodyPr>
            <a:spAutoFit/>
          </a:bodyPr>
          <a:lstStyle/>
          <a:p>
            <a:pPr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Nexus between Oil Prices and Exchange Rates in the Context of Bangladesh</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048000" y="2551837"/>
            <a:ext cx="6096000" cy="2169825"/>
          </a:xfrm>
          <a:prstGeom prst="rect">
            <a:avLst/>
          </a:prstGeom>
        </p:spPr>
        <p:txBody>
          <a:bodyPr>
            <a:spAutoFit/>
          </a:bodyPr>
          <a:lstStyle/>
          <a:p>
            <a:pPr algn="ctr">
              <a:lnSpc>
                <a:spcPct val="150000"/>
              </a:lnSpc>
            </a:pPr>
            <a:r>
              <a:rPr lang="en-US" b="1" u="sng" dirty="0">
                <a:latin typeface="Times New Roman" panose="02020603050405020304" pitchFamily="18" charset="0"/>
                <a:ea typeface="Calibri" panose="020F0502020204030204" pitchFamily="34" charset="0"/>
                <a:cs typeface="Times New Roman" panose="02020603050405020304" pitchFamily="18" charset="0"/>
              </a:rPr>
              <a:t>Presented By</a:t>
            </a:r>
          </a:p>
          <a:p>
            <a:pPr algn="ct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ID: 17STA008</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Year: 4</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th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Semester: 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nd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Session: 2017-18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206752" y="5553472"/>
            <a:ext cx="8107680" cy="646331"/>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Department of Statistics</a:t>
            </a:r>
          </a:p>
          <a:p>
            <a:r>
              <a:rPr lang="en-US" b="1" dirty="0">
                <a:latin typeface="Times New Roman" panose="02020603050405020304" pitchFamily="18" charset="0"/>
                <a:ea typeface="Calibri" panose="020F0502020204030204" pitchFamily="34" charset="0"/>
                <a:cs typeface="Times New Roman" panose="02020603050405020304" pitchFamily="18" charset="0"/>
              </a:rPr>
              <a:t>Bangabandhu Sheikh Mujibur Rahman Science and Technology University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16934673"/>
              </p:ext>
            </p:extLst>
          </p:nvPr>
        </p:nvGraphicFramePr>
        <p:xfrm>
          <a:off x="2706255" y="2438399"/>
          <a:ext cx="7121234" cy="2640540"/>
        </p:xfrm>
        <a:graphic>
          <a:graphicData uri="http://schemas.openxmlformats.org/drawingml/2006/table">
            <a:tbl>
              <a:tblPr firstRow="1" firstCol="1" bandRow="1">
                <a:tableStyleId>{5C22544A-7EE6-4342-B048-85BDC9FD1C3A}</a:tableStyleId>
              </a:tblPr>
              <a:tblGrid>
                <a:gridCol w="853585">
                  <a:extLst>
                    <a:ext uri="{9D8B030D-6E8A-4147-A177-3AD203B41FA5}">
                      <a16:colId xmlns:a16="http://schemas.microsoft.com/office/drawing/2014/main" val="3833835885"/>
                    </a:ext>
                  </a:extLst>
                </a:gridCol>
                <a:gridCol w="989881">
                  <a:extLst>
                    <a:ext uri="{9D8B030D-6E8A-4147-A177-3AD203B41FA5}">
                      <a16:colId xmlns:a16="http://schemas.microsoft.com/office/drawing/2014/main" val="463052609"/>
                    </a:ext>
                  </a:extLst>
                </a:gridCol>
                <a:gridCol w="1032563">
                  <a:extLst>
                    <a:ext uri="{9D8B030D-6E8A-4147-A177-3AD203B41FA5}">
                      <a16:colId xmlns:a16="http://schemas.microsoft.com/office/drawing/2014/main" val="1585122079"/>
                    </a:ext>
                  </a:extLst>
                </a:gridCol>
                <a:gridCol w="902459">
                  <a:extLst>
                    <a:ext uri="{9D8B030D-6E8A-4147-A177-3AD203B41FA5}">
                      <a16:colId xmlns:a16="http://schemas.microsoft.com/office/drawing/2014/main" val="1925035412"/>
                    </a:ext>
                  </a:extLst>
                </a:gridCol>
                <a:gridCol w="758589">
                  <a:extLst>
                    <a:ext uri="{9D8B030D-6E8A-4147-A177-3AD203B41FA5}">
                      <a16:colId xmlns:a16="http://schemas.microsoft.com/office/drawing/2014/main" val="3919736227"/>
                    </a:ext>
                  </a:extLst>
                </a:gridCol>
                <a:gridCol w="870793">
                  <a:extLst>
                    <a:ext uri="{9D8B030D-6E8A-4147-A177-3AD203B41FA5}">
                      <a16:colId xmlns:a16="http://schemas.microsoft.com/office/drawing/2014/main" val="636985544"/>
                    </a:ext>
                  </a:extLst>
                </a:gridCol>
                <a:gridCol w="1713364">
                  <a:extLst>
                    <a:ext uri="{9D8B030D-6E8A-4147-A177-3AD203B41FA5}">
                      <a16:colId xmlns:a16="http://schemas.microsoft.com/office/drawing/2014/main" val="3922959291"/>
                    </a:ext>
                  </a:extLst>
                </a:gridCol>
              </a:tblGrid>
              <a:tr h="528108">
                <a:tc>
                  <a:txBody>
                    <a:bodyPr/>
                    <a:lstStyle/>
                    <a:p>
                      <a:pPr marL="0" marR="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marL="0" marR="0">
                        <a:lnSpc>
                          <a:spcPct val="150000"/>
                        </a:lnSpc>
                        <a:spcBef>
                          <a:spcPts val="0"/>
                        </a:spcBef>
                        <a:spcAft>
                          <a:spcPts val="0"/>
                        </a:spcAft>
                      </a:pPr>
                      <a:r>
                        <a:rPr lang="en-US" sz="1100">
                          <a:effectLst/>
                        </a:rPr>
                        <a:t>                                                     Trace 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2841949"/>
                  </a:ext>
                </a:extLst>
              </a:tr>
              <a:tr h="528108">
                <a:tc>
                  <a:txBody>
                    <a:bodyPr/>
                    <a:lstStyle/>
                    <a:p>
                      <a:pPr marL="0" marR="0">
                        <a:lnSpc>
                          <a:spcPct val="150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Alternative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Trace statistic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10pct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5pct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1pct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Conclusion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8703064"/>
                  </a:ext>
                </a:extLst>
              </a:tr>
              <a:tr h="528108">
                <a:tc>
                  <a:txBody>
                    <a:bodyPr/>
                    <a:lstStyle/>
                    <a:p>
                      <a:pPr marL="0" marR="0">
                        <a:lnSpc>
                          <a:spcPct val="150000"/>
                        </a:lnSpc>
                        <a:spcBef>
                          <a:spcPts val="0"/>
                        </a:spcBef>
                        <a:spcAft>
                          <a:spcPts val="0"/>
                        </a:spcAft>
                      </a:pPr>
                      <a:r>
                        <a:rPr lang="en-US" sz="1100">
                          <a:effectLst/>
                        </a:rPr>
                        <a:t>r=0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6.50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There is cointegration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3213927"/>
                  </a:ext>
                </a:extLst>
              </a:tr>
              <a:tr h="528108">
                <a:tc>
                  <a:txBody>
                    <a:bodyPr/>
                    <a:lstStyle/>
                    <a:p>
                      <a:pPr marL="0" marR="0">
                        <a:lnSpc>
                          <a:spcPct val="150000"/>
                        </a:lnSpc>
                        <a:spcBef>
                          <a:spcPts val="0"/>
                        </a:spcBef>
                        <a:spcAft>
                          <a:spcPts val="0"/>
                        </a:spcAft>
                      </a:pPr>
                      <a:r>
                        <a:rPr lang="en-US" sz="1100">
                          <a:effectLst/>
                        </a:rPr>
                        <a:t>r&lt;=1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12.91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14.90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19.19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There is no cointegration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779595"/>
                  </a:ext>
                </a:extLst>
              </a:tr>
              <a:tr h="528108">
                <a:tc>
                  <a:txBody>
                    <a:bodyPr/>
                    <a:lstStyle/>
                    <a:p>
                      <a:pPr marL="0" marR="0">
                        <a:lnSpc>
                          <a:spcPct val="150000"/>
                        </a:lnSpc>
                        <a:spcBef>
                          <a:spcPts val="0"/>
                        </a:spcBef>
                        <a:spcAft>
                          <a:spcPts val="0"/>
                        </a:spcAft>
                      </a:pPr>
                      <a:r>
                        <a:rPr lang="en-US" sz="1100">
                          <a:effectLst/>
                        </a:rPr>
                        <a:t>r&lt;=2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18.90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25.75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There is no cointegration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7241444"/>
                  </a:ext>
                </a:extLst>
              </a:tr>
            </a:tbl>
          </a:graphicData>
        </a:graphic>
      </p:graphicFrame>
      <p:sp>
        <p:nvSpPr>
          <p:cNvPr id="3" name="Rectangle 2"/>
          <p:cNvSpPr/>
          <p:nvPr/>
        </p:nvSpPr>
        <p:spPr>
          <a:xfrm>
            <a:off x="3453853" y="372892"/>
            <a:ext cx="4320734" cy="458074"/>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 Johansen cointegration test results</a:t>
            </a:r>
          </a:p>
        </p:txBody>
      </p:sp>
      <p:sp>
        <p:nvSpPr>
          <p:cNvPr id="5" name="TextBox 4">
            <a:extLst>
              <a:ext uri="{FF2B5EF4-FFF2-40B4-BE49-F238E27FC236}">
                <a16:creationId xmlns:a16="http://schemas.microsoft.com/office/drawing/2014/main" id="{41CAB800-0B73-49B7-B398-4E9288548EEE}"/>
              </a:ext>
            </a:extLst>
          </p:cNvPr>
          <p:cNvSpPr txBox="1"/>
          <p:nvPr/>
        </p:nvSpPr>
        <p:spPr>
          <a:xfrm>
            <a:off x="1818819" y="1074958"/>
            <a:ext cx="8554362" cy="704104"/>
          </a:xfrm>
          <a:prstGeom prst="rect">
            <a:avLst/>
          </a:prstGeom>
          <a:noFill/>
        </p:spPr>
        <p:txBody>
          <a:bodyPr wrap="square">
            <a:spAutoFit/>
          </a:bodyPr>
          <a:lstStyle/>
          <a:p>
            <a:pPr marL="0" marR="0" algn="just">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Johansen Cointegration test reveals a cointegrating relationship among the variables in the</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Table. Both the Maximum Eigenvalue and the Trace test confirm that our variables have one cointegrating relationship.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74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60388103"/>
              </p:ext>
            </p:extLst>
          </p:nvPr>
        </p:nvGraphicFramePr>
        <p:xfrm>
          <a:off x="1514764" y="2650836"/>
          <a:ext cx="9772073" cy="2881744"/>
        </p:xfrm>
        <a:graphic>
          <a:graphicData uri="http://schemas.openxmlformats.org/drawingml/2006/table">
            <a:tbl>
              <a:tblPr firstRow="1" firstCol="1" bandRow="1">
                <a:tableStyleId>{5C22544A-7EE6-4342-B048-85BDC9FD1C3A}</a:tableStyleId>
              </a:tblPr>
              <a:tblGrid>
                <a:gridCol w="1951296">
                  <a:extLst>
                    <a:ext uri="{9D8B030D-6E8A-4147-A177-3AD203B41FA5}">
                      <a16:colId xmlns:a16="http://schemas.microsoft.com/office/drawing/2014/main" val="2093797924"/>
                    </a:ext>
                  </a:extLst>
                </a:gridCol>
                <a:gridCol w="3683184">
                  <a:extLst>
                    <a:ext uri="{9D8B030D-6E8A-4147-A177-3AD203B41FA5}">
                      <a16:colId xmlns:a16="http://schemas.microsoft.com/office/drawing/2014/main" val="1323771274"/>
                    </a:ext>
                  </a:extLst>
                </a:gridCol>
                <a:gridCol w="983444">
                  <a:extLst>
                    <a:ext uri="{9D8B030D-6E8A-4147-A177-3AD203B41FA5}">
                      <a16:colId xmlns:a16="http://schemas.microsoft.com/office/drawing/2014/main" val="2566167345"/>
                    </a:ext>
                  </a:extLst>
                </a:gridCol>
                <a:gridCol w="983444">
                  <a:extLst>
                    <a:ext uri="{9D8B030D-6E8A-4147-A177-3AD203B41FA5}">
                      <a16:colId xmlns:a16="http://schemas.microsoft.com/office/drawing/2014/main" val="207386687"/>
                    </a:ext>
                  </a:extLst>
                </a:gridCol>
                <a:gridCol w="2170705">
                  <a:extLst>
                    <a:ext uri="{9D8B030D-6E8A-4147-A177-3AD203B41FA5}">
                      <a16:colId xmlns:a16="http://schemas.microsoft.com/office/drawing/2014/main" val="2972841298"/>
                    </a:ext>
                  </a:extLst>
                </a:gridCol>
              </a:tblGrid>
              <a:tr h="360218">
                <a:tc gridSpan="5">
                  <a:txBody>
                    <a:bodyPr/>
                    <a:lstStyle/>
                    <a:p>
                      <a:pPr marL="0" marR="0">
                        <a:lnSpc>
                          <a:spcPct val="150000"/>
                        </a:lnSpc>
                        <a:spcBef>
                          <a:spcPts val="0"/>
                        </a:spcBef>
                        <a:spcAft>
                          <a:spcPts val="0"/>
                        </a:spcAft>
                      </a:pPr>
                      <a:r>
                        <a:rPr lang="en-US" sz="1000" dirty="0">
                          <a:effectLst/>
                        </a:rPr>
                        <a:t>Causality test statistics between LNRER and LNOP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9735179"/>
                  </a:ext>
                </a:extLst>
              </a:tr>
              <a:tr h="360218">
                <a:tc>
                  <a:txBody>
                    <a:bodyPr/>
                    <a:lstStyle/>
                    <a:p>
                      <a:pPr marL="0" marR="0">
                        <a:lnSpc>
                          <a:spcPct val="150000"/>
                        </a:lnSpc>
                        <a:spcBef>
                          <a:spcPts val="0"/>
                        </a:spcBef>
                        <a:spcAft>
                          <a:spcPts val="0"/>
                        </a:spcAft>
                      </a:pPr>
                      <a:r>
                        <a:rPr lang="en-US" sz="10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Null Hypothesis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F static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P-value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Conclusion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160903"/>
                  </a:ext>
                </a:extLst>
              </a:tr>
              <a:tr h="360218">
                <a:tc>
                  <a:txBody>
                    <a:bodyPr/>
                    <a:lstStyle/>
                    <a:p>
                      <a:pPr marL="0" marR="0">
                        <a:lnSpc>
                          <a:spcPct val="150000"/>
                        </a:lnSpc>
                        <a:spcBef>
                          <a:spcPts val="0"/>
                        </a:spcBef>
                        <a:spcAft>
                          <a:spcPts val="0"/>
                        </a:spcAft>
                      </a:pPr>
                      <a:r>
                        <a:rPr lang="en-US" sz="1000">
                          <a:effectLst/>
                        </a:rPr>
                        <a:t>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LNCOP does not cause 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0.0418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0.0393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LNCOP does cause 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300790"/>
                  </a:ext>
                </a:extLst>
              </a:tr>
              <a:tr h="360218">
                <a:tc>
                  <a:txBody>
                    <a:bodyPr/>
                    <a:lstStyle/>
                    <a:p>
                      <a:pPr marL="0" marR="0">
                        <a:lnSpc>
                          <a:spcPct val="150000"/>
                        </a:lnSpc>
                        <a:spcBef>
                          <a:spcPts val="0"/>
                        </a:spcBef>
                        <a:spcAft>
                          <a:spcPts val="0"/>
                        </a:spcAft>
                      </a:pPr>
                      <a:r>
                        <a:rPr lang="en-US" sz="1000">
                          <a:effectLst/>
                        </a:rPr>
                        <a:t>LNCOP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LNRER does not cause LNCOP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2.9113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LNRER does not cause LNCOP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1939869"/>
                  </a:ext>
                </a:extLst>
              </a:tr>
              <a:tr h="360218">
                <a:tc gridSpan="5">
                  <a:txBody>
                    <a:bodyPr/>
                    <a:lstStyle/>
                    <a:p>
                      <a:pPr marL="0" marR="0">
                        <a:lnSpc>
                          <a:spcPct val="150000"/>
                        </a:lnSpc>
                        <a:spcBef>
                          <a:spcPts val="0"/>
                        </a:spcBef>
                        <a:spcAft>
                          <a:spcPts val="0"/>
                        </a:spcAft>
                      </a:pPr>
                      <a:r>
                        <a:rPr lang="en-US" sz="1000">
                          <a:effectLst/>
                        </a:rPr>
                        <a:t>Causality test statistics between LNRER and LNCPI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8819060"/>
                  </a:ext>
                </a:extLst>
              </a:tr>
              <a:tr h="360218">
                <a:tc>
                  <a:txBody>
                    <a:bodyPr/>
                    <a:lstStyle/>
                    <a:p>
                      <a:pPr marL="0" marR="0">
                        <a:lnSpc>
                          <a:spcPct val="150000"/>
                        </a:lnSpc>
                        <a:spcBef>
                          <a:spcPts val="0"/>
                        </a:spcBef>
                        <a:spcAft>
                          <a:spcPts val="0"/>
                        </a:spcAft>
                      </a:pPr>
                      <a:r>
                        <a:rPr lang="en-US" sz="10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Null Hypothesis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F static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P-value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Conclusion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397344"/>
                  </a:ext>
                </a:extLst>
              </a:tr>
              <a:tr h="360218">
                <a:tc>
                  <a:txBody>
                    <a:bodyPr/>
                    <a:lstStyle/>
                    <a:p>
                      <a:pPr marL="0" marR="0">
                        <a:lnSpc>
                          <a:spcPct val="150000"/>
                        </a:lnSpc>
                        <a:spcBef>
                          <a:spcPts val="0"/>
                        </a:spcBef>
                        <a:spcAft>
                          <a:spcPts val="0"/>
                        </a:spcAft>
                      </a:pPr>
                      <a:r>
                        <a:rPr lang="en-US" sz="1000">
                          <a:effectLst/>
                        </a:rPr>
                        <a:t>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LNCPI does not cause 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0.6839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LNCPI does not cause 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837121"/>
                  </a:ext>
                </a:extLst>
              </a:tr>
              <a:tr h="360218">
                <a:tc>
                  <a:txBody>
                    <a:bodyPr/>
                    <a:lstStyle/>
                    <a:p>
                      <a:pPr marL="0" marR="0">
                        <a:lnSpc>
                          <a:spcPct val="150000"/>
                        </a:lnSpc>
                        <a:spcBef>
                          <a:spcPts val="0"/>
                        </a:spcBef>
                        <a:spcAft>
                          <a:spcPts val="0"/>
                        </a:spcAft>
                      </a:pPr>
                      <a:r>
                        <a:rPr lang="en-US" sz="1000">
                          <a:effectLst/>
                        </a:rPr>
                        <a:t>LNCPI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LNRER does not cause LNCPI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6.116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0.1889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dirty="0">
                          <a:effectLst/>
                        </a:rPr>
                        <a:t>LNRER does not LNCPI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0065039"/>
                  </a:ext>
                </a:extLst>
              </a:tr>
            </a:tbl>
          </a:graphicData>
        </a:graphic>
      </p:graphicFrame>
      <p:sp>
        <p:nvSpPr>
          <p:cNvPr id="3" name="Rectangle 2"/>
          <p:cNvSpPr/>
          <p:nvPr/>
        </p:nvSpPr>
        <p:spPr>
          <a:xfrm>
            <a:off x="3737414" y="97588"/>
            <a:ext cx="3399649" cy="458074"/>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 Granger causality results</a:t>
            </a:r>
          </a:p>
        </p:txBody>
      </p:sp>
      <p:sp>
        <p:nvSpPr>
          <p:cNvPr id="5" name="TextBox 4">
            <a:extLst>
              <a:ext uri="{FF2B5EF4-FFF2-40B4-BE49-F238E27FC236}">
                <a16:creationId xmlns:a16="http://schemas.microsoft.com/office/drawing/2014/main" id="{A912FC87-AE8D-42D3-85A7-BFDCD2A6696F}"/>
              </a:ext>
            </a:extLst>
          </p:cNvPr>
          <p:cNvSpPr txBox="1"/>
          <p:nvPr/>
        </p:nvSpPr>
        <p:spPr>
          <a:xfrm>
            <a:off x="1237673" y="992259"/>
            <a:ext cx="8534400" cy="878895"/>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Table  reveals a unidirectional causality from oil prices to the exchange rate in the long-run. No causal relationship is found in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longrun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between the real exchange rate and CPI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368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60341887"/>
              </p:ext>
            </p:extLst>
          </p:nvPr>
        </p:nvGraphicFramePr>
        <p:xfrm>
          <a:off x="2605549" y="2429164"/>
          <a:ext cx="7275872" cy="2437803"/>
        </p:xfrm>
        <a:graphic>
          <a:graphicData uri="http://schemas.openxmlformats.org/drawingml/2006/table">
            <a:tbl>
              <a:tblPr firstRow="1" firstCol="1" bandRow="1">
                <a:tableStyleId>{5C22544A-7EE6-4342-B048-85BDC9FD1C3A}</a:tableStyleId>
              </a:tblPr>
              <a:tblGrid>
                <a:gridCol w="2424738">
                  <a:extLst>
                    <a:ext uri="{9D8B030D-6E8A-4147-A177-3AD203B41FA5}">
                      <a16:colId xmlns:a16="http://schemas.microsoft.com/office/drawing/2014/main" val="4144561009"/>
                    </a:ext>
                  </a:extLst>
                </a:gridCol>
                <a:gridCol w="2425567">
                  <a:extLst>
                    <a:ext uri="{9D8B030D-6E8A-4147-A177-3AD203B41FA5}">
                      <a16:colId xmlns:a16="http://schemas.microsoft.com/office/drawing/2014/main" val="2583465760"/>
                    </a:ext>
                  </a:extLst>
                </a:gridCol>
                <a:gridCol w="2425567">
                  <a:extLst>
                    <a:ext uri="{9D8B030D-6E8A-4147-A177-3AD203B41FA5}">
                      <a16:colId xmlns:a16="http://schemas.microsoft.com/office/drawing/2014/main" val="1472397838"/>
                    </a:ext>
                  </a:extLst>
                </a:gridCol>
              </a:tblGrid>
              <a:tr h="812601">
                <a:tc>
                  <a:txBody>
                    <a:bodyPr/>
                    <a:lstStyle/>
                    <a:p>
                      <a:pPr marL="0" marR="0">
                        <a:lnSpc>
                          <a:spcPct val="150000"/>
                        </a:lnSpc>
                        <a:spcBef>
                          <a:spcPts val="0"/>
                        </a:spcBef>
                        <a:spcAft>
                          <a:spcPts val="0"/>
                        </a:spcAft>
                      </a:pPr>
                      <a:r>
                        <a:rPr lang="en-US" sz="12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                   AIC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                 BIC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322849"/>
                  </a:ext>
                </a:extLst>
              </a:tr>
              <a:tr h="812601">
                <a:tc>
                  <a:txBody>
                    <a:bodyPr/>
                    <a:lstStyle/>
                    <a:p>
                      <a:pPr marL="0" marR="0">
                        <a:lnSpc>
                          <a:spcPct val="150000"/>
                        </a:lnSpc>
                        <a:spcBef>
                          <a:spcPts val="0"/>
                        </a:spcBef>
                        <a:spcAft>
                          <a:spcPts val="0"/>
                        </a:spcAft>
                      </a:pPr>
                      <a:r>
                        <a:rPr lang="en-US" sz="1200">
                          <a:effectLst/>
                        </a:rPr>
                        <a:t>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172.4539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190.7702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902473"/>
                  </a:ext>
                </a:extLst>
              </a:tr>
              <a:tr h="812601">
                <a:tc>
                  <a:txBody>
                    <a:bodyPr/>
                    <a:lstStyle/>
                    <a:p>
                      <a:pPr marL="0" marR="0">
                        <a:lnSpc>
                          <a:spcPct val="150000"/>
                        </a:lnSpc>
                        <a:spcBef>
                          <a:spcPts val="0"/>
                        </a:spcBef>
                        <a:spcAft>
                          <a:spcPts val="0"/>
                        </a:spcAft>
                      </a:pPr>
                      <a:r>
                        <a:rPr lang="en-US" sz="1200">
                          <a:effectLst/>
                        </a:rPr>
                        <a:t>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183.8238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202.1401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44043"/>
                  </a:ext>
                </a:extLst>
              </a:tr>
            </a:tbl>
          </a:graphicData>
        </a:graphic>
      </p:graphicFrame>
      <p:sp>
        <p:nvSpPr>
          <p:cNvPr id="3" name="Rectangle 2"/>
          <p:cNvSpPr/>
          <p:nvPr/>
        </p:nvSpPr>
        <p:spPr>
          <a:xfrm>
            <a:off x="4443914" y="736685"/>
            <a:ext cx="3363165" cy="458074"/>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 AIC and BIC calculation</a:t>
            </a:r>
          </a:p>
        </p:txBody>
      </p:sp>
      <p:sp>
        <p:nvSpPr>
          <p:cNvPr id="5" name="TextBox 4">
            <a:extLst>
              <a:ext uri="{FF2B5EF4-FFF2-40B4-BE49-F238E27FC236}">
                <a16:creationId xmlns:a16="http://schemas.microsoft.com/office/drawing/2014/main" id="{AD4764FA-986D-4CF2-8CB3-10CA25C32955}"/>
              </a:ext>
            </a:extLst>
          </p:cNvPr>
          <p:cNvSpPr txBox="1"/>
          <p:nvPr/>
        </p:nvSpPr>
        <p:spPr>
          <a:xfrm>
            <a:off x="1542473" y="1327822"/>
            <a:ext cx="9208654" cy="543162"/>
          </a:xfrm>
          <a:prstGeom prst="rect">
            <a:avLst/>
          </a:prstGeom>
          <a:noFill/>
        </p:spPr>
        <p:txBody>
          <a:bodyPr wrap="square">
            <a:spAutoFit/>
          </a:bodyPr>
          <a:lstStyle/>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Table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reavles</a:t>
            </a:r>
            <a:r>
              <a:rPr lang="en-US" sz="1400" dirty="0">
                <a:effectLst/>
                <a:latin typeface="Calibri" panose="020F0502020204030204" pitchFamily="34" charset="0"/>
                <a:ea typeface="Calibri" panose="020F0502020204030204" pitchFamily="34" charset="0"/>
                <a:cs typeface="Times New Roman" panose="02020603050405020304" pitchFamily="18" charset="0"/>
              </a:rPr>
              <a:t> AIC and BIC values of AR and MA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model.As</a:t>
            </a:r>
            <a:r>
              <a:rPr lang="en-US" sz="1400" dirty="0">
                <a:effectLst/>
                <a:latin typeface="Calibri" panose="020F0502020204030204" pitchFamily="34" charset="0"/>
                <a:ea typeface="Calibri" panose="020F0502020204030204" pitchFamily="34" charset="0"/>
                <a:cs typeface="Times New Roman" panose="02020603050405020304" pitchFamily="18" charset="0"/>
              </a:rPr>
              <a:t> for AR model both AIC and BIC value is smaller than that of MA models AIC and BIC value we select AR model for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forcusting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RER and COP.</a:t>
            </a:r>
          </a:p>
        </p:txBody>
      </p:sp>
    </p:spTree>
    <p:extLst>
      <p:ext uri="{BB962C8B-B14F-4D97-AF65-F5344CB8AC3E}">
        <p14:creationId xmlns:p14="http://schemas.microsoft.com/office/powerpoint/2010/main" val="339845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5"/>
          <p:cNvPicPr>
            <a:picLocks noChangeAspect="1" noChangeArrowheads="1"/>
          </p:cNvPicPr>
          <p:nvPr/>
        </p:nvPicPr>
        <p:blipFill>
          <a:blip r:embed="rId2">
            <a:extLst>
              <a:ext uri="{28A0092B-C50C-407E-A947-70E740481C1C}">
                <a14:useLocalDpi xmlns:a14="http://schemas.microsoft.com/office/drawing/2010/main" val="0"/>
              </a:ext>
            </a:extLst>
          </a:blip>
          <a:srcRect t="10767" b="14963"/>
          <a:stretch>
            <a:fillRect/>
          </a:stretch>
        </p:blipFill>
        <p:spPr bwMode="auto">
          <a:xfrm>
            <a:off x="530942" y="385836"/>
            <a:ext cx="10658168" cy="296696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4"/>
          <p:cNvPicPr>
            <a:picLocks noChangeAspect="1" noChangeArrowheads="1"/>
          </p:cNvPicPr>
          <p:nvPr/>
        </p:nvPicPr>
        <p:blipFill>
          <a:blip r:embed="rId3">
            <a:extLst>
              <a:ext uri="{28A0092B-C50C-407E-A947-70E740481C1C}">
                <a14:useLocalDpi xmlns:a14="http://schemas.microsoft.com/office/drawing/2010/main" val="0"/>
              </a:ext>
            </a:extLst>
          </a:blip>
          <a:srcRect l="-2164" t="84489" r="2164" b="8212"/>
          <a:stretch>
            <a:fillRect/>
          </a:stretch>
        </p:blipFill>
        <p:spPr bwMode="auto">
          <a:xfrm>
            <a:off x="1061683" y="3574924"/>
            <a:ext cx="9810026" cy="493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160396" y="163712"/>
            <a:ext cx="11336404" cy="29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160396" y="284327"/>
            <a:ext cx="1133640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147294" y="4106320"/>
            <a:ext cx="11336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F</a:t>
            </a:r>
            <a:r>
              <a:rPr kumimoji="0" lang="en-US" altLang="en-US" sz="1600" b="1" i="0" u="none" strike="noStrike" cap="none" normalizeH="0" baseline="0" dirty="0" bmk="">
                <a:ln>
                  <a:noFill/>
                </a:ln>
                <a:solidFill>
                  <a:srgbClr val="000000"/>
                </a:solidFill>
                <a:effectLst/>
                <a:ea typeface="Calibri" panose="020F0502020204030204" pitchFamily="34" charset="0"/>
                <a:cs typeface="Times New Roman" panose="02020603050405020304" pitchFamily="18" charset="0"/>
              </a:rPr>
              <a:t>igure </a:t>
            </a:r>
            <a:r>
              <a:rPr kumimoji="0" lang="en-US" altLang="en-US" sz="1600" b="1" i="0" u="none" strike="noStrike" cap="none" normalizeH="0" baseline="0" dirty="0" bmk="_Toc13781832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kumimoji="0" lang="en-US" altLang="en-US" b="1" i="0" u="none" strike="noStrike" cap="none" normalizeH="0" baseline="0" dirty="0" bmk="_Toc13781832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bmk="_Toc13781832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AR forecasting for RER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04E7CB3-CF39-4E46-993F-FA59ACDCA253}"/>
              </a:ext>
            </a:extLst>
          </p:cNvPr>
          <p:cNvSpPr txBox="1"/>
          <p:nvPr/>
        </p:nvSpPr>
        <p:spPr>
          <a:xfrm>
            <a:off x="1995056" y="4951461"/>
            <a:ext cx="8174180" cy="543162"/>
          </a:xfrm>
          <a:prstGeom prst="rect">
            <a:avLst/>
          </a:prstGeom>
          <a:noFill/>
        </p:spPr>
        <p:txBody>
          <a:bodyPr wrap="square">
            <a:spAutoFit/>
          </a:bodyPr>
          <a:lstStyle/>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By using AR model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forecatst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of RER for next ten year is made, the forecast shows an upward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trend.which</a:t>
            </a:r>
            <a:r>
              <a:rPr lang="en-US" sz="1400" dirty="0">
                <a:effectLst/>
                <a:latin typeface="Calibri" panose="020F0502020204030204" pitchFamily="34" charset="0"/>
                <a:ea typeface="Calibri" panose="020F0502020204030204" pitchFamily="34" charset="0"/>
                <a:cs typeface="Times New Roman" panose="02020603050405020304" pitchFamily="18" charset="0"/>
              </a:rPr>
              <a:t> implies a future possible rise of RER.</a:t>
            </a:r>
          </a:p>
        </p:txBody>
      </p:sp>
    </p:spTree>
    <p:extLst>
      <p:ext uri="{BB962C8B-B14F-4D97-AF65-F5344CB8AC3E}">
        <p14:creationId xmlns:p14="http://schemas.microsoft.com/office/powerpoint/2010/main" val="365563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3962" y="4621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7"/>
          <p:cNvPicPr>
            <a:picLocks noChangeAspect="1" noChangeArrowheads="1"/>
          </p:cNvPicPr>
          <p:nvPr/>
        </p:nvPicPr>
        <p:blipFill>
          <a:blip r:embed="rId2">
            <a:extLst>
              <a:ext uri="{28A0092B-C50C-407E-A947-70E740481C1C}">
                <a14:useLocalDpi xmlns:a14="http://schemas.microsoft.com/office/drawing/2010/main" val="0"/>
              </a:ext>
            </a:extLst>
          </a:blip>
          <a:srcRect t="12225" b="15875"/>
          <a:stretch>
            <a:fillRect/>
          </a:stretch>
        </p:blipFill>
        <p:spPr bwMode="auto">
          <a:xfrm>
            <a:off x="353962" y="919315"/>
            <a:ext cx="10933470" cy="32298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866336" y="5065912"/>
            <a:ext cx="24593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7818321">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bmk="_Toc137818321">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bmk="_Toc137818321">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AR forecasting of COP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2164" t="84489" r="2164" b="8212"/>
          <a:stretch/>
        </p:blipFill>
        <p:spPr bwMode="auto">
          <a:xfrm>
            <a:off x="673303" y="4316207"/>
            <a:ext cx="9591573" cy="290206"/>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235DDD87-7AB9-4C57-BFEA-180A4EDF164C}"/>
              </a:ext>
            </a:extLst>
          </p:cNvPr>
          <p:cNvSpPr txBox="1"/>
          <p:nvPr/>
        </p:nvSpPr>
        <p:spPr>
          <a:xfrm>
            <a:off x="1468582" y="5373689"/>
            <a:ext cx="9494982" cy="700000"/>
          </a:xfrm>
          <a:prstGeom prst="rect">
            <a:avLst/>
          </a:prstGeom>
          <a:noFill/>
        </p:spPr>
        <p:txBody>
          <a:bodyPr wrap="square">
            <a:spAutoFit/>
          </a:bodyPr>
          <a:lstStyle/>
          <a:p>
            <a:pPr marL="0" marR="0" algn="just">
              <a:lnSpc>
                <a:spcPct val="150000"/>
              </a:lnSpc>
              <a:spcBef>
                <a:spcPts val="0"/>
              </a:spcBef>
              <a:spcAft>
                <a:spcPts val="1000"/>
              </a:spcAft>
            </a:pP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using AR model </a:t>
            </a:r>
            <a:r>
              <a:rPr lang="en-US" sz="14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forecatst</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COP for next ten year is made, the forecast shows a relatively static condition of COP, which implies COP may not change that much in the up coming years</a:t>
            </a:r>
            <a:endPar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861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5120" y="392979"/>
            <a:ext cx="2637260" cy="707886"/>
          </a:xfrm>
          <a:prstGeom prst="rect">
            <a:avLst/>
          </a:prstGeom>
        </p:spPr>
        <p:txBody>
          <a:bodyPr wrap="none">
            <a:spAutoFit/>
          </a:bodyPr>
          <a:lstStyle/>
          <a:p>
            <a:pPr fontAlgn="ctr"/>
            <a:r>
              <a:rPr lang="en-US" sz="4000" b="1" dirty="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Rectangle 2"/>
          <p:cNvSpPr/>
          <p:nvPr/>
        </p:nvSpPr>
        <p:spPr>
          <a:xfrm>
            <a:off x="383457" y="1460457"/>
            <a:ext cx="10559845" cy="1754326"/>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rPr>
              <a:t>As there is clear indication that oil price shock effect economy authorities have to try to saved a portion of the money that is allocated for importing oil for the next few years.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rPr>
              <a:t>That saved money can be invested in other priority sectors of Bangladesh’s economy like health, education, and, most importantly, the social security to improve the living standards as well as achieve overall stability during mundane time and during crisis time. </a:t>
            </a:r>
            <a:endParaRPr lang="en-US" dirty="0"/>
          </a:p>
        </p:txBody>
      </p:sp>
    </p:spTree>
    <p:extLst>
      <p:ext uri="{BB962C8B-B14F-4D97-AF65-F5344CB8AC3E}">
        <p14:creationId xmlns:p14="http://schemas.microsoft.com/office/powerpoint/2010/main" val="82267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747" y="256832"/>
            <a:ext cx="10982508" cy="387798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Limitation of the study</a:t>
            </a:r>
          </a:p>
          <a:p>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Data Limitations: The study relies on the availability and accuracy of data on crude oil prices and exchange rates. However, data collection methods and sources may have inherent limitations, leading to potential data errors or inconsistencies (Rafiq, 2020).</a:t>
            </a:r>
          </a:p>
          <a:p>
            <a:pPr marL="285750" lvl="0" indent="-285750">
              <a:buFont typeface="Arial" panose="020B0604020202020204" pitchFamily="34" charset="0"/>
              <a:buChar char="•"/>
            </a:pPr>
            <a:r>
              <a:rPr lang="en-US" dirty="0"/>
              <a:t>Timeframe and Sample Size: The study's findings are based on a specific timeframe and sample size, which may not capture the complete dynamics of the relationship between crude oil prices and exchange rates in Bangladesh. A longer time series or a larger sample size could provide more robust and comprehensive results (Basher et al., 2018).</a:t>
            </a:r>
          </a:p>
          <a:p>
            <a:pPr marL="285750" lvl="0" indent="-285750">
              <a:buFont typeface="Arial" panose="020B0604020202020204" pitchFamily="34" charset="0"/>
              <a:buChar char="•"/>
            </a:pPr>
            <a:r>
              <a:rPr lang="en-US" dirty="0"/>
              <a:t>External Factors: The study may not account for all external factors that influence the exchange rate, such as global economic conditions, political events, or policy changes. These factors can have significant impacts on exchange rates and may not be fully captured in the analysis (Akram et al., 2019).</a:t>
            </a:r>
          </a:p>
          <a:p>
            <a:endParaRPr lang="en-US" dirty="0"/>
          </a:p>
        </p:txBody>
      </p:sp>
    </p:spTree>
    <p:extLst>
      <p:ext uri="{BB962C8B-B14F-4D97-AF65-F5344CB8AC3E}">
        <p14:creationId xmlns:p14="http://schemas.microsoft.com/office/powerpoint/2010/main" val="269867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2742" y="245102"/>
            <a:ext cx="1678088" cy="523220"/>
          </a:xfrm>
          <a:prstGeom prst="rect">
            <a:avLst/>
          </a:prstGeom>
        </p:spPr>
        <p:txBody>
          <a:bodyPr wrap="none">
            <a:spAutoFit/>
          </a:bodyPr>
          <a:lstStyle/>
          <a:p>
            <a:r>
              <a:rPr lang="en-US" sz="2800" b="1" dirty="0"/>
              <a:t>Reference</a:t>
            </a:r>
            <a:endParaRPr lang="en-US" sz="2800" dirty="0">
              <a:solidFill>
                <a:schemeClr val="bg1"/>
              </a:solidFill>
              <a:effectLst>
                <a:outerShdw blurRad="60007" dist="310007" dir="7680000" sy="30000" kx="1300200" algn="ctr" rotWithShape="0">
                  <a:prstClr val="black">
                    <a:alpha val="13000"/>
                  </a:prstClr>
                </a:outerShdw>
              </a:effectLst>
            </a:endParaRPr>
          </a:p>
        </p:txBody>
      </p:sp>
      <p:sp>
        <p:nvSpPr>
          <p:cNvPr id="4" name="Rectangle 3"/>
          <p:cNvSpPr/>
          <p:nvPr/>
        </p:nvSpPr>
        <p:spPr>
          <a:xfrm>
            <a:off x="749808" y="1015723"/>
            <a:ext cx="11055096" cy="5591274"/>
          </a:xfrm>
          <a:prstGeom prst="rect">
            <a:avLst/>
          </a:prstGeom>
        </p:spPr>
        <p:txBody>
          <a:bodyPr wrap="square">
            <a:spAutoFit/>
          </a:bodyPr>
          <a:lstStyle/>
          <a:p>
            <a:pPr algn="just">
              <a:lnSpc>
                <a:spcPct val="150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Sosvilla-Rivero, S., &amp; Ramos-Herrera, M. (2010). Exchange rate volatility and oil prices: The case Journal of Asian Economics, 24, 101-115.</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Jammazi, R., &amp; Aloui, C. (2015). Crude oil volatility and stock markets in the Gulf Cooperation Council countries: New evidence from nonlinear panel cointegration analysis. Energy Policy, 87, 318-331.</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Ahmad, I., &amp; Yunus, M. (2012). Oil Price and Exchange Rate: A Comparative Study on Selected Asian Countries. International Journal of Trade, Economics, and Finance, 3(3), 201-205.</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Ahmed, N., Khalil, S., &amp; Ali, Q. (2016). Relationship between Oil Prices, Exchange Rates and Stock Market in South Asian Countries: A Multivariate Analysis. Pakistan Journal of Commerce and Social Sciences, 10(3), 567-582.</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i="1" dirty="0">
                <a:latin typeface="Times New Roman" panose="02020603050405020304" pitchFamily="18" charset="0"/>
                <a:ea typeface="Calibri" panose="020F0502020204030204" pitchFamily="34" charset="0"/>
                <a:cs typeface="Times New Roman" panose="02020603050405020304" pitchFamily="18" charset="0"/>
              </a:rPr>
              <a:t>Hasan, I., Shahiduzzaman, M., &amp; Bhowmik, S. (2019). Dynamics of Oil Prices, Exchange Rates, and Stock Market: Evidence from Bangladesh. Cogent Economics &amp; Finance, 7(1), 1625114.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i="1" dirty="0">
                <a:latin typeface="Times New Roman" panose="02020603050405020304" pitchFamily="18" charset="0"/>
                <a:ea typeface="Calibri" panose="020F0502020204030204" pitchFamily="34" charset="0"/>
                <a:cs typeface="Times New Roman" panose="02020603050405020304" pitchFamily="18" charset="0"/>
              </a:rPr>
              <a:t>Rahman, M., &amp; Islam, M. (2017). Relationship between Crude Oil Prices, Inflation, Interest Rate, and Exchange Rate: Evidence from Bangladesh. International Journal of Economics and Financial Issues, 7(3), 221-225.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1712" y="2485382"/>
            <a:ext cx="3496470" cy="1015663"/>
          </a:xfrm>
          <a:prstGeom prst="rect">
            <a:avLst/>
          </a:prstGeom>
        </p:spPr>
        <p:txBody>
          <a:bodyPr wrap="none">
            <a:spAutoFit/>
          </a:bodyPr>
          <a:lstStyle/>
          <a:p>
            <a:r>
              <a:rPr lang="en-US" sz="6000" dirty="0">
                <a:latin typeface="Times New Roman" panose="02020603050405020304" pitchFamily="18" charset="0"/>
                <a:ea typeface="Calibri" panose="020F0502020204030204" pitchFamily="34" charset="0"/>
              </a:rPr>
              <a:t>Thank you</a:t>
            </a:r>
            <a:endParaRPr lang="en-US" sz="6000" dirty="0"/>
          </a:p>
        </p:txBody>
      </p:sp>
    </p:spTree>
    <p:extLst>
      <p:ext uri="{BB962C8B-B14F-4D97-AF65-F5344CB8AC3E}">
        <p14:creationId xmlns:p14="http://schemas.microsoft.com/office/powerpoint/2010/main" val="145320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8068" y="1031486"/>
            <a:ext cx="4457374" cy="3139321"/>
          </a:xfrm>
          <a:prstGeom prst="rect">
            <a:avLst/>
          </a:prstGeom>
        </p:spPr>
        <p:txBody>
          <a:bodyPr wrap="none">
            <a:spAutoFit/>
          </a:bodyPr>
          <a:lstStyle/>
          <a:p>
            <a:r>
              <a:rPr lang="en-US" sz="3600" b="1" dirty="0">
                <a:effectLst>
                  <a:outerShdw blurRad="60007" dist="310007" dir="7680000" sy="30000" kx="1300200" algn="ctr" rotWithShape="0">
                    <a:prstClr val="black">
                      <a:alpha val="13000"/>
                    </a:prstClr>
                  </a:outerShdw>
                </a:effectLst>
                <a:latin typeface="Times New Roman" panose="02020603050405020304" pitchFamily="18" charset="0"/>
                <a:cs typeface="Times New Roman" panose="02020603050405020304" pitchFamily="18" charset="0"/>
              </a:rPr>
              <a:t>Project Outline</a:t>
            </a:r>
          </a:p>
          <a:p>
            <a:endParaRPr lang="en-US" dirty="0">
              <a:solidFill>
                <a:schemeClr val="bg1"/>
              </a:solidFill>
              <a:effectLst>
                <a:outerShdw blurRad="60007" dist="310007" dir="7680000" sy="30000" kx="1300200" algn="ctr" rotWithShape="0">
                  <a:prstClr val="black">
                    <a:alpha val="13000"/>
                  </a:prstClr>
                </a:outerShdw>
              </a:effectLst>
            </a:endParaRPr>
          </a:p>
          <a:p>
            <a:pPr marL="285750" indent="-285750">
              <a:buFont typeface="Arial" panose="020B0604020202020204" pitchFamily="34" charset="0"/>
              <a:buChar char="•"/>
            </a:pPr>
            <a:r>
              <a:rPr lang="en-US" b="1" dirty="0"/>
              <a:t>Introduction</a:t>
            </a:r>
            <a:endParaRPr lang="en-US" dirty="0"/>
          </a:p>
          <a:p>
            <a:pPr marL="285750" indent="-285750">
              <a:buFont typeface="Arial" panose="020B0604020202020204" pitchFamily="34" charset="0"/>
              <a:buChar char="•"/>
            </a:pPr>
            <a:r>
              <a:rPr lang="en-US" b="1" dirty="0"/>
              <a:t>Literature Review</a:t>
            </a:r>
            <a:endParaRPr lang="en-US" dirty="0"/>
          </a:p>
          <a:p>
            <a:pPr marL="285750" indent="-285750">
              <a:buFont typeface="Arial" panose="020B0604020202020204" pitchFamily="34" charset="0"/>
              <a:buChar char="•"/>
            </a:pPr>
            <a:r>
              <a:rPr lang="en-US" b="1" dirty="0"/>
              <a:t>Research Objectives</a:t>
            </a:r>
            <a:endParaRPr lang="en-US" dirty="0"/>
          </a:p>
          <a:p>
            <a:pPr marL="285750" indent="-285750">
              <a:buFont typeface="Arial" panose="020B0604020202020204" pitchFamily="34" charset="0"/>
              <a:buChar char="•"/>
            </a:pPr>
            <a:r>
              <a:rPr lang="en-US" b="1" dirty="0"/>
              <a:t>Methodology</a:t>
            </a:r>
            <a:endParaRPr lang="en-US" dirty="0"/>
          </a:p>
          <a:p>
            <a:pPr marL="285750" indent="-285750" fontAlgn="ct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Analysis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Research Results</a:t>
            </a:r>
            <a:endParaRPr lang="en-US" dirty="0">
              <a:latin typeface="Times New Roman" panose="02020603050405020304" pitchFamily="18" charset="0"/>
              <a:cs typeface="Times New Roman" panose="02020603050405020304" pitchFamily="18" charset="0"/>
            </a:endParaRPr>
          </a:p>
          <a:p>
            <a:pPr marL="285750" indent="-285750" fontAlgn="ctr">
              <a:buFont typeface="Arial" panose="020B0604020202020204" pitchFamily="34" charset="0"/>
              <a:buChar char="•"/>
            </a:pPr>
            <a:r>
              <a:rPr lang="en-US" b="1" dirty="0"/>
              <a:t>Conclusion</a:t>
            </a:r>
            <a:endParaRPr lang="en-US" dirty="0"/>
          </a:p>
          <a:p>
            <a:pPr marL="285750" indent="-285750" fontAlgn="ctr">
              <a:buFont typeface="Arial" panose="020B0604020202020204" pitchFamily="34" charset="0"/>
              <a:buChar char="•"/>
            </a:pPr>
            <a:r>
              <a:rPr lang="en-US" b="1" dirty="0"/>
              <a:t>Limitations of Study</a:t>
            </a:r>
            <a:endParaRPr lang="en-US" dirty="0"/>
          </a:p>
          <a:p>
            <a:pPr marL="285750" indent="-285750">
              <a:buFont typeface="Arial" panose="020B0604020202020204" pitchFamily="34" charset="0"/>
              <a:buChar char="•"/>
            </a:pPr>
            <a:r>
              <a:rPr lang="en-US" b="1" dirty="0"/>
              <a:t>Reference</a:t>
            </a:r>
            <a:endParaRPr lang="en-US" dirty="0">
              <a:solidFill>
                <a:schemeClr val="bg1"/>
              </a:solidFill>
              <a:effectLst>
                <a:outerShdw blurRad="60007" dist="310007" dir="7680000" sy="30000" kx="1300200" algn="ctr" rotWithShape="0">
                  <a:prstClr val="black">
                    <a:alpha val="13000"/>
                  </a:prstClr>
                </a:outerShdw>
              </a:effectLst>
            </a:endParaRPr>
          </a:p>
        </p:txBody>
      </p:sp>
    </p:spTree>
    <p:extLst>
      <p:ext uri="{BB962C8B-B14F-4D97-AF65-F5344CB8AC3E}">
        <p14:creationId xmlns:p14="http://schemas.microsoft.com/office/powerpoint/2010/main" val="79275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8634" y="664387"/>
            <a:ext cx="1665590" cy="614079"/>
          </a:xfrm>
          <a:prstGeom prst="rect">
            <a:avLst/>
          </a:prstGeom>
        </p:spPr>
        <p:txBody>
          <a:bodyPr wrap="square">
            <a:spAutoFit/>
          </a:bodyPr>
          <a:lstStyle/>
          <a:p>
            <a:pPr algn="ctr">
              <a:lnSpc>
                <a:spcPct val="200000"/>
              </a:lnSpc>
              <a:spcBef>
                <a:spcPts val="1200"/>
              </a:spcBef>
            </a:pPr>
            <a:r>
              <a:rPr lang="en-US" sz="2000" b="1" kern="0" dirty="0">
                <a:latin typeface="Times New Roman" panose="02020603050405020304" pitchFamily="18" charset="0"/>
                <a:ea typeface="Times New Roman" panose="02020603050405020304" pitchFamily="18" charset="0"/>
                <a:cs typeface="Times New Roman" panose="02020603050405020304" pitchFamily="18" charset="0"/>
              </a:rPr>
              <a:t>Introduction</a:t>
            </a:r>
          </a:p>
        </p:txBody>
      </p:sp>
      <p:sp>
        <p:nvSpPr>
          <p:cNvPr id="3" name="Rectangle 2"/>
          <p:cNvSpPr/>
          <p:nvPr/>
        </p:nvSpPr>
        <p:spPr>
          <a:xfrm>
            <a:off x="1915491" y="4049006"/>
            <a:ext cx="7976653" cy="1200329"/>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Background of the study</a:t>
            </a: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relationship between crude oil price and the exchange rate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research specifically focusing on the case of Bangladesh.</a:t>
            </a:r>
          </a:p>
        </p:txBody>
      </p:sp>
      <p:sp>
        <p:nvSpPr>
          <p:cNvPr id="4" name="Rectangle 3"/>
          <p:cNvSpPr/>
          <p:nvPr/>
        </p:nvSpPr>
        <p:spPr>
          <a:xfrm>
            <a:off x="1915492" y="1463407"/>
            <a:ext cx="2044149" cy="1200329"/>
          </a:xfrm>
          <a:prstGeom prst="rect">
            <a:avLst/>
          </a:prstGeom>
        </p:spPr>
        <p:txBody>
          <a:bodyPr wrap="none">
            <a:spAutoFit/>
          </a:bodyPr>
          <a:lstStyle/>
          <a:p>
            <a:pPr marL="28575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Nexus</a:t>
            </a:r>
          </a:p>
          <a:p>
            <a:pPr marL="28575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Oil Prices</a:t>
            </a:r>
          </a:p>
          <a:p>
            <a:pPr marL="28575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Exchange Rates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468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8256" y="2310745"/>
            <a:ext cx="9025128" cy="1405513"/>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We wish to show long-run relationships between oil price and exchange rate in Bangladesh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We wish to show causality between Crude Oil Price and Real Rate Of Exchange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3. Prediction of Crude Oil Price and Real Rate Of Exchange</a:t>
            </a:r>
            <a:endParaRPr lang="en-US" dirty="0"/>
          </a:p>
        </p:txBody>
      </p:sp>
      <p:sp>
        <p:nvSpPr>
          <p:cNvPr id="3" name="Rectangle 2"/>
          <p:cNvSpPr/>
          <p:nvPr/>
        </p:nvSpPr>
        <p:spPr>
          <a:xfrm>
            <a:off x="3899761" y="784598"/>
            <a:ext cx="4478790" cy="646331"/>
          </a:xfrm>
          <a:prstGeom prst="rect">
            <a:avLst/>
          </a:prstGeom>
        </p:spPr>
        <p:txBody>
          <a:bodyPr wrap="none">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Research Objectives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63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7359" y="610862"/>
            <a:ext cx="2268570" cy="477054"/>
          </a:xfrm>
          <a:prstGeom prst="rect">
            <a:avLst/>
          </a:prstGeom>
        </p:spPr>
        <p:txBody>
          <a:bodyPr wrap="none">
            <a:spAutoFit/>
          </a:bodyPr>
          <a:lstStyle/>
          <a:p>
            <a:r>
              <a:rPr lang="en-US" sz="2500" b="1" dirty="0"/>
              <a:t>Methodology</a:t>
            </a:r>
            <a:endParaRPr lang="en-US" sz="2500" dirty="0"/>
          </a:p>
        </p:txBody>
      </p:sp>
      <p:sp>
        <p:nvSpPr>
          <p:cNvPr id="3" name="Rectangle 2"/>
          <p:cNvSpPr/>
          <p:nvPr/>
        </p:nvSpPr>
        <p:spPr>
          <a:xfrm>
            <a:off x="1890205" y="1254845"/>
            <a:ext cx="3141245" cy="2831544"/>
          </a:xfrm>
          <a:prstGeom prst="rect">
            <a:avLst/>
          </a:prstGeom>
        </p:spPr>
        <p:txBody>
          <a:bodyPr wrap="none">
            <a:spAutoFit/>
          </a:bodyPr>
          <a:lstStyle/>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Unit Root Test</a:t>
            </a:r>
          </a:p>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Tests for Cointegration</a:t>
            </a:r>
          </a:p>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Johansen cointegration test</a:t>
            </a:r>
          </a:p>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Granger Causality</a:t>
            </a:r>
          </a:p>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Autoregressive Moving Average</a:t>
            </a:r>
          </a:p>
          <a:p>
            <a:pPr marL="285750" indent="-285750">
              <a:lnSpc>
                <a:spcPct val="150000"/>
              </a:lnSpc>
              <a:spcBef>
                <a:spcPts val="2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AIC and BIC</a:t>
            </a:r>
          </a:p>
          <a:p>
            <a:pPr marL="285750" indent="-285750">
              <a:lnSpc>
                <a:spcPct val="150000"/>
              </a:lnSpc>
              <a:spcBef>
                <a:spcPts val="200"/>
              </a:spcBef>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38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8864BD3-4054-467C-A0F8-0B80B7D44372}"/>
              </a:ext>
            </a:extLst>
          </p:cNvPr>
          <p:cNvGraphicFramePr/>
          <p:nvPr>
            <p:extLst>
              <p:ext uri="{D42A27DB-BD31-4B8C-83A1-F6EECF244321}">
                <p14:modId xmlns:p14="http://schemas.microsoft.com/office/powerpoint/2010/main" val="921946316"/>
              </p:ext>
            </p:extLst>
          </p:nvPr>
        </p:nvGraphicFramePr>
        <p:xfrm>
          <a:off x="1746504" y="1097280"/>
          <a:ext cx="8513064" cy="384048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115671" y="5357846"/>
            <a:ext cx="4957767" cy="507831"/>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Real Rate of Exchange (RER) over Time</a:t>
            </a:r>
          </a:p>
        </p:txBody>
      </p:sp>
      <p:sp>
        <p:nvSpPr>
          <p:cNvPr id="4" name="Rectangle 3"/>
          <p:cNvSpPr/>
          <p:nvPr/>
        </p:nvSpPr>
        <p:spPr>
          <a:xfrm>
            <a:off x="983226" y="333239"/>
            <a:ext cx="9684774" cy="369332"/>
          </a:xfrm>
          <a:prstGeom prst="rect">
            <a:avLst/>
          </a:prstGeom>
        </p:spPr>
        <p:txBody>
          <a:bodyPr wrap="square">
            <a:spAutoFit/>
          </a:bodyPr>
          <a:lstStyle/>
          <a:p>
            <a:pPr algn="ctr" fontAlgn="ctr"/>
            <a:r>
              <a:rPr lang="en-US" b="1" dirty="0">
                <a:latin typeface="Times New Roman" panose="02020603050405020304" pitchFamily="18" charset="0"/>
                <a:cs typeface="Times New Roman" panose="02020603050405020304" pitchFamily="18" charset="0"/>
              </a:rPr>
              <a:t>Statistical Analysis and Research Results</a:t>
            </a:r>
          </a:p>
        </p:txBody>
      </p:sp>
    </p:spTree>
    <p:extLst>
      <p:ext uri="{BB962C8B-B14F-4D97-AF65-F5344CB8AC3E}">
        <p14:creationId xmlns:p14="http://schemas.microsoft.com/office/powerpoint/2010/main" val="216089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8473408-7DD3-4D74-B2C5-7ACE134137E4}"/>
              </a:ext>
            </a:extLst>
          </p:cNvPr>
          <p:cNvGraphicFramePr/>
          <p:nvPr>
            <p:extLst>
              <p:ext uri="{D42A27DB-BD31-4B8C-83A1-F6EECF244321}">
                <p14:modId xmlns:p14="http://schemas.microsoft.com/office/powerpoint/2010/main" val="1206075839"/>
              </p:ext>
            </p:extLst>
          </p:nvPr>
        </p:nvGraphicFramePr>
        <p:xfrm>
          <a:off x="2064774" y="1005347"/>
          <a:ext cx="8377084" cy="346832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058037" y="4679421"/>
            <a:ext cx="3643305" cy="458074"/>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Crude Oil Price over Time</a:t>
            </a:r>
          </a:p>
        </p:txBody>
      </p:sp>
    </p:spTree>
    <p:extLst>
      <p:ext uri="{BB962C8B-B14F-4D97-AF65-F5344CB8AC3E}">
        <p14:creationId xmlns:p14="http://schemas.microsoft.com/office/powerpoint/2010/main" val="3709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C162B22-B449-42B3-9C2B-A9AD359E478F}"/>
              </a:ext>
            </a:extLst>
          </p:cNvPr>
          <p:cNvGraphicFramePr/>
          <p:nvPr>
            <p:extLst>
              <p:ext uri="{D42A27DB-BD31-4B8C-83A1-F6EECF244321}">
                <p14:modId xmlns:p14="http://schemas.microsoft.com/office/powerpoint/2010/main" val="547825425"/>
              </p:ext>
            </p:extLst>
          </p:nvPr>
        </p:nvGraphicFramePr>
        <p:xfrm>
          <a:off x="2930218" y="1437968"/>
          <a:ext cx="63119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300719" y="4561434"/>
            <a:ext cx="4902303" cy="458074"/>
          </a:xfrm>
          <a:prstGeom prst="rect">
            <a:avLst/>
          </a:prstGeom>
        </p:spPr>
        <p:txBody>
          <a:bodyPr wrap="none">
            <a:spAutoFit/>
          </a:bodyPr>
          <a:lstStyle/>
          <a:p>
            <a:pPr algn="ctr">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 Consumer Price Index (CPI) over Time</a:t>
            </a:r>
          </a:p>
        </p:txBody>
      </p:sp>
    </p:spTree>
    <p:extLst>
      <p:ext uri="{BB962C8B-B14F-4D97-AF65-F5344CB8AC3E}">
        <p14:creationId xmlns:p14="http://schemas.microsoft.com/office/powerpoint/2010/main" val="359661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4550713"/>
              </p:ext>
            </p:extLst>
          </p:nvPr>
        </p:nvGraphicFramePr>
        <p:xfrm>
          <a:off x="3777672" y="2318326"/>
          <a:ext cx="5754255" cy="3059922"/>
        </p:xfrm>
        <a:graphic>
          <a:graphicData uri="http://schemas.openxmlformats.org/drawingml/2006/table">
            <a:tbl>
              <a:tblPr firstRow="1" firstCol="1" bandRow="1">
                <a:tableStyleId>{5C22544A-7EE6-4342-B048-85BDC9FD1C3A}</a:tableStyleId>
              </a:tblPr>
              <a:tblGrid>
                <a:gridCol w="1859067">
                  <a:extLst>
                    <a:ext uri="{9D8B030D-6E8A-4147-A177-3AD203B41FA5}">
                      <a16:colId xmlns:a16="http://schemas.microsoft.com/office/drawing/2014/main" val="2777298575"/>
                    </a:ext>
                  </a:extLst>
                </a:gridCol>
                <a:gridCol w="1947594">
                  <a:extLst>
                    <a:ext uri="{9D8B030D-6E8A-4147-A177-3AD203B41FA5}">
                      <a16:colId xmlns:a16="http://schemas.microsoft.com/office/drawing/2014/main" val="3646555002"/>
                    </a:ext>
                  </a:extLst>
                </a:gridCol>
                <a:gridCol w="1947594">
                  <a:extLst>
                    <a:ext uri="{9D8B030D-6E8A-4147-A177-3AD203B41FA5}">
                      <a16:colId xmlns:a16="http://schemas.microsoft.com/office/drawing/2014/main" val="1710383412"/>
                    </a:ext>
                  </a:extLst>
                </a:gridCol>
              </a:tblGrid>
              <a:tr h="437132">
                <a:tc gridSpan="3">
                  <a:txBody>
                    <a:bodyPr/>
                    <a:lstStyle/>
                    <a:p>
                      <a:pPr marL="0" marR="0" algn="ctr">
                        <a:lnSpc>
                          <a:spcPct val="150000"/>
                        </a:lnSpc>
                        <a:spcBef>
                          <a:spcPts val="0"/>
                        </a:spcBef>
                        <a:spcAft>
                          <a:spcPts val="0"/>
                        </a:spcAft>
                      </a:pPr>
                      <a:r>
                        <a:rPr lang="en-US" sz="1000" dirty="0">
                          <a:effectLst/>
                        </a:rPr>
                        <a:t>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1742872"/>
                  </a:ext>
                </a:extLst>
              </a:tr>
              <a:tr h="1311394">
                <a:tc>
                  <a:txBody>
                    <a:bodyPr/>
                    <a:lstStyle/>
                    <a:p>
                      <a:pPr marL="0" marR="0" algn="l">
                        <a:lnSpc>
                          <a:spcPct val="150000"/>
                        </a:lnSpc>
                        <a:spcBef>
                          <a:spcPts val="0"/>
                        </a:spcBef>
                        <a:spcAft>
                          <a:spcPts val="0"/>
                        </a:spcAft>
                      </a:pPr>
                      <a:r>
                        <a:rPr lang="en-US" sz="1000" dirty="0">
                          <a:effectLst/>
                        </a:rPr>
                        <a:t>Variables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Level                    </a:t>
                      </a:r>
                      <a:endParaRPr lang="en-US" sz="1100">
                        <a:effectLst/>
                      </a:endParaRPr>
                    </a:p>
                    <a:p>
                      <a:pPr marL="0" marR="0" algn="l">
                        <a:lnSpc>
                          <a:spcPct val="150000"/>
                        </a:lnSpc>
                        <a:spcBef>
                          <a:spcPts val="0"/>
                        </a:spcBef>
                        <a:spcAft>
                          <a:spcPts val="0"/>
                        </a:spcAft>
                      </a:pPr>
                      <a:r>
                        <a:rPr lang="en-US" sz="1000">
                          <a:effectLst/>
                        </a:rPr>
                        <a:t>Intercept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First Difference</a:t>
                      </a:r>
                      <a:endParaRPr lang="en-US" sz="1100">
                        <a:effectLst/>
                      </a:endParaRPr>
                    </a:p>
                    <a:p>
                      <a:pPr marL="0" marR="0" algn="l">
                        <a:lnSpc>
                          <a:spcPct val="150000"/>
                        </a:lnSpc>
                        <a:spcBef>
                          <a:spcPts val="0"/>
                        </a:spcBef>
                        <a:spcAft>
                          <a:spcPts val="0"/>
                        </a:spcAft>
                      </a:pPr>
                      <a:r>
                        <a:rPr lang="en-US" sz="1000">
                          <a:effectLst/>
                        </a:rPr>
                        <a:t>Intercept </a:t>
                      </a:r>
                      <a:endParaRPr lang="en-US" sz="1100">
                        <a:effectLst/>
                      </a:endParaRPr>
                    </a:p>
                    <a:p>
                      <a:pPr marL="0" marR="0" algn="l">
                        <a:lnSpc>
                          <a:spcPct val="150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299848"/>
                  </a:ext>
                </a:extLst>
              </a:tr>
              <a:tr h="437132">
                <a:tc>
                  <a:txBody>
                    <a:bodyPr/>
                    <a:lstStyle/>
                    <a:p>
                      <a:pPr marL="0" marR="0" algn="l">
                        <a:lnSpc>
                          <a:spcPct val="150000"/>
                        </a:lnSpc>
                        <a:spcBef>
                          <a:spcPts val="0"/>
                        </a:spcBef>
                        <a:spcAft>
                          <a:spcPts val="0"/>
                        </a:spcAft>
                      </a:pPr>
                      <a:r>
                        <a:rPr lang="en-US" sz="1000">
                          <a:effectLst/>
                        </a:rPr>
                        <a:t>LNRER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dirty="0">
                          <a:effectLst/>
                        </a:rPr>
                        <a:t>0.018320*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0.207983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9006836"/>
                  </a:ext>
                </a:extLst>
              </a:tr>
              <a:tr h="437132">
                <a:tc>
                  <a:txBody>
                    <a:bodyPr/>
                    <a:lstStyle/>
                    <a:p>
                      <a:pPr marL="0" marR="0" algn="l">
                        <a:lnSpc>
                          <a:spcPct val="150000"/>
                        </a:lnSpc>
                        <a:spcBef>
                          <a:spcPts val="0"/>
                        </a:spcBef>
                        <a:spcAft>
                          <a:spcPts val="0"/>
                        </a:spcAft>
                      </a:pPr>
                      <a:r>
                        <a:rPr lang="en-US" sz="1000">
                          <a:effectLst/>
                        </a:rPr>
                        <a:t>LNCPI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0.03815**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0.40090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667687"/>
                  </a:ext>
                </a:extLst>
              </a:tr>
              <a:tr h="437132">
                <a:tc>
                  <a:txBody>
                    <a:bodyPr/>
                    <a:lstStyle/>
                    <a:p>
                      <a:pPr marL="0" marR="0" algn="l">
                        <a:lnSpc>
                          <a:spcPct val="150000"/>
                        </a:lnSpc>
                        <a:spcBef>
                          <a:spcPts val="0"/>
                        </a:spcBef>
                        <a:spcAft>
                          <a:spcPts val="0"/>
                        </a:spcAft>
                      </a:pPr>
                      <a:r>
                        <a:rPr lang="en-US" sz="1000">
                          <a:effectLst/>
                        </a:rPr>
                        <a:t>LNCOP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a:effectLst/>
                        </a:rPr>
                        <a:t>-0.01695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000" dirty="0">
                          <a:effectLst/>
                        </a:rPr>
                        <a:t>0.01064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112744"/>
                  </a:ext>
                </a:extLst>
              </a:tr>
            </a:tbl>
          </a:graphicData>
        </a:graphic>
      </p:graphicFrame>
      <p:sp>
        <p:nvSpPr>
          <p:cNvPr id="3" name="Rectangle 2"/>
          <p:cNvSpPr/>
          <p:nvPr/>
        </p:nvSpPr>
        <p:spPr>
          <a:xfrm>
            <a:off x="3922000" y="186078"/>
            <a:ext cx="4112023" cy="463397"/>
          </a:xfrm>
          <a:prstGeom prst="rect">
            <a:avLst/>
          </a:prstGeom>
        </p:spPr>
        <p:txBody>
          <a:bodyPr wrap="none">
            <a:spAutoFit/>
          </a:bodyPr>
          <a:lstStyle/>
          <a:p>
            <a:pPr algn="ctr">
              <a:lnSpc>
                <a:spcPct val="150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Table </a:t>
            </a:r>
            <a:r>
              <a:rPr lang="en-US" dirty="0">
                <a:latin typeface="Times New Roman" panose="02020603050405020304" pitchFamily="18" charset="0"/>
                <a:ea typeface="Calibri" panose="020F0502020204030204" pitchFamily="34" charset="0"/>
                <a:cs typeface="Times New Roman" panose="02020603050405020304" pitchFamily="18" charset="0"/>
              </a:rPr>
              <a:t>: Stationary properties of the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0DC74E6-0AC9-49E9-8F9F-A003DDCD3CFE}"/>
              </a:ext>
            </a:extLst>
          </p:cNvPr>
          <p:cNvSpPr txBox="1"/>
          <p:nvPr/>
        </p:nvSpPr>
        <p:spPr>
          <a:xfrm>
            <a:off x="1727200" y="724541"/>
            <a:ext cx="9356436" cy="1027269"/>
          </a:xfrm>
          <a:prstGeom prst="rect">
            <a:avLst/>
          </a:prstGeom>
          <a:noFill/>
        </p:spPr>
        <p:txBody>
          <a:bodyPr wrap="square">
            <a:spAutoFit/>
          </a:bodyPr>
          <a:lstStyle/>
          <a:p>
            <a:pPr marL="0" marR="0" algn="just">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Table  reports the ADF and DF-GLS statistics for all the variables in their levels and first differenced forms. We reveal that the variables are non-stationary at the level, however, at the first difference for both constant and constant and trend configurations. So, our variables are integrated of order one.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B9F03DD-3B5A-4E95-9414-5022BB538DB3}"/>
              </a:ext>
            </a:extLst>
          </p:cNvPr>
          <p:cNvSpPr txBox="1"/>
          <p:nvPr/>
        </p:nvSpPr>
        <p:spPr>
          <a:xfrm>
            <a:off x="2078182" y="5592712"/>
            <a:ext cx="8377382" cy="704104"/>
          </a:xfrm>
          <a:prstGeom prst="rect">
            <a:avLst/>
          </a:prstGeom>
          <a:noFill/>
        </p:spPr>
        <p:txBody>
          <a:bodyPr wrap="square">
            <a:spAutoFit/>
          </a:bodyPr>
          <a:lstStyle/>
          <a:p>
            <a:pPr marL="0" marR="0">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*Refer significance level at 1, 5, and 10%, respectively. Critical values are not reported for the sake of brevity; however, it can be delivered on request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20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1148</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Times New Roman</vt:lpstr>
      <vt:lpstr>Trebuchet MS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2023-07-13T20:15:32Z</dcterms:created>
  <dcterms:modified xsi:type="dcterms:W3CDTF">2023-07-14T18:10:35Z</dcterms:modified>
</cp:coreProperties>
</file>