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1"/>
  </p:notesMasterIdLst>
  <p:sldIdLst>
    <p:sldId id="256" r:id="rId2"/>
    <p:sldId id="257" r:id="rId3"/>
    <p:sldId id="258" r:id="rId4"/>
    <p:sldId id="259" r:id="rId5"/>
    <p:sldId id="260" r:id="rId6"/>
    <p:sldId id="279" r:id="rId7"/>
    <p:sldId id="280" r:id="rId8"/>
    <p:sldId id="261" r:id="rId9"/>
    <p:sldId id="262" r:id="rId10"/>
    <p:sldId id="263" r:id="rId11"/>
    <p:sldId id="274" r:id="rId12"/>
    <p:sldId id="282" r:id="rId13"/>
    <p:sldId id="284" r:id="rId14"/>
    <p:sldId id="283" r:id="rId15"/>
    <p:sldId id="285" r:id="rId16"/>
    <p:sldId id="275" r:id="rId17"/>
    <p:sldId id="276" r:id="rId18"/>
    <p:sldId id="277" r:id="rId19"/>
    <p:sldId id="278" r:id="rId20"/>
  </p:sldIdLst>
  <p:sldSz cx="9144000" cy="6858000" type="screen4x3"/>
  <p:notesSz cx="6858000" cy="9144000"/>
  <p:embeddedFontLst>
    <p:embeddedFont>
      <p:font typeface="Century Schoolbook" panose="02040604050505020304" pitchFamily="18" charset="0"/>
      <p:regular r:id="rId22"/>
      <p:bold r:id="rId23"/>
      <p:italic r:id="rId24"/>
      <p:boldItalic r:id="rId25"/>
    </p:embeddedFont>
    <p:embeddedFont>
      <p:font typeface="Old Standard TT" panose="020B0604020202020204" charset="0"/>
      <p:regular r:id="rId26"/>
      <p:bold r:id="rId27"/>
      <p:italic r:id="rId28"/>
    </p:embeddedFont>
    <p:embeddedFont>
      <p:font typeface="Economica"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Open Sans"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78042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9164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188dcc6c9c_7_9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188dcc6c9c_7_9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2188dcc6c9c_7_95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1457391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5403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63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8466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3503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888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1168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88dcc6c9c_7_9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88dcc6c9c_7_9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2188dcc6c9c_7_93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729179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188dcc6c9c_7_9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188dcc6c9c_7_9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2188dcc6c9c_7_95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2847025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5006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5431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588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188dcc6c9c_5_18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88dcc6c9c_5_18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g2188dcc6c9c_5_185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3177303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88dcc6c9c_7_7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88dcc6c9c_7_7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2188dcc6c9c_7_72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4117996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88dcc6c9c_7_7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88dcc6c9c_7_7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2188dcc6c9c_7_72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74658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88dcc6c9c_7_7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88dcc6c9c_7_7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2188dcc6c9c_7_72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646887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88dcc6c9c_7_7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188dcc6c9c_7_7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2188dcc6c9c_7_73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1668558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188dcc6c9c_7_7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188dcc6c9c_7_7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2188dcc6c9c_7_75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3511378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1" name="Google Shape;51;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2"/>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457200" y="1600200"/>
            <a:ext cx="7467600" cy="4873800"/>
          </a:xfrm>
          <a:prstGeom prst="rect">
            <a:avLst/>
          </a:prstGeom>
          <a:noFill/>
          <a:ln>
            <a:noFill/>
          </a:ln>
        </p:spPr>
        <p:txBody>
          <a:bodyPr spcFirstLastPara="1" wrap="square" lIns="91425" tIns="45700" rIns="91425" bIns="45700" anchor="t" anchorCtr="0">
            <a:normAutofit/>
          </a:bodyPr>
          <a:lstStyle>
            <a:lvl1pPr marL="457200" lvl="0" indent="-308610" algn="l" rtl="0">
              <a:spcBef>
                <a:spcPts val="600"/>
              </a:spcBef>
              <a:spcAft>
                <a:spcPts val="0"/>
              </a:spcAft>
              <a:buSzPts val="1260"/>
              <a:buChar char="●"/>
              <a:defRPr/>
            </a:lvl1pPr>
            <a:lvl2pPr marL="914400" lvl="1" indent="-320040" algn="l" rtl="0">
              <a:spcBef>
                <a:spcPts val="1200"/>
              </a:spcBef>
              <a:spcAft>
                <a:spcPts val="0"/>
              </a:spcAft>
              <a:buSzPts val="1440"/>
              <a:buChar char="○"/>
              <a:defRPr/>
            </a:lvl2pPr>
            <a:lvl3pPr marL="1371600" lvl="2" indent="-297180" algn="l" rtl="0">
              <a:spcBef>
                <a:spcPts val="1200"/>
              </a:spcBef>
              <a:spcAft>
                <a:spcPts val="0"/>
              </a:spcAft>
              <a:buSzPts val="1080"/>
              <a:buChar char="■"/>
              <a:defRPr/>
            </a:lvl3pPr>
            <a:lvl4pPr marL="1828800" lvl="3" indent="-297180" algn="l" rtl="0">
              <a:spcBef>
                <a:spcPts val="1200"/>
              </a:spcBef>
              <a:spcAft>
                <a:spcPts val="0"/>
              </a:spcAft>
              <a:buSzPts val="1080"/>
              <a:buChar char="●"/>
              <a:defRPr/>
            </a:lvl4pPr>
            <a:lvl5pPr marL="2286000" lvl="4" indent="-306323" algn="l" rtl="0">
              <a:spcBef>
                <a:spcPts val="1200"/>
              </a:spcBef>
              <a:spcAft>
                <a:spcPts val="0"/>
              </a:spcAft>
              <a:buSzPts val="1224"/>
              <a:buChar char="○"/>
              <a:defRPr/>
            </a:lvl5pPr>
            <a:lvl6pPr marL="2743200" lvl="5" indent="-342900" algn="l" rtl="0">
              <a:spcBef>
                <a:spcPts val="1200"/>
              </a:spcBef>
              <a:spcAft>
                <a:spcPts val="0"/>
              </a:spcAft>
              <a:buSzPts val="1800"/>
              <a:buChar char="■"/>
              <a:defRPr/>
            </a:lvl6pPr>
            <a:lvl7pPr marL="3200400" lvl="6" indent="-297179" algn="l" rtl="0">
              <a:spcBef>
                <a:spcPts val="1200"/>
              </a:spcBef>
              <a:spcAft>
                <a:spcPts val="0"/>
              </a:spcAft>
              <a:buSzPts val="1080"/>
              <a:buChar char="●"/>
              <a:defRPr/>
            </a:lvl7pPr>
            <a:lvl8pPr marL="3657600" lvl="7" indent="-342900" algn="l" rtl="0">
              <a:spcBef>
                <a:spcPts val="1200"/>
              </a:spcBef>
              <a:spcAft>
                <a:spcPts val="0"/>
              </a:spcAft>
              <a:buSzPts val="1800"/>
              <a:buChar char="○"/>
              <a:defRPr/>
            </a:lvl8pPr>
            <a:lvl9pPr marL="4114800" lvl="8" indent="-342900" algn="l" rtl="0">
              <a:spcBef>
                <a:spcPts val="1200"/>
              </a:spcBef>
              <a:spcAft>
                <a:spcPts val="1200"/>
              </a:spcAft>
              <a:buSzPts val="1800"/>
              <a:buChar char="■"/>
              <a:defRPr/>
            </a:lvl9pPr>
          </a:lstStyle>
          <a:p>
            <a:endParaRPr/>
          </a:p>
        </p:txBody>
      </p:sp>
      <p:sp>
        <p:nvSpPr>
          <p:cNvPr id="57" name="Google Shape;57;p13"/>
          <p:cNvSpPr txBox="1">
            <a:spLocks noGrp="1"/>
          </p:cNvSpPr>
          <p:nvPr>
            <p:ph type="dt" idx="10"/>
          </p:nvPr>
        </p:nvSpPr>
        <p:spPr>
          <a:xfrm rot="5400000">
            <a:off x="7589484" y="1081935"/>
            <a:ext cx="2011800" cy="3840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3"/>
          <p:cNvSpPr txBox="1">
            <a:spLocks noGrp="1"/>
          </p:cNvSpPr>
          <p:nvPr>
            <p:ph type="sldNum" idx="12"/>
          </p:nvPr>
        </p:nvSpPr>
        <p:spPr>
          <a:xfrm>
            <a:off x="8129016" y="5734050"/>
            <a:ext cx="609600" cy="521100"/>
          </a:xfrm>
          <a:prstGeom prst="rect">
            <a:avLst/>
          </a:prstGeom>
          <a:noFill/>
          <a:ln>
            <a:noFill/>
          </a:ln>
        </p:spPr>
        <p:txBody>
          <a:bodyPr spcFirstLastPara="1" wrap="square" lIns="91425" tIns="45700" rIns="91425" bIns="45700"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9" name="Google Shape;59;p13"/>
          <p:cNvSpPr txBox="1">
            <a:spLocks noGrp="1"/>
          </p:cNvSpPr>
          <p:nvPr>
            <p:ph type="ftr" idx="11"/>
          </p:nvPr>
        </p:nvSpPr>
        <p:spPr>
          <a:xfrm rot="5400000">
            <a:off x="6990216" y="3737270"/>
            <a:ext cx="3200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4" name="Google Shape;44;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Google Shape;11;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12" name="Google Shape;12;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6.jpe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9.jpe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1030702" y="443913"/>
            <a:ext cx="7274400" cy="1016100"/>
          </a:xfrm>
          <a:prstGeom prst="rect">
            <a:avLst/>
          </a:prstGeom>
          <a:noFill/>
          <a:ln>
            <a:noFill/>
          </a:ln>
        </p:spPr>
        <p:txBody>
          <a:bodyPr spcFirstLastPara="1" wrap="square" lIns="91425" tIns="45700" rIns="91425" bIns="45700" anchor="b" anchorCtr="0">
            <a:normAutofit/>
          </a:bodyPr>
          <a:lstStyle/>
          <a:p>
            <a:pPr marL="304800" lvl="0" indent="0" algn="ctr" rtl="0">
              <a:lnSpc>
                <a:spcPct val="115000"/>
              </a:lnSpc>
              <a:spcBef>
                <a:spcPts val="0"/>
              </a:spcBef>
              <a:spcAft>
                <a:spcPts val="0"/>
              </a:spcAft>
              <a:buClr>
                <a:schemeClr val="dk1"/>
              </a:buClr>
              <a:buSzPts val="1100"/>
              <a:buFont typeface="Arial"/>
              <a:buNone/>
            </a:pPr>
            <a:r>
              <a:rPr lang="en-IN" sz="2600" cap="none" dirty="0" smtClean="0">
                <a:solidFill>
                  <a:schemeClr val="dk1"/>
                </a:solidFill>
                <a:latin typeface="Times New Roman"/>
                <a:ea typeface="Times New Roman"/>
                <a:cs typeface="Times New Roman"/>
                <a:sym typeface="Times New Roman"/>
              </a:rPr>
              <a:t>CHAT ANALYZER USING PYTHON DATA SCIENCE LIBRARIES</a:t>
            </a:r>
            <a:endParaRPr sz="2600" cap="none" dirty="0">
              <a:solidFill>
                <a:schemeClr val="dk1"/>
              </a:solidFill>
              <a:latin typeface="Times New Roman"/>
              <a:ea typeface="Times New Roman"/>
              <a:cs typeface="Times New Roman"/>
              <a:sym typeface="Times New Roman"/>
            </a:endParaRPr>
          </a:p>
        </p:txBody>
      </p:sp>
      <p:sp>
        <p:nvSpPr>
          <p:cNvPr id="65" name="Google Shape;65;p14"/>
          <p:cNvSpPr txBox="1"/>
          <p:nvPr/>
        </p:nvSpPr>
        <p:spPr>
          <a:xfrm>
            <a:off x="1238902" y="1595525"/>
            <a:ext cx="6858000" cy="6170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entury Schoolbook"/>
                <a:ea typeface="Century Schoolbook"/>
                <a:cs typeface="Century Schoolbook"/>
                <a:sym typeface="Century Schoolbook"/>
              </a:rPr>
              <a:t>Presented By</a:t>
            </a:r>
            <a:r>
              <a:rPr lang="en-US" sz="1800" i="0" u="none" strike="noStrike" cap="none" dirty="0">
                <a:solidFill>
                  <a:schemeClr val="dk1"/>
                </a:solidFill>
                <a:latin typeface="Century Schoolbook"/>
                <a:ea typeface="Century Schoolbook"/>
                <a:cs typeface="Century Schoolbook"/>
                <a:sym typeface="Century Schoolbook"/>
              </a:rPr>
              <a:t> </a:t>
            </a:r>
            <a:endParaRPr dirty="0"/>
          </a:p>
          <a:p>
            <a:pPr marR="161925" lvl="0" indent="457200" algn="ctr">
              <a:lnSpc>
                <a:spcPct val="115000"/>
              </a:lnSpc>
              <a:spcBef>
                <a:spcPts val="15"/>
              </a:spcBef>
              <a:buClr>
                <a:schemeClr val="dk1"/>
              </a:buClr>
              <a:buSzPts val="1100"/>
            </a:pPr>
            <a:r>
              <a:rPr lang="en-US" dirty="0" smtClean="0">
                <a:solidFill>
                  <a:schemeClr val="dk1"/>
                </a:solidFill>
                <a:latin typeface="Times New Roman"/>
                <a:ea typeface="Times New Roman"/>
                <a:cs typeface="Times New Roman"/>
                <a:sym typeface="Times New Roman"/>
              </a:rPr>
              <a:t>AMAN </a:t>
            </a:r>
            <a:endParaRPr dirty="0">
              <a:solidFill>
                <a:schemeClr val="dk1"/>
              </a:solidFill>
              <a:latin typeface="Times New Roman"/>
              <a:ea typeface="Times New Roman"/>
              <a:cs typeface="Times New Roman"/>
              <a:sym typeface="Times New Roman"/>
            </a:endParaRPr>
          </a:p>
        </p:txBody>
      </p:sp>
      <p:pic>
        <p:nvPicPr>
          <p:cNvPr id="66" name="Google Shape;66;p14" descr="D:\logo.jpg"/>
          <p:cNvPicPr preferRelativeResize="0"/>
          <p:nvPr/>
        </p:nvPicPr>
        <p:blipFill rotWithShape="1">
          <a:blip r:embed="rId3">
            <a:alphaModFix/>
          </a:blip>
          <a:srcRect l="2734" t="4678" r="2295" b="3926"/>
          <a:stretch/>
        </p:blipFill>
        <p:spPr>
          <a:xfrm>
            <a:off x="3867802" y="3530808"/>
            <a:ext cx="1600200" cy="1041400"/>
          </a:xfrm>
          <a:prstGeom prst="rect">
            <a:avLst/>
          </a:prstGeom>
          <a:noFill/>
          <a:ln>
            <a:noFill/>
          </a:ln>
        </p:spPr>
      </p:pic>
      <p:sp>
        <p:nvSpPr>
          <p:cNvPr id="67" name="Google Shape;67;p14"/>
          <p:cNvSpPr/>
          <p:nvPr/>
        </p:nvSpPr>
        <p:spPr>
          <a:xfrm>
            <a:off x="1086502" y="2784296"/>
            <a:ext cx="7162800" cy="1015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dirty="0">
                <a:solidFill>
                  <a:schemeClr val="dk1"/>
                </a:solidFill>
                <a:latin typeface="Century Schoolbook"/>
                <a:ea typeface="Century Schoolbook"/>
                <a:cs typeface="Century Schoolbook"/>
                <a:sym typeface="Century Schoolbook"/>
              </a:rPr>
              <a:t>Under the Supervision of</a:t>
            </a:r>
            <a:endParaRPr b="1" dirty="0"/>
          </a:p>
          <a:p>
            <a:pPr marL="1393190" marR="487680" lvl="0" indent="304800" algn="l" rtl="0">
              <a:lnSpc>
                <a:spcPct val="115000"/>
              </a:lnSpc>
              <a:spcBef>
                <a:spcPts val="0"/>
              </a:spcBef>
              <a:spcAft>
                <a:spcPts val="0"/>
              </a:spcAft>
              <a:buSzPts val="1100"/>
              <a:buNone/>
            </a:pPr>
            <a:r>
              <a:rPr lang="en-US" sz="1900">
                <a:solidFill>
                  <a:schemeClr val="dk1"/>
                </a:solidFill>
                <a:latin typeface="Times New Roman"/>
                <a:ea typeface="Times New Roman"/>
                <a:cs typeface="Times New Roman"/>
                <a:sym typeface="Times New Roman"/>
              </a:rPr>
              <a:t>  </a:t>
            </a:r>
            <a:r>
              <a:rPr lang="en-IN" sz="1800" smtClean="0">
                <a:solidFill>
                  <a:schemeClr val="dk1"/>
                </a:solidFill>
                <a:latin typeface="Times New Roman"/>
                <a:ea typeface="Times New Roman"/>
                <a:cs typeface="Times New Roman"/>
                <a:sym typeface="Times New Roman"/>
              </a:rPr>
              <a:t>PROF</a:t>
            </a:r>
            <a:r>
              <a:rPr lang="en-IN" sz="1800" dirty="0" smtClean="0">
                <a:solidFill>
                  <a:schemeClr val="dk1"/>
                </a:solidFill>
                <a:latin typeface="Times New Roman"/>
                <a:ea typeface="Times New Roman"/>
                <a:cs typeface="Times New Roman"/>
                <a:sym typeface="Times New Roman"/>
              </a:rPr>
              <a:t>. DEBAJYOTI CHATTERJEE</a:t>
            </a:r>
            <a:endParaRPr sz="1800" dirty="0"/>
          </a:p>
        </p:txBody>
      </p:sp>
      <p:sp>
        <p:nvSpPr>
          <p:cNvPr id="69" name="Google Shape;69;p14"/>
          <p:cNvSpPr/>
          <p:nvPr/>
        </p:nvSpPr>
        <p:spPr>
          <a:xfrm>
            <a:off x="1200802" y="4916061"/>
            <a:ext cx="6934200" cy="1138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000" b="1" i="0" u="none" strike="noStrike" cap="small" dirty="0">
                <a:solidFill>
                  <a:srgbClr val="002060"/>
                </a:solidFill>
                <a:latin typeface="Century Schoolbook"/>
                <a:ea typeface="Century Schoolbook"/>
                <a:cs typeface="Century Schoolbook"/>
                <a:sym typeface="Century Schoolbook"/>
              </a:rPr>
              <a:t>Department of Computer Application</a:t>
            </a:r>
            <a:endParaRPr dirty="0"/>
          </a:p>
          <a:p>
            <a:pPr marL="0" marR="0" lvl="0" indent="0" algn="ctr" rtl="0">
              <a:lnSpc>
                <a:spcPct val="100000"/>
              </a:lnSpc>
              <a:spcBef>
                <a:spcPts val="0"/>
              </a:spcBef>
              <a:spcAft>
                <a:spcPts val="0"/>
              </a:spcAft>
              <a:buNone/>
            </a:pPr>
            <a:r>
              <a:rPr lang="en-US" sz="2400" b="1" i="0" u="none" strike="noStrike" cap="small" dirty="0">
                <a:solidFill>
                  <a:srgbClr val="002060"/>
                </a:solidFill>
                <a:latin typeface="Century Schoolbook"/>
                <a:ea typeface="Century Schoolbook"/>
                <a:cs typeface="Century Schoolbook"/>
                <a:sym typeface="Century Schoolbook"/>
              </a:rPr>
              <a:t>University of Engineering &amp; Management, Jaipur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rmAutofit/>
          </a:bodyPr>
          <a:lstStyle/>
          <a:p>
            <a:pPr marL="0" lvl="0" indent="0" algn="l" rtl="0">
              <a:lnSpc>
                <a:spcPct val="115000"/>
              </a:lnSpc>
              <a:spcBef>
                <a:spcPts val="0"/>
              </a:spcBef>
              <a:spcAft>
                <a:spcPts val="0"/>
              </a:spcAft>
              <a:buNone/>
            </a:pPr>
            <a:r>
              <a:rPr lang="en-US" dirty="0"/>
              <a:t>Experimental Setup</a:t>
            </a:r>
            <a:endParaRPr dirty="0"/>
          </a:p>
        </p:txBody>
      </p:sp>
      <p:sp>
        <p:nvSpPr>
          <p:cNvPr id="128" name="Google Shape;128;p21"/>
          <p:cNvSpPr txBox="1">
            <a:spLocks noGrp="1"/>
          </p:cNvSpPr>
          <p:nvPr>
            <p:ph type="body" idx="1"/>
          </p:nvPr>
        </p:nvSpPr>
        <p:spPr>
          <a:xfrm>
            <a:off x="457200" y="1417650"/>
            <a:ext cx="8088000" cy="4873800"/>
          </a:xfrm>
          <a:prstGeom prst="rect">
            <a:avLst/>
          </a:prstGeom>
        </p:spPr>
        <p:txBody>
          <a:bodyPr spcFirstLastPara="1" wrap="square" lIns="91425" tIns="45700" rIns="91425" bIns="45700" anchor="t" anchorCtr="0">
            <a:noAutofit/>
          </a:bodyPr>
          <a:lstStyle/>
          <a:p>
            <a:pPr marL="0" lvl="0" indent="0">
              <a:buClr>
                <a:schemeClr val="dk1"/>
              </a:buClr>
              <a:buSzPts val="1100"/>
              <a:buNone/>
            </a:pPr>
            <a:r>
              <a:rPr lang="en-US" sz="1600" b="1" dirty="0">
                <a:highlight>
                  <a:srgbClr val="F7F7F8"/>
                </a:highlight>
                <a:latin typeface="Roboto"/>
                <a:ea typeface="Roboto"/>
                <a:cs typeface="Roboto"/>
                <a:sym typeface="Roboto"/>
              </a:rPr>
              <a:t>Data</a:t>
            </a:r>
            <a:r>
              <a:rPr lang="en-US" sz="1600" b="1" u="sng" dirty="0">
                <a:highlight>
                  <a:srgbClr val="F7F7F8"/>
                </a:highlight>
                <a:latin typeface="Roboto"/>
                <a:ea typeface="Roboto"/>
                <a:cs typeface="Roboto"/>
                <a:sym typeface="Roboto"/>
              </a:rPr>
              <a:t> </a:t>
            </a:r>
            <a:r>
              <a:rPr lang="en-US" sz="1600" b="1" dirty="0">
                <a:highlight>
                  <a:srgbClr val="F7F7F8"/>
                </a:highlight>
                <a:latin typeface="Roboto"/>
                <a:ea typeface="Roboto"/>
                <a:cs typeface="Roboto"/>
                <a:sym typeface="Roboto"/>
              </a:rPr>
              <a:t>Collection</a:t>
            </a:r>
            <a:r>
              <a:rPr lang="en-US" sz="1600" b="1" dirty="0">
                <a:solidFill>
                  <a:srgbClr val="374151"/>
                </a:solidFill>
                <a:highlight>
                  <a:srgbClr val="F7F7F8"/>
                </a:highlight>
                <a:latin typeface="Roboto"/>
                <a:ea typeface="Roboto"/>
                <a:cs typeface="Roboto"/>
                <a:sym typeface="Roboto"/>
              </a:rPr>
              <a:t>: T</a:t>
            </a:r>
            <a:r>
              <a:rPr lang="en-US" sz="1600" b="1" dirty="0" smtClean="0">
                <a:solidFill>
                  <a:srgbClr val="374151"/>
                </a:solidFill>
                <a:highlight>
                  <a:srgbClr val="F7F7F8"/>
                </a:highlight>
                <a:latin typeface="Roboto"/>
                <a:ea typeface="Roboto"/>
                <a:cs typeface="Roboto"/>
                <a:sym typeface="Roboto"/>
              </a:rPr>
              <a:t>he </a:t>
            </a:r>
            <a:r>
              <a:rPr lang="en-US" sz="1600" b="1" dirty="0">
                <a:solidFill>
                  <a:srgbClr val="374151"/>
                </a:solidFill>
                <a:highlight>
                  <a:srgbClr val="F7F7F8"/>
                </a:highlight>
                <a:latin typeface="Roboto"/>
                <a:ea typeface="Roboto"/>
                <a:cs typeface="Roboto"/>
                <a:sym typeface="Roboto"/>
              </a:rPr>
              <a:t>first step is to collect chat data from the relevant sources. This may include customer service chat logs, social media chat logs, or chatbot interactions. The data should be stored in a suitable format such </a:t>
            </a:r>
            <a:r>
              <a:rPr lang="en-US" sz="1600" b="1" dirty="0" smtClean="0">
                <a:solidFill>
                  <a:srgbClr val="374151"/>
                </a:solidFill>
                <a:highlight>
                  <a:srgbClr val="F7F7F8"/>
                </a:highlight>
                <a:latin typeface="Roboto"/>
                <a:ea typeface="Roboto"/>
                <a:cs typeface="Roboto"/>
                <a:sym typeface="Roboto"/>
              </a:rPr>
              <a:t>as CSV/JSON or TXT file</a:t>
            </a:r>
          </a:p>
          <a:p>
            <a:pPr marL="0" lvl="0" indent="0">
              <a:buClr>
                <a:schemeClr val="dk1"/>
              </a:buClr>
              <a:buSzPts val="1100"/>
              <a:buNone/>
            </a:pPr>
            <a:r>
              <a:rPr lang="en-US" sz="1600" b="1" dirty="0" smtClean="0">
                <a:highlight>
                  <a:srgbClr val="F7F7F8"/>
                </a:highlight>
                <a:latin typeface="Roboto"/>
                <a:ea typeface="Roboto"/>
                <a:cs typeface="Roboto"/>
                <a:sym typeface="Roboto"/>
              </a:rPr>
              <a:t>Data </a:t>
            </a:r>
            <a:r>
              <a:rPr lang="en-US" sz="1600" b="1" dirty="0">
                <a:highlight>
                  <a:srgbClr val="F7F7F8"/>
                </a:highlight>
                <a:latin typeface="Roboto"/>
                <a:ea typeface="Roboto"/>
                <a:cs typeface="Roboto"/>
                <a:sym typeface="Roboto"/>
              </a:rPr>
              <a:t>Preprocessing</a:t>
            </a:r>
            <a:r>
              <a:rPr lang="en-US" sz="1600" b="1" dirty="0">
                <a:solidFill>
                  <a:srgbClr val="374151"/>
                </a:solidFill>
                <a:highlight>
                  <a:srgbClr val="F7F7F8"/>
                </a:highlight>
                <a:latin typeface="Roboto"/>
                <a:ea typeface="Roboto"/>
                <a:cs typeface="Roboto"/>
                <a:sym typeface="Roboto"/>
              </a:rPr>
              <a:t>: </a:t>
            </a:r>
            <a:r>
              <a:rPr lang="en-US" sz="1600" b="1" dirty="0" smtClean="0">
                <a:solidFill>
                  <a:srgbClr val="374151"/>
                </a:solidFill>
                <a:highlight>
                  <a:srgbClr val="F7F7F8"/>
                </a:highlight>
                <a:latin typeface="Roboto"/>
                <a:ea typeface="Roboto"/>
                <a:cs typeface="Roboto"/>
                <a:sym typeface="Roboto"/>
              </a:rPr>
              <a:t>the </a:t>
            </a:r>
            <a:r>
              <a:rPr lang="en-US" sz="1600" b="1" dirty="0">
                <a:solidFill>
                  <a:srgbClr val="374151"/>
                </a:solidFill>
                <a:highlight>
                  <a:srgbClr val="F7F7F8"/>
                </a:highlight>
                <a:latin typeface="Roboto"/>
                <a:ea typeface="Roboto"/>
                <a:cs typeface="Roboto"/>
                <a:sym typeface="Roboto"/>
              </a:rPr>
              <a:t>next step is to preprocess the chat data as described in the proposed model. This may include cleaning the data, removing </a:t>
            </a:r>
            <a:r>
              <a:rPr lang="en-US" sz="1600" b="1" dirty="0" err="1">
                <a:solidFill>
                  <a:srgbClr val="374151"/>
                </a:solidFill>
                <a:highlight>
                  <a:srgbClr val="F7F7F8"/>
                </a:highlight>
                <a:latin typeface="Roboto"/>
                <a:ea typeface="Roboto"/>
                <a:cs typeface="Roboto"/>
                <a:sym typeface="Roboto"/>
              </a:rPr>
              <a:t>stopwords</a:t>
            </a:r>
            <a:r>
              <a:rPr lang="en-US" sz="1600" b="1" dirty="0">
                <a:solidFill>
                  <a:srgbClr val="374151"/>
                </a:solidFill>
                <a:highlight>
                  <a:srgbClr val="F7F7F8"/>
                </a:highlight>
                <a:latin typeface="Roboto"/>
                <a:ea typeface="Roboto"/>
                <a:cs typeface="Roboto"/>
                <a:sym typeface="Roboto"/>
              </a:rPr>
              <a:t>, and tokenizing the text. Python libraries such as NLTK and Spacy can be used for this </a:t>
            </a:r>
            <a:r>
              <a:rPr lang="en-US" sz="1600" b="1" dirty="0" smtClean="0">
                <a:solidFill>
                  <a:srgbClr val="374151"/>
                </a:solidFill>
                <a:highlight>
                  <a:srgbClr val="F7F7F8"/>
                </a:highlight>
                <a:latin typeface="Roboto"/>
                <a:ea typeface="Roboto"/>
                <a:cs typeface="Roboto"/>
                <a:sym typeface="Roboto"/>
              </a:rPr>
              <a:t>task.</a:t>
            </a:r>
          </a:p>
          <a:p>
            <a:pPr marL="0" lvl="0" indent="0">
              <a:buClr>
                <a:schemeClr val="dk1"/>
              </a:buClr>
              <a:buSzPts val="1100"/>
              <a:buNone/>
            </a:pPr>
            <a:r>
              <a:rPr lang="en-US" sz="1600" b="1" dirty="0" smtClean="0">
                <a:solidFill>
                  <a:srgbClr val="374151"/>
                </a:solidFill>
                <a:highlight>
                  <a:srgbClr val="F7F7F8"/>
                </a:highlight>
                <a:latin typeface="Roboto"/>
                <a:ea typeface="Roboto"/>
                <a:cs typeface="Roboto"/>
                <a:sym typeface="Roboto"/>
              </a:rPr>
              <a:t>Model Selection</a:t>
            </a:r>
            <a:r>
              <a:rPr lang="en-US" sz="1600" b="1" u="sng" dirty="0" smtClean="0">
                <a:solidFill>
                  <a:srgbClr val="374151"/>
                </a:solidFill>
                <a:highlight>
                  <a:srgbClr val="F7F7F8"/>
                </a:highlight>
                <a:latin typeface="Roboto"/>
                <a:ea typeface="Roboto"/>
                <a:cs typeface="Roboto"/>
                <a:sym typeface="Roboto"/>
              </a:rPr>
              <a:t>:</a:t>
            </a:r>
            <a:r>
              <a:rPr lang="en-US" sz="1600" b="1" dirty="0">
                <a:solidFill>
                  <a:srgbClr val="374151"/>
                </a:solidFill>
                <a:highlight>
                  <a:srgbClr val="F7F7F8"/>
                </a:highlight>
                <a:latin typeface="Roboto"/>
                <a:ea typeface="Roboto"/>
                <a:cs typeface="Roboto"/>
                <a:sym typeface="Roboto"/>
              </a:rPr>
              <a:t> T</a:t>
            </a:r>
            <a:r>
              <a:rPr lang="en-US" sz="1600" b="1" dirty="0" smtClean="0">
                <a:solidFill>
                  <a:srgbClr val="374151"/>
                </a:solidFill>
                <a:highlight>
                  <a:srgbClr val="F7F7F8"/>
                </a:highlight>
                <a:latin typeface="Roboto"/>
                <a:ea typeface="Roboto"/>
                <a:cs typeface="Roboto"/>
                <a:sym typeface="Roboto"/>
              </a:rPr>
              <a:t>opic </a:t>
            </a:r>
            <a:r>
              <a:rPr lang="en-US" sz="1600" b="1" dirty="0">
                <a:solidFill>
                  <a:srgbClr val="374151"/>
                </a:solidFill>
                <a:highlight>
                  <a:srgbClr val="F7F7F8"/>
                </a:highlight>
                <a:latin typeface="Roboto"/>
                <a:ea typeface="Roboto"/>
                <a:cs typeface="Roboto"/>
                <a:sym typeface="Roboto"/>
              </a:rPr>
              <a:t>modeling can be performed on the chat data using Python libraries such as </a:t>
            </a:r>
            <a:r>
              <a:rPr lang="en-US" sz="1600" b="1" dirty="0" smtClean="0">
                <a:solidFill>
                  <a:srgbClr val="374151"/>
                </a:solidFill>
                <a:highlight>
                  <a:srgbClr val="F7F7F8"/>
                </a:highlight>
                <a:latin typeface="Roboto"/>
                <a:ea typeface="Roboto"/>
                <a:cs typeface="Roboto"/>
                <a:sym typeface="Roboto"/>
              </a:rPr>
              <a:t>PANDAS, COLLECTIONS. </a:t>
            </a:r>
            <a:r>
              <a:rPr lang="en-US" sz="1600" b="1" dirty="0" err="1" smtClean="0">
                <a:solidFill>
                  <a:srgbClr val="374151"/>
                </a:solidFill>
                <a:highlight>
                  <a:srgbClr val="F7F7F8"/>
                </a:highlight>
                <a:latin typeface="Roboto"/>
                <a:ea typeface="Roboto"/>
                <a:cs typeface="Roboto"/>
                <a:sym typeface="Roboto"/>
              </a:rPr>
              <a:t>RegEx</a:t>
            </a:r>
            <a:r>
              <a:rPr lang="en-US" sz="1600" b="1" dirty="0" smtClean="0">
                <a:solidFill>
                  <a:srgbClr val="374151"/>
                </a:solidFill>
                <a:highlight>
                  <a:srgbClr val="F7F7F8"/>
                </a:highlight>
                <a:latin typeface="Roboto"/>
                <a:ea typeface="Roboto"/>
                <a:cs typeface="Roboto"/>
                <a:sym typeface="Roboto"/>
              </a:rPr>
              <a:t> is used for finding patterns in the text and extract data. This </a:t>
            </a:r>
            <a:r>
              <a:rPr lang="en-US" sz="1600" b="1" dirty="0">
                <a:solidFill>
                  <a:srgbClr val="374151"/>
                </a:solidFill>
                <a:highlight>
                  <a:srgbClr val="F7F7F8"/>
                </a:highlight>
                <a:latin typeface="Roboto"/>
                <a:ea typeface="Roboto"/>
                <a:cs typeface="Roboto"/>
                <a:sym typeface="Roboto"/>
              </a:rPr>
              <a:t>can help identify common topics or themes in the chat messages</a:t>
            </a:r>
            <a:r>
              <a:rPr lang="en-US" sz="1600" b="1" dirty="0" smtClean="0">
                <a:solidFill>
                  <a:srgbClr val="374151"/>
                </a:solidFill>
                <a:highlight>
                  <a:srgbClr val="F7F7F8"/>
                </a:highlight>
                <a:latin typeface="Roboto"/>
                <a:ea typeface="Roboto"/>
                <a:cs typeface="Roboto"/>
                <a:sym typeface="Roboto"/>
              </a:rPr>
              <a:t>.</a:t>
            </a:r>
          </a:p>
          <a:p>
            <a:pPr marL="0" lvl="0" indent="0">
              <a:buClr>
                <a:schemeClr val="dk1"/>
              </a:buClr>
              <a:buSzPts val="1100"/>
              <a:buNone/>
            </a:pPr>
            <a:r>
              <a:rPr lang="en-US" sz="1600" b="1" dirty="0">
                <a:solidFill>
                  <a:srgbClr val="374151"/>
                </a:solidFill>
                <a:highlight>
                  <a:srgbClr val="F7F7F8"/>
                </a:highlight>
                <a:latin typeface="Roboto"/>
                <a:ea typeface="Roboto"/>
                <a:cs typeface="Roboto"/>
                <a:sym typeface="Roboto"/>
              </a:rPr>
              <a:t>Visualization</a:t>
            </a:r>
            <a:r>
              <a:rPr lang="en-US" sz="1600" b="1" u="sng" dirty="0">
                <a:solidFill>
                  <a:srgbClr val="374151"/>
                </a:solidFill>
                <a:highlight>
                  <a:srgbClr val="F7F7F8"/>
                </a:highlight>
                <a:latin typeface="Roboto"/>
                <a:ea typeface="Roboto"/>
                <a:cs typeface="Roboto"/>
                <a:sym typeface="Roboto"/>
              </a:rPr>
              <a:t>: </a:t>
            </a:r>
            <a:r>
              <a:rPr lang="en-US" sz="1600" b="1" dirty="0">
                <a:solidFill>
                  <a:srgbClr val="374151"/>
                </a:solidFill>
                <a:highlight>
                  <a:srgbClr val="F7F7F8"/>
                </a:highlight>
                <a:latin typeface="Roboto"/>
                <a:ea typeface="Roboto"/>
                <a:cs typeface="Roboto"/>
                <a:sym typeface="Roboto"/>
              </a:rPr>
              <a:t>Interactive visualizations can be created using Python Streamlit and Matplotlib. This can help users explore and understand the chat data and communicate findings to others</a:t>
            </a:r>
            <a:r>
              <a:rPr lang="en-US" sz="1500" b="1" u="sng" dirty="0">
                <a:solidFill>
                  <a:srgbClr val="374151"/>
                </a:solidFill>
                <a:highlight>
                  <a:srgbClr val="F7F7F8"/>
                </a:highlight>
                <a:latin typeface="Roboto"/>
                <a:ea typeface="Roboto"/>
                <a:cs typeface="Roboto"/>
                <a:sym typeface="Roboto"/>
              </a:rPr>
              <a:t>.</a:t>
            </a:r>
            <a:r>
              <a:rPr lang="en-US" sz="1500" b="1" dirty="0" smtClean="0">
                <a:solidFill>
                  <a:srgbClr val="374151"/>
                </a:solidFill>
                <a:highlight>
                  <a:srgbClr val="F7F7F8"/>
                </a:highlight>
                <a:latin typeface="Roboto"/>
                <a:ea typeface="Roboto"/>
                <a:cs typeface="Roboto"/>
                <a:sym typeface="Roboto"/>
              </a:rPr>
              <a:t>.</a:t>
            </a:r>
            <a:r>
              <a:rPr lang="en-US" sz="1300" b="1" dirty="0" smtClean="0">
                <a:solidFill>
                  <a:srgbClr val="374151"/>
                </a:solidFill>
                <a:highlight>
                  <a:srgbClr val="F7F7F8"/>
                </a:highlight>
                <a:latin typeface="Roboto"/>
                <a:ea typeface="Roboto"/>
                <a:cs typeface="Roboto"/>
                <a:sym typeface="Roboto"/>
              </a:rPr>
              <a:t>	</a:t>
            </a:r>
            <a:endParaRPr sz="1300" b="1" dirty="0" smtClean="0">
              <a:solidFill>
                <a:srgbClr val="374151"/>
              </a:solidFill>
              <a:highlight>
                <a:srgbClr val="F7F7F8"/>
              </a:highlight>
              <a:latin typeface="Roboto"/>
              <a:ea typeface="Roboto"/>
              <a:cs typeface="Roboto"/>
              <a:sym typeface="Roboto"/>
            </a:endParaRPr>
          </a:p>
          <a:p>
            <a:pPr marL="0" lvl="0" indent="0" algn="l" rtl="0">
              <a:spcBef>
                <a:spcPts val="1200"/>
              </a:spcBef>
              <a:spcAft>
                <a:spcPts val="0"/>
              </a:spcAft>
              <a:buNone/>
            </a:pPr>
            <a:endParaRPr sz="1200" b="1" dirty="0">
              <a:solidFill>
                <a:srgbClr val="374151"/>
              </a:solidFill>
              <a:highlight>
                <a:srgbClr val="F7F7F8"/>
              </a:highlight>
              <a:latin typeface="Roboto"/>
              <a:ea typeface="Roboto"/>
              <a:cs typeface="Roboto"/>
              <a:sym typeface="Roboto"/>
            </a:endParaRPr>
          </a:p>
          <a:p>
            <a:pPr marL="0" lvl="0" indent="0" algn="l" rtl="0">
              <a:spcBef>
                <a:spcPts val="1200"/>
              </a:spcBef>
              <a:spcAft>
                <a:spcPts val="1200"/>
              </a:spcAft>
              <a:buNone/>
            </a:pPr>
            <a:endParaRPr sz="1200" b="1" dirty="0">
              <a:solidFill>
                <a:srgbClr val="374151"/>
              </a:solidFill>
              <a:highlight>
                <a:srgbClr val="F7F7F8"/>
              </a:highlight>
              <a:latin typeface="Roboto"/>
              <a:ea typeface="Roboto"/>
              <a:cs typeface="Roboto"/>
              <a:sym typeface="Roboto"/>
            </a:endParaRPr>
          </a:p>
        </p:txBody>
      </p:sp>
      <p:sp>
        <p:nvSpPr>
          <p:cNvPr id="129" name="Google Shape;129;p21"/>
          <p:cNvSpPr txBox="1">
            <a:spLocks noGrp="1"/>
          </p:cNvSpPr>
          <p:nvPr>
            <p:ph type="sldNum" idx="12"/>
          </p:nvPr>
        </p:nvSpPr>
        <p:spPr>
          <a:xfrm>
            <a:off x="8129016" y="5734050"/>
            <a:ext cx="609600" cy="521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en-US">
                <a:solidFill>
                  <a:schemeClr val="dk2"/>
                </a:solidFill>
              </a:rPr>
              <a:t>10</a:t>
            </a:fld>
            <a:endParaRPr>
              <a:solidFill>
                <a:schemeClr val="dk2"/>
              </a:solidFill>
            </a:endParaRPr>
          </a:p>
        </p:txBody>
      </p:sp>
      <p:pic>
        <p:nvPicPr>
          <p:cNvPr id="130" name="Google Shape;130;p21" descr="D:\logo.jpg"/>
          <p:cNvPicPr preferRelativeResize="0"/>
          <p:nvPr/>
        </p:nvPicPr>
        <p:blipFill rotWithShape="1">
          <a:blip r:embed="rId3">
            <a:alphaModFix/>
          </a:blip>
          <a:srcRect l="2735" t="4679" r="2298" b="3921"/>
          <a:stretch/>
        </p:blipFill>
        <p:spPr>
          <a:xfrm>
            <a:off x="7543800" y="0"/>
            <a:ext cx="1600200" cy="104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a:spLocks noGrp="1"/>
          </p:cNvSpPr>
          <p:nvPr>
            <p:ph type="title"/>
          </p:nvPr>
        </p:nvSpPr>
        <p:spPr>
          <a:xfrm>
            <a:off x="389650" y="-50812"/>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2060"/>
              </a:buClr>
              <a:buSzPts val="3000"/>
              <a:buFont typeface="Century Schoolbook"/>
              <a:buNone/>
            </a:pPr>
            <a:r>
              <a:rPr lang="en-US" dirty="0" smtClean="0">
                <a:solidFill>
                  <a:schemeClr val="tx1"/>
                </a:solidFill>
              </a:rPr>
              <a:t>Outputs</a:t>
            </a:r>
            <a:endParaRPr dirty="0">
              <a:solidFill>
                <a:schemeClr val="tx1"/>
              </a:solidFill>
            </a:endParaRPr>
          </a:p>
        </p:txBody>
      </p:sp>
      <p:sp>
        <p:nvSpPr>
          <p:cNvPr id="222" name="Google Shape;222;p3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en-US">
                <a:solidFill>
                  <a:schemeClr val="dk2"/>
                </a:solidFill>
              </a:rPr>
              <a:t>11</a:t>
            </a:fld>
            <a:endParaRPr>
              <a:solidFill>
                <a:schemeClr val="dk2"/>
              </a:solidFill>
            </a:endParaRPr>
          </a:p>
        </p:txBody>
      </p:sp>
      <p:pic>
        <p:nvPicPr>
          <p:cNvPr id="223" name="Google Shape;223;p32"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66510"/>
            <a:ext cx="9144000" cy="710482"/>
          </a:xfrm>
          <a:prstGeom prst="rect">
            <a:avLst/>
          </a:prstGeom>
        </p:spPr>
      </p:pic>
      <p:sp>
        <p:nvSpPr>
          <p:cNvPr id="4" name="TextBox 3"/>
          <p:cNvSpPr txBox="1"/>
          <p:nvPr/>
        </p:nvSpPr>
        <p:spPr>
          <a:xfrm>
            <a:off x="389650" y="1884218"/>
            <a:ext cx="3834704" cy="307777"/>
          </a:xfrm>
          <a:prstGeom prst="rect">
            <a:avLst/>
          </a:prstGeom>
          <a:noFill/>
        </p:spPr>
        <p:txBody>
          <a:bodyPr wrap="none" rtlCol="0">
            <a:spAutoFit/>
          </a:bodyPr>
          <a:lstStyle/>
          <a:p>
            <a:r>
              <a:rPr lang="en-US" b="1" dirty="0" smtClean="0">
                <a:latin typeface="Roboto"/>
                <a:ea typeface="Roboto"/>
                <a:sym typeface="Roboto"/>
              </a:rPr>
              <a:t>RUNNING THE CODE IN VS CODE TERMINAL:</a:t>
            </a:r>
            <a:endParaRPr lang="en-IN" dirty="0"/>
          </a:p>
        </p:txBody>
      </p:sp>
      <p:sp>
        <p:nvSpPr>
          <p:cNvPr id="5" name="Rectangle 4"/>
          <p:cNvSpPr/>
          <p:nvPr/>
        </p:nvSpPr>
        <p:spPr>
          <a:xfrm>
            <a:off x="389650" y="3312428"/>
            <a:ext cx="3794629" cy="307777"/>
          </a:xfrm>
          <a:prstGeom prst="rect">
            <a:avLst/>
          </a:prstGeom>
        </p:spPr>
        <p:txBody>
          <a:bodyPr wrap="none">
            <a:spAutoFit/>
          </a:bodyPr>
          <a:lstStyle/>
          <a:p>
            <a:r>
              <a:rPr lang="en-US" b="1" dirty="0" smtClean="0">
                <a:latin typeface="Roboto"/>
                <a:ea typeface="Roboto"/>
                <a:sym typeface="Roboto"/>
              </a:rPr>
              <a:t>UPLOADING A DATA SOURCE OR TEXT FILE:</a:t>
            </a:r>
            <a:endParaRPr lang="en-IN"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193" y="3620205"/>
            <a:ext cx="7553623" cy="33519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a:spLocks noGrp="1"/>
          </p:cNvSpPr>
          <p:nvPr>
            <p:ph type="title"/>
          </p:nvPr>
        </p:nvSpPr>
        <p:spPr>
          <a:xfrm>
            <a:off x="389650" y="-50812"/>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2060"/>
              </a:buClr>
              <a:buSzPts val="3000"/>
              <a:buFont typeface="Century Schoolbook"/>
              <a:buNone/>
            </a:pPr>
            <a:r>
              <a:rPr lang="en-US" dirty="0" smtClean="0">
                <a:solidFill>
                  <a:schemeClr val="tx1"/>
                </a:solidFill>
              </a:rPr>
              <a:t>Outputs</a:t>
            </a:r>
            <a:endParaRPr dirty="0">
              <a:solidFill>
                <a:schemeClr val="tx1"/>
              </a:solidFill>
            </a:endParaRPr>
          </a:p>
        </p:txBody>
      </p:sp>
      <p:sp>
        <p:nvSpPr>
          <p:cNvPr id="222" name="Google Shape;222;p3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en-US">
                <a:solidFill>
                  <a:schemeClr val="dk2"/>
                </a:solidFill>
              </a:rPr>
              <a:t>12</a:t>
            </a:fld>
            <a:endParaRPr>
              <a:solidFill>
                <a:schemeClr val="dk2"/>
              </a:solidFill>
            </a:endParaRPr>
          </a:p>
        </p:txBody>
      </p:sp>
      <p:pic>
        <p:nvPicPr>
          <p:cNvPr id="223" name="Google Shape;223;p32"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4" name="TextBox 3"/>
          <p:cNvSpPr txBox="1"/>
          <p:nvPr/>
        </p:nvSpPr>
        <p:spPr>
          <a:xfrm>
            <a:off x="389650" y="1721426"/>
            <a:ext cx="5833648" cy="307777"/>
          </a:xfrm>
          <a:prstGeom prst="rect">
            <a:avLst/>
          </a:prstGeom>
          <a:noFill/>
        </p:spPr>
        <p:txBody>
          <a:bodyPr wrap="none" rtlCol="0">
            <a:spAutoFit/>
          </a:bodyPr>
          <a:lstStyle/>
          <a:p>
            <a:r>
              <a:rPr lang="en-US" b="1" dirty="0" smtClean="0">
                <a:latin typeface="Roboto"/>
                <a:ea typeface="Roboto"/>
                <a:sym typeface="Roboto"/>
              </a:rPr>
              <a:t>VISUALISED DATA AND RESULTS OF PATTERNS IN ANALYZED TEXT:</a:t>
            </a:r>
            <a:endParaRPr lang="en-IN" dirty="0"/>
          </a:p>
        </p:txBody>
      </p:sp>
      <p:sp>
        <p:nvSpPr>
          <p:cNvPr id="5" name="Rectangle 4"/>
          <p:cNvSpPr/>
          <p:nvPr/>
        </p:nvSpPr>
        <p:spPr>
          <a:xfrm>
            <a:off x="389650" y="5719617"/>
            <a:ext cx="3794629" cy="307777"/>
          </a:xfrm>
          <a:prstGeom prst="rect">
            <a:avLst/>
          </a:prstGeom>
        </p:spPr>
        <p:txBody>
          <a:bodyPr wrap="none">
            <a:spAutoFit/>
          </a:bodyPr>
          <a:lstStyle/>
          <a:p>
            <a:r>
              <a:rPr lang="en-US" b="1" dirty="0" smtClean="0">
                <a:latin typeface="Roboto"/>
                <a:ea typeface="Roboto"/>
                <a:sym typeface="Roboto"/>
              </a:rPr>
              <a:t>UPLOADING A DATA SOURCE OR TEXT FILE:</a:t>
            </a:r>
            <a:endParaRPr lang="en-IN"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650" y="2029203"/>
            <a:ext cx="6663652" cy="3998191"/>
          </a:xfrm>
          <a:prstGeom prst="rect">
            <a:avLst/>
          </a:prstGeom>
        </p:spPr>
      </p:pic>
    </p:spTree>
    <p:extLst>
      <p:ext uri="{BB962C8B-B14F-4D97-AF65-F5344CB8AC3E}">
        <p14:creationId xmlns:p14="http://schemas.microsoft.com/office/powerpoint/2010/main" val="19760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a:spLocks noGrp="1"/>
          </p:cNvSpPr>
          <p:nvPr>
            <p:ph type="title"/>
          </p:nvPr>
        </p:nvSpPr>
        <p:spPr>
          <a:xfrm>
            <a:off x="389650" y="-50812"/>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2060"/>
              </a:buClr>
              <a:buSzPts val="3000"/>
              <a:buFont typeface="Century Schoolbook"/>
              <a:buNone/>
            </a:pPr>
            <a:r>
              <a:rPr lang="en-US" dirty="0" smtClean="0">
                <a:solidFill>
                  <a:schemeClr val="tx1"/>
                </a:solidFill>
              </a:rPr>
              <a:t>Outputs</a:t>
            </a:r>
            <a:endParaRPr dirty="0">
              <a:solidFill>
                <a:schemeClr val="tx1"/>
              </a:solidFill>
            </a:endParaRPr>
          </a:p>
        </p:txBody>
      </p:sp>
      <p:sp>
        <p:nvSpPr>
          <p:cNvPr id="222" name="Google Shape;222;p3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en-US">
                <a:solidFill>
                  <a:schemeClr val="dk2"/>
                </a:solidFill>
              </a:rPr>
              <a:t>13</a:t>
            </a:fld>
            <a:endParaRPr>
              <a:solidFill>
                <a:schemeClr val="dk2"/>
              </a:solidFill>
            </a:endParaRPr>
          </a:p>
        </p:txBody>
      </p:sp>
      <p:pic>
        <p:nvPicPr>
          <p:cNvPr id="223" name="Google Shape;223;p32"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4" name="TextBox 3"/>
          <p:cNvSpPr txBox="1"/>
          <p:nvPr/>
        </p:nvSpPr>
        <p:spPr>
          <a:xfrm>
            <a:off x="389650" y="1287317"/>
            <a:ext cx="4700326" cy="307777"/>
          </a:xfrm>
          <a:prstGeom prst="rect">
            <a:avLst/>
          </a:prstGeom>
          <a:noFill/>
        </p:spPr>
        <p:txBody>
          <a:bodyPr wrap="none" rtlCol="0">
            <a:spAutoFit/>
          </a:bodyPr>
          <a:lstStyle/>
          <a:p>
            <a:r>
              <a:rPr lang="en-US" b="1" dirty="0" smtClean="0">
                <a:latin typeface="Roboto"/>
                <a:ea typeface="Roboto"/>
                <a:sym typeface="Roboto"/>
              </a:rPr>
              <a:t>OTHER FEATURES AND PATTERNS IN ANALYZED TEXT:</a:t>
            </a:r>
            <a:endParaRPr lang="en-IN"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650" y="1681307"/>
            <a:ext cx="4522836" cy="238269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650" y="4285961"/>
            <a:ext cx="3723514" cy="2373229"/>
          </a:xfrm>
          <a:prstGeom prst="rect">
            <a:avLst/>
          </a:prstGeom>
        </p:spPr>
      </p:pic>
    </p:spTree>
    <p:extLst>
      <p:ext uri="{BB962C8B-B14F-4D97-AF65-F5344CB8AC3E}">
        <p14:creationId xmlns:p14="http://schemas.microsoft.com/office/powerpoint/2010/main" val="312570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a:spLocks noGrp="1"/>
          </p:cNvSpPr>
          <p:nvPr>
            <p:ph type="title"/>
          </p:nvPr>
        </p:nvSpPr>
        <p:spPr>
          <a:xfrm>
            <a:off x="389650" y="-50812"/>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2060"/>
              </a:buClr>
              <a:buSzPts val="3000"/>
              <a:buFont typeface="Century Schoolbook"/>
              <a:buNone/>
            </a:pPr>
            <a:r>
              <a:rPr lang="en-US" dirty="0" smtClean="0">
                <a:solidFill>
                  <a:schemeClr val="tx1"/>
                </a:solidFill>
              </a:rPr>
              <a:t>Outputs</a:t>
            </a:r>
            <a:endParaRPr dirty="0">
              <a:solidFill>
                <a:schemeClr val="tx1"/>
              </a:solidFill>
            </a:endParaRPr>
          </a:p>
        </p:txBody>
      </p:sp>
      <p:sp>
        <p:nvSpPr>
          <p:cNvPr id="222" name="Google Shape;222;p3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en-US">
                <a:solidFill>
                  <a:schemeClr val="dk2"/>
                </a:solidFill>
              </a:rPr>
              <a:t>14</a:t>
            </a:fld>
            <a:endParaRPr>
              <a:solidFill>
                <a:schemeClr val="dk2"/>
              </a:solidFill>
            </a:endParaRPr>
          </a:p>
        </p:txBody>
      </p:sp>
      <p:pic>
        <p:nvPicPr>
          <p:cNvPr id="223" name="Google Shape;223;p32"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4" name="TextBox 3"/>
          <p:cNvSpPr txBox="1"/>
          <p:nvPr/>
        </p:nvSpPr>
        <p:spPr>
          <a:xfrm>
            <a:off x="389650" y="1287317"/>
            <a:ext cx="3741730" cy="307777"/>
          </a:xfrm>
          <a:prstGeom prst="rect">
            <a:avLst/>
          </a:prstGeom>
          <a:noFill/>
        </p:spPr>
        <p:txBody>
          <a:bodyPr wrap="none" rtlCol="0">
            <a:spAutoFit/>
          </a:bodyPr>
          <a:lstStyle/>
          <a:p>
            <a:r>
              <a:rPr lang="en-US" b="1" dirty="0" smtClean="0">
                <a:latin typeface="Roboto"/>
                <a:ea typeface="Roboto"/>
                <a:sym typeface="Roboto"/>
              </a:rPr>
              <a:t>WORD CLOUD BASED ON ANALYZED TEXT:</a:t>
            </a:r>
            <a:endParaRPr lang="en-IN"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579" y="1790223"/>
            <a:ext cx="5493912" cy="4771258"/>
          </a:xfrm>
          <a:prstGeom prst="rect">
            <a:avLst/>
          </a:prstGeom>
        </p:spPr>
      </p:pic>
    </p:spTree>
    <p:extLst>
      <p:ext uri="{BB962C8B-B14F-4D97-AF65-F5344CB8AC3E}">
        <p14:creationId xmlns:p14="http://schemas.microsoft.com/office/powerpoint/2010/main" val="4022182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a:spLocks noGrp="1"/>
          </p:cNvSpPr>
          <p:nvPr>
            <p:ph type="title"/>
          </p:nvPr>
        </p:nvSpPr>
        <p:spPr>
          <a:xfrm>
            <a:off x="389650" y="-50812"/>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2060"/>
              </a:buClr>
              <a:buSzPts val="3000"/>
              <a:buFont typeface="Century Schoolbook"/>
              <a:buNone/>
            </a:pPr>
            <a:r>
              <a:rPr lang="en-US" dirty="0" smtClean="0">
                <a:solidFill>
                  <a:schemeClr val="tx1"/>
                </a:solidFill>
              </a:rPr>
              <a:t>Outputs</a:t>
            </a:r>
            <a:endParaRPr dirty="0">
              <a:solidFill>
                <a:schemeClr val="tx1"/>
              </a:solidFill>
            </a:endParaRPr>
          </a:p>
        </p:txBody>
      </p:sp>
      <p:sp>
        <p:nvSpPr>
          <p:cNvPr id="222" name="Google Shape;222;p3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en-US">
                <a:solidFill>
                  <a:schemeClr val="dk2"/>
                </a:solidFill>
              </a:rPr>
              <a:t>15</a:t>
            </a:fld>
            <a:endParaRPr>
              <a:solidFill>
                <a:schemeClr val="dk2"/>
              </a:solidFill>
            </a:endParaRPr>
          </a:p>
        </p:txBody>
      </p:sp>
      <p:pic>
        <p:nvPicPr>
          <p:cNvPr id="223" name="Google Shape;223;p32"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4" name="TextBox 3"/>
          <p:cNvSpPr txBox="1"/>
          <p:nvPr/>
        </p:nvSpPr>
        <p:spPr>
          <a:xfrm>
            <a:off x="389650" y="1287317"/>
            <a:ext cx="4347665" cy="307777"/>
          </a:xfrm>
          <a:prstGeom prst="rect">
            <a:avLst/>
          </a:prstGeom>
          <a:noFill/>
        </p:spPr>
        <p:txBody>
          <a:bodyPr wrap="none" rtlCol="0">
            <a:spAutoFit/>
          </a:bodyPr>
          <a:lstStyle/>
          <a:p>
            <a:r>
              <a:rPr lang="en-US" b="1" dirty="0" smtClean="0">
                <a:latin typeface="Roboto"/>
                <a:ea typeface="Roboto"/>
                <a:sym typeface="Roboto"/>
              </a:rPr>
              <a:t>SOME OTHER FEATURES IN  THE ANALYZED TEXT:</a:t>
            </a:r>
            <a:endParaRPr lang="en-IN"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650" y="1630345"/>
            <a:ext cx="4856605" cy="301343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8974" y="3571172"/>
            <a:ext cx="4929642" cy="2802039"/>
          </a:xfrm>
          <a:prstGeom prst="rect">
            <a:avLst/>
          </a:prstGeom>
        </p:spPr>
      </p:pic>
    </p:spTree>
    <p:extLst>
      <p:ext uri="{BB962C8B-B14F-4D97-AF65-F5344CB8AC3E}">
        <p14:creationId xmlns:p14="http://schemas.microsoft.com/office/powerpoint/2010/main" val="407699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2060"/>
              </a:buClr>
              <a:buSzPts val="3000"/>
              <a:buFont typeface="Century Schoolbook"/>
              <a:buNone/>
            </a:pPr>
            <a:r>
              <a:rPr lang="en-US" dirty="0">
                <a:solidFill>
                  <a:schemeClr val="tx1"/>
                </a:solidFill>
              </a:rPr>
              <a:t>Future Scope</a:t>
            </a:r>
            <a:endParaRPr dirty="0">
              <a:solidFill>
                <a:schemeClr val="tx1"/>
              </a:solidFill>
            </a:endParaRPr>
          </a:p>
        </p:txBody>
      </p:sp>
      <p:sp>
        <p:nvSpPr>
          <p:cNvPr id="230" name="Google Shape;230;p33"/>
          <p:cNvSpPr txBox="1">
            <a:spLocks noGrp="1"/>
          </p:cNvSpPr>
          <p:nvPr>
            <p:ph type="body" idx="1"/>
          </p:nvPr>
        </p:nvSpPr>
        <p:spPr>
          <a:xfrm>
            <a:off x="581316" y="1417638"/>
            <a:ext cx="7547700" cy="5079900"/>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spcBef>
                <a:spcPts val="0"/>
              </a:spcBef>
              <a:buFont typeface="Arial" panose="020B0604020202020204" pitchFamily="34" charset="0"/>
              <a:buChar char="•"/>
            </a:pPr>
            <a:r>
              <a:rPr lang="en-US" sz="2300" b="1" dirty="0">
                <a:solidFill>
                  <a:schemeClr val="tx1"/>
                </a:solidFill>
                <a:latin typeface="Old Standard TT"/>
                <a:ea typeface="Old Standard TT"/>
                <a:cs typeface="Old Standard TT"/>
                <a:sym typeface="Old Standard TT"/>
              </a:rPr>
              <a:t>Voice-based chat analysis: As the number of voice assistants and </a:t>
            </a:r>
            <a:r>
              <a:rPr lang="en-US" sz="2300" b="1" dirty="0" err="1">
                <a:solidFill>
                  <a:schemeClr val="tx1"/>
                </a:solidFill>
                <a:latin typeface="Old Standard TT"/>
                <a:ea typeface="Old Standard TT"/>
                <a:cs typeface="Old Standard TT"/>
                <a:sym typeface="Old Standard TT"/>
              </a:rPr>
              <a:t>chatbots</a:t>
            </a:r>
            <a:r>
              <a:rPr lang="en-US" sz="2300" b="1" dirty="0">
                <a:solidFill>
                  <a:schemeClr val="tx1"/>
                </a:solidFill>
                <a:latin typeface="Old Standard TT"/>
                <a:ea typeface="Old Standard TT"/>
                <a:cs typeface="Old Standard TT"/>
                <a:sym typeface="Old Standard TT"/>
              </a:rPr>
              <a:t> that </a:t>
            </a:r>
            <a:r>
              <a:rPr lang="en-US" sz="2300" b="1" dirty="0" err="1">
                <a:solidFill>
                  <a:schemeClr val="tx1"/>
                </a:solidFill>
                <a:latin typeface="Old Standard TT"/>
                <a:ea typeface="Old Standard TT"/>
                <a:cs typeface="Old Standard TT"/>
                <a:sym typeface="Old Standard TT"/>
              </a:rPr>
              <a:t>utilise</a:t>
            </a:r>
            <a:r>
              <a:rPr lang="en-US" sz="2300" b="1" dirty="0">
                <a:solidFill>
                  <a:schemeClr val="tx1"/>
                </a:solidFill>
                <a:latin typeface="Old Standard TT"/>
                <a:ea typeface="Old Standard TT"/>
                <a:cs typeface="Old Standard TT"/>
                <a:sym typeface="Old Standard TT"/>
              </a:rPr>
              <a:t> speech as their primary communication method rises, it may be possible to create a chat analyst that will examine voice-based chat data and offer insights and suggestions for </a:t>
            </a:r>
            <a:r>
              <a:rPr lang="en-US" sz="2300" b="1" dirty="0" err="1">
                <a:solidFill>
                  <a:schemeClr val="tx1"/>
                </a:solidFill>
                <a:latin typeface="Old Standard TT"/>
                <a:ea typeface="Old Standard TT"/>
                <a:cs typeface="Old Standard TT"/>
                <a:sym typeface="Old Standard TT"/>
              </a:rPr>
              <a:t>organisations</a:t>
            </a:r>
            <a:r>
              <a:rPr lang="en-US" sz="2300" b="1" dirty="0">
                <a:solidFill>
                  <a:schemeClr val="tx1"/>
                </a:solidFill>
                <a:latin typeface="Old Standard TT"/>
                <a:ea typeface="Old Standard TT"/>
                <a:cs typeface="Old Standard TT"/>
                <a:sym typeface="Old Standard TT"/>
              </a:rPr>
              <a:t>.</a:t>
            </a:r>
          </a:p>
          <a:p>
            <a:pPr marL="342900" lvl="0" indent="-342900">
              <a:spcBef>
                <a:spcPts val="0"/>
              </a:spcBef>
              <a:buFont typeface="Arial" panose="020B0604020202020204" pitchFamily="34" charset="0"/>
              <a:buChar char="•"/>
            </a:pPr>
            <a:endParaRPr lang="en-US" sz="2300" b="1" dirty="0">
              <a:solidFill>
                <a:schemeClr val="tx1"/>
              </a:solidFill>
              <a:latin typeface="Old Standard TT"/>
              <a:ea typeface="Old Standard TT"/>
              <a:cs typeface="Old Standard TT"/>
              <a:sym typeface="Old Standard TT"/>
            </a:endParaRPr>
          </a:p>
          <a:p>
            <a:pPr marL="342900" lvl="0" indent="-342900">
              <a:spcBef>
                <a:spcPts val="0"/>
              </a:spcBef>
              <a:buFont typeface="Arial" panose="020B0604020202020204" pitchFamily="34" charset="0"/>
              <a:buChar char="•"/>
            </a:pPr>
            <a:r>
              <a:rPr lang="en-US" sz="2300" b="1" dirty="0">
                <a:solidFill>
                  <a:schemeClr val="tx1"/>
                </a:solidFill>
                <a:latin typeface="Old Standard TT"/>
                <a:ea typeface="Old Standard TT"/>
                <a:cs typeface="Old Standard TT"/>
                <a:sym typeface="Old Standard TT"/>
              </a:rPr>
              <a:t>Analysis based on machine learning: A chat analyzer that does more complex analyses on chat data, such as entity recognition, sentiment analysis, and intent detection, could be created.</a:t>
            </a:r>
          </a:p>
          <a:p>
            <a:pPr marL="342900" lvl="0" indent="-342900">
              <a:spcBef>
                <a:spcPts val="0"/>
              </a:spcBef>
              <a:buFont typeface="Arial" panose="020B0604020202020204" pitchFamily="34" charset="0"/>
              <a:buChar char="•"/>
            </a:pPr>
            <a:endParaRPr lang="en-US" sz="2300" b="1" dirty="0">
              <a:solidFill>
                <a:schemeClr val="tx1"/>
              </a:solidFill>
              <a:latin typeface="Old Standard TT"/>
              <a:ea typeface="Old Standard TT"/>
              <a:cs typeface="Old Standard TT"/>
              <a:sym typeface="Old Standard TT"/>
            </a:endParaRPr>
          </a:p>
          <a:p>
            <a:pPr marL="342900" lvl="0" indent="-342900">
              <a:spcBef>
                <a:spcPts val="0"/>
              </a:spcBef>
              <a:buFont typeface="Arial" panose="020B0604020202020204" pitchFamily="34" charset="0"/>
              <a:buChar char="•"/>
            </a:pPr>
            <a:r>
              <a:rPr lang="en-US" sz="2300" b="1" dirty="0">
                <a:solidFill>
                  <a:schemeClr val="tx1"/>
                </a:solidFill>
                <a:latin typeface="Old Standard TT"/>
                <a:ea typeface="Old Standard TT"/>
                <a:cs typeface="Old Standard TT"/>
                <a:sym typeface="Old Standard TT"/>
              </a:rPr>
              <a:t>Integration with other data sources: To give a more comprehensive picture of customer engagement and </a:t>
            </a:r>
            <a:r>
              <a:rPr lang="en-US" sz="2300" b="1" dirty="0" err="1">
                <a:solidFill>
                  <a:schemeClr val="tx1"/>
                </a:solidFill>
                <a:latin typeface="Old Standard TT"/>
                <a:ea typeface="Old Standard TT"/>
                <a:cs typeface="Old Standard TT"/>
                <a:sym typeface="Old Standard TT"/>
              </a:rPr>
              <a:t>behaviour</a:t>
            </a:r>
            <a:r>
              <a:rPr lang="en-US" sz="2300" b="1" dirty="0">
                <a:solidFill>
                  <a:schemeClr val="tx1"/>
                </a:solidFill>
                <a:latin typeface="Old Standard TT"/>
                <a:ea typeface="Old Standard TT"/>
                <a:cs typeface="Old Standard TT"/>
                <a:sym typeface="Old Standard TT"/>
              </a:rPr>
              <a:t>, chat analyzer could be combined with other data sources like social media data or website analytics.</a:t>
            </a:r>
          </a:p>
          <a:p>
            <a:pPr marL="342900" lvl="0" indent="-342900">
              <a:spcBef>
                <a:spcPts val="0"/>
              </a:spcBef>
              <a:buFont typeface="Arial" panose="020B0604020202020204" pitchFamily="34" charset="0"/>
              <a:buChar char="•"/>
            </a:pPr>
            <a:endParaRPr lang="en-US" sz="2300" b="1" dirty="0">
              <a:solidFill>
                <a:schemeClr val="tx1"/>
              </a:solidFill>
              <a:latin typeface="Old Standard TT"/>
              <a:ea typeface="Old Standard TT"/>
              <a:cs typeface="Old Standard TT"/>
              <a:sym typeface="Old Standard TT"/>
            </a:endParaRPr>
          </a:p>
          <a:p>
            <a:pPr marL="342900" lvl="0" indent="-342900">
              <a:spcBef>
                <a:spcPts val="0"/>
              </a:spcBef>
              <a:buFont typeface="Arial" panose="020B0604020202020204" pitchFamily="34" charset="0"/>
              <a:buChar char="•"/>
            </a:pPr>
            <a:r>
              <a:rPr lang="en-US" sz="2300" b="1" dirty="0">
                <a:solidFill>
                  <a:schemeClr val="tx1"/>
                </a:solidFill>
                <a:latin typeface="Old Standard TT"/>
                <a:ea typeface="Old Standard TT"/>
                <a:cs typeface="Old Standard TT"/>
                <a:sym typeface="Old Standard TT"/>
              </a:rPr>
              <a:t>Natural Language Generation: Based on the information gathered, Natural Language Generation (NLG) techniques could be </a:t>
            </a:r>
            <a:r>
              <a:rPr lang="en-US" sz="2300" b="1" dirty="0" err="1">
                <a:solidFill>
                  <a:schemeClr val="tx1"/>
                </a:solidFill>
                <a:latin typeface="Old Standard TT"/>
                <a:ea typeface="Old Standard TT"/>
                <a:cs typeface="Old Standard TT"/>
                <a:sym typeface="Old Standard TT"/>
              </a:rPr>
              <a:t>utilised</a:t>
            </a:r>
            <a:r>
              <a:rPr lang="en-US" sz="2300" b="1" dirty="0">
                <a:solidFill>
                  <a:schemeClr val="tx1"/>
                </a:solidFill>
                <a:latin typeface="Old Standard TT"/>
                <a:ea typeface="Old Standard TT"/>
                <a:cs typeface="Old Standard TT"/>
                <a:sym typeface="Old Standard TT"/>
              </a:rPr>
              <a:t> to automatically provide answers to client enquiries.</a:t>
            </a:r>
            <a:endParaRPr sz="2300" b="1" dirty="0">
              <a:solidFill>
                <a:schemeClr val="tx1"/>
              </a:solidFill>
              <a:latin typeface="Old Standard TT"/>
              <a:ea typeface="Old Standard TT"/>
              <a:cs typeface="Old Standard TT"/>
              <a:sym typeface="Old Standard TT"/>
            </a:endParaRPr>
          </a:p>
          <a:p>
            <a:pPr marL="0" lvl="0" indent="0" algn="l" rtl="0">
              <a:spcBef>
                <a:spcPts val="0"/>
              </a:spcBef>
              <a:spcAft>
                <a:spcPts val="0"/>
              </a:spcAft>
              <a:buNone/>
            </a:pPr>
            <a:endParaRPr sz="2152" dirty="0"/>
          </a:p>
          <a:p>
            <a:pPr marL="457200" lvl="0" indent="0" algn="l" rtl="0">
              <a:spcBef>
                <a:spcPts val="0"/>
              </a:spcBef>
              <a:spcAft>
                <a:spcPts val="0"/>
              </a:spcAft>
              <a:buNone/>
            </a:pPr>
            <a:endParaRPr sz="2152" dirty="0">
              <a:latin typeface="Old Standard TT"/>
              <a:ea typeface="Old Standard TT"/>
              <a:cs typeface="Old Standard TT"/>
              <a:sym typeface="Old Standard TT"/>
            </a:endParaRPr>
          </a:p>
          <a:p>
            <a:pPr marL="0" lvl="0" indent="0" algn="l" rtl="0">
              <a:spcBef>
                <a:spcPts val="0"/>
              </a:spcBef>
              <a:spcAft>
                <a:spcPts val="0"/>
              </a:spcAft>
              <a:buNone/>
            </a:pPr>
            <a:endParaRPr dirty="0">
              <a:latin typeface="Old Standard TT"/>
              <a:ea typeface="Old Standard TT"/>
              <a:cs typeface="Old Standard TT"/>
              <a:sym typeface="Old Standard TT"/>
            </a:endParaRPr>
          </a:p>
          <a:p>
            <a:pPr marL="0" lvl="0" indent="0" algn="l" rtl="0">
              <a:spcBef>
                <a:spcPts val="0"/>
              </a:spcBef>
              <a:spcAft>
                <a:spcPts val="0"/>
              </a:spcAft>
              <a:buNone/>
            </a:pPr>
            <a:endParaRPr dirty="0">
              <a:latin typeface="Old Standard TT"/>
              <a:ea typeface="Old Standard TT"/>
              <a:cs typeface="Old Standard TT"/>
              <a:sym typeface="Old Standard TT"/>
            </a:endParaRPr>
          </a:p>
          <a:p>
            <a:pPr marL="0" lvl="0" indent="0" algn="l" rtl="0">
              <a:spcBef>
                <a:spcPts val="0"/>
              </a:spcBef>
              <a:spcAft>
                <a:spcPts val="0"/>
              </a:spcAft>
              <a:buNone/>
            </a:pPr>
            <a:endParaRPr dirty="0">
              <a:latin typeface="Old Standard TT"/>
              <a:ea typeface="Old Standard TT"/>
              <a:cs typeface="Old Standard TT"/>
              <a:sym typeface="Old Standard TT"/>
            </a:endParaRPr>
          </a:p>
          <a:p>
            <a:pPr marL="0" lvl="0" indent="0" algn="l" rtl="0">
              <a:spcBef>
                <a:spcPts val="0"/>
              </a:spcBef>
              <a:spcAft>
                <a:spcPts val="0"/>
              </a:spcAft>
              <a:buNone/>
            </a:pPr>
            <a:endParaRPr dirty="0">
              <a:latin typeface="Old Standard TT"/>
              <a:ea typeface="Old Standard TT"/>
              <a:cs typeface="Old Standard TT"/>
              <a:sym typeface="Old Standard TT"/>
            </a:endParaRPr>
          </a:p>
          <a:p>
            <a:pPr marL="0" lvl="0" indent="0" algn="l" rtl="0">
              <a:spcBef>
                <a:spcPts val="0"/>
              </a:spcBef>
              <a:spcAft>
                <a:spcPts val="0"/>
              </a:spcAft>
              <a:buNone/>
            </a:pPr>
            <a:endParaRPr dirty="0">
              <a:latin typeface="Old Standard TT"/>
              <a:ea typeface="Old Standard TT"/>
              <a:cs typeface="Old Standard TT"/>
              <a:sym typeface="Old Standard TT"/>
            </a:endParaRPr>
          </a:p>
          <a:p>
            <a:pPr marL="457200" lvl="0" indent="0" algn="l" rtl="0">
              <a:spcBef>
                <a:spcPts val="0"/>
              </a:spcBef>
              <a:spcAft>
                <a:spcPts val="0"/>
              </a:spcAft>
              <a:buNone/>
            </a:pPr>
            <a:endParaRPr dirty="0">
              <a:latin typeface="Old Standard TT"/>
              <a:ea typeface="Old Standard TT"/>
              <a:cs typeface="Old Standard TT"/>
              <a:sym typeface="Old Standard TT"/>
            </a:endParaRPr>
          </a:p>
          <a:p>
            <a:pPr marL="457200" lvl="0" indent="0" algn="l" rtl="0">
              <a:spcBef>
                <a:spcPts val="0"/>
              </a:spcBef>
              <a:spcAft>
                <a:spcPts val="0"/>
              </a:spcAft>
              <a:buNone/>
            </a:pPr>
            <a:endParaRPr dirty="0">
              <a:solidFill>
                <a:srgbClr val="EDF2FA"/>
              </a:solidFill>
              <a:highlight>
                <a:schemeClr val="accent1"/>
              </a:highlight>
              <a:latin typeface="Old Standard TT"/>
              <a:ea typeface="Old Standard TT"/>
              <a:cs typeface="Old Standard TT"/>
              <a:sym typeface="Old Standard TT"/>
            </a:endParaRPr>
          </a:p>
          <a:p>
            <a:pPr marL="0" lvl="0" indent="0" algn="l" rtl="0">
              <a:spcBef>
                <a:spcPts val="600"/>
              </a:spcBef>
              <a:spcAft>
                <a:spcPts val="1200"/>
              </a:spcAft>
              <a:buNone/>
            </a:pPr>
            <a:endParaRPr dirty="0"/>
          </a:p>
        </p:txBody>
      </p:sp>
      <p:sp>
        <p:nvSpPr>
          <p:cNvPr id="231" name="Google Shape;231;p3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en-US">
                <a:solidFill>
                  <a:schemeClr val="dk2"/>
                </a:solidFill>
              </a:rPr>
              <a:t>16</a:t>
            </a:fld>
            <a:endParaRPr>
              <a:solidFill>
                <a:schemeClr val="dk2"/>
              </a:solidFill>
            </a:endParaRPr>
          </a:p>
        </p:txBody>
      </p:sp>
      <p:pic>
        <p:nvPicPr>
          <p:cNvPr id="232" name="Google Shape;232;p33"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Conclusion</a:t>
            </a:r>
            <a:endParaRPr/>
          </a:p>
        </p:txBody>
      </p:sp>
      <p:sp>
        <p:nvSpPr>
          <p:cNvPr id="239" name="Google Shape;239;p34"/>
          <p:cNvSpPr txBox="1">
            <a:spLocks noGrp="1"/>
          </p:cNvSpPr>
          <p:nvPr>
            <p:ph type="body" idx="1"/>
          </p:nvPr>
        </p:nvSpPr>
        <p:spPr>
          <a:xfrm>
            <a:off x="484909" y="1692276"/>
            <a:ext cx="7338291" cy="4255500"/>
          </a:xfrm>
          <a:prstGeom prst="rect">
            <a:avLst/>
          </a:prstGeom>
        </p:spPr>
        <p:txBody>
          <a:bodyPr spcFirstLastPara="1" wrap="square" lIns="91425" tIns="45700" rIns="91425" bIns="45700" anchor="t" anchorCtr="0">
            <a:noAutofit/>
          </a:bodyPr>
          <a:lstStyle/>
          <a:p>
            <a:pPr marL="0" lvl="0" indent="0">
              <a:buNone/>
            </a:pPr>
            <a:r>
              <a:rPr lang="en-US" sz="1400" b="1" dirty="0">
                <a:latin typeface="Roboto"/>
                <a:ea typeface="Roboto"/>
                <a:cs typeface="Roboto"/>
                <a:sym typeface="Roboto"/>
              </a:rPr>
              <a:t>In conclusion, a powerful tool that can be used to </a:t>
            </a:r>
            <a:r>
              <a:rPr lang="en-US" sz="1400" b="1" dirty="0" err="1">
                <a:latin typeface="Roboto"/>
                <a:ea typeface="Roboto"/>
                <a:cs typeface="Roboto"/>
                <a:sym typeface="Roboto"/>
              </a:rPr>
              <a:t>analyse</a:t>
            </a:r>
            <a:r>
              <a:rPr lang="en-US" sz="1400" b="1" dirty="0">
                <a:latin typeface="Roboto"/>
                <a:ea typeface="Roboto"/>
                <a:cs typeface="Roboto"/>
                <a:sym typeface="Roboto"/>
              </a:rPr>
              <a:t> conversation data and derive insights that can improve customer experience, </a:t>
            </a:r>
            <a:r>
              <a:rPr lang="en-US" sz="1400" b="1" dirty="0" err="1">
                <a:latin typeface="Roboto"/>
                <a:ea typeface="Roboto"/>
                <a:cs typeface="Roboto"/>
                <a:sym typeface="Roboto"/>
              </a:rPr>
              <a:t>maximise</a:t>
            </a:r>
            <a:r>
              <a:rPr lang="en-US" sz="1400" b="1" dirty="0">
                <a:latin typeface="Roboto"/>
                <a:ea typeface="Roboto"/>
                <a:cs typeface="Roboto"/>
                <a:sym typeface="Roboto"/>
              </a:rPr>
              <a:t> sales, and increase chatbot efficiency is a chat analyzer </a:t>
            </a:r>
            <a:r>
              <a:rPr lang="en-US" sz="1400" b="1" dirty="0" err="1">
                <a:latin typeface="Roboto"/>
                <a:ea typeface="Roboto"/>
                <a:cs typeface="Roboto"/>
                <a:sym typeface="Roboto"/>
              </a:rPr>
              <a:t>utilising</a:t>
            </a:r>
            <a:r>
              <a:rPr lang="en-US" sz="1400" b="1" dirty="0">
                <a:latin typeface="Roboto"/>
                <a:ea typeface="Roboto"/>
                <a:cs typeface="Roboto"/>
                <a:sym typeface="Roboto"/>
              </a:rPr>
              <a:t> Python Streamlit and Matplotlib. Chat analyzer can discover common themes and sentiments in chat messages by carrying out activities like sentiment analysis and topic modelling, giving </a:t>
            </a:r>
            <a:r>
              <a:rPr lang="en-US" sz="1400" b="1" dirty="0" err="1">
                <a:latin typeface="Roboto"/>
                <a:ea typeface="Roboto"/>
                <a:cs typeface="Roboto"/>
                <a:sym typeface="Roboto"/>
              </a:rPr>
              <a:t>organisations</a:t>
            </a:r>
            <a:r>
              <a:rPr lang="en-US" sz="1400" b="1" dirty="0">
                <a:latin typeface="Roboto"/>
                <a:ea typeface="Roboto"/>
                <a:cs typeface="Roboto"/>
                <a:sym typeface="Roboto"/>
              </a:rPr>
              <a:t> with useful information to improve their customer service and engagement initiatives. Businesses may track chatbot performance indicators like response time and user happiness with the use of chat analyzer, which also enables them to spot areas where their chatbot systems need work. Chat analyzer can offer a user-friendly interface with interactive </a:t>
            </a:r>
            <a:r>
              <a:rPr lang="en-US" sz="1400" b="1" dirty="0" err="1">
                <a:latin typeface="Roboto"/>
                <a:ea typeface="Roboto"/>
                <a:cs typeface="Roboto"/>
                <a:sym typeface="Roboto"/>
              </a:rPr>
              <a:t>visualisations</a:t>
            </a:r>
            <a:r>
              <a:rPr lang="en-US" sz="1400" b="1" dirty="0">
                <a:latin typeface="Roboto"/>
                <a:ea typeface="Roboto"/>
                <a:cs typeface="Roboto"/>
                <a:sym typeface="Roboto"/>
              </a:rPr>
              <a:t> made with Python Streamlit and Matplotlib that let users explore and comprehend the data.</a:t>
            </a:r>
            <a:endParaRPr sz="1400" b="1" dirty="0">
              <a:latin typeface="Roboto"/>
              <a:ea typeface="Roboto"/>
              <a:cs typeface="Roboto"/>
              <a:sym typeface="Roboto"/>
            </a:endParaRPr>
          </a:p>
        </p:txBody>
      </p:sp>
      <p:sp>
        <p:nvSpPr>
          <p:cNvPr id="240" name="Google Shape;240;p34"/>
          <p:cNvSpPr txBox="1">
            <a:spLocks noGrp="1"/>
          </p:cNvSpPr>
          <p:nvPr>
            <p:ph type="sldNum" idx="12"/>
          </p:nvPr>
        </p:nvSpPr>
        <p:spPr>
          <a:xfrm>
            <a:off x="8129016" y="5734050"/>
            <a:ext cx="609600" cy="521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en-US">
                <a:solidFill>
                  <a:schemeClr val="dk2"/>
                </a:solidFill>
              </a:rPr>
              <a:t>17</a:t>
            </a:fld>
            <a:endParaRPr>
              <a:solidFill>
                <a:schemeClr val="dk2"/>
              </a:solidFill>
            </a:endParaRPr>
          </a:p>
        </p:txBody>
      </p:sp>
      <p:pic>
        <p:nvPicPr>
          <p:cNvPr id="241" name="Google Shape;241;p34" descr="D:\logo.jpg"/>
          <p:cNvPicPr preferRelativeResize="0"/>
          <p:nvPr/>
        </p:nvPicPr>
        <p:blipFill rotWithShape="1">
          <a:blip r:embed="rId3">
            <a:alphaModFix/>
          </a:blip>
          <a:srcRect l="2735" t="4679" r="2298" b="3921"/>
          <a:stretch/>
        </p:blipFill>
        <p:spPr>
          <a:xfrm>
            <a:off x="7543800" y="0"/>
            <a:ext cx="1600200" cy="1041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5"/>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Clr>
                <a:srgbClr val="002060"/>
              </a:buClr>
              <a:buSzPts val="3000"/>
              <a:buFont typeface="Century Schoolbook"/>
              <a:buNone/>
            </a:pPr>
            <a:r>
              <a:rPr lang="en-US" dirty="0">
                <a:solidFill>
                  <a:schemeClr val="tx1"/>
                </a:solidFill>
              </a:rPr>
              <a:t>References</a:t>
            </a:r>
            <a:endParaRPr dirty="0">
              <a:solidFill>
                <a:schemeClr val="tx1"/>
              </a:solidFill>
            </a:endParaRPr>
          </a:p>
        </p:txBody>
      </p:sp>
      <p:sp>
        <p:nvSpPr>
          <p:cNvPr id="248" name="Google Shape;248;p35"/>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rmAutofit/>
          </a:bodyPr>
          <a:lstStyle/>
          <a:p>
            <a:pPr marL="0" lvl="0" indent="0" algn="l" rtl="0">
              <a:lnSpc>
                <a:spcPct val="100000"/>
              </a:lnSpc>
              <a:spcBef>
                <a:spcPts val="0"/>
              </a:spcBef>
              <a:spcAft>
                <a:spcPts val="0"/>
              </a:spcAft>
              <a:buNone/>
            </a:pPr>
            <a:endParaRPr sz="1350" dirty="0">
              <a:highlight>
                <a:srgbClr val="F8F8F8"/>
              </a:highlight>
              <a:latin typeface="Roboto"/>
              <a:ea typeface="Roboto"/>
              <a:cs typeface="Roboto"/>
              <a:sym typeface="Roboto"/>
            </a:endParaRPr>
          </a:p>
          <a:p>
            <a:pPr marL="0" lvl="0" indent="0" algn="l" rtl="0">
              <a:lnSpc>
                <a:spcPct val="100000"/>
              </a:lnSpc>
              <a:spcBef>
                <a:spcPts val="0"/>
              </a:spcBef>
              <a:spcAft>
                <a:spcPts val="0"/>
              </a:spcAft>
              <a:buNone/>
            </a:pPr>
            <a:endParaRPr sz="1350" dirty="0">
              <a:highlight>
                <a:srgbClr val="F8F8F8"/>
              </a:highlight>
              <a:latin typeface="Roboto"/>
              <a:ea typeface="Roboto"/>
              <a:cs typeface="Roboto"/>
              <a:sym typeface="Roboto"/>
            </a:endParaRPr>
          </a:p>
          <a:p>
            <a:pPr lvl="0" indent="-288607">
              <a:lnSpc>
                <a:spcPct val="100000"/>
              </a:lnSpc>
              <a:spcBef>
                <a:spcPts val="0"/>
              </a:spcBef>
              <a:buSzPct val="100000"/>
              <a:buFont typeface="Roboto"/>
              <a:buChar char="●"/>
            </a:pPr>
            <a:r>
              <a:rPr lang="en-US" b="1" dirty="0" err="1" smtClean="0">
                <a:highlight>
                  <a:srgbClr val="F8F8F8"/>
                </a:highlight>
                <a:latin typeface="Roboto"/>
                <a:ea typeface="Roboto"/>
                <a:cs typeface="Roboto"/>
                <a:sym typeface="Roboto"/>
              </a:rPr>
              <a:t>Ravishankara</a:t>
            </a:r>
            <a:r>
              <a:rPr lang="en-US" b="1" dirty="0" smtClean="0">
                <a:highlight>
                  <a:srgbClr val="F8F8F8"/>
                </a:highlight>
                <a:latin typeface="Roboto"/>
                <a:ea typeface="Roboto"/>
                <a:cs typeface="Roboto"/>
                <a:sym typeface="Roboto"/>
              </a:rPr>
              <a:t> </a:t>
            </a:r>
            <a:r>
              <a:rPr lang="en-US" b="1" dirty="0">
                <a:highlight>
                  <a:srgbClr val="F8F8F8"/>
                </a:highlight>
                <a:latin typeface="Roboto"/>
                <a:ea typeface="Roboto"/>
                <a:cs typeface="Roboto"/>
                <a:sym typeface="Roboto"/>
              </a:rPr>
              <a:t>K, </a:t>
            </a:r>
            <a:r>
              <a:rPr lang="en-US" b="1" dirty="0" err="1">
                <a:highlight>
                  <a:srgbClr val="F8F8F8"/>
                </a:highlight>
                <a:latin typeface="Roboto"/>
                <a:ea typeface="Roboto"/>
                <a:cs typeface="Roboto"/>
                <a:sym typeface="Roboto"/>
              </a:rPr>
              <a:t>Dhanush</a:t>
            </a:r>
            <a:r>
              <a:rPr lang="en-US" b="1" dirty="0">
                <a:highlight>
                  <a:srgbClr val="F8F8F8"/>
                </a:highlight>
                <a:latin typeface="Roboto"/>
                <a:ea typeface="Roboto"/>
                <a:cs typeface="Roboto"/>
                <a:sym typeface="Roboto"/>
              </a:rPr>
              <a:t>, </a:t>
            </a:r>
            <a:r>
              <a:rPr lang="en-US" b="1" dirty="0" err="1">
                <a:highlight>
                  <a:srgbClr val="F8F8F8"/>
                </a:highlight>
                <a:latin typeface="Roboto"/>
                <a:ea typeface="Roboto"/>
                <a:cs typeface="Roboto"/>
                <a:sym typeface="Roboto"/>
              </a:rPr>
              <a:t>Vaisakh</a:t>
            </a:r>
            <a:r>
              <a:rPr lang="en-US" b="1" dirty="0">
                <a:highlight>
                  <a:srgbClr val="F8F8F8"/>
                </a:highlight>
                <a:latin typeface="Roboto"/>
                <a:ea typeface="Roboto"/>
                <a:cs typeface="Roboto"/>
                <a:sym typeface="Roboto"/>
              </a:rPr>
              <a:t>, </a:t>
            </a:r>
            <a:r>
              <a:rPr lang="en-US" b="1" dirty="0" err="1">
                <a:highlight>
                  <a:srgbClr val="F8F8F8"/>
                </a:highlight>
                <a:latin typeface="Roboto"/>
                <a:ea typeface="Roboto"/>
                <a:cs typeface="Roboto"/>
                <a:sym typeface="Roboto"/>
              </a:rPr>
              <a:t>Srajan</a:t>
            </a:r>
            <a:r>
              <a:rPr lang="en-US" b="1" dirty="0">
                <a:highlight>
                  <a:srgbClr val="F8F8F8"/>
                </a:highlight>
                <a:latin typeface="Roboto"/>
                <a:ea typeface="Roboto"/>
                <a:cs typeface="Roboto"/>
                <a:sym typeface="Roboto"/>
              </a:rPr>
              <a:t> I S, “International Journal of Engineering Research &amp;</a:t>
            </a:r>
          </a:p>
          <a:p>
            <a:pPr lvl="0" indent="-288607">
              <a:lnSpc>
                <a:spcPct val="100000"/>
              </a:lnSpc>
              <a:spcBef>
                <a:spcPts val="0"/>
              </a:spcBef>
              <a:buSzPct val="100000"/>
              <a:buFont typeface="Roboto"/>
              <a:buChar char="●"/>
            </a:pPr>
            <a:r>
              <a:rPr lang="en-US" b="1" dirty="0">
                <a:highlight>
                  <a:srgbClr val="F8F8F8"/>
                </a:highlight>
                <a:latin typeface="Roboto"/>
                <a:ea typeface="Roboto"/>
                <a:cs typeface="Roboto"/>
                <a:sym typeface="Roboto"/>
              </a:rPr>
              <a:t>Technology (IJERT)”, ISSN: 2278-0181, Vol. 9 Issue 05, May-2020</a:t>
            </a:r>
          </a:p>
          <a:p>
            <a:pPr lvl="0" indent="-288607">
              <a:lnSpc>
                <a:spcPct val="100000"/>
              </a:lnSpc>
              <a:spcBef>
                <a:spcPts val="0"/>
              </a:spcBef>
              <a:buSzPct val="100000"/>
              <a:buFont typeface="Roboto"/>
              <a:buChar char="●"/>
            </a:pPr>
            <a:r>
              <a:rPr lang="en-US" b="1" dirty="0">
                <a:highlight>
                  <a:srgbClr val="F8F8F8"/>
                </a:highlight>
                <a:latin typeface="Roboto"/>
                <a:ea typeface="Roboto"/>
                <a:cs typeface="Roboto"/>
                <a:sym typeface="Roboto"/>
              </a:rPr>
              <a:t>[2] https://www.analyticsvidhya.com/blog/2021/06/build-web-app-instantly-for-machine-learningusing-streamlit/</a:t>
            </a:r>
          </a:p>
          <a:p>
            <a:pPr lvl="0" indent="-288607">
              <a:lnSpc>
                <a:spcPct val="100000"/>
              </a:lnSpc>
              <a:spcBef>
                <a:spcPts val="0"/>
              </a:spcBef>
              <a:buSzPct val="100000"/>
              <a:buFont typeface="Roboto"/>
              <a:buChar char="●"/>
            </a:pPr>
            <a:r>
              <a:rPr lang="en-US" b="1" dirty="0">
                <a:highlight>
                  <a:srgbClr val="F8F8F8"/>
                </a:highlight>
                <a:latin typeface="Roboto"/>
                <a:ea typeface="Roboto"/>
                <a:cs typeface="Roboto"/>
                <a:sym typeface="Roboto"/>
              </a:rPr>
              <a:t>[3] </a:t>
            </a:r>
            <a:r>
              <a:rPr lang="en-US" b="1" dirty="0" err="1">
                <a:highlight>
                  <a:srgbClr val="F8F8F8"/>
                </a:highlight>
                <a:latin typeface="Roboto"/>
                <a:ea typeface="Roboto"/>
                <a:cs typeface="Roboto"/>
                <a:sym typeface="Roboto"/>
              </a:rPr>
              <a:t>Meng</a:t>
            </a:r>
            <a:r>
              <a:rPr lang="en-US" b="1" dirty="0">
                <a:highlight>
                  <a:srgbClr val="F8F8F8"/>
                </a:highlight>
                <a:latin typeface="Roboto"/>
                <a:ea typeface="Roboto"/>
                <a:cs typeface="Roboto"/>
                <a:sym typeface="Roboto"/>
              </a:rPr>
              <a:t> </a:t>
            </a:r>
            <a:r>
              <a:rPr lang="en-US" b="1" dirty="0" err="1">
                <a:highlight>
                  <a:srgbClr val="F8F8F8"/>
                </a:highlight>
                <a:latin typeface="Roboto"/>
                <a:ea typeface="Roboto"/>
                <a:cs typeface="Roboto"/>
                <a:sym typeface="Roboto"/>
              </a:rPr>
              <a:t>Cai</a:t>
            </a:r>
            <a:r>
              <a:rPr lang="en-US" b="1" dirty="0">
                <a:highlight>
                  <a:srgbClr val="F8F8F8"/>
                </a:highlight>
                <a:latin typeface="Roboto"/>
                <a:ea typeface="Roboto"/>
                <a:cs typeface="Roboto"/>
                <a:sym typeface="Roboto"/>
              </a:rPr>
              <a:t>, “PubMed Central”, PMCID: PMC7944036, PMID: 33732917</a:t>
            </a:r>
          </a:p>
          <a:p>
            <a:pPr lvl="0" indent="-288607">
              <a:lnSpc>
                <a:spcPct val="100000"/>
              </a:lnSpc>
              <a:spcBef>
                <a:spcPts val="0"/>
              </a:spcBef>
              <a:buSzPct val="100000"/>
              <a:buFont typeface="Roboto"/>
              <a:buChar char="●"/>
            </a:pPr>
            <a:r>
              <a:rPr lang="en-US" b="1" dirty="0">
                <a:highlight>
                  <a:srgbClr val="F8F8F8"/>
                </a:highlight>
                <a:latin typeface="Roboto"/>
                <a:ea typeface="Roboto"/>
                <a:cs typeface="Roboto"/>
                <a:sym typeface="Roboto"/>
              </a:rPr>
              <a:t>[4] Dr. D. </a:t>
            </a:r>
            <a:r>
              <a:rPr lang="en-US" b="1" dirty="0" err="1">
                <a:highlight>
                  <a:srgbClr val="F8F8F8"/>
                </a:highlight>
                <a:latin typeface="Roboto"/>
                <a:ea typeface="Roboto"/>
                <a:cs typeface="Roboto"/>
                <a:sym typeface="Roboto"/>
              </a:rPr>
              <a:t>Lakshminarayanan</a:t>
            </a:r>
            <a:r>
              <a:rPr lang="en-US" b="1" dirty="0">
                <a:highlight>
                  <a:srgbClr val="F8F8F8"/>
                </a:highlight>
                <a:latin typeface="Roboto"/>
                <a:ea typeface="Roboto"/>
                <a:cs typeface="Roboto"/>
                <a:sym typeface="Roboto"/>
              </a:rPr>
              <a:t>, S. </a:t>
            </a:r>
            <a:r>
              <a:rPr lang="en-US" b="1" dirty="0" err="1">
                <a:highlight>
                  <a:srgbClr val="F8F8F8"/>
                </a:highlight>
                <a:latin typeface="Roboto"/>
                <a:ea typeface="Roboto"/>
                <a:cs typeface="Roboto"/>
                <a:sym typeface="Roboto"/>
              </a:rPr>
              <a:t>Prabhakaran</a:t>
            </a:r>
            <a:r>
              <a:rPr lang="en-US" b="1" dirty="0">
                <a:highlight>
                  <a:srgbClr val="F8F8F8"/>
                </a:highlight>
                <a:latin typeface="Roboto"/>
                <a:ea typeface="Roboto"/>
                <a:cs typeface="Roboto"/>
                <a:sym typeface="Roboto"/>
              </a:rPr>
              <a:t>, “</a:t>
            </a:r>
            <a:r>
              <a:rPr lang="en-US" b="1" dirty="0" err="1">
                <a:highlight>
                  <a:srgbClr val="F8F8F8"/>
                </a:highlight>
                <a:latin typeface="Roboto"/>
                <a:ea typeface="Roboto"/>
                <a:cs typeface="Roboto"/>
                <a:sym typeface="Roboto"/>
              </a:rPr>
              <a:t>Dogo</a:t>
            </a:r>
            <a:r>
              <a:rPr lang="en-US" b="1" dirty="0">
                <a:highlight>
                  <a:srgbClr val="F8F8F8"/>
                </a:highlight>
                <a:latin typeface="Roboto"/>
                <a:ea typeface="Roboto"/>
                <a:cs typeface="Roboto"/>
                <a:sym typeface="Roboto"/>
              </a:rPr>
              <a:t> </a:t>
            </a:r>
            <a:r>
              <a:rPr lang="en-US" b="1" dirty="0" err="1">
                <a:highlight>
                  <a:srgbClr val="F8F8F8"/>
                </a:highlight>
                <a:latin typeface="Roboto"/>
                <a:ea typeface="Roboto"/>
                <a:cs typeface="Roboto"/>
                <a:sym typeface="Roboto"/>
              </a:rPr>
              <a:t>Rangsang</a:t>
            </a:r>
            <a:r>
              <a:rPr lang="en-US" b="1" dirty="0">
                <a:highlight>
                  <a:srgbClr val="F8F8F8"/>
                </a:highlight>
                <a:latin typeface="Roboto"/>
                <a:ea typeface="Roboto"/>
                <a:cs typeface="Roboto"/>
                <a:sym typeface="Roboto"/>
              </a:rPr>
              <a:t> Research Journal”, UGC Care Group I</a:t>
            </a:r>
          </a:p>
          <a:p>
            <a:pPr lvl="0" indent="-288607">
              <a:lnSpc>
                <a:spcPct val="100000"/>
              </a:lnSpc>
              <a:spcBef>
                <a:spcPts val="0"/>
              </a:spcBef>
              <a:buSzPct val="100000"/>
              <a:buFont typeface="Roboto"/>
              <a:buChar char="●"/>
            </a:pPr>
            <a:r>
              <a:rPr lang="en-US" b="1" dirty="0">
                <a:highlight>
                  <a:srgbClr val="F8F8F8"/>
                </a:highlight>
                <a:latin typeface="Roboto"/>
                <a:ea typeface="Roboto"/>
                <a:cs typeface="Roboto"/>
                <a:sym typeface="Roboto"/>
              </a:rPr>
              <a:t>Journal, Vol-10 Issue-07 No. 12 July 2020</a:t>
            </a:r>
          </a:p>
          <a:p>
            <a:pPr lvl="0" indent="-288607">
              <a:lnSpc>
                <a:spcPct val="100000"/>
              </a:lnSpc>
              <a:spcBef>
                <a:spcPts val="0"/>
              </a:spcBef>
              <a:buSzPct val="100000"/>
              <a:buFont typeface="Roboto"/>
              <a:buChar char="●"/>
            </a:pPr>
            <a:r>
              <a:rPr lang="en-US" b="1" dirty="0">
                <a:highlight>
                  <a:srgbClr val="F8F8F8"/>
                </a:highlight>
                <a:latin typeface="Roboto"/>
                <a:ea typeface="Roboto"/>
                <a:cs typeface="Roboto"/>
                <a:sym typeface="Roboto"/>
              </a:rPr>
              <a:t>[5] https://www.interaction-design.org/literature/topics/web-design</a:t>
            </a:r>
            <a:endParaRPr b="1" dirty="0">
              <a:solidFill>
                <a:srgbClr val="002060"/>
              </a:solidFill>
              <a:latin typeface="Economica"/>
              <a:ea typeface="Economica"/>
              <a:cs typeface="Economica"/>
              <a:sym typeface="Economica"/>
            </a:endParaRPr>
          </a:p>
        </p:txBody>
      </p:sp>
      <p:sp>
        <p:nvSpPr>
          <p:cNvPr id="249" name="Google Shape;249;p35"/>
          <p:cNvSpPr txBox="1">
            <a:spLocks noGrp="1"/>
          </p:cNvSpPr>
          <p:nvPr>
            <p:ph type="sldNum" idx="12"/>
          </p:nvPr>
        </p:nvSpPr>
        <p:spPr>
          <a:xfrm>
            <a:off x="8129016" y="5734050"/>
            <a:ext cx="609600" cy="521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en-US">
                <a:solidFill>
                  <a:schemeClr val="dk2"/>
                </a:solidFill>
              </a:rPr>
              <a:t>18</a:t>
            </a:fld>
            <a:endParaRPr>
              <a:solidFill>
                <a:schemeClr val="dk2"/>
              </a:solidFill>
            </a:endParaRPr>
          </a:p>
        </p:txBody>
      </p:sp>
      <p:pic>
        <p:nvPicPr>
          <p:cNvPr id="250" name="Google Shape;250;p35" descr="D:\logo.jpg"/>
          <p:cNvPicPr preferRelativeResize="0"/>
          <p:nvPr/>
        </p:nvPicPr>
        <p:blipFill rotWithShape="1">
          <a:blip r:embed="rId3">
            <a:alphaModFix/>
          </a:blip>
          <a:srcRect l="2735" t="4679" r="2298" b="3921"/>
          <a:stretch/>
        </p:blipFill>
        <p:spPr>
          <a:xfrm>
            <a:off x="7543800" y="0"/>
            <a:ext cx="1600200" cy="1041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en-US">
                <a:solidFill>
                  <a:schemeClr val="dk2"/>
                </a:solidFill>
              </a:rPr>
              <a:t>19</a:t>
            </a:fld>
            <a:endParaRPr>
              <a:solidFill>
                <a:schemeClr val="dk2"/>
              </a:solidFill>
            </a:endParaRPr>
          </a:p>
        </p:txBody>
      </p:sp>
      <p:sp>
        <p:nvSpPr>
          <p:cNvPr id="256" name="Google Shape;256;p36"/>
          <p:cNvSpPr txBox="1"/>
          <p:nvPr/>
        </p:nvSpPr>
        <p:spPr>
          <a:xfrm rot="464">
            <a:off x="1984497" y="2458912"/>
            <a:ext cx="4449000" cy="236984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Font typeface="Arial"/>
              <a:buNone/>
            </a:pPr>
            <a:r>
              <a:rPr lang="en-US" sz="1500" dirty="0">
                <a:solidFill>
                  <a:srgbClr val="E65C01"/>
                </a:solidFill>
                <a:latin typeface="Century Schoolbook"/>
                <a:ea typeface="Century Schoolbook"/>
                <a:cs typeface="Century Schoolbook"/>
                <a:sym typeface="Century Schoolbook"/>
              </a:rPr>
              <a:t>Contact Details: </a:t>
            </a:r>
            <a:endParaRPr sz="900" dirty="0">
              <a:solidFill>
                <a:srgbClr val="E65C01"/>
              </a:solidFill>
            </a:endParaRPr>
          </a:p>
          <a:p>
            <a:pPr marL="0" lvl="0" indent="0" algn="l" rtl="0">
              <a:spcBef>
                <a:spcPts val="0"/>
              </a:spcBef>
              <a:spcAft>
                <a:spcPts val="0"/>
              </a:spcAft>
              <a:buClr>
                <a:srgbClr val="000000"/>
              </a:buClr>
              <a:buFont typeface="Arial"/>
              <a:buNone/>
            </a:pPr>
            <a:r>
              <a:rPr lang="en-US" sz="1500" dirty="0">
                <a:solidFill>
                  <a:srgbClr val="E65C01"/>
                </a:solidFill>
                <a:latin typeface="Century Schoolbook"/>
                <a:ea typeface="Century Schoolbook"/>
                <a:cs typeface="Century Schoolbook"/>
                <a:sym typeface="Century Schoolbook"/>
              </a:rPr>
              <a:t>Email: </a:t>
            </a:r>
            <a:endParaRPr sz="1500" dirty="0">
              <a:solidFill>
                <a:srgbClr val="E65C01"/>
              </a:solidFill>
              <a:latin typeface="Century Schoolbook"/>
              <a:ea typeface="Century Schoolbook"/>
              <a:cs typeface="Century Schoolbook"/>
              <a:sym typeface="Century Schoolbook"/>
            </a:endParaRPr>
          </a:p>
          <a:p>
            <a:pPr marL="0" lvl="0" indent="0" algn="l" rtl="0">
              <a:spcBef>
                <a:spcPts val="0"/>
              </a:spcBef>
              <a:spcAft>
                <a:spcPts val="0"/>
              </a:spcAft>
              <a:buClr>
                <a:srgbClr val="000000"/>
              </a:buClr>
              <a:buFont typeface="Arial"/>
              <a:buNone/>
            </a:pPr>
            <a:r>
              <a:rPr lang="en-US" sz="1500" dirty="0">
                <a:solidFill>
                  <a:srgbClr val="E65C01"/>
                </a:solidFill>
                <a:latin typeface="Century Schoolbook"/>
                <a:ea typeface="Century Schoolbook"/>
                <a:cs typeface="Century Schoolbook"/>
                <a:sym typeface="Century Schoolbook"/>
              </a:rPr>
              <a:t>           </a:t>
            </a:r>
            <a:r>
              <a:rPr lang="en-US" sz="1500" u="sng" dirty="0">
                <a:solidFill>
                  <a:srgbClr val="E65C01"/>
                </a:solidFill>
                <a:latin typeface="Century Schoolbook"/>
                <a:ea typeface="Century Schoolbook"/>
                <a:cs typeface="Century Schoolbook"/>
                <a:sym typeface="Century Schoolbook"/>
              </a:rPr>
              <a:t> </a:t>
            </a:r>
            <a:r>
              <a:rPr lang="en-US" sz="1500" u="sng" dirty="0" smtClean="0">
                <a:solidFill>
                  <a:srgbClr val="E65C01"/>
                </a:solidFill>
                <a:latin typeface="Century Schoolbook"/>
                <a:ea typeface="Century Schoolbook"/>
                <a:cs typeface="Century Schoolbook"/>
                <a:sym typeface="Century Schoolbook"/>
              </a:rPr>
              <a:t>harshojha5@gmail.com</a:t>
            </a:r>
            <a:endParaRPr sz="1500" u="sng" dirty="0">
              <a:solidFill>
                <a:srgbClr val="E65C01"/>
              </a:solidFill>
              <a:latin typeface="Century Schoolbook"/>
              <a:ea typeface="Century Schoolbook"/>
              <a:cs typeface="Century Schoolbook"/>
              <a:sym typeface="Century Schoolbook"/>
            </a:endParaRPr>
          </a:p>
          <a:p>
            <a:pPr marL="0" lvl="0" indent="0" algn="l" rtl="0">
              <a:spcBef>
                <a:spcPts val="0"/>
              </a:spcBef>
              <a:spcAft>
                <a:spcPts val="0"/>
              </a:spcAft>
              <a:buClr>
                <a:srgbClr val="000000"/>
              </a:buClr>
              <a:buFont typeface="Arial"/>
              <a:buNone/>
            </a:pPr>
            <a:r>
              <a:rPr lang="en-US" sz="1500" dirty="0">
                <a:solidFill>
                  <a:srgbClr val="E65C01"/>
                </a:solidFill>
                <a:latin typeface="Century Schoolbook"/>
                <a:ea typeface="Century Schoolbook"/>
                <a:cs typeface="Century Schoolbook"/>
                <a:sym typeface="Century Schoolbook"/>
              </a:rPr>
              <a:t>            </a:t>
            </a:r>
            <a:r>
              <a:rPr lang="en-US" sz="1500" u="sng" dirty="0" smtClean="0">
                <a:solidFill>
                  <a:srgbClr val="E65C01"/>
                </a:solidFill>
                <a:latin typeface="Century Schoolbook"/>
                <a:ea typeface="Century Schoolbook"/>
                <a:cs typeface="Century Schoolbook"/>
                <a:sym typeface="Century Schoolbook"/>
              </a:rPr>
              <a:t>amanavauem@gmail.com</a:t>
            </a:r>
            <a:endParaRPr sz="1500" u="sng" dirty="0">
              <a:solidFill>
                <a:srgbClr val="E65C01"/>
              </a:solidFill>
              <a:latin typeface="Century Schoolbook"/>
              <a:ea typeface="Century Schoolbook"/>
              <a:cs typeface="Century Schoolbook"/>
              <a:sym typeface="Century Schoolbook"/>
            </a:endParaRPr>
          </a:p>
          <a:p>
            <a:pPr marL="0" lvl="0" indent="0" algn="l" rtl="0">
              <a:spcBef>
                <a:spcPts val="0"/>
              </a:spcBef>
              <a:spcAft>
                <a:spcPts val="0"/>
              </a:spcAft>
              <a:buClr>
                <a:srgbClr val="000000"/>
              </a:buClr>
              <a:buFont typeface="Arial"/>
              <a:buNone/>
            </a:pPr>
            <a:r>
              <a:rPr lang="en-US" sz="1500" dirty="0">
                <a:solidFill>
                  <a:srgbClr val="E65C01"/>
                </a:solidFill>
                <a:latin typeface="Century Schoolbook"/>
                <a:ea typeface="Century Schoolbook"/>
                <a:cs typeface="Century Schoolbook"/>
                <a:sym typeface="Century Schoolbook"/>
              </a:rPr>
              <a:t>            </a:t>
            </a:r>
            <a:r>
              <a:rPr lang="en-US" sz="1500" u="sng" dirty="0" smtClean="0">
                <a:solidFill>
                  <a:srgbClr val="E65C01"/>
                </a:solidFill>
                <a:latin typeface="Century Schoolbook"/>
                <a:ea typeface="Century Schoolbook"/>
                <a:cs typeface="Century Schoolbook"/>
                <a:sym typeface="Century Schoolbook"/>
              </a:rPr>
              <a:t>aniketyadav0890@gmail.com</a:t>
            </a:r>
            <a:endParaRPr sz="1500" u="sng" dirty="0">
              <a:solidFill>
                <a:srgbClr val="E65C01"/>
              </a:solidFill>
              <a:latin typeface="Century Schoolbook"/>
              <a:ea typeface="Century Schoolbook"/>
              <a:cs typeface="Century Schoolbook"/>
              <a:sym typeface="Century Schoolbook"/>
            </a:endParaRPr>
          </a:p>
          <a:p>
            <a:pPr marL="0" lvl="0" indent="0" algn="l" rtl="0">
              <a:spcBef>
                <a:spcPts val="0"/>
              </a:spcBef>
              <a:spcAft>
                <a:spcPts val="0"/>
              </a:spcAft>
              <a:buClr>
                <a:srgbClr val="000000"/>
              </a:buClr>
              <a:buFont typeface="Arial"/>
              <a:buNone/>
            </a:pPr>
            <a:r>
              <a:rPr lang="en-US" sz="1500" dirty="0">
                <a:solidFill>
                  <a:srgbClr val="E65C01"/>
                </a:solidFill>
                <a:latin typeface="Century Schoolbook"/>
                <a:ea typeface="Century Schoolbook"/>
                <a:cs typeface="Century Schoolbook"/>
                <a:sym typeface="Century Schoolbook"/>
              </a:rPr>
              <a:t>         </a:t>
            </a:r>
            <a:r>
              <a:rPr lang="en-US" sz="1500" dirty="0" smtClean="0">
                <a:solidFill>
                  <a:srgbClr val="E65C01"/>
                </a:solidFill>
                <a:latin typeface="Century Schoolbook"/>
                <a:ea typeface="Century Schoolbook"/>
                <a:cs typeface="Century Schoolbook"/>
                <a:sym typeface="Century Schoolbook"/>
              </a:rPr>
              <a:t>          </a:t>
            </a:r>
            <a:endParaRPr sz="1500" dirty="0">
              <a:solidFill>
                <a:srgbClr val="E65C01"/>
              </a:solidFill>
              <a:latin typeface="Century Schoolbook"/>
              <a:ea typeface="Century Schoolbook"/>
              <a:cs typeface="Century Schoolbook"/>
              <a:sym typeface="Century Schoolbook"/>
            </a:endParaRPr>
          </a:p>
          <a:p>
            <a:pPr marL="0" lvl="0" indent="0" algn="l" rtl="0">
              <a:spcBef>
                <a:spcPts val="0"/>
              </a:spcBef>
              <a:spcAft>
                <a:spcPts val="0"/>
              </a:spcAft>
              <a:buClr>
                <a:srgbClr val="000000"/>
              </a:buClr>
              <a:buFont typeface="Arial"/>
              <a:buNone/>
            </a:pPr>
            <a:endParaRPr sz="1500" dirty="0">
              <a:solidFill>
                <a:srgbClr val="E65C01"/>
              </a:solidFill>
              <a:latin typeface="Century Schoolbook"/>
              <a:ea typeface="Century Schoolbook"/>
              <a:cs typeface="Century Schoolbook"/>
              <a:sym typeface="Century Schoolbook"/>
            </a:endParaRPr>
          </a:p>
          <a:p>
            <a:pPr marL="0" lvl="0" indent="0" algn="l" rtl="0">
              <a:spcBef>
                <a:spcPts val="0"/>
              </a:spcBef>
              <a:spcAft>
                <a:spcPts val="0"/>
              </a:spcAft>
              <a:buClr>
                <a:srgbClr val="000000"/>
              </a:buClr>
              <a:buFont typeface="Arial"/>
              <a:buNone/>
            </a:pPr>
            <a:endParaRPr sz="1500" dirty="0">
              <a:solidFill>
                <a:srgbClr val="E65C01"/>
              </a:solidFill>
              <a:latin typeface="Century Schoolbook"/>
              <a:ea typeface="Century Schoolbook"/>
              <a:cs typeface="Century Schoolbook"/>
              <a:sym typeface="Century Schoolbook"/>
            </a:endParaRPr>
          </a:p>
          <a:p>
            <a:pPr marL="0" lvl="0" indent="0" algn="l" rtl="0">
              <a:spcBef>
                <a:spcPts val="0"/>
              </a:spcBef>
              <a:spcAft>
                <a:spcPts val="0"/>
              </a:spcAft>
              <a:buClr>
                <a:srgbClr val="000000"/>
              </a:buClr>
              <a:buFont typeface="Arial"/>
              <a:buNone/>
            </a:pPr>
            <a:endParaRPr sz="1300" dirty="0">
              <a:solidFill>
                <a:srgbClr val="E65C01"/>
              </a:solidFill>
              <a:latin typeface="Century Schoolbook"/>
              <a:ea typeface="Century Schoolbook"/>
              <a:cs typeface="Century Schoolbook"/>
              <a:sym typeface="Century Schoolbook"/>
            </a:endParaRPr>
          </a:p>
          <a:p>
            <a:pPr marL="0" lvl="0" indent="0" algn="l" rtl="0">
              <a:spcBef>
                <a:spcPts val="0"/>
              </a:spcBef>
              <a:spcAft>
                <a:spcPts val="0"/>
              </a:spcAft>
              <a:buNone/>
            </a:pPr>
            <a:endParaRPr sz="900" dirty="0">
              <a:latin typeface="Open Sans"/>
              <a:ea typeface="Open Sans"/>
              <a:cs typeface="Open Sans"/>
              <a:sym typeface="Open Sans"/>
            </a:endParaRPr>
          </a:p>
        </p:txBody>
      </p:sp>
      <p:sp>
        <p:nvSpPr>
          <p:cNvPr id="257" name="Google Shape;257;p36"/>
          <p:cNvSpPr txBox="1"/>
          <p:nvPr/>
        </p:nvSpPr>
        <p:spPr>
          <a:xfrm>
            <a:off x="7117000" y="349100"/>
            <a:ext cx="148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258" name="Google Shape;258;p36" descr="D:\logo.jpg"/>
          <p:cNvPicPr preferRelativeResize="0"/>
          <p:nvPr/>
        </p:nvPicPr>
        <p:blipFill rotWithShape="1">
          <a:blip r:embed="rId3">
            <a:alphaModFix/>
          </a:blip>
          <a:srcRect l="2735" t="4679" r="2298" b="3921"/>
          <a:stretch/>
        </p:blipFill>
        <p:spPr>
          <a:xfrm>
            <a:off x="7543800" y="0"/>
            <a:ext cx="1600200" cy="1041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56000" y="11708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2060"/>
              </a:buClr>
              <a:buSzPts val="3000"/>
              <a:buFont typeface="Century Schoolbook"/>
              <a:buNone/>
            </a:pPr>
            <a:r>
              <a:rPr lang="en-US" sz="4200">
                <a:latin typeface="Economica"/>
                <a:ea typeface="Economica"/>
                <a:cs typeface="Economica"/>
                <a:sym typeface="Economica"/>
              </a:rPr>
              <a:t>Contents</a:t>
            </a:r>
            <a:endParaRPr sz="4200">
              <a:latin typeface="Economica"/>
              <a:ea typeface="Economica"/>
              <a:cs typeface="Economica"/>
              <a:sym typeface="Economica"/>
            </a:endParaRPr>
          </a:p>
        </p:txBody>
      </p:sp>
      <p:sp>
        <p:nvSpPr>
          <p:cNvPr id="75" name="Google Shape;75;p15"/>
          <p:cNvSpPr txBox="1">
            <a:spLocks noGrp="1"/>
          </p:cNvSpPr>
          <p:nvPr>
            <p:ph type="body" idx="1"/>
          </p:nvPr>
        </p:nvSpPr>
        <p:spPr>
          <a:xfrm>
            <a:off x="474100" y="1260100"/>
            <a:ext cx="7467600" cy="4873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sz="2400" b="1" dirty="0">
              <a:latin typeface="Arial"/>
              <a:ea typeface="Arial"/>
              <a:cs typeface="Arial"/>
              <a:sym typeface="Arial"/>
            </a:endParaRPr>
          </a:p>
          <a:p>
            <a:pPr marL="274320" lvl="0" indent="-284987" algn="l" rtl="0">
              <a:spcBef>
                <a:spcPts val="0"/>
              </a:spcBef>
              <a:spcAft>
                <a:spcPts val="0"/>
              </a:spcAft>
              <a:buSzPct val="70000"/>
              <a:buFont typeface="Arial"/>
              <a:buChar char="●"/>
            </a:pPr>
            <a:r>
              <a:rPr lang="en-US" sz="2400" b="1" dirty="0">
                <a:latin typeface="Arial"/>
                <a:ea typeface="Arial"/>
                <a:cs typeface="Arial"/>
                <a:sym typeface="Arial"/>
              </a:rPr>
              <a:t>Introduction</a:t>
            </a:r>
            <a:endParaRPr sz="2400" b="1" dirty="0">
              <a:latin typeface="Arial"/>
              <a:ea typeface="Arial"/>
              <a:cs typeface="Arial"/>
              <a:sym typeface="Arial"/>
            </a:endParaRPr>
          </a:p>
          <a:p>
            <a:pPr marL="274320" lvl="0" indent="-284987" algn="l" rtl="0">
              <a:spcBef>
                <a:spcPts val="0"/>
              </a:spcBef>
              <a:spcAft>
                <a:spcPts val="0"/>
              </a:spcAft>
              <a:buSzPct val="70000"/>
              <a:buFont typeface="Arial"/>
              <a:buChar char="●"/>
            </a:pPr>
            <a:r>
              <a:rPr lang="en-US" sz="2400" b="1" dirty="0">
                <a:latin typeface="Arial"/>
                <a:ea typeface="Arial"/>
                <a:cs typeface="Arial"/>
                <a:sym typeface="Arial"/>
              </a:rPr>
              <a:t>Abstract</a:t>
            </a:r>
            <a:endParaRPr sz="2400" b="1" dirty="0">
              <a:latin typeface="Arial"/>
              <a:ea typeface="Arial"/>
              <a:cs typeface="Arial"/>
              <a:sym typeface="Arial"/>
            </a:endParaRPr>
          </a:p>
          <a:p>
            <a:pPr marL="274320" lvl="0" indent="-284987" algn="l" rtl="0">
              <a:spcBef>
                <a:spcPts val="0"/>
              </a:spcBef>
              <a:spcAft>
                <a:spcPts val="0"/>
              </a:spcAft>
              <a:buSzPct val="70000"/>
              <a:buFont typeface="Arial"/>
              <a:buChar char="●"/>
            </a:pPr>
            <a:r>
              <a:rPr lang="en-US" sz="2400" b="1" dirty="0">
                <a:latin typeface="Arial"/>
                <a:ea typeface="Arial"/>
                <a:cs typeface="Arial"/>
                <a:sym typeface="Arial"/>
              </a:rPr>
              <a:t>Literature Review</a:t>
            </a:r>
            <a:endParaRPr sz="2400" b="1" dirty="0">
              <a:latin typeface="Arial"/>
              <a:ea typeface="Arial"/>
              <a:cs typeface="Arial"/>
              <a:sym typeface="Arial"/>
            </a:endParaRPr>
          </a:p>
          <a:p>
            <a:pPr marL="274320" lvl="0" indent="-284987" algn="l" rtl="0">
              <a:spcBef>
                <a:spcPts val="0"/>
              </a:spcBef>
              <a:spcAft>
                <a:spcPts val="0"/>
              </a:spcAft>
              <a:buSzPct val="70000"/>
              <a:buFont typeface="Arial"/>
              <a:buChar char="●"/>
            </a:pPr>
            <a:r>
              <a:rPr lang="en-US" sz="2400" b="1" dirty="0">
                <a:latin typeface="Arial"/>
                <a:ea typeface="Arial"/>
                <a:cs typeface="Arial"/>
                <a:sym typeface="Arial"/>
              </a:rPr>
              <a:t>Objectives</a:t>
            </a:r>
            <a:endParaRPr sz="2400" b="1" dirty="0">
              <a:latin typeface="Arial"/>
              <a:ea typeface="Arial"/>
              <a:cs typeface="Arial"/>
              <a:sym typeface="Arial"/>
            </a:endParaRPr>
          </a:p>
          <a:p>
            <a:pPr marL="274320" lvl="0" indent="-284987" algn="l" rtl="0">
              <a:spcBef>
                <a:spcPts val="0"/>
              </a:spcBef>
              <a:spcAft>
                <a:spcPts val="0"/>
              </a:spcAft>
              <a:buSzPct val="70000"/>
              <a:buFont typeface="Arial"/>
              <a:buChar char="●"/>
            </a:pPr>
            <a:r>
              <a:rPr lang="en-US" sz="2400" b="1" dirty="0">
                <a:latin typeface="Arial"/>
                <a:ea typeface="Arial"/>
                <a:cs typeface="Arial"/>
                <a:sym typeface="Arial"/>
              </a:rPr>
              <a:t>Proposed Model</a:t>
            </a:r>
            <a:endParaRPr sz="2400" b="1" dirty="0">
              <a:latin typeface="Arial"/>
              <a:ea typeface="Arial"/>
              <a:cs typeface="Arial"/>
              <a:sym typeface="Arial"/>
            </a:endParaRPr>
          </a:p>
          <a:p>
            <a:pPr marL="274320" lvl="0" indent="-284987" algn="l" rtl="0">
              <a:spcBef>
                <a:spcPts val="0"/>
              </a:spcBef>
              <a:spcAft>
                <a:spcPts val="0"/>
              </a:spcAft>
              <a:buSzPct val="70000"/>
              <a:buFont typeface="Arial"/>
              <a:buChar char="●"/>
            </a:pPr>
            <a:r>
              <a:rPr lang="en-US" sz="2400" b="1" dirty="0">
                <a:latin typeface="Arial"/>
                <a:ea typeface="Arial"/>
                <a:cs typeface="Arial"/>
                <a:sym typeface="Arial"/>
              </a:rPr>
              <a:t>Experimental Setup</a:t>
            </a:r>
            <a:endParaRPr sz="2400" b="1" dirty="0">
              <a:latin typeface="Arial"/>
              <a:ea typeface="Arial"/>
              <a:cs typeface="Arial"/>
              <a:sym typeface="Arial"/>
            </a:endParaRPr>
          </a:p>
          <a:p>
            <a:pPr marL="274320" lvl="0" indent="-284987" algn="l" rtl="0">
              <a:spcBef>
                <a:spcPts val="0"/>
              </a:spcBef>
              <a:spcAft>
                <a:spcPts val="0"/>
              </a:spcAft>
              <a:buSzPct val="70000"/>
              <a:buFont typeface="Arial"/>
              <a:buChar char="●"/>
            </a:pPr>
            <a:r>
              <a:rPr lang="en-US" sz="2400" b="1" dirty="0" smtClean="0">
                <a:latin typeface="Arial"/>
                <a:ea typeface="Arial"/>
                <a:cs typeface="Arial"/>
                <a:sym typeface="Arial"/>
              </a:rPr>
              <a:t>Result </a:t>
            </a:r>
            <a:r>
              <a:rPr lang="en-US" sz="2400" b="1" dirty="0">
                <a:latin typeface="Arial"/>
                <a:ea typeface="Arial"/>
                <a:cs typeface="Arial"/>
                <a:sym typeface="Arial"/>
              </a:rPr>
              <a:t>Analysis</a:t>
            </a:r>
            <a:endParaRPr sz="2400" b="1" dirty="0">
              <a:latin typeface="Arial"/>
              <a:ea typeface="Arial"/>
              <a:cs typeface="Arial"/>
              <a:sym typeface="Arial"/>
            </a:endParaRPr>
          </a:p>
          <a:p>
            <a:pPr marL="274320" lvl="0" indent="-284987" algn="l" rtl="0">
              <a:spcBef>
                <a:spcPts val="0"/>
              </a:spcBef>
              <a:spcAft>
                <a:spcPts val="0"/>
              </a:spcAft>
              <a:buSzPct val="70000"/>
              <a:buFont typeface="Arial"/>
              <a:buChar char="●"/>
            </a:pPr>
            <a:r>
              <a:rPr lang="en-US" sz="2400" b="1" dirty="0">
                <a:latin typeface="Arial"/>
                <a:ea typeface="Arial"/>
                <a:cs typeface="Arial"/>
                <a:sym typeface="Arial"/>
              </a:rPr>
              <a:t>Future Scope</a:t>
            </a:r>
            <a:endParaRPr sz="2400" b="1" dirty="0">
              <a:latin typeface="Arial"/>
              <a:ea typeface="Arial"/>
              <a:cs typeface="Arial"/>
              <a:sym typeface="Arial"/>
            </a:endParaRPr>
          </a:p>
          <a:p>
            <a:pPr marL="274320" lvl="0" indent="-284987" algn="l" rtl="0">
              <a:spcBef>
                <a:spcPts val="0"/>
              </a:spcBef>
              <a:spcAft>
                <a:spcPts val="0"/>
              </a:spcAft>
              <a:buSzPct val="70000"/>
              <a:buFont typeface="Arial"/>
              <a:buChar char="●"/>
            </a:pPr>
            <a:r>
              <a:rPr lang="en-US" sz="2400" b="1" dirty="0">
                <a:latin typeface="Arial"/>
                <a:ea typeface="Arial"/>
                <a:cs typeface="Arial"/>
                <a:sym typeface="Arial"/>
              </a:rPr>
              <a:t>Conclusion </a:t>
            </a:r>
            <a:endParaRPr sz="2400" b="1" dirty="0">
              <a:latin typeface="Arial"/>
              <a:ea typeface="Arial"/>
              <a:cs typeface="Arial"/>
              <a:sym typeface="Arial"/>
            </a:endParaRPr>
          </a:p>
          <a:p>
            <a:pPr marL="274320" lvl="0" indent="-284987" algn="l" rtl="0">
              <a:spcBef>
                <a:spcPts val="0"/>
              </a:spcBef>
              <a:spcAft>
                <a:spcPts val="0"/>
              </a:spcAft>
              <a:buSzPct val="70000"/>
              <a:buFont typeface="Arial"/>
              <a:buChar char="●"/>
            </a:pPr>
            <a:r>
              <a:rPr lang="en-US" sz="2400" b="1" dirty="0">
                <a:latin typeface="Arial"/>
                <a:ea typeface="Arial"/>
                <a:cs typeface="Arial"/>
                <a:sym typeface="Arial"/>
              </a:rPr>
              <a:t>References</a:t>
            </a:r>
            <a:endParaRPr sz="2400" b="1" dirty="0">
              <a:latin typeface="Arial"/>
              <a:ea typeface="Arial"/>
              <a:cs typeface="Arial"/>
              <a:sym typeface="Arial"/>
            </a:endParaRPr>
          </a:p>
          <a:p>
            <a:pPr marL="0" lvl="0" indent="0" algn="l" rtl="0">
              <a:spcBef>
                <a:spcPts val="0"/>
              </a:spcBef>
              <a:spcAft>
                <a:spcPts val="0"/>
              </a:spcAft>
              <a:buNone/>
            </a:pPr>
            <a:endParaRPr sz="2400" b="1" dirty="0">
              <a:latin typeface="Arial"/>
              <a:ea typeface="Arial"/>
              <a:cs typeface="Arial"/>
              <a:sym typeface="Arial"/>
            </a:endParaRPr>
          </a:p>
          <a:p>
            <a:pPr marL="274320" lvl="0" indent="0" algn="l" rtl="0">
              <a:spcBef>
                <a:spcPts val="600"/>
              </a:spcBef>
              <a:spcAft>
                <a:spcPts val="0"/>
              </a:spcAft>
              <a:buNone/>
            </a:pPr>
            <a:endParaRPr b="1" dirty="0">
              <a:solidFill>
                <a:srgbClr val="002060"/>
              </a:solidFill>
            </a:endParaRPr>
          </a:p>
          <a:p>
            <a:pPr marL="0" lvl="0" indent="0" algn="l" rtl="0">
              <a:spcBef>
                <a:spcPts val="600"/>
              </a:spcBef>
              <a:spcAft>
                <a:spcPts val="1200"/>
              </a:spcAft>
              <a:buSzPct val="93333"/>
              <a:buNone/>
            </a:pPr>
            <a:endParaRPr dirty="0"/>
          </a:p>
        </p:txBody>
      </p:sp>
      <p:sp>
        <p:nvSpPr>
          <p:cNvPr id="76" name="Google Shape;76;p1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a:t>
            </a:fld>
            <a:endParaRPr/>
          </a:p>
        </p:txBody>
      </p:sp>
      <p:pic>
        <p:nvPicPr>
          <p:cNvPr id="77" name="Google Shape;77;p15"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lvl="0">
              <a:buClr>
                <a:srgbClr val="002060"/>
              </a:buClr>
              <a:buSzPts val="3000"/>
            </a:pPr>
            <a:r>
              <a:rPr lang="en-IN" sz="4400" dirty="0" smtClean="0"/>
              <a:t>What </a:t>
            </a:r>
            <a:r>
              <a:rPr lang="en-IN" sz="4400" dirty="0"/>
              <a:t>is Chat Analysis?</a:t>
            </a:r>
            <a:endParaRPr sz="4200" dirty="0">
              <a:latin typeface="Economica"/>
              <a:ea typeface="Economica"/>
              <a:cs typeface="Economica"/>
              <a:sym typeface="Economica"/>
            </a:endParaRPr>
          </a:p>
        </p:txBody>
      </p:sp>
      <p:sp>
        <p:nvSpPr>
          <p:cNvPr id="83" name="Google Shape;83;p16"/>
          <p:cNvSpPr txBox="1">
            <a:spLocks noGrp="1"/>
          </p:cNvSpPr>
          <p:nvPr>
            <p:ph type="body" idx="1"/>
          </p:nvPr>
        </p:nvSpPr>
        <p:spPr>
          <a:xfrm>
            <a:off x="457200" y="1600200"/>
            <a:ext cx="7620000" cy="4873752"/>
          </a:xfrm>
          <a:prstGeom prst="rect">
            <a:avLst/>
          </a:prstGeom>
          <a:noFill/>
          <a:ln>
            <a:noFill/>
          </a:ln>
        </p:spPr>
        <p:txBody>
          <a:bodyPr spcFirstLastPara="1" wrap="square" lIns="91425" tIns="45700" rIns="91425" bIns="45700" anchor="t" anchorCtr="0">
            <a:noAutofit/>
          </a:bodyPr>
          <a:lstStyle/>
          <a:p>
            <a:pPr marL="0" lvl="0" indent="0">
              <a:lnSpc>
                <a:spcPct val="105000"/>
              </a:lnSpc>
              <a:spcBef>
                <a:spcPts val="0"/>
              </a:spcBef>
              <a:buClr>
                <a:schemeClr val="dk1"/>
              </a:buClr>
              <a:buSzPts val="1100"/>
              <a:buNone/>
            </a:pPr>
            <a:r>
              <a:rPr lang="en-US" sz="1500" b="1" dirty="0" smtClean="0"/>
              <a:t>Chat </a:t>
            </a:r>
            <a:r>
              <a:rPr lang="en-US" sz="1500" b="1" dirty="0"/>
              <a:t>analysis using Streamlit and Matplotlib involves building interactive visualizations to analyze chat data. Streamlit is a popular Python library for building interactive web applications, while Matplotlib is a widely used data visualization library </a:t>
            </a:r>
            <a:r>
              <a:rPr lang="en-US" sz="1500" b="1" dirty="0" smtClean="0"/>
              <a:t>in</a:t>
            </a:r>
            <a:r>
              <a:rPr lang="en-US" sz="1500" b="1" dirty="0"/>
              <a:t> </a:t>
            </a:r>
            <a:r>
              <a:rPr lang="en-US" sz="1500" b="1" dirty="0" smtClean="0"/>
              <a:t>Python.</a:t>
            </a:r>
            <a:endParaRPr lang="en-US" sz="2300" dirty="0"/>
          </a:p>
          <a:p>
            <a:pPr marL="0" lvl="0" indent="0">
              <a:lnSpc>
                <a:spcPct val="105000"/>
              </a:lnSpc>
              <a:spcBef>
                <a:spcPts val="0"/>
              </a:spcBef>
              <a:buClr>
                <a:schemeClr val="dk1"/>
              </a:buClr>
              <a:buSzPts val="1100"/>
              <a:buNone/>
            </a:pPr>
            <a:r>
              <a:rPr lang="en-US" sz="1500" b="1" dirty="0"/>
              <a:t>Chat analyzer using Python Streamlit can be used for various purposes, such as</a:t>
            </a:r>
            <a:r>
              <a:rPr lang="en-US" sz="1500" b="1" dirty="0" smtClean="0"/>
              <a:t>:</a:t>
            </a:r>
            <a:endParaRPr lang="en-US" sz="1500" b="1" dirty="0"/>
          </a:p>
          <a:p>
            <a:pPr marL="342900" indent="-342900">
              <a:lnSpc>
                <a:spcPct val="105000"/>
              </a:lnSpc>
              <a:spcBef>
                <a:spcPts val="0"/>
              </a:spcBef>
              <a:buClr>
                <a:schemeClr val="dk1"/>
              </a:buClr>
              <a:buSzPts val="1100"/>
              <a:buFont typeface="+mj-lt"/>
              <a:buAutoNum type="arabicPeriod"/>
            </a:pPr>
            <a:r>
              <a:rPr lang="en-US" sz="1500" b="1" dirty="0"/>
              <a:t>Chatbot performance analysis: If you're using a chatbot to interact with customers, you can use Streamlit to analyze how well the chatbot is performing. This can include metrics such as response time, accuracy, and user satisfaction</a:t>
            </a:r>
            <a:r>
              <a:rPr lang="en-US" sz="1500" b="1" dirty="0" smtClean="0"/>
              <a:t>.</a:t>
            </a:r>
            <a:endParaRPr lang="en-US" sz="1500" b="1" dirty="0"/>
          </a:p>
          <a:p>
            <a:pPr marL="342900" indent="-342900">
              <a:lnSpc>
                <a:spcPct val="105000"/>
              </a:lnSpc>
              <a:spcBef>
                <a:spcPts val="0"/>
              </a:spcBef>
              <a:buClr>
                <a:schemeClr val="dk1"/>
              </a:buClr>
              <a:buSzPts val="1100"/>
              <a:buFont typeface="+mj-lt"/>
              <a:buAutoNum type="arabicPeriod"/>
            </a:pPr>
            <a:r>
              <a:rPr lang="en-US" sz="1500" b="1" dirty="0"/>
              <a:t>Chat log analysis: You can use Streamlit to analyze chat logs and identify patterns and trends in customer behavior. This can help you identify common issues that customers are facing and take steps to address them</a:t>
            </a:r>
            <a:r>
              <a:rPr lang="en-US" sz="1500" b="1" dirty="0" smtClean="0"/>
              <a:t>.</a:t>
            </a:r>
            <a:endParaRPr lang="en-US" sz="1500" b="1" dirty="0"/>
          </a:p>
          <a:p>
            <a:pPr marL="342900" indent="-342900">
              <a:lnSpc>
                <a:spcPct val="105000"/>
              </a:lnSpc>
              <a:spcBef>
                <a:spcPts val="0"/>
              </a:spcBef>
              <a:buClr>
                <a:schemeClr val="dk1"/>
              </a:buClr>
              <a:buSzPts val="1100"/>
              <a:buFont typeface="+mj-lt"/>
              <a:buAutoNum type="arabicPeriod"/>
            </a:pPr>
            <a:r>
              <a:rPr lang="en-US" sz="1500" b="1" dirty="0"/>
              <a:t>Sales analysis: If you're using chat as a sales channel, you can use Streamlit to analyze chat data and identify which products or services are most popular with customers. This can help you optimize your sales strategy and increase revenue</a:t>
            </a:r>
            <a:r>
              <a:rPr lang="en-US" sz="1500" b="1" dirty="0" smtClean="0"/>
              <a:t>.</a:t>
            </a:r>
            <a:endParaRPr lang="en-US" sz="1500" b="1" dirty="0"/>
          </a:p>
          <a:p>
            <a:pPr marL="0" lvl="0" indent="0">
              <a:lnSpc>
                <a:spcPct val="105000"/>
              </a:lnSpc>
              <a:spcBef>
                <a:spcPts val="0"/>
              </a:spcBef>
              <a:buClr>
                <a:schemeClr val="dk1"/>
              </a:buClr>
              <a:buSzPts val="1100"/>
              <a:buNone/>
            </a:pPr>
            <a:r>
              <a:rPr lang="en-US" sz="1500" b="1" dirty="0" smtClean="0"/>
              <a:t>Overall</a:t>
            </a:r>
            <a:r>
              <a:rPr lang="en-US" sz="1500" b="1" dirty="0"/>
              <a:t>, chat analyzer using Python Streamlit can be a powerful tool for gaining insights into chat data and using those insights to improve customer experience, optimize sales, and enhance chatbot performance.</a:t>
            </a:r>
            <a:endParaRPr sz="1500" b="1" dirty="0">
              <a:latin typeface="Arial"/>
              <a:ea typeface="Arial"/>
              <a:cs typeface="Arial"/>
              <a:sym typeface="Arial"/>
            </a:endParaRPr>
          </a:p>
        </p:txBody>
      </p:sp>
      <p:sp>
        <p:nvSpPr>
          <p:cNvPr id="84" name="Google Shape;84;p1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en-US">
                <a:solidFill>
                  <a:schemeClr val="dk2"/>
                </a:solidFill>
              </a:rPr>
              <a:t>3</a:t>
            </a:fld>
            <a:endParaRPr>
              <a:solidFill>
                <a:schemeClr val="dk2"/>
              </a:solidFill>
            </a:endParaRPr>
          </a:p>
        </p:txBody>
      </p:sp>
      <p:pic>
        <p:nvPicPr>
          <p:cNvPr id="85" name="Google Shape;85;p16"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ABSTRACT</a:t>
            </a:r>
            <a:endParaRPr/>
          </a:p>
        </p:txBody>
      </p:sp>
      <p:sp>
        <p:nvSpPr>
          <p:cNvPr id="92" name="Google Shape;92;p17"/>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rmAutofit lnSpcReduction="10000"/>
          </a:bodyPr>
          <a:lstStyle/>
          <a:p>
            <a:pPr marL="0" lvl="0" indent="0">
              <a:spcAft>
                <a:spcPts val="1200"/>
              </a:spcAft>
              <a:buNone/>
            </a:pPr>
            <a:r>
              <a:rPr lang="en-US" sz="1700" b="1" dirty="0" smtClean="0">
                <a:latin typeface="Roboto"/>
                <a:ea typeface="Roboto"/>
                <a:cs typeface="Roboto"/>
                <a:sym typeface="Roboto"/>
              </a:rPr>
              <a:t>Using </a:t>
            </a:r>
            <a:r>
              <a:rPr lang="en-US" sz="1700" b="1" dirty="0">
                <a:latin typeface="Roboto"/>
                <a:ea typeface="Roboto"/>
                <a:cs typeface="Roboto"/>
                <a:sym typeface="Roboto"/>
              </a:rPr>
              <a:t>Python Streamlit, Chat Analyzer is a web application that allows users to analyze and visualize chat data in chat and social media. With Streamlit, users can create custom dashboards and interactive visualizations that allow them to explore interactive data, identify patterns and trends, and gain insights into people's consumer behavior and opinions</a:t>
            </a:r>
            <a:r>
              <a:rPr lang="en-US" sz="1700" b="1" dirty="0" smtClean="0">
                <a:latin typeface="Roboto"/>
                <a:ea typeface="Roboto"/>
                <a:cs typeface="Roboto"/>
                <a:sym typeface="Roboto"/>
              </a:rPr>
              <a:t>.</a:t>
            </a:r>
            <a:endParaRPr lang="en-US" sz="1700" b="1" dirty="0">
              <a:latin typeface="Roboto"/>
              <a:ea typeface="Roboto"/>
              <a:cs typeface="Roboto"/>
              <a:sym typeface="Roboto"/>
            </a:endParaRPr>
          </a:p>
          <a:p>
            <a:pPr marL="0" lvl="0" indent="0">
              <a:spcAft>
                <a:spcPts val="1200"/>
              </a:spcAft>
              <a:buNone/>
            </a:pPr>
            <a:r>
              <a:rPr lang="en-US" sz="1700" b="1" dirty="0">
                <a:latin typeface="Roboto"/>
                <a:ea typeface="Roboto"/>
                <a:cs typeface="Roboto"/>
                <a:sym typeface="Roboto"/>
              </a:rPr>
              <a:t>Some of the most common uses of Chat Analyzer using Python Streamlit are customer analytics, chatbot performance analysis, interactive analytics, sales analytics, and chatbot training. Streamlit can be used to create interactive visualizations such as line charts, charts, scatter charts, and other types of charts that help users discover and understand interactive information</a:t>
            </a:r>
            <a:r>
              <a:rPr lang="en-US" sz="1700" b="1" dirty="0" smtClean="0">
                <a:latin typeface="Roboto"/>
                <a:ea typeface="Roboto"/>
                <a:cs typeface="Roboto"/>
                <a:sym typeface="Roboto"/>
              </a:rPr>
              <a:t>.</a:t>
            </a:r>
            <a:endParaRPr lang="en-US" sz="1700" b="1" dirty="0">
              <a:latin typeface="Roboto"/>
              <a:ea typeface="Roboto"/>
              <a:cs typeface="Roboto"/>
              <a:sym typeface="Roboto"/>
            </a:endParaRPr>
          </a:p>
          <a:p>
            <a:pPr marL="0" lvl="0" indent="0">
              <a:spcAft>
                <a:spcPts val="1200"/>
              </a:spcAft>
              <a:buNone/>
            </a:pPr>
            <a:r>
              <a:rPr lang="en-US" sz="1700" b="1" dirty="0">
                <a:latin typeface="Roboto"/>
                <a:ea typeface="Roboto"/>
                <a:cs typeface="Roboto"/>
                <a:sym typeface="Roboto"/>
              </a:rPr>
              <a:t>Streamlit also provides a variety of interactive widgets that allow users to filter and sort interactive data, adjust visibility and customize dashboards as needed.</a:t>
            </a:r>
            <a:endParaRPr sz="1700" b="1" dirty="0">
              <a:latin typeface="Roboto"/>
              <a:ea typeface="Roboto"/>
              <a:cs typeface="Roboto"/>
              <a:sym typeface="Roboto"/>
            </a:endParaRPr>
          </a:p>
        </p:txBody>
      </p:sp>
      <p:sp>
        <p:nvSpPr>
          <p:cNvPr id="93" name="Google Shape;93;p17"/>
          <p:cNvSpPr txBox="1">
            <a:spLocks noGrp="1"/>
          </p:cNvSpPr>
          <p:nvPr>
            <p:ph type="sldNum" idx="12"/>
          </p:nvPr>
        </p:nvSpPr>
        <p:spPr>
          <a:xfrm>
            <a:off x="8129016" y="5734050"/>
            <a:ext cx="609600" cy="521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en-US">
                <a:solidFill>
                  <a:schemeClr val="dk2"/>
                </a:solidFill>
              </a:rPr>
              <a:t>4</a:t>
            </a:fld>
            <a:endParaRPr>
              <a:solidFill>
                <a:schemeClr val="dk2"/>
              </a:solidFill>
            </a:endParaRPr>
          </a:p>
        </p:txBody>
      </p:sp>
      <p:pic>
        <p:nvPicPr>
          <p:cNvPr id="94" name="Google Shape;94;p17" descr="D:\logo.jpg"/>
          <p:cNvPicPr preferRelativeResize="0"/>
          <p:nvPr/>
        </p:nvPicPr>
        <p:blipFill rotWithShape="1">
          <a:blip r:embed="rId3">
            <a:alphaModFix/>
          </a:blip>
          <a:srcRect l="2735" t="4679" r="2298" b="3921"/>
          <a:stretch/>
        </p:blipFill>
        <p:spPr>
          <a:xfrm>
            <a:off x="7543800" y="0"/>
            <a:ext cx="1600200" cy="104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Literature Review</a:t>
            </a:r>
            <a:endParaRPr/>
          </a:p>
        </p:txBody>
      </p:sp>
      <p:sp>
        <p:nvSpPr>
          <p:cNvPr id="101" name="Google Shape;101;p18"/>
          <p:cNvSpPr txBox="1">
            <a:spLocks noGrp="1"/>
          </p:cNvSpPr>
          <p:nvPr>
            <p:ph type="body" idx="1"/>
          </p:nvPr>
        </p:nvSpPr>
        <p:spPr>
          <a:xfrm>
            <a:off x="457200" y="1878550"/>
            <a:ext cx="7467600" cy="4238700"/>
          </a:xfrm>
          <a:prstGeom prst="rect">
            <a:avLst/>
          </a:prstGeom>
        </p:spPr>
        <p:txBody>
          <a:bodyPr spcFirstLastPara="1" wrap="square" lIns="91425" tIns="45700" rIns="91425" bIns="45700" anchor="t" anchorCtr="0">
            <a:noAutofit/>
          </a:bodyPr>
          <a:lstStyle/>
          <a:p>
            <a:pPr marL="0" lvl="0" indent="0">
              <a:spcAft>
                <a:spcPts val="1200"/>
              </a:spcAft>
              <a:buNone/>
            </a:pPr>
            <a:r>
              <a:rPr lang="en-US" sz="1900" b="1" dirty="0" smtClean="0">
                <a:solidFill>
                  <a:srgbClr val="374151"/>
                </a:solidFill>
                <a:highlight>
                  <a:srgbClr val="F7F7F8"/>
                </a:highlight>
                <a:latin typeface="Roboto"/>
                <a:ea typeface="Roboto"/>
                <a:cs typeface="Roboto"/>
                <a:sym typeface="Roboto"/>
              </a:rPr>
              <a:t>Analyzing Customer Feedback with Natural Language Processing using Python" (Ravi et al., 2018): This paper presents an approach for analyzing customer feedback using natural language processing (NLP) techniques in Python. The authors use Python libraries such as NLTK and </a:t>
            </a:r>
            <a:r>
              <a:rPr lang="en-US" sz="1900" b="1" dirty="0" err="1" smtClean="0">
                <a:solidFill>
                  <a:srgbClr val="374151"/>
                </a:solidFill>
                <a:highlight>
                  <a:srgbClr val="F7F7F8"/>
                </a:highlight>
                <a:latin typeface="Roboto"/>
                <a:ea typeface="Roboto"/>
                <a:cs typeface="Roboto"/>
                <a:sym typeface="Roboto"/>
              </a:rPr>
              <a:t>Scikit</a:t>
            </a:r>
            <a:r>
              <a:rPr lang="en-US" sz="1900" b="1" dirty="0" smtClean="0">
                <a:solidFill>
                  <a:srgbClr val="374151"/>
                </a:solidFill>
                <a:highlight>
                  <a:srgbClr val="F7F7F8"/>
                </a:highlight>
                <a:latin typeface="Roboto"/>
                <a:ea typeface="Roboto"/>
                <a:cs typeface="Roboto"/>
                <a:sym typeface="Roboto"/>
              </a:rPr>
              <a:t>-learn to preprocess and analyze customer feedback data..</a:t>
            </a:r>
          </a:p>
          <a:p>
            <a:pPr marL="0" lvl="0" indent="0">
              <a:spcAft>
                <a:spcPts val="1200"/>
              </a:spcAft>
              <a:buNone/>
            </a:pPr>
            <a:r>
              <a:rPr lang="en-US" sz="1900" b="1" dirty="0" smtClean="0"/>
              <a:t>Overall, this study demonstrates the usefulness of Python for chat analysis tasks such as sentiment analysis, chatbot evaluation, and customer feedback analysis. The studies also highlight the importance of using appropriate Python libraries and techniques for preprocessing and analyzing chat data.</a:t>
            </a:r>
            <a:endParaRPr sz="1900" b="1" dirty="0"/>
          </a:p>
        </p:txBody>
      </p:sp>
      <p:sp>
        <p:nvSpPr>
          <p:cNvPr id="102" name="Google Shape;102;p18"/>
          <p:cNvSpPr txBox="1">
            <a:spLocks noGrp="1"/>
          </p:cNvSpPr>
          <p:nvPr>
            <p:ph type="sldNum" idx="12"/>
          </p:nvPr>
        </p:nvSpPr>
        <p:spPr>
          <a:xfrm>
            <a:off x="8129016" y="5734050"/>
            <a:ext cx="609600" cy="521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en-US">
                <a:solidFill>
                  <a:schemeClr val="dk2"/>
                </a:solidFill>
              </a:rPr>
              <a:t>5</a:t>
            </a:fld>
            <a:endParaRPr>
              <a:solidFill>
                <a:schemeClr val="dk2"/>
              </a:solidFill>
            </a:endParaRPr>
          </a:p>
        </p:txBody>
      </p:sp>
      <p:pic>
        <p:nvPicPr>
          <p:cNvPr id="103" name="Google Shape;103;p18" descr="D:\logo.jpg"/>
          <p:cNvPicPr preferRelativeResize="0"/>
          <p:nvPr/>
        </p:nvPicPr>
        <p:blipFill rotWithShape="1">
          <a:blip r:embed="rId3">
            <a:alphaModFix/>
          </a:blip>
          <a:srcRect l="2735" t="4679" r="2298" b="3921"/>
          <a:stretch/>
        </p:blipFill>
        <p:spPr>
          <a:xfrm>
            <a:off x="7543800" y="0"/>
            <a:ext cx="1600200" cy="104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457200" y="136092"/>
            <a:ext cx="7467600" cy="1143000"/>
          </a:xfrm>
          <a:prstGeom prst="rect">
            <a:avLst/>
          </a:prstGeom>
        </p:spPr>
        <p:txBody>
          <a:bodyPr spcFirstLastPara="1" wrap="square" lIns="91425" tIns="45700" rIns="91425" bIns="45700" anchor="b" anchorCtr="0">
            <a:normAutofit/>
          </a:bodyPr>
          <a:lstStyle/>
          <a:p>
            <a:pPr lvl="0"/>
            <a:r>
              <a:rPr lang="en-US" dirty="0" smtClean="0"/>
              <a:t>Literature </a:t>
            </a:r>
            <a:r>
              <a:rPr lang="en-US" dirty="0"/>
              <a:t>review on Modules:</a:t>
            </a:r>
            <a:endParaRPr dirty="0"/>
          </a:p>
        </p:txBody>
      </p:sp>
      <p:sp>
        <p:nvSpPr>
          <p:cNvPr id="101" name="Google Shape;101;p18"/>
          <p:cNvSpPr txBox="1">
            <a:spLocks noGrp="1"/>
          </p:cNvSpPr>
          <p:nvPr>
            <p:ph type="body" idx="1"/>
          </p:nvPr>
        </p:nvSpPr>
        <p:spPr>
          <a:xfrm>
            <a:off x="457200" y="1495350"/>
            <a:ext cx="7467600" cy="4238700"/>
          </a:xfrm>
          <a:prstGeom prst="rect">
            <a:avLst/>
          </a:prstGeom>
        </p:spPr>
        <p:txBody>
          <a:bodyPr spcFirstLastPara="1" wrap="square" lIns="91425" tIns="45700" rIns="91425" bIns="45700" anchor="t" anchorCtr="0">
            <a:noAutofit/>
          </a:bodyPr>
          <a:lstStyle/>
          <a:p>
            <a:pPr marL="0" lvl="0" indent="0">
              <a:spcAft>
                <a:spcPts val="1200"/>
              </a:spcAft>
              <a:buNone/>
            </a:pPr>
            <a:r>
              <a:rPr lang="en-US" sz="1600" b="1" dirty="0" smtClean="0">
                <a:solidFill>
                  <a:srgbClr val="374151"/>
                </a:solidFill>
                <a:highlight>
                  <a:srgbClr val="F7F7F8"/>
                </a:highlight>
                <a:latin typeface="Roboto"/>
                <a:ea typeface="Roboto"/>
                <a:cs typeface="Roboto"/>
                <a:sym typeface="Roboto"/>
              </a:rPr>
              <a:t>Streamlit</a:t>
            </a:r>
            <a:r>
              <a:rPr lang="en-US" sz="1600" b="1" dirty="0">
                <a:solidFill>
                  <a:srgbClr val="374151"/>
                </a:solidFill>
                <a:highlight>
                  <a:srgbClr val="F7F7F8"/>
                </a:highlight>
                <a:latin typeface="Roboto"/>
                <a:ea typeface="Roboto"/>
                <a:cs typeface="Roboto"/>
                <a:sym typeface="Roboto"/>
              </a:rPr>
              <a:t>: Streamlit is a free and open-source python framework. </a:t>
            </a:r>
            <a:r>
              <a:rPr lang="en-US" sz="1600" b="1" dirty="0" smtClean="0">
                <a:solidFill>
                  <a:srgbClr val="374151"/>
                </a:solidFill>
                <a:highlight>
                  <a:srgbClr val="F7F7F8"/>
                </a:highlight>
                <a:latin typeface="Roboto"/>
                <a:ea typeface="Roboto"/>
                <a:cs typeface="Roboto"/>
                <a:sym typeface="Roboto"/>
              </a:rPr>
              <a:t>We </a:t>
            </a:r>
            <a:r>
              <a:rPr lang="en-US" sz="1600" b="1" dirty="0">
                <a:solidFill>
                  <a:srgbClr val="374151"/>
                </a:solidFill>
                <a:highlight>
                  <a:srgbClr val="F7F7F8"/>
                </a:highlight>
                <a:latin typeface="Roboto"/>
                <a:ea typeface="Roboto"/>
                <a:cs typeface="Roboto"/>
                <a:sym typeface="Roboto"/>
              </a:rPr>
              <a:t>can quickly develop web apps </a:t>
            </a:r>
            <a:r>
              <a:rPr lang="en-US" sz="1600" b="1" dirty="0" smtClean="0">
                <a:solidFill>
                  <a:srgbClr val="374151"/>
                </a:solidFill>
                <a:highlight>
                  <a:srgbClr val="F7F7F8"/>
                </a:highlight>
                <a:latin typeface="Roboto"/>
                <a:ea typeface="Roboto"/>
                <a:cs typeface="Roboto"/>
                <a:sym typeface="Roboto"/>
              </a:rPr>
              <a:t>for Machine </a:t>
            </a:r>
            <a:r>
              <a:rPr lang="en-US" sz="1600" b="1" dirty="0">
                <a:solidFill>
                  <a:srgbClr val="374151"/>
                </a:solidFill>
                <a:highlight>
                  <a:srgbClr val="F7F7F8"/>
                </a:highlight>
                <a:latin typeface="Roboto"/>
                <a:ea typeface="Roboto"/>
                <a:cs typeface="Roboto"/>
                <a:sym typeface="Roboto"/>
              </a:rPr>
              <a:t>Learning and Data Science by using Streamlit. Streamlit can easily integrates with other </a:t>
            </a:r>
            <a:r>
              <a:rPr lang="en-US" sz="1600" b="1" dirty="0" smtClean="0">
                <a:solidFill>
                  <a:srgbClr val="374151"/>
                </a:solidFill>
                <a:highlight>
                  <a:srgbClr val="F7F7F8"/>
                </a:highlight>
                <a:latin typeface="Roboto"/>
                <a:ea typeface="Roboto"/>
                <a:cs typeface="Roboto"/>
                <a:sym typeface="Roboto"/>
              </a:rPr>
              <a:t>popular python </a:t>
            </a:r>
            <a:r>
              <a:rPr lang="en-US" sz="1600" b="1" dirty="0">
                <a:solidFill>
                  <a:srgbClr val="374151"/>
                </a:solidFill>
                <a:highlight>
                  <a:srgbClr val="F7F7F8"/>
                </a:highlight>
                <a:latin typeface="Roboto"/>
                <a:ea typeface="Roboto"/>
                <a:cs typeface="Roboto"/>
                <a:sym typeface="Roboto"/>
              </a:rPr>
              <a:t>packages such as </a:t>
            </a:r>
            <a:r>
              <a:rPr lang="en-US" sz="1600" b="1" dirty="0" err="1">
                <a:solidFill>
                  <a:srgbClr val="374151"/>
                </a:solidFill>
                <a:highlight>
                  <a:srgbClr val="F7F7F8"/>
                </a:highlight>
                <a:latin typeface="Roboto"/>
                <a:ea typeface="Roboto"/>
                <a:cs typeface="Roboto"/>
                <a:sym typeface="Roboto"/>
              </a:rPr>
              <a:t>NumPy</a:t>
            </a:r>
            <a:r>
              <a:rPr lang="en-US" sz="1600" b="1" dirty="0">
                <a:solidFill>
                  <a:srgbClr val="374151"/>
                </a:solidFill>
                <a:highlight>
                  <a:srgbClr val="F7F7F8"/>
                </a:highlight>
                <a:latin typeface="Roboto"/>
                <a:ea typeface="Roboto"/>
                <a:cs typeface="Roboto"/>
                <a:sym typeface="Roboto"/>
              </a:rPr>
              <a:t>, Pandas, Matplotlib, </a:t>
            </a:r>
            <a:r>
              <a:rPr lang="en-US" sz="1600" b="1" dirty="0" err="1">
                <a:solidFill>
                  <a:srgbClr val="374151"/>
                </a:solidFill>
                <a:highlight>
                  <a:srgbClr val="F7F7F8"/>
                </a:highlight>
                <a:latin typeface="Roboto"/>
                <a:ea typeface="Roboto"/>
                <a:cs typeface="Roboto"/>
                <a:sym typeface="Roboto"/>
              </a:rPr>
              <a:t>Seaborn</a:t>
            </a:r>
            <a:r>
              <a:rPr lang="en-US" sz="1600" b="1" dirty="0">
                <a:solidFill>
                  <a:srgbClr val="374151"/>
                </a:solidFill>
                <a:highlight>
                  <a:srgbClr val="F7F7F8"/>
                </a:highlight>
                <a:latin typeface="Roboto"/>
                <a:ea typeface="Roboto"/>
                <a:cs typeface="Roboto"/>
                <a:sym typeface="Roboto"/>
              </a:rPr>
              <a:t>. Streamlit provides fastest way to develop </a:t>
            </a:r>
            <a:r>
              <a:rPr lang="en-US" sz="1600" b="1" dirty="0" smtClean="0">
                <a:solidFill>
                  <a:srgbClr val="374151"/>
                </a:solidFill>
                <a:highlight>
                  <a:srgbClr val="F7F7F8"/>
                </a:highlight>
                <a:latin typeface="Roboto"/>
                <a:ea typeface="Roboto"/>
                <a:cs typeface="Roboto"/>
                <a:sym typeface="Roboto"/>
              </a:rPr>
              <a:t>and deploy </a:t>
            </a:r>
            <a:r>
              <a:rPr lang="en-US" sz="1600" b="1" dirty="0">
                <a:solidFill>
                  <a:srgbClr val="374151"/>
                </a:solidFill>
                <a:highlight>
                  <a:srgbClr val="F7F7F8"/>
                </a:highlight>
                <a:latin typeface="Roboto"/>
                <a:ea typeface="Roboto"/>
                <a:cs typeface="Roboto"/>
                <a:sym typeface="Roboto"/>
              </a:rPr>
              <a:t>web </a:t>
            </a:r>
            <a:r>
              <a:rPr lang="en-US" sz="1600" b="1" dirty="0" smtClean="0">
                <a:solidFill>
                  <a:srgbClr val="374151"/>
                </a:solidFill>
                <a:highlight>
                  <a:srgbClr val="F7F7F8"/>
                </a:highlight>
                <a:latin typeface="Roboto"/>
                <a:ea typeface="Roboto"/>
                <a:cs typeface="Roboto"/>
                <a:sym typeface="Roboto"/>
              </a:rPr>
              <a:t>apps.</a:t>
            </a:r>
          </a:p>
          <a:p>
            <a:pPr marL="0" lvl="0" indent="0">
              <a:spcAft>
                <a:spcPts val="1200"/>
              </a:spcAft>
              <a:buNone/>
            </a:pPr>
            <a:r>
              <a:rPr lang="en-US" sz="1600" b="1" dirty="0" smtClean="0">
                <a:solidFill>
                  <a:srgbClr val="374151"/>
                </a:solidFill>
                <a:highlight>
                  <a:srgbClr val="F7F7F8"/>
                </a:highlight>
                <a:latin typeface="Roboto"/>
                <a:ea typeface="Roboto"/>
                <a:cs typeface="Roboto"/>
                <a:sym typeface="Roboto"/>
              </a:rPr>
              <a:t>Matplotlib</a:t>
            </a:r>
            <a:r>
              <a:rPr lang="en-US" sz="1600" b="1" dirty="0">
                <a:solidFill>
                  <a:srgbClr val="374151"/>
                </a:solidFill>
                <a:highlight>
                  <a:srgbClr val="F7F7F8"/>
                </a:highlight>
                <a:latin typeface="Roboto"/>
                <a:ea typeface="Roboto"/>
                <a:cs typeface="Roboto"/>
                <a:sym typeface="Roboto"/>
              </a:rPr>
              <a:t>: Matplotlib is a popular Python packages used for data visualization. It is a cross-platform </a:t>
            </a:r>
            <a:r>
              <a:rPr lang="en-US" sz="1600" b="1" dirty="0" smtClean="0">
                <a:solidFill>
                  <a:srgbClr val="374151"/>
                </a:solidFill>
                <a:highlight>
                  <a:srgbClr val="F7F7F8"/>
                </a:highlight>
                <a:latin typeface="Roboto"/>
                <a:ea typeface="Roboto"/>
                <a:cs typeface="Roboto"/>
                <a:sym typeface="Roboto"/>
              </a:rPr>
              <a:t>library for </a:t>
            </a:r>
            <a:r>
              <a:rPr lang="en-US" sz="1600" b="1" dirty="0">
                <a:solidFill>
                  <a:srgbClr val="374151"/>
                </a:solidFill>
                <a:highlight>
                  <a:srgbClr val="F7F7F8"/>
                </a:highlight>
                <a:latin typeface="Roboto"/>
                <a:ea typeface="Roboto"/>
                <a:cs typeface="Roboto"/>
                <a:sym typeface="Roboto"/>
              </a:rPr>
              <a:t>making plots from data in arrays. It helps in creating static, animated and interactive visualizations </a:t>
            </a:r>
            <a:r>
              <a:rPr lang="en-US" sz="1600" b="1" dirty="0" smtClean="0">
                <a:solidFill>
                  <a:srgbClr val="374151"/>
                </a:solidFill>
                <a:highlight>
                  <a:srgbClr val="F7F7F8"/>
                </a:highlight>
                <a:latin typeface="Roboto"/>
                <a:ea typeface="Roboto"/>
                <a:cs typeface="Roboto"/>
                <a:sym typeface="Roboto"/>
              </a:rPr>
              <a:t>in python</a:t>
            </a:r>
            <a:r>
              <a:rPr lang="en-US" sz="1900" b="1" dirty="0" smtClean="0">
                <a:solidFill>
                  <a:srgbClr val="374151"/>
                </a:solidFill>
                <a:highlight>
                  <a:srgbClr val="F7F7F8"/>
                </a:highlight>
                <a:latin typeface="Roboto"/>
                <a:ea typeface="Roboto"/>
                <a:cs typeface="Roboto"/>
                <a:sym typeface="Roboto"/>
              </a:rPr>
              <a:t>.</a:t>
            </a:r>
          </a:p>
          <a:p>
            <a:pPr marL="0" lvl="0" indent="0">
              <a:spcAft>
                <a:spcPts val="1200"/>
              </a:spcAft>
              <a:buNone/>
            </a:pPr>
            <a:r>
              <a:rPr lang="en-US" sz="1600" b="1" dirty="0" err="1">
                <a:solidFill>
                  <a:srgbClr val="374151"/>
                </a:solidFill>
                <a:highlight>
                  <a:srgbClr val="F7F7F8"/>
                </a:highlight>
                <a:latin typeface="Roboto"/>
                <a:ea typeface="Roboto"/>
                <a:cs typeface="Roboto"/>
                <a:sym typeface="Roboto"/>
              </a:rPr>
              <a:t>Seaborn</a:t>
            </a:r>
            <a:r>
              <a:rPr lang="en-US" sz="1600" b="1" dirty="0">
                <a:solidFill>
                  <a:srgbClr val="374151"/>
                </a:solidFill>
                <a:highlight>
                  <a:srgbClr val="F7F7F8"/>
                </a:highlight>
                <a:latin typeface="Roboto"/>
                <a:ea typeface="Roboto"/>
                <a:cs typeface="Roboto"/>
                <a:sym typeface="Roboto"/>
              </a:rPr>
              <a:t>: </a:t>
            </a:r>
            <a:r>
              <a:rPr lang="en-US" sz="1600" b="1" dirty="0" err="1">
                <a:solidFill>
                  <a:srgbClr val="374151"/>
                </a:solidFill>
                <a:highlight>
                  <a:srgbClr val="F7F7F8"/>
                </a:highlight>
                <a:latin typeface="Roboto"/>
                <a:ea typeface="Roboto"/>
                <a:cs typeface="Roboto"/>
                <a:sym typeface="Roboto"/>
              </a:rPr>
              <a:t>Seaborn</a:t>
            </a:r>
            <a:r>
              <a:rPr lang="en-US" sz="1600" b="1" dirty="0">
                <a:solidFill>
                  <a:srgbClr val="374151"/>
                </a:solidFill>
                <a:highlight>
                  <a:srgbClr val="F7F7F8"/>
                </a:highlight>
                <a:latin typeface="Roboto"/>
                <a:ea typeface="Roboto"/>
                <a:cs typeface="Roboto"/>
                <a:sym typeface="Roboto"/>
              </a:rPr>
              <a:t> is the data visualization library. It is used for making statistical graphs. Visualization is the central part of </a:t>
            </a:r>
            <a:r>
              <a:rPr lang="en-US" sz="1600" b="1" dirty="0" err="1">
                <a:solidFill>
                  <a:srgbClr val="374151"/>
                </a:solidFill>
                <a:highlight>
                  <a:srgbClr val="F7F7F8"/>
                </a:highlight>
                <a:latin typeface="Roboto"/>
                <a:ea typeface="Roboto"/>
                <a:cs typeface="Roboto"/>
                <a:sym typeface="Roboto"/>
              </a:rPr>
              <a:t>seaborn</a:t>
            </a:r>
            <a:r>
              <a:rPr lang="en-US" sz="1600" b="1" dirty="0">
                <a:solidFill>
                  <a:srgbClr val="374151"/>
                </a:solidFill>
                <a:highlight>
                  <a:srgbClr val="F7F7F8"/>
                </a:highlight>
                <a:latin typeface="Roboto"/>
                <a:ea typeface="Roboto"/>
                <a:cs typeface="Roboto"/>
                <a:sym typeface="Roboto"/>
              </a:rPr>
              <a:t>. </a:t>
            </a:r>
            <a:r>
              <a:rPr lang="en-US" sz="1600" b="1" dirty="0" err="1">
                <a:solidFill>
                  <a:srgbClr val="374151"/>
                </a:solidFill>
                <a:highlight>
                  <a:srgbClr val="F7F7F8"/>
                </a:highlight>
                <a:latin typeface="Roboto"/>
                <a:ea typeface="Roboto"/>
                <a:cs typeface="Roboto"/>
                <a:sym typeface="Roboto"/>
              </a:rPr>
              <a:t>Seaborn</a:t>
            </a:r>
            <a:r>
              <a:rPr lang="en-US" sz="1600" b="1" dirty="0">
                <a:solidFill>
                  <a:srgbClr val="374151"/>
                </a:solidFill>
                <a:highlight>
                  <a:srgbClr val="F7F7F8"/>
                </a:highlight>
                <a:latin typeface="Roboto"/>
                <a:ea typeface="Roboto"/>
                <a:cs typeface="Roboto"/>
                <a:sym typeface="Roboto"/>
              </a:rPr>
              <a:t> provides exploration and better understanding of data. </a:t>
            </a:r>
            <a:r>
              <a:rPr lang="en-US" sz="1600" b="1" dirty="0" err="1">
                <a:solidFill>
                  <a:srgbClr val="374151"/>
                </a:solidFill>
                <a:highlight>
                  <a:srgbClr val="F7F7F8"/>
                </a:highlight>
                <a:latin typeface="Roboto"/>
                <a:ea typeface="Roboto"/>
                <a:cs typeface="Roboto"/>
                <a:sym typeface="Roboto"/>
              </a:rPr>
              <a:t>Seaborn</a:t>
            </a:r>
            <a:r>
              <a:rPr lang="en-US" sz="1600" b="1" dirty="0">
                <a:solidFill>
                  <a:srgbClr val="374151"/>
                </a:solidFill>
                <a:highlight>
                  <a:srgbClr val="F7F7F8"/>
                </a:highlight>
                <a:latin typeface="Roboto"/>
                <a:ea typeface="Roboto"/>
                <a:cs typeface="Roboto"/>
                <a:sym typeface="Roboto"/>
              </a:rPr>
              <a:t> closely integrates into the data structures from python</a:t>
            </a:r>
            <a:r>
              <a:rPr lang="en-US" sz="1600" b="1" dirty="0" smtClean="0">
                <a:solidFill>
                  <a:srgbClr val="374151"/>
                </a:solidFill>
                <a:highlight>
                  <a:srgbClr val="F7F7F8"/>
                </a:highlight>
                <a:latin typeface="Roboto"/>
                <a:ea typeface="Roboto"/>
                <a:cs typeface="Roboto"/>
                <a:sym typeface="Roboto"/>
              </a:rPr>
              <a:t>.</a:t>
            </a:r>
            <a:endParaRPr lang="en-US" sz="1600" b="1" dirty="0">
              <a:solidFill>
                <a:srgbClr val="374151"/>
              </a:solidFill>
              <a:highlight>
                <a:srgbClr val="F7F7F8"/>
              </a:highlight>
              <a:latin typeface="Roboto"/>
              <a:ea typeface="Roboto"/>
              <a:cs typeface="Roboto"/>
              <a:sym typeface="Roboto"/>
            </a:endParaRPr>
          </a:p>
        </p:txBody>
      </p:sp>
      <p:sp>
        <p:nvSpPr>
          <p:cNvPr id="102" name="Google Shape;102;p18"/>
          <p:cNvSpPr txBox="1">
            <a:spLocks noGrp="1"/>
          </p:cNvSpPr>
          <p:nvPr>
            <p:ph type="sldNum" idx="12"/>
          </p:nvPr>
        </p:nvSpPr>
        <p:spPr>
          <a:xfrm>
            <a:off x="8129016" y="5734050"/>
            <a:ext cx="609600" cy="521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en-US">
                <a:solidFill>
                  <a:schemeClr val="dk2"/>
                </a:solidFill>
              </a:rPr>
              <a:t>6</a:t>
            </a:fld>
            <a:endParaRPr>
              <a:solidFill>
                <a:schemeClr val="dk2"/>
              </a:solidFill>
            </a:endParaRPr>
          </a:p>
        </p:txBody>
      </p:sp>
      <p:pic>
        <p:nvPicPr>
          <p:cNvPr id="103" name="Google Shape;103;p18" descr="D:\logo.jpg"/>
          <p:cNvPicPr preferRelativeResize="0"/>
          <p:nvPr/>
        </p:nvPicPr>
        <p:blipFill rotWithShape="1">
          <a:blip r:embed="rId3">
            <a:alphaModFix/>
          </a:blip>
          <a:srcRect l="2735" t="4679" r="2298" b="3921"/>
          <a:stretch/>
        </p:blipFill>
        <p:spPr>
          <a:xfrm>
            <a:off x="7543800" y="0"/>
            <a:ext cx="1600200" cy="1041400"/>
          </a:xfrm>
          <a:prstGeom prst="rect">
            <a:avLst/>
          </a:prstGeom>
          <a:noFill/>
          <a:ln>
            <a:noFill/>
          </a:ln>
        </p:spPr>
      </p:pic>
    </p:spTree>
    <p:extLst>
      <p:ext uri="{BB962C8B-B14F-4D97-AF65-F5344CB8AC3E}">
        <p14:creationId xmlns:p14="http://schemas.microsoft.com/office/powerpoint/2010/main" val="2097720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rmAutofit/>
          </a:bodyPr>
          <a:lstStyle/>
          <a:p>
            <a:pPr lvl="0"/>
            <a:r>
              <a:rPr lang="en-US" dirty="0" smtClean="0"/>
              <a:t>Literature </a:t>
            </a:r>
            <a:r>
              <a:rPr lang="en-US" dirty="0"/>
              <a:t>review on Modules:</a:t>
            </a:r>
            <a:endParaRPr dirty="0"/>
          </a:p>
        </p:txBody>
      </p:sp>
      <p:sp>
        <p:nvSpPr>
          <p:cNvPr id="101" name="Google Shape;101;p18"/>
          <p:cNvSpPr txBox="1">
            <a:spLocks noGrp="1"/>
          </p:cNvSpPr>
          <p:nvPr>
            <p:ph type="body" idx="1"/>
          </p:nvPr>
        </p:nvSpPr>
        <p:spPr>
          <a:xfrm>
            <a:off x="457200" y="1878550"/>
            <a:ext cx="7467600" cy="4238700"/>
          </a:xfrm>
          <a:prstGeom prst="rect">
            <a:avLst/>
          </a:prstGeom>
        </p:spPr>
        <p:txBody>
          <a:bodyPr spcFirstLastPara="1" wrap="square" lIns="91425" tIns="45700" rIns="91425" bIns="45700" anchor="t" anchorCtr="0">
            <a:noAutofit/>
          </a:bodyPr>
          <a:lstStyle/>
          <a:p>
            <a:pPr marL="0" lvl="0" indent="0">
              <a:spcAft>
                <a:spcPts val="1200"/>
              </a:spcAft>
              <a:buNone/>
            </a:pPr>
            <a:r>
              <a:rPr lang="en-US" sz="1600" b="1" dirty="0">
                <a:solidFill>
                  <a:srgbClr val="374151"/>
                </a:solidFill>
                <a:highlight>
                  <a:srgbClr val="F7F7F8"/>
                </a:highlight>
                <a:latin typeface="Roboto"/>
                <a:ea typeface="Roboto"/>
                <a:cs typeface="Roboto"/>
                <a:sym typeface="Roboto"/>
              </a:rPr>
              <a:t>Word cloud: Word Cloud is a data visualization library used for representing most frequently used words within a given text. Most frequent and important words are represented in bigger and bolder </a:t>
            </a:r>
            <a:r>
              <a:rPr lang="en-US" sz="1600" b="1" dirty="0" smtClean="0">
                <a:solidFill>
                  <a:srgbClr val="374151"/>
                </a:solidFill>
                <a:highlight>
                  <a:srgbClr val="F7F7F8"/>
                </a:highlight>
                <a:latin typeface="Roboto"/>
                <a:ea typeface="Roboto"/>
                <a:cs typeface="Roboto"/>
                <a:sym typeface="Roboto"/>
              </a:rPr>
              <a:t>size.</a:t>
            </a:r>
          </a:p>
          <a:p>
            <a:pPr marL="0" lvl="0" indent="0">
              <a:spcAft>
                <a:spcPts val="1200"/>
              </a:spcAft>
              <a:buNone/>
            </a:pPr>
            <a:r>
              <a:rPr lang="en-US" sz="1600" b="1" dirty="0" smtClean="0">
                <a:solidFill>
                  <a:srgbClr val="374151"/>
                </a:solidFill>
                <a:highlight>
                  <a:srgbClr val="F7F7F8"/>
                </a:highlight>
                <a:latin typeface="Roboto"/>
                <a:ea typeface="Roboto"/>
                <a:cs typeface="Roboto"/>
                <a:sym typeface="Roboto"/>
              </a:rPr>
              <a:t>Pandas: Pandas </a:t>
            </a:r>
            <a:r>
              <a:rPr lang="en-US" sz="1600" b="1" dirty="0">
                <a:solidFill>
                  <a:srgbClr val="374151"/>
                </a:solidFill>
                <a:highlight>
                  <a:srgbClr val="F7F7F8"/>
                </a:highlight>
                <a:latin typeface="Roboto"/>
                <a:ea typeface="Roboto"/>
                <a:cs typeface="Roboto"/>
                <a:sym typeface="Roboto"/>
              </a:rPr>
              <a:t>is an open-source python library. Pandas used to convert string data into Data frame. Data frame </a:t>
            </a:r>
            <a:r>
              <a:rPr lang="en-US" sz="1600" b="1" dirty="0" smtClean="0">
                <a:solidFill>
                  <a:srgbClr val="374151"/>
                </a:solidFill>
                <a:highlight>
                  <a:srgbClr val="F7F7F8"/>
                </a:highlight>
                <a:latin typeface="Roboto"/>
                <a:ea typeface="Roboto"/>
                <a:cs typeface="Roboto"/>
                <a:sym typeface="Roboto"/>
              </a:rPr>
              <a:t>is the </a:t>
            </a:r>
            <a:r>
              <a:rPr lang="en-US" sz="1600" b="1" dirty="0">
                <a:solidFill>
                  <a:srgbClr val="374151"/>
                </a:solidFill>
                <a:highlight>
                  <a:srgbClr val="F7F7F8"/>
                </a:highlight>
                <a:latin typeface="Roboto"/>
                <a:ea typeface="Roboto"/>
                <a:cs typeface="Roboto"/>
                <a:sym typeface="Roboto"/>
              </a:rPr>
              <a:t>representation of data into 2-dimensional table of rows and columns. We can work with large data </a:t>
            </a:r>
            <a:r>
              <a:rPr lang="en-US" sz="1600" b="1" dirty="0" smtClean="0">
                <a:solidFill>
                  <a:srgbClr val="374151"/>
                </a:solidFill>
                <a:highlight>
                  <a:srgbClr val="F7F7F8"/>
                </a:highlight>
                <a:latin typeface="Roboto"/>
                <a:ea typeface="Roboto"/>
                <a:cs typeface="Roboto"/>
                <a:sym typeface="Roboto"/>
              </a:rPr>
              <a:t>sets using </a:t>
            </a:r>
            <a:r>
              <a:rPr lang="en-US" sz="1600" b="1" dirty="0">
                <a:solidFill>
                  <a:srgbClr val="374151"/>
                </a:solidFill>
                <a:highlight>
                  <a:srgbClr val="F7F7F8"/>
                </a:highlight>
                <a:latin typeface="Roboto"/>
                <a:ea typeface="Roboto"/>
                <a:cs typeface="Roboto"/>
                <a:sym typeface="Roboto"/>
              </a:rPr>
              <a:t>Pandas library. Pandas library has many built-in functions for data analysis, data cleaning, </a:t>
            </a:r>
            <a:r>
              <a:rPr lang="en-US" sz="1600" b="1" dirty="0" smtClean="0">
                <a:solidFill>
                  <a:srgbClr val="374151"/>
                </a:solidFill>
                <a:highlight>
                  <a:srgbClr val="F7F7F8"/>
                </a:highlight>
                <a:latin typeface="Roboto"/>
                <a:ea typeface="Roboto"/>
                <a:cs typeface="Roboto"/>
                <a:sym typeface="Roboto"/>
              </a:rPr>
              <a:t>data exploration </a:t>
            </a:r>
            <a:r>
              <a:rPr lang="en-US" sz="1600" b="1" dirty="0">
                <a:solidFill>
                  <a:srgbClr val="374151"/>
                </a:solidFill>
                <a:highlight>
                  <a:srgbClr val="F7F7F8"/>
                </a:highlight>
                <a:latin typeface="Roboto"/>
                <a:ea typeface="Roboto"/>
                <a:cs typeface="Roboto"/>
                <a:sym typeface="Roboto"/>
              </a:rPr>
              <a:t>and data manipulation</a:t>
            </a:r>
          </a:p>
          <a:p>
            <a:pPr marL="0" lvl="0" indent="0">
              <a:spcAft>
                <a:spcPts val="1200"/>
              </a:spcAft>
              <a:buNone/>
            </a:pPr>
            <a:endParaRPr lang="en-US" sz="1900" b="1" dirty="0">
              <a:solidFill>
                <a:srgbClr val="374151"/>
              </a:solidFill>
              <a:highlight>
                <a:srgbClr val="F7F7F8"/>
              </a:highlight>
              <a:latin typeface="Roboto"/>
              <a:ea typeface="Roboto"/>
              <a:cs typeface="Roboto"/>
              <a:sym typeface="Roboto"/>
            </a:endParaRPr>
          </a:p>
          <a:p>
            <a:pPr marL="0" lvl="0" indent="0">
              <a:spcAft>
                <a:spcPts val="1200"/>
              </a:spcAft>
              <a:buNone/>
            </a:pPr>
            <a:endParaRPr sz="1600" b="1" dirty="0"/>
          </a:p>
        </p:txBody>
      </p:sp>
      <p:sp>
        <p:nvSpPr>
          <p:cNvPr id="102" name="Google Shape;102;p18"/>
          <p:cNvSpPr txBox="1">
            <a:spLocks noGrp="1"/>
          </p:cNvSpPr>
          <p:nvPr>
            <p:ph type="sldNum" idx="12"/>
          </p:nvPr>
        </p:nvSpPr>
        <p:spPr>
          <a:xfrm>
            <a:off x="8129016" y="5734050"/>
            <a:ext cx="609600" cy="521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en-US">
                <a:solidFill>
                  <a:schemeClr val="dk2"/>
                </a:solidFill>
              </a:rPr>
              <a:t>7</a:t>
            </a:fld>
            <a:endParaRPr>
              <a:solidFill>
                <a:schemeClr val="dk2"/>
              </a:solidFill>
            </a:endParaRPr>
          </a:p>
        </p:txBody>
      </p:sp>
      <p:pic>
        <p:nvPicPr>
          <p:cNvPr id="103" name="Google Shape;103;p18" descr="D:\logo.jpg"/>
          <p:cNvPicPr preferRelativeResize="0"/>
          <p:nvPr/>
        </p:nvPicPr>
        <p:blipFill rotWithShape="1">
          <a:blip r:embed="rId3">
            <a:alphaModFix/>
          </a:blip>
          <a:srcRect l="2735" t="4679" r="2298" b="3921"/>
          <a:stretch/>
        </p:blipFill>
        <p:spPr>
          <a:xfrm>
            <a:off x="7543800" y="0"/>
            <a:ext cx="1600200" cy="1041400"/>
          </a:xfrm>
          <a:prstGeom prst="rect">
            <a:avLst/>
          </a:prstGeom>
          <a:noFill/>
          <a:ln>
            <a:noFill/>
          </a:ln>
        </p:spPr>
      </p:pic>
    </p:spTree>
    <p:extLst>
      <p:ext uri="{BB962C8B-B14F-4D97-AF65-F5344CB8AC3E}">
        <p14:creationId xmlns:p14="http://schemas.microsoft.com/office/powerpoint/2010/main" val="93503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rmAutofit/>
          </a:bodyPr>
          <a:lstStyle/>
          <a:p>
            <a:pPr marL="0" lvl="0" indent="0" algn="l" rtl="0">
              <a:lnSpc>
                <a:spcPct val="115000"/>
              </a:lnSpc>
              <a:spcBef>
                <a:spcPts val="0"/>
              </a:spcBef>
              <a:spcAft>
                <a:spcPts val="0"/>
              </a:spcAft>
              <a:buNone/>
            </a:pPr>
            <a:r>
              <a:rPr lang="en-US" dirty="0">
                <a:latin typeface="+mj-lt"/>
              </a:rPr>
              <a:t>Objectives</a:t>
            </a:r>
            <a:endParaRPr dirty="0">
              <a:latin typeface="+mj-lt"/>
            </a:endParaRPr>
          </a:p>
        </p:txBody>
      </p:sp>
      <p:sp>
        <p:nvSpPr>
          <p:cNvPr id="110" name="Google Shape;110;p19"/>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rmAutofit/>
          </a:bodyPr>
          <a:lstStyle/>
          <a:p>
            <a:pPr marL="0" lvl="0" indent="0">
              <a:buNone/>
            </a:pPr>
            <a:r>
              <a:rPr lang="en-US" sz="1400" b="1" dirty="0" smtClean="0">
                <a:solidFill>
                  <a:srgbClr val="374151"/>
                </a:solidFill>
                <a:highlight>
                  <a:srgbClr val="F7F7F8"/>
                </a:highlight>
                <a:latin typeface="Roboto"/>
                <a:ea typeface="Roboto"/>
                <a:cs typeface="Roboto"/>
                <a:sym typeface="Roboto"/>
              </a:rPr>
              <a:t>The </a:t>
            </a:r>
            <a:r>
              <a:rPr lang="en-US" sz="1400" b="1" dirty="0">
                <a:solidFill>
                  <a:srgbClr val="374151"/>
                </a:solidFill>
                <a:highlight>
                  <a:srgbClr val="F7F7F8"/>
                </a:highlight>
                <a:latin typeface="Roboto"/>
                <a:ea typeface="Roboto"/>
                <a:cs typeface="Roboto"/>
                <a:sym typeface="Roboto"/>
              </a:rPr>
              <a:t>objectives of chat analyzer using Python Streamlit and Matplotlib may include:</a:t>
            </a:r>
          </a:p>
          <a:p>
            <a:pPr marL="0" lvl="0" indent="0">
              <a:buNone/>
            </a:pPr>
            <a:endParaRPr lang="en-US" sz="1400" b="1" dirty="0">
              <a:solidFill>
                <a:srgbClr val="374151"/>
              </a:solidFill>
              <a:highlight>
                <a:srgbClr val="F7F7F8"/>
              </a:highlight>
              <a:latin typeface="Roboto"/>
              <a:ea typeface="Roboto"/>
              <a:cs typeface="Roboto"/>
              <a:sym typeface="Roboto"/>
            </a:endParaRPr>
          </a:p>
          <a:p>
            <a:pPr marL="342900" indent="-342900">
              <a:buFont typeface="+mj-lt"/>
              <a:buAutoNum type="arabicPeriod"/>
            </a:pPr>
            <a:r>
              <a:rPr lang="en-US" sz="1400" b="1" dirty="0">
                <a:solidFill>
                  <a:srgbClr val="374151"/>
                </a:solidFill>
                <a:highlight>
                  <a:srgbClr val="F7F7F8"/>
                </a:highlight>
                <a:latin typeface="Roboto"/>
                <a:ea typeface="Roboto"/>
                <a:cs typeface="Roboto"/>
                <a:sym typeface="Roboto"/>
              </a:rPr>
              <a:t>To analyze chat data: The primary objective of chat analyzer using Python Streamlit and Matplotlib is to analyze chat data and gain insights into customer behavior and sentiment. This can help businesses understand customer needs and preferences, and identify areas for improvement.</a:t>
            </a:r>
          </a:p>
          <a:p>
            <a:pPr marL="342900" indent="-342900">
              <a:buFont typeface="+mj-lt"/>
              <a:buAutoNum type="arabicPeriod"/>
            </a:pPr>
            <a:endParaRPr lang="en-US" sz="1400" b="1" dirty="0">
              <a:solidFill>
                <a:srgbClr val="374151"/>
              </a:solidFill>
              <a:highlight>
                <a:srgbClr val="F7F7F8"/>
              </a:highlight>
              <a:latin typeface="Roboto"/>
              <a:ea typeface="Roboto"/>
              <a:cs typeface="Roboto"/>
              <a:sym typeface="Roboto"/>
            </a:endParaRPr>
          </a:p>
          <a:p>
            <a:pPr marL="342900" indent="-342900">
              <a:buFont typeface="+mj-lt"/>
              <a:buAutoNum type="arabicPeriod"/>
            </a:pPr>
            <a:r>
              <a:rPr lang="en-US" sz="1400" b="1" dirty="0">
                <a:solidFill>
                  <a:srgbClr val="374151"/>
                </a:solidFill>
                <a:highlight>
                  <a:srgbClr val="F7F7F8"/>
                </a:highlight>
                <a:latin typeface="Roboto"/>
                <a:ea typeface="Roboto"/>
                <a:cs typeface="Roboto"/>
                <a:sym typeface="Roboto"/>
              </a:rPr>
              <a:t>To visualize chat data: Streamlit and Matplotlib can be used to create interactive visualizations such as line charts, scatter plots, and bar charts that enable users to explore and understand chat data. These visualizations can help users identify patterns and trends in chat data and communicate findings to others.</a:t>
            </a:r>
          </a:p>
          <a:p>
            <a:pPr marL="342900" indent="-342900">
              <a:buFont typeface="+mj-lt"/>
              <a:buAutoNum type="arabicPeriod"/>
            </a:pPr>
            <a:endParaRPr lang="en-US" sz="1400" b="1" dirty="0">
              <a:solidFill>
                <a:srgbClr val="374151"/>
              </a:solidFill>
              <a:highlight>
                <a:srgbClr val="F7F7F8"/>
              </a:highlight>
              <a:latin typeface="Roboto"/>
              <a:ea typeface="Roboto"/>
              <a:cs typeface="Roboto"/>
              <a:sym typeface="Roboto"/>
            </a:endParaRPr>
          </a:p>
          <a:p>
            <a:pPr marL="342900" indent="-342900">
              <a:buFont typeface="+mj-lt"/>
              <a:buAutoNum type="arabicPeriod"/>
            </a:pPr>
            <a:r>
              <a:rPr lang="en-US" sz="1400" b="1" dirty="0">
                <a:solidFill>
                  <a:srgbClr val="374151"/>
                </a:solidFill>
                <a:highlight>
                  <a:srgbClr val="F7F7F8"/>
                </a:highlight>
                <a:latin typeface="Roboto"/>
                <a:ea typeface="Roboto"/>
                <a:cs typeface="Roboto"/>
                <a:sym typeface="Roboto"/>
              </a:rPr>
              <a:t>To improve customer experience: By analyzing chat data, businesses can identify common issues that customers are facing and take steps to address them. This can help improve customer experience and satisfaction, which can lead to increased loyalty and revenue.</a:t>
            </a:r>
          </a:p>
          <a:p>
            <a:pPr marL="342900" indent="-342900">
              <a:buFont typeface="+mj-lt"/>
              <a:buAutoNum type="arabicPeriod"/>
            </a:pPr>
            <a:endParaRPr lang="en-US" sz="1400" b="1" dirty="0">
              <a:solidFill>
                <a:srgbClr val="374151"/>
              </a:solidFill>
              <a:highlight>
                <a:srgbClr val="F7F7F8"/>
              </a:highlight>
              <a:latin typeface="Roboto"/>
              <a:ea typeface="Roboto"/>
              <a:cs typeface="Roboto"/>
              <a:sym typeface="Roboto"/>
            </a:endParaRPr>
          </a:p>
          <a:p>
            <a:pPr marL="0" lvl="0" indent="0">
              <a:buNone/>
            </a:pPr>
            <a:endParaRPr lang="en-US" sz="1400" b="1" dirty="0">
              <a:solidFill>
                <a:srgbClr val="374151"/>
              </a:solidFill>
              <a:highlight>
                <a:srgbClr val="F7F7F8"/>
              </a:highlight>
              <a:latin typeface="Roboto"/>
              <a:ea typeface="Roboto"/>
              <a:cs typeface="Roboto"/>
              <a:sym typeface="Roboto"/>
            </a:endParaRPr>
          </a:p>
        </p:txBody>
      </p:sp>
      <p:sp>
        <p:nvSpPr>
          <p:cNvPr id="111" name="Google Shape;111;p19"/>
          <p:cNvSpPr txBox="1">
            <a:spLocks noGrp="1"/>
          </p:cNvSpPr>
          <p:nvPr>
            <p:ph type="sldNum" idx="12"/>
          </p:nvPr>
        </p:nvSpPr>
        <p:spPr>
          <a:xfrm>
            <a:off x="8129016" y="5734050"/>
            <a:ext cx="609600" cy="521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en-US">
                <a:solidFill>
                  <a:schemeClr val="dk2"/>
                </a:solidFill>
              </a:rPr>
              <a:t>8</a:t>
            </a:fld>
            <a:endParaRPr>
              <a:solidFill>
                <a:schemeClr val="dk2"/>
              </a:solidFill>
            </a:endParaRPr>
          </a:p>
        </p:txBody>
      </p:sp>
      <p:pic>
        <p:nvPicPr>
          <p:cNvPr id="112" name="Google Shape;112;p19" descr="D:\logo.jpg"/>
          <p:cNvPicPr preferRelativeResize="0"/>
          <p:nvPr/>
        </p:nvPicPr>
        <p:blipFill rotWithShape="1">
          <a:blip r:embed="rId3">
            <a:alphaModFix/>
          </a:blip>
          <a:srcRect l="2735" t="4679" r="2298" b="3921"/>
          <a:stretch/>
        </p:blipFill>
        <p:spPr>
          <a:xfrm>
            <a:off x="7543800" y="0"/>
            <a:ext cx="1600200" cy="1041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43550" y="169220"/>
            <a:ext cx="7467600" cy="705300"/>
          </a:xfrm>
          <a:prstGeom prst="rect">
            <a:avLst/>
          </a:prstGeom>
        </p:spPr>
        <p:txBody>
          <a:bodyPr spcFirstLastPara="1" wrap="square" lIns="91425" tIns="45700" rIns="91425" bIns="45700" anchor="b" anchorCtr="0">
            <a:normAutofit/>
          </a:bodyPr>
          <a:lstStyle/>
          <a:p>
            <a:pPr marL="0" lvl="0" indent="0" algn="l" rtl="0">
              <a:lnSpc>
                <a:spcPct val="115000"/>
              </a:lnSpc>
              <a:spcBef>
                <a:spcPts val="0"/>
              </a:spcBef>
              <a:spcAft>
                <a:spcPts val="0"/>
              </a:spcAft>
              <a:buClr>
                <a:srgbClr val="000000"/>
              </a:buClr>
              <a:buSzPct val="26190"/>
              <a:buFont typeface="Arial"/>
              <a:buNone/>
            </a:pPr>
            <a:r>
              <a:rPr lang="en-US" dirty="0">
                <a:latin typeface="+mj-lt"/>
                <a:ea typeface="Economica"/>
                <a:cs typeface="Economica"/>
                <a:sym typeface="Economica"/>
              </a:rPr>
              <a:t>Proposed Model</a:t>
            </a:r>
            <a:endParaRPr dirty="0">
              <a:latin typeface="+mj-lt"/>
              <a:ea typeface="Economica"/>
              <a:cs typeface="Economica"/>
              <a:sym typeface="Economica"/>
            </a:endParaRPr>
          </a:p>
        </p:txBody>
      </p:sp>
      <p:sp>
        <p:nvSpPr>
          <p:cNvPr id="119" name="Google Shape;119;p20"/>
          <p:cNvSpPr txBox="1">
            <a:spLocks noGrp="1"/>
          </p:cNvSpPr>
          <p:nvPr>
            <p:ph type="body" idx="1"/>
          </p:nvPr>
        </p:nvSpPr>
        <p:spPr>
          <a:xfrm>
            <a:off x="212825" y="874525"/>
            <a:ext cx="7467600" cy="5986500"/>
          </a:xfrm>
          <a:prstGeom prst="rect">
            <a:avLst/>
          </a:prstGeom>
        </p:spPr>
        <p:txBody>
          <a:bodyPr spcFirstLastPara="1" wrap="square" lIns="91425" tIns="45700" rIns="91425" bIns="45700" anchor="t" anchorCtr="0">
            <a:noAutofit/>
          </a:bodyPr>
          <a:lstStyle/>
          <a:p>
            <a:pPr marL="0" lvl="0" indent="0">
              <a:spcBef>
                <a:spcPts val="0"/>
              </a:spcBef>
              <a:buClr>
                <a:schemeClr val="dk1"/>
              </a:buClr>
              <a:buSzPts val="1100"/>
              <a:buNone/>
            </a:pPr>
            <a:r>
              <a:rPr lang="en-US" sz="1500" b="1" dirty="0" smtClean="0">
                <a:solidFill>
                  <a:srgbClr val="374151"/>
                </a:solidFill>
                <a:highlight>
                  <a:srgbClr val="F7F7F8"/>
                </a:highlight>
                <a:latin typeface="Roboto"/>
                <a:ea typeface="Roboto"/>
                <a:cs typeface="Roboto"/>
                <a:sym typeface="Roboto"/>
              </a:rPr>
              <a:t>This proposed </a:t>
            </a:r>
            <a:r>
              <a:rPr lang="en-US" sz="1500" b="1" dirty="0">
                <a:solidFill>
                  <a:srgbClr val="374151"/>
                </a:solidFill>
                <a:highlight>
                  <a:srgbClr val="F7F7F8"/>
                </a:highlight>
                <a:latin typeface="Roboto"/>
                <a:ea typeface="Roboto"/>
                <a:cs typeface="Roboto"/>
                <a:sym typeface="Roboto"/>
              </a:rPr>
              <a:t>model for chat analyzer using Python Streamlit and Matplotlib includes data </a:t>
            </a:r>
            <a:r>
              <a:rPr lang="en-US" sz="1500" b="1" dirty="0" smtClean="0">
                <a:solidFill>
                  <a:srgbClr val="374151"/>
                </a:solidFill>
                <a:highlight>
                  <a:srgbClr val="F7F7F8"/>
                </a:highlight>
                <a:latin typeface="Roboto"/>
                <a:ea typeface="Roboto"/>
                <a:cs typeface="Roboto"/>
                <a:sym typeface="Roboto"/>
              </a:rPr>
              <a:t>preprocessing topic </a:t>
            </a:r>
            <a:r>
              <a:rPr lang="en-US" sz="1500" b="1" dirty="0">
                <a:solidFill>
                  <a:srgbClr val="374151"/>
                </a:solidFill>
                <a:highlight>
                  <a:srgbClr val="F7F7F8"/>
                </a:highlight>
                <a:latin typeface="Roboto"/>
                <a:ea typeface="Roboto"/>
                <a:cs typeface="Roboto"/>
                <a:sym typeface="Roboto"/>
              </a:rPr>
              <a:t>modeling, visualization, and chatbot performance analysis. By following this model, businesses can gain insights into chat data and use those insights to improve customer experience, optimize </a:t>
            </a:r>
            <a:r>
              <a:rPr lang="en-US" sz="1500" b="1" dirty="0" smtClean="0">
                <a:solidFill>
                  <a:srgbClr val="374151"/>
                </a:solidFill>
                <a:highlight>
                  <a:srgbClr val="F7F7F8"/>
                </a:highlight>
                <a:latin typeface="Roboto"/>
                <a:ea typeface="Roboto"/>
                <a:cs typeface="Roboto"/>
                <a:sym typeface="Roboto"/>
              </a:rPr>
              <a:t>sales. </a:t>
            </a:r>
          </a:p>
          <a:p>
            <a:pPr marL="0" lvl="0" indent="0">
              <a:spcBef>
                <a:spcPts val="0"/>
              </a:spcBef>
              <a:buClr>
                <a:schemeClr val="dk1"/>
              </a:buClr>
              <a:buSzPts val="1100"/>
              <a:buNone/>
            </a:pPr>
            <a:endParaRPr lang="en-US" sz="1500" b="1" dirty="0" smtClean="0">
              <a:solidFill>
                <a:srgbClr val="374151"/>
              </a:solidFill>
              <a:highlight>
                <a:srgbClr val="F7F7F8"/>
              </a:highlight>
              <a:latin typeface="Roboto"/>
              <a:ea typeface="Roboto"/>
              <a:cs typeface="Roboto"/>
              <a:sym typeface="Roboto"/>
            </a:endParaRPr>
          </a:p>
          <a:p>
            <a:pPr marL="342900" lvl="0" indent="-342900">
              <a:spcBef>
                <a:spcPts val="0"/>
              </a:spcBef>
              <a:buClr>
                <a:schemeClr val="dk1"/>
              </a:buClr>
              <a:buSzPts val="1100"/>
              <a:buFont typeface="+mj-lt"/>
              <a:buAutoNum type="arabicPeriod"/>
            </a:pPr>
            <a:r>
              <a:rPr lang="en-US" sz="1500" b="1" dirty="0" smtClean="0">
                <a:solidFill>
                  <a:srgbClr val="374151"/>
                </a:solidFill>
                <a:highlight>
                  <a:srgbClr val="F7F7F8"/>
                </a:highlight>
                <a:latin typeface="Roboto"/>
                <a:ea typeface="Roboto"/>
                <a:cs typeface="Roboto"/>
                <a:sym typeface="Roboto"/>
              </a:rPr>
              <a:t>Data </a:t>
            </a:r>
            <a:r>
              <a:rPr lang="en-US" sz="1500" b="1" dirty="0">
                <a:solidFill>
                  <a:srgbClr val="374151"/>
                </a:solidFill>
                <a:highlight>
                  <a:srgbClr val="F7F7F8"/>
                </a:highlight>
                <a:latin typeface="Roboto"/>
                <a:ea typeface="Roboto"/>
                <a:cs typeface="Roboto"/>
                <a:sym typeface="Roboto"/>
              </a:rPr>
              <a:t>preprocessing: The first step in the model involves preprocessing chat data. This may include tasks such as cleaning the data, removing </a:t>
            </a:r>
            <a:r>
              <a:rPr lang="en-US" sz="1500" b="1" dirty="0" err="1">
                <a:solidFill>
                  <a:srgbClr val="374151"/>
                </a:solidFill>
                <a:highlight>
                  <a:srgbClr val="F7F7F8"/>
                </a:highlight>
                <a:latin typeface="Roboto"/>
                <a:ea typeface="Roboto"/>
                <a:cs typeface="Roboto"/>
                <a:sym typeface="Roboto"/>
              </a:rPr>
              <a:t>stopwords</a:t>
            </a:r>
            <a:r>
              <a:rPr lang="en-US" sz="1500" b="1" dirty="0">
                <a:solidFill>
                  <a:srgbClr val="374151"/>
                </a:solidFill>
                <a:highlight>
                  <a:srgbClr val="F7F7F8"/>
                </a:highlight>
                <a:latin typeface="Roboto"/>
                <a:ea typeface="Roboto"/>
                <a:cs typeface="Roboto"/>
                <a:sym typeface="Roboto"/>
              </a:rPr>
              <a:t>, and tokenizing the text. Python libraries such as NLTK and Spacy can be used for this </a:t>
            </a:r>
            <a:r>
              <a:rPr lang="en-US" sz="1500" b="1" dirty="0" smtClean="0">
                <a:solidFill>
                  <a:srgbClr val="374151"/>
                </a:solidFill>
                <a:highlight>
                  <a:srgbClr val="F7F7F8"/>
                </a:highlight>
                <a:latin typeface="Roboto"/>
                <a:ea typeface="Roboto"/>
                <a:cs typeface="Roboto"/>
                <a:sym typeface="Roboto"/>
              </a:rPr>
              <a:t>task.</a:t>
            </a:r>
          </a:p>
          <a:p>
            <a:pPr marL="342900" lvl="0" indent="-342900">
              <a:spcBef>
                <a:spcPts val="0"/>
              </a:spcBef>
              <a:buClr>
                <a:schemeClr val="dk1"/>
              </a:buClr>
              <a:buSzPts val="1100"/>
              <a:buFont typeface="+mj-lt"/>
              <a:buAutoNum type="arabicPeriod"/>
            </a:pPr>
            <a:endParaRPr lang="en-US" sz="1500" b="1" dirty="0" smtClean="0">
              <a:solidFill>
                <a:srgbClr val="374151"/>
              </a:solidFill>
              <a:highlight>
                <a:srgbClr val="F7F7F8"/>
              </a:highlight>
              <a:latin typeface="Roboto"/>
              <a:ea typeface="Roboto"/>
              <a:cs typeface="Roboto"/>
              <a:sym typeface="Roboto"/>
            </a:endParaRPr>
          </a:p>
          <a:p>
            <a:pPr marL="342900" lvl="0" indent="-342900">
              <a:spcBef>
                <a:spcPts val="0"/>
              </a:spcBef>
              <a:buClr>
                <a:schemeClr val="dk1"/>
              </a:buClr>
              <a:buSzPts val="1100"/>
              <a:buFont typeface="+mj-lt"/>
              <a:buAutoNum type="arabicPeriod"/>
            </a:pPr>
            <a:r>
              <a:rPr lang="en-US" sz="1500" b="1" dirty="0" smtClean="0">
                <a:solidFill>
                  <a:srgbClr val="374151"/>
                </a:solidFill>
                <a:highlight>
                  <a:srgbClr val="F7F7F8"/>
                </a:highlight>
                <a:latin typeface="Roboto"/>
                <a:ea typeface="Roboto"/>
                <a:cs typeface="Roboto"/>
                <a:sym typeface="Roboto"/>
              </a:rPr>
              <a:t>Topic </a:t>
            </a:r>
            <a:r>
              <a:rPr lang="en-US" sz="1500" b="1" dirty="0">
                <a:solidFill>
                  <a:srgbClr val="374151"/>
                </a:solidFill>
                <a:highlight>
                  <a:srgbClr val="F7F7F8"/>
                </a:highlight>
                <a:latin typeface="Roboto"/>
                <a:ea typeface="Roboto"/>
                <a:cs typeface="Roboto"/>
                <a:sym typeface="Roboto"/>
              </a:rPr>
              <a:t>modeling: The next step involves performing topic modeling on the chat data. This can help businesses identify common themes or topics that customers are discussing. </a:t>
            </a:r>
          </a:p>
          <a:p>
            <a:pPr marL="342900" lvl="0" indent="-342900">
              <a:spcBef>
                <a:spcPts val="0"/>
              </a:spcBef>
              <a:buClr>
                <a:schemeClr val="dk1"/>
              </a:buClr>
              <a:buSzPts val="1100"/>
              <a:buFont typeface="+mj-lt"/>
              <a:buAutoNum type="arabicPeriod"/>
            </a:pPr>
            <a:endParaRPr lang="en-US" sz="1500" b="1" dirty="0" smtClean="0">
              <a:solidFill>
                <a:srgbClr val="374151"/>
              </a:solidFill>
              <a:highlight>
                <a:srgbClr val="F7F7F8"/>
              </a:highlight>
              <a:latin typeface="Roboto"/>
              <a:ea typeface="Roboto"/>
              <a:cs typeface="Roboto"/>
              <a:sym typeface="Roboto"/>
            </a:endParaRPr>
          </a:p>
          <a:p>
            <a:pPr marL="342900" lvl="0" indent="-342900">
              <a:spcBef>
                <a:spcPts val="0"/>
              </a:spcBef>
              <a:buClr>
                <a:schemeClr val="dk1"/>
              </a:buClr>
              <a:buSzPts val="1100"/>
              <a:buFont typeface="+mj-lt"/>
              <a:buAutoNum type="arabicPeriod"/>
            </a:pPr>
            <a:r>
              <a:rPr lang="en-US" sz="1500" b="1" dirty="0" smtClean="0">
                <a:solidFill>
                  <a:srgbClr val="374151"/>
                </a:solidFill>
                <a:highlight>
                  <a:srgbClr val="F7F7F8"/>
                </a:highlight>
                <a:latin typeface="Roboto"/>
                <a:ea typeface="Roboto"/>
                <a:cs typeface="Roboto"/>
                <a:sym typeface="Roboto"/>
              </a:rPr>
              <a:t>Visualization</a:t>
            </a:r>
            <a:r>
              <a:rPr lang="en-US" sz="1500" b="1" dirty="0">
                <a:solidFill>
                  <a:srgbClr val="374151"/>
                </a:solidFill>
                <a:highlight>
                  <a:srgbClr val="F7F7F8"/>
                </a:highlight>
                <a:latin typeface="Roboto"/>
                <a:ea typeface="Roboto"/>
                <a:cs typeface="Roboto"/>
                <a:sym typeface="Roboto"/>
              </a:rPr>
              <a:t>: The final step involves creating interactive visualizations using Python Streamlit and Matplotlib. These visualizations can help users explore and understand the chat data, and communicate findings to others. Examples of visualizations that can be created include line charts, scatter plots, and bar charts.</a:t>
            </a:r>
          </a:p>
          <a:p>
            <a:pPr marL="0" lvl="0" indent="0">
              <a:spcBef>
                <a:spcPts val="0"/>
              </a:spcBef>
              <a:buClr>
                <a:schemeClr val="dk1"/>
              </a:buClr>
              <a:buSzPts val="1100"/>
              <a:buNone/>
            </a:pPr>
            <a:endParaRPr sz="1400" b="1" dirty="0">
              <a:solidFill>
                <a:srgbClr val="374151"/>
              </a:solidFill>
              <a:highlight>
                <a:srgbClr val="F7F7F8"/>
              </a:highlight>
              <a:latin typeface="Roboto"/>
              <a:ea typeface="Roboto"/>
              <a:cs typeface="Roboto"/>
              <a:sym typeface="Roboto"/>
            </a:endParaRPr>
          </a:p>
          <a:p>
            <a:pPr marL="457200" lvl="0" indent="0" algn="l" rtl="0">
              <a:spcBef>
                <a:spcPts val="1500"/>
              </a:spcBef>
              <a:spcAft>
                <a:spcPts val="0"/>
              </a:spcAft>
              <a:buNone/>
            </a:pPr>
            <a:endParaRPr sz="1400" b="1" dirty="0">
              <a:solidFill>
                <a:srgbClr val="374151"/>
              </a:solidFill>
              <a:highlight>
                <a:srgbClr val="F7F7F8"/>
              </a:highlight>
              <a:latin typeface="Roboto"/>
              <a:ea typeface="Roboto"/>
              <a:cs typeface="Roboto"/>
              <a:sym typeface="Roboto"/>
            </a:endParaRPr>
          </a:p>
          <a:p>
            <a:pPr marL="457200" lvl="0" indent="0" algn="l" rtl="0">
              <a:spcBef>
                <a:spcPts val="1500"/>
              </a:spcBef>
              <a:spcAft>
                <a:spcPts val="0"/>
              </a:spcAft>
              <a:buNone/>
            </a:pPr>
            <a:endParaRPr sz="1400" b="1" dirty="0">
              <a:solidFill>
                <a:srgbClr val="374151"/>
              </a:solidFill>
              <a:highlight>
                <a:srgbClr val="F7F7F8"/>
              </a:highlight>
              <a:latin typeface="Roboto"/>
              <a:ea typeface="Roboto"/>
              <a:cs typeface="Roboto"/>
              <a:sym typeface="Roboto"/>
            </a:endParaRPr>
          </a:p>
          <a:p>
            <a:pPr marL="457200" lvl="0" indent="0" algn="l" rtl="0">
              <a:spcBef>
                <a:spcPts val="1500"/>
              </a:spcBef>
              <a:spcAft>
                <a:spcPts val="0"/>
              </a:spcAft>
              <a:buNone/>
            </a:pPr>
            <a:endParaRPr sz="1400" dirty="0">
              <a:solidFill>
                <a:srgbClr val="374151"/>
              </a:solidFill>
              <a:highlight>
                <a:srgbClr val="F7F7F8"/>
              </a:highlight>
              <a:latin typeface="Roboto"/>
              <a:ea typeface="Roboto"/>
              <a:cs typeface="Roboto"/>
              <a:sym typeface="Roboto"/>
            </a:endParaRPr>
          </a:p>
          <a:p>
            <a:pPr marL="0" lvl="0" indent="0" algn="l" rtl="0">
              <a:spcBef>
                <a:spcPts val="600"/>
              </a:spcBef>
              <a:spcAft>
                <a:spcPts val="1200"/>
              </a:spcAft>
              <a:buNone/>
            </a:pPr>
            <a:endParaRPr sz="1400" dirty="0"/>
          </a:p>
        </p:txBody>
      </p:sp>
      <p:sp>
        <p:nvSpPr>
          <p:cNvPr id="120" name="Google Shape;120;p20"/>
          <p:cNvSpPr txBox="1">
            <a:spLocks noGrp="1"/>
          </p:cNvSpPr>
          <p:nvPr>
            <p:ph type="sldNum" idx="12"/>
          </p:nvPr>
        </p:nvSpPr>
        <p:spPr>
          <a:xfrm>
            <a:off x="8129016" y="5734050"/>
            <a:ext cx="609600" cy="521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en-US">
                <a:solidFill>
                  <a:schemeClr val="dk2"/>
                </a:solidFill>
              </a:rPr>
              <a:t>9</a:t>
            </a:fld>
            <a:endParaRPr>
              <a:solidFill>
                <a:schemeClr val="dk2"/>
              </a:solidFill>
            </a:endParaRPr>
          </a:p>
        </p:txBody>
      </p:sp>
      <p:pic>
        <p:nvPicPr>
          <p:cNvPr id="121" name="Google Shape;121;p20" descr="D:\logo.jpg"/>
          <p:cNvPicPr preferRelativeResize="0"/>
          <p:nvPr/>
        </p:nvPicPr>
        <p:blipFill rotWithShape="1">
          <a:blip r:embed="rId3">
            <a:alphaModFix/>
          </a:blip>
          <a:srcRect l="2735" t="4679" r="2298" b="3921"/>
          <a:stretch/>
        </p:blipFill>
        <p:spPr>
          <a:xfrm>
            <a:off x="7543800" y="0"/>
            <a:ext cx="1600200" cy="10414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1748</Words>
  <Application>Microsoft Office PowerPoint</Application>
  <PresentationFormat>On-screen Show (4:3)</PresentationFormat>
  <Paragraphs>140</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Century Schoolbook</vt:lpstr>
      <vt:lpstr>Old Standard TT</vt:lpstr>
      <vt:lpstr>Economica</vt:lpstr>
      <vt:lpstr>Roboto</vt:lpstr>
      <vt:lpstr>Calibri</vt:lpstr>
      <vt:lpstr>Times New Roman</vt:lpstr>
      <vt:lpstr>Open Sans</vt:lpstr>
      <vt:lpstr>Simple Light</vt:lpstr>
      <vt:lpstr>CHAT ANALYZER USING PYTHON DATA SCIENCE LIBRARIES</vt:lpstr>
      <vt:lpstr>Contents</vt:lpstr>
      <vt:lpstr>What is Chat Analysis?</vt:lpstr>
      <vt:lpstr>ABSTRACT</vt:lpstr>
      <vt:lpstr>Literature Review</vt:lpstr>
      <vt:lpstr>Literature review on Modules:</vt:lpstr>
      <vt:lpstr>Literature review on Modules:</vt:lpstr>
      <vt:lpstr>Objectives</vt:lpstr>
      <vt:lpstr>Proposed Model</vt:lpstr>
      <vt:lpstr>Experimental Setup</vt:lpstr>
      <vt:lpstr>Outputs</vt:lpstr>
      <vt:lpstr>Outputs</vt:lpstr>
      <vt:lpstr>Outputs</vt:lpstr>
      <vt:lpstr>Outputs</vt:lpstr>
      <vt:lpstr>Outputs</vt:lpstr>
      <vt:lpstr>Future Scope</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Stroke Prediction using  Machine Learning Algorithms</dc:title>
  <dc:creator>lone-warrior</dc:creator>
  <cp:lastModifiedBy>Aman</cp:lastModifiedBy>
  <cp:revision>12</cp:revision>
  <dcterms:modified xsi:type="dcterms:W3CDTF">2023-07-11T07:04:00Z</dcterms:modified>
</cp:coreProperties>
</file>