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3"/>
  </p:notesMasterIdLst>
  <p:sldIdLst>
    <p:sldId id="302" r:id="rId2"/>
    <p:sldId id="303" r:id="rId3"/>
    <p:sldId id="304" r:id="rId4"/>
    <p:sldId id="305" r:id="rId5"/>
    <p:sldId id="308" r:id="rId6"/>
    <p:sldId id="310" r:id="rId7"/>
    <p:sldId id="311" r:id="rId8"/>
    <p:sldId id="309" r:id="rId9"/>
    <p:sldId id="313" r:id="rId10"/>
    <p:sldId id="312"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A5B6-5F71-8344-81A0-A4040C992DE1}"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C843F-5B76-9048-BF49-564E391D0F55}" type="slidenum">
              <a:rPr lang="en-US" smtClean="0"/>
              <a:t>‹#›</a:t>
            </a:fld>
            <a:endParaRPr lang="en-US"/>
          </a:p>
        </p:txBody>
      </p:sp>
    </p:spTree>
    <p:extLst>
      <p:ext uri="{BB962C8B-B14F-4D97-AF65-F5344CB8AC3E}">
        <p14:creationId xmlns:p14="http://schemas.microsoft.com/office/powerpoint/2010/main" val="398693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2D73-1907-2C4D-8228-91EE212EF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9E5D8-EB5C-9B4D-881D-DD9C790D3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533F2-6128-C944-AC79-5AD4DC17EDAF}"/>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75CA6097-040A-C448-BD66-E13E10663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2C40-1182-D246-8F15-798341AA9E2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54277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5FFA-2FA1-CD44-B66D-09AEB3E00F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7198EF-B210-0948-B6B4-164A60FDF4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96C44-C9D1-E64D-B06F-1F9966EC8214}"/>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597DF175-68AD-DC48-9394-66B0D56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8ECA5-2723-E74A-9ABB-FA11B32D62B3}"/>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12824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0C443-4CC1-784B-B6D2-7EA89405B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1296-B0E5-6E4C-BDA8-5E856329B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85E4B-BFA8-C143-B208-5FB0863676C3}"/>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25B7FB0D-F743-C24C-A6E6-3D7102EF6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D7596-CB33-0A4D-814C-AF6788D1B40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28534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AA87-135B-804C-8625-692CBAA6C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D8252-44D6-7143-AD92-1BA1603E1E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04F84-664B-4E44-AB31-423D7BBE4A54}"/>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EB332822-5A55-354A-915C-49B5B62C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8F59B-DC23-894C-8984-5BDE7489AE4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408377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7FE9-F529-1348-ADD6-67E137053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0D23B-3223-DA4C-8142-7F1966E32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093869-C942-4848-8E5A-77A3E6D61016}"/>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68213D88-836D-9643-B876-E3693C145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F1ADE-C649-E544-AB1C-4540565D3A6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294870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642F-5409-4548-A0A9-FB6A72100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4E78B-77B1-5240-9A5C-A039B5145D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288A4-1863-944A-8EC8-B8E739EC54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F25A-753E-4C47-868C-0746FB6A0BC2}"/>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6" name="Footer Placeholder 5">
            <a:extLst>
              <a:ext uri="{FF2B5EF4-FFF2-40B4-BE49-F238E27FC236}">
                <a16:creationId xmlns:a16="http://schemas.microsoft.com/office/drawing/2014/main" id="{970B280E-3AAC-B34C-AFBE-78B9065A9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3308D-56CB-F24D-914E-C4DB97898B53}"/>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07138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1451-0418-334B-9332-8D73851A13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78193-BCB0-C348-8238-2BFBD4737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013712-F9B0-3F42-A0AC-22F1BE9C3B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3F64D-B50D-794E-823F-7BEE94CBB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1AE27A-BFDC-7049-A80C-FABF71478B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38C09-A12C-5949-9842-9FFAEF248EC1}"/>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8" name="Footer Placeholder 7">
            <a:extLst>
              <a:ext uri="{FF2B5EF4-FFF2-40B4-BE49-F238E27FC236}">
                <a16:creationId xmlns:a16="http://schemas.microsoft.com/office/drawing/2014/main" id="{93D92071-F914-4946-A402-3DDDDA74E5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963FFB-3929-9E48-83E1-D62725871789}"/>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41988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2C54-EA1A-6044-9312-1EDE57B17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7C489-5B6E-654C-A946-E9397BC6B842}"/>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4" name="Footer Placeholder 3">
            <a:extLst>
              <a:ext uri="{FF2B5EF4-FFF2-40B4-BE49-F238E27FC236}">
                <a16:creationId xmlns:a16="http://schemas.microsoft.com/office/drawing/2014/main" id="{C6278918-C4BD-7E42-8196-BA13F6D31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236EA-AD44-E648-9F1D-C694FBFF353A}"/>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57363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BCD3D-2C6F-F54C-A7F4-1F18590BF091}"/>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3" name="Footer Placeholder 2">
            <a:extLst>
              <a:ext uri="{FF2B5EF4-FFF2-40B4-BE49-F238E27FC236}">
                <a16:creationId xmlns:a16="http://schemas.microsoft.com/office/drawing/2014/main" id="{EA9F8DE5-A235-D74C-A4A6-35990817C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80FE3F-60C8-9746-A1AC-75B064A6B3A0}"/>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45145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421D-E53A-7E4C-B1F0-217708CA0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82898-C010-4443-A390-F6E88FD63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94538E-BBE4-8E4A-965D-8430EB381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2F50-EDFB-3C4E-A927-19935D8B87CA}"/>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6" name="Footer Placeholder 5">
            <a:extLst>
              <a:ext uri="{FF2B5EF4-FFF2-40B4-BE49-F238E27FC236}">
                <a16:creationId xmlns:a16="http://schemas.microsoft.com/office/drawing/2014/main" id="{DA721DCA-7113-B748-A8DF-4EE98551C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BE55-1116-474A-9F4B-015498079AE2}"/>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70356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5E8F-F5EC-8141-AB37-588F4325E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9668B1-3FE5-3C40-AAAB-0F680A3A8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67A60A-E02C-D640-BBD4-BDB3248F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AAB292-337F-D34F-80E9-EAF630D11421}"/>
              </a:ext>
            </a:extLst>
          </p:cNvPr>
          <p:cNvSpPr>
            <a:spLocks noGrp="1"/>
          </p:cNvSpPr>
          <p:nvPr>
            <p:ph type="dt" sz="half" idx="10"/>
          </p:nvPr>
        </p:nvSpPr>
        <p:spPr/>
        <p:txBody>
          <a:bodyPr/>
          <a:lstStyle/>
          <a:p>
            <a:fld id="{B4250467-B04D-7448-8E8A-E4DE30827AE8}" type="datetimeFigureOut">
              <a:rPr lang="en-US" smtClean="0"/>
              <a:t>7/2/19</a:t>
            </a:fld>
            <a:endParaRPr lang="en-US"/>
          </a:p>
        </p:txBody>
      </p:sp>
      <p:sp>
        <p:nvSpPr>
          <p:cNvPr id="6" name="Footer Placeholder 5">
            <a:extLst>
              <a:ext uri="{FF2B5EF4-FFF2-40B4-BE49-F238E27FC236}">
                <a16:creationId xmlns:a16="http://schemas.microsoft.com/office/drawing/2014/main" id="{6F0EE658-F69F-EA42-9B29-2FF63B26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E0E86-40C1-7840-A3EB-C9CE653D4886}"/>
              </a:ext>
            </a:extLst>
          </p:cNvPr>
          <p:cNvSpPr>
            <a:spLocks noGrp="1"/>
          </p:cNvSpPr>
          <p:nvPr>
            <p:ph type="sldNum" sz="quarter" idx="12"/>
          </p:nvPr>
        </p:nvSpPr>
        <p:spPr/>
        <p:txBody>
          <a:bodyPr/>
          <a:lstStyle/>
          <a:p>
            <a:fld id="{E84ED7C4-6358-A944-A615-2FEBDF5BA6DD}" type="slidenum">
              <a:rPr lang="en-US" smtClean="0"/>
              <a:t>‹#›</a:t>
            </a:fld>
            <a:endParaRPr lang="en-US"/>
          </a:p>
        </p:txBody>
      </p:sp>
    </p:spTree>
    <p:extLst>
      <p:ext uri="{BB962C8B-B14F-4D97-AF65-F5344CB8AC3E}">
        <p14:creationId xmlns:p14="http://schemas.microsoft.com/office/powerpoint/2010/main" val="335866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494B3-72B9-6549-8D99-59D8D0471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37F164-F7E4-6246-B843-138B8EA8E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B498-BB7C-0544-ADE9-02AF5D1CF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50467-B04D-7448-8E8A-E4DE30827AE8}" type="datetimeFigureOut">
              <a:rPr lang="en-US" smtClean="0"/>
              <a:t>7/2/19</a:t>
            </a:fld>
            <a:endParaRPr lang="en-US"/>
          </a:p>
        </p:txBody>
      </p:sp>
      <p:sp>
        <p:nvSpPr>
          <p:cNvPr id="5" name="Footer Placeholder 4">
            <a:extLst>
              <a:ext uri="{FF2B5EF4-FFF2-40B4-BE49-F238E27FC236}">
                <a16:creationId xmlns:a16="http://schemas.microsoft.com/office/drawing/2014/main" id="{1C0F7EFF-2123-B04D-B6AF-D1ADE0E57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43724-CCF8-634C-AA09-076B98D31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D7C4-6358-A944-A615-2FEBDF5BA6DD}" type="slidenum">
              <a:rPr lang="en-US" smtClean="0"/>
              <a:t>‹#›</a:t>
            </a:fld>
            <a:endParaRPr lang="en-US"/>
          </a:p>
        </p:txBody>
      </p:sp>
    </p:spTree>
    <p:extLst>
      <p:ext uri="{BB962C8B-B14F-4D97-AF65-F5344CB8AC3E}">
        <p14:creationId xmlns:p14="http://schemas.microsoft.com/office/powerpoint/2010/main" val="7533512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ws.amazon.com/step-functions/latest/dg/amazon-states-language-state-machine-structur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aws.amazon.com/step-functions/latest/dg/amazon-states-language-errors.html#amazon-states-language-error-names" TargetMode="Externa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6.xml.rels><?xml version="1.0" encoding="UTF-8" standalone="yes"?>
<Relationships xmlns="http://schemas.openxmlformats.org/package/2006/relationships"><Relationship Id="rId2" Type="http://schemas.openxmlformats.org/officeDocument/2006/relationships/hyperlink" Target="https://docs.aws.amazon.com/step-functions/latest/dg/amazon-states-language-input-output-process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AWS Step Functions ?</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p:txBody>
          <a:bodyPr>
            <a:normAutofit/>
          </a:bodyPr>
          <a:lstStyle/>
          <a:p>
            <a:r>
              <a:rPr lang="en-IN" sz="1600" dirty="0"/>
              <a:t>AWS Step Function are the logical progression of AWS lambda functions</a:t>
            </a:r>
          </a:p>
          <a:p>
            <a:r>
              <a:rPr lang="en-IN" sz="1600" dirty="0"/>
              <a:t>With Step Function, we can create visual workflows to </a:t>
            </a:r>
            <a:r>
              <a:rPr lang="en-IN" sz="1600" b="1" dirty="0"/>
              <a:t>co-ordinate</a:t>
            </a:r>
            <a:r>
              <a:rPr lang="en-IN" sz="1600" dirty="0"/>
              <a:t> or </a:t>
            </a:r>
            <a:r>
              <a:rPr lang="en-IN" sz="1600" b="1" dirty="0"/>
              <a:t>orchestrate</a:t>
            </a:r>
            <a:r>
              <a:rPr lang="en-IN" sz="1600" dirty="0"/>
              <a:t> different Lambda functions to work together.</a:t>
            </a:r>
          </a:p>
          <a:p>
            <a:r>
              <a:rPr lang="en-IN" sz="1600" dirty="0"/>
              <a:t>This workflow contains series of steps, with output of one step feeding as input to the next.</a:t>
            </a:r>
          </a:p>
          <a:p>
            <a:endParaRPr lang="en-US" sz="1600" dirty="0"/>
          </a:p>
        </p:txBody>
      </p:sp>
      <p:pic>
        <p:nvPicPr>
          <p:cNvPr id="4" name="Picture 3">
            <a:extLst>
              <a:ext uri="{FF2B5EF4-FFF2-40B4-BE49-F238E27FC236}">
                <a16:creationId xmlns:a16="http://schemas.microsoft.com/office/drawing/2014/main" id="{5242D0CF-8175-DE44-B0D3-9BE7F582630B}"/>
              </a:ext>
            </a:extLst>
          </p:cNvPr>
          <p:cNvPicPr>
            <a:picLocks noChangeAspect="1"/>
          </p:cNvPicPr>
          <p:nvPr/>
        </p:nvPicPr>
        <p:blipFill>
          <a:blip r:embed="rId2"/>
          <a:stretch>
            <a:fillRect/>
          </a:stretch>
        </p:blipFill>
        <p:spPr>
          <a:xfrm>
            <a:off x="2954215" y="3259015"/>
            <a:ext cx="4865078" cy="3052885"/>
          </a:xfrm>
          <a:prstGeom prst="rect">
            <a:avLst/>
          </a:prstGeom>
        </p:spPr>
      </p:pic>
    </p:spTree>
    <p:extLst>
      <p:ext uri="{BB962C8B-B14F-4D97-AF65-F5344CB8AC3E}">
        <p14:creationId xmlns:p14="http://schemas.microsoft.com/office/powerpoint/2010/main" val="356528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Step Function Error Handling</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US" sz="1600" dirty="0"/>
              <a:t>State machine also have built-in error handling mechanism.</a:t>
            </a:r>
          </a:p>
          <a:p>
            <a:pPr lvl="1"/>
            <a:r>
              <a:rPr lang="en-US" sz="1600" dirty="0"/>
              <a:t>We can retry operations based on different errors or certain conditions .</a:t>
            </a:r>
          </a:p>
          <a:p>
            <a:pPr lvl="1"/>
            <a:r>
              <a:rPr lang="en-US" sz="1600" dirty="0"/>
              <a:t>We can run different logic depending on different errors or conditions.</a:t>
            </a:r>
            <a:endParaRPr lang="en-US" sz="1200" dirty="0"/>
          </a:p>
          <a:p>
            <a:r>
              <a:rPr lang="en-IN" sz="1600" dirty="0"/>
              <a:t>It automatically triggers and tracks each step, and retries when there are errors, so your application executes in order and as expected, every time. Step Functions logs the state of each step, so when things do go wrong, you can diagnose and debug problems quickly</a:t>
            </a:r>
            <a:r>
              <a:rPr lang="en-IN" dirty="0"/>
              <a:t>.</a:t>
            </a:r>
            <a:endParaRPr lang="en-US" sz="1200" dirty="0"/>
          </a:p>
          <a:p>
            <a:pPr lvl="1"/>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2E6C10FF-F926-EC4B-80BE-443C8B8805E0}"/>
              </a:ext>
            </a:extLst>
          </p:cNvPr>
          <p:cNvPicPr>
            <a:picLocks noChangeAspect="1"/>
          </p:cNvPicPr>
          <p:nvPr/>
        </p:nvPicPr>
        <p:blipFill>
          <a:blip r:embed="rId2"/>
          <a:stretch>
            <a:fillRect/>
          </a:stretch>
        </p:blipFill>
        <p:spPr>
          <a:xfrm>
            <a:off x="939800" y="3731358"/>
            <a:ext cx="4241800" cy="1435100"/>
          </a:xfrm>
          <a:prstGeom prst="rect">
            <a:avLst/>
          </a:prstGeom>
        </p:spPr>
      </p:pic>
      <p:pic>
        <p:nvPicPr>
          <p:cNvPr id="4" name="Picture 3">
            <a:extLst>
              <a:ext uri="{FF2B5EF4-FFF2-40B4-BE49-F238E27FC236}">
                <a16:creationId xmlns:a16="http://schemas.microsoft.com/office/drawing/2014/main" id="{45D47F5D-9C16-9B4F-8812-0726DD8FC81E}"/>
              </a:ext>
            </a:extLst>
          </p:cNvPr>
          <p:cNvPicPr>
            <a:picLocks noChangeAspect="1"/>
          </p:cNvPicPr>
          <p:nvPr/>
        </p:nvPicPr>
        <p:blipFill>
          <a:blip r:embed="rId3"/>
          <a:stretch>
            <a:fillRect/>
          </a:stretch>
        </p:blipFill>
        <p:spPr>
          <a:xfrm>
            <a:off x="5283200" y="3505200"/>
            <a:ext cx="6908800" cy="3352800"/>
          </a:xfrm>
          <a:prstGeom prst="rect">
            <a:avLst/>
          </a:prstGeom>
        </p:spPr>
      </p:pic>
    </p:spTree>
    <p:extLst>
      <p:ext uri="{BB962C8B-B14F-4D97-AF65-F5344CB8AC3E}">
        <p14:creationId xmlns:p14="http://schemas.microsoft.com/office/powerpoint/2010/main" val="312549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Step Function AWS Link</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pPr lvl="1"/>
            <a:r>
              <a:rPr lang="en-IN" sz="1600" dirty="0">
                <a:hlinkClick r:id="rId2"/>
              </a:rPr>
              <a:t>https://docs.aws.amazon.com/step-functions/latest/dg/amazon-states-language-state-machine-structure.html</a:t>
            </a:r>
            <a:endParaRPr lang="en-IN" sz="1600" dirty="0"/>
          </a:p>
          <a:p>
            <a:pPr lvl="1"/>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406673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AWS Step Functions Time Out:</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a:xfrm>
            <a:off x="838200" y="1690688"/>
            <a:ext cx="10515600" cy="4486275"/>
          </a:xfrm>
        </p:spPr>
        <p:txBody>
          <a:bodyPr>
            <a:normAutofit/>
          </a:bodyPr>
          <a:lstStyle/>
          <a:p>
            <a:r>
              <a:rPr lang="en-IN" sz="1600" dirty="0"/>
              <a:t>A Lambda function currently can run up to a maximum limit of about 15 minutes.</a:t>
            </a:r>
          </a:p>
          <a:p>
            <a:r>
              <a:rPr lang="en-IN" sz="1600" dirty="0"/>
              <a:t>Step function on the other hand can run up to a period of </a:t>
            </a:r>
            <a:r>
              <a:rPr lang="en-IN" sz="1600" b="1" dirty="0"/>
              <a:t>one year</a:t>
            </a:r>
            <a:r>
              <a:rPr lang="en-IN" sz="1600" dirty="0"/>
              <a:t>, of course the individual steps within a workflow must still adhere to the lambda timeout limits.</a:t>
            </a:r>
          </a:p>
          <a:p>
            <a:r>
              <a:rPr lang="en-IN" sz="1600" dirty="0"/>
              <a:t>The entire workflow can remain idle or can keep  running up to a limit of 1 year.</a:t>
            </a:r>
          </a:p>
          <a:p>
            <a:pPr marL="0" indent="0">
              <a:buNone/>
            </a:pPr>
            <a:r>
              <a:rPr lang="en-IN" sz="1600" dirty="0"/>
              <a:t>	</a:t>
            </a:r>
          </a:p>
          <a:p>
            <a:pPr marL="0" indent="0">
              <a:buNone/>
            </a:pPr>
            <a:endParaRPr lang="en-IN" sz="1600" dirty="0"/>
          </a:p>
          <a:p>
            <a:pPr marL="0" indent="0">
              <a:buNone/>
            </a:pPr>
            <a:r>
              <a:rPr lang="en-IN" sz="1600" dirty="0"/>
              <a:t>	</a:t>
            </a:r>
          </a:p>
          <a:p>
            <a:pPr marL="0" indent="0">
              <a:buNone/>
            </a:pPr>
            <a:br>
              <a:rPr lang="en-IN" sz="1600" dirty="0"/>
            </a:br>
            <a:endParaRPr lang="en-IN" sz="1600" dirty="0"/>
          </a:p>
          <a:p>
            <a:pPr marL="457200" lvl="1" indent="0">
              <a:buNone/>
            </a:pPr>
            <a:endParaRPr lang="en-US" sz="1600" dirty="0"/>
          </a:p>
        </p:txBody>
      </p:sp>
      <p:pic>
        <p:nvPicPr>
          <p:cNvPr id="4" name="Picture 3">
            <a:extLst>
              <a:ext uri="{FF2B5EF4-FFF2-40B4-BE49-F238E27FC236}">
                <a16:creationId xmlns:a16="http://schemas.microsoft.com/office/drawing/2014/main" id="{287E2225-C99A-1A43-B685-890B053BDF3E}"/>
              </a:ext>
            </a:extLst>
          </p:cNvPr>
          <p:cNvPicPr>
            <a:picLocks noChangeAspect="1"/>
          </p:cNvPicPr>
          <p:nvPr/>
        </p:nvPicPr>
        <p:blipFill>
          <a:blip r:embed="rId2"/>
          <a:stretch>
            <a:fillRect/>
          </a:stretch>
        </p:blipFill>
        <p:spPr>
          <a:xfrm>
            <a:off x="1524000" y="3016252"/>
            <a:ext cx="7479323" cy="3144814"/>
          </a:xfrm>
          <a:prstGeom prst="rect">
            <a:avLst/>
          </a:prstGeom>
        </p:spPr>
      </p:pic>
    </p:spTree>
    <p:extLst>
      <p:ext uri="{BB962C8B-B14F-4D97-AF65-F5344CB8AC3E}">
        <p14:creationId xmlns:p14="http://schemas.microsoft.com/office/powerpoint/2010/main" val="75600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Use Cases And Benefits:</a:t>
            </a:r>
            <a:endParaRPr lang="en-US" sz="2400" b="1" dirty="0">
              <a:solidFill>
                <a:srgbClr val="0070C0"/>
              </a:solidFill>
            </a:endParaRPr>
          </a:p>
        </p:txBody>
      </p:sp>
      <p:sp>
        <p:nvSpPr>
          <p:cNvPr id="3" name="Content Placeholder 2">
            <a:extLst>
              <a:ext uri="{FF2B5EF4-FFF2-40B4-BE49-F238E27FC236}">
                <a16:creationId xmlns:a16="http://schemas.microsoft.com/office/drawing/2014/main" id="{055D9086-1091-3445-AB69-E27EA85CA114}"/>
              </a:ext>
            </a:extLst>
          </p:cNvPr>
          <p:cNvSpPr>
            <a:spLocks noGrp="1"/>
          </p:cNvSpPr>
          <p:nvPr>
            <p:ph idx="1"/>
          </p:nvPr>
        </p:nvSpPr>
        <p:spPr/>
        <p:txBody>
          <a:bodyPr>
            <a:normAutofit/>
          </a:bodyPr>
          <a:lstStyle/>
          <a:p>
            <a:r>
              <a:rPr lang="en-IN" sz="1600" dirty="0"/>
              <a:t>We can use step functions to automate routine jobs like deployments, upgrades, migrations , patches and so on.</a:t>
            </a:r>
          </a:p>
          <a:p>
            <a:r>
              <a:rPr lang="en-IN" sz="1600" dirty="0"/>
              <a:t>Most importantly, as I mentioned earlier, Step functions allow us to combine different Lambda functions to build Serverless applications and micro services.</a:t>
            </a:r>
          </a:p>
          <a:p>
            <a:r>
              <a:rPr lang="en-IN" sz="1600" dirty="0"/>
              <a:t>So just like Lambda functions, there is </a:t>
            </a:r>
            <a:r>
              <a:rPr lang="en-IN" sz="1600" b="1" dirty="0"/>
              <a:t>no need to provision any resources </a:t>
            </a:r>
            <a:r>
              <a:rPr lang="en-IN" sz="1600" dirty="0"/>
              <a:t>like server resources or infrastructure.</a:t>
            </a:r>
          </a:p>
          <a:p>
            <a:r>
              <a:rPr lang="en-IN" sz="1600" dirty="0"/>
              <a:t>Step functions allow us to build completely Serverless workflows without having to provision any server resources or infrastructure.</a:t>
            </a:r>
          </a:p>
          <a:p>
            <a:r>
              <a:rPr lang="en-IN" sz="1600" dirty="0"/>
              <a:t>Step Functions manages the operations and underlying infrastructure for you to ensure your application is available at any </a:t>
            </a:r>
            <a:r>
              <a:rPr lang="en-IN" sz="1600" b="1" dirty="0"/>
              <a:t>scale</a:t>
            </a:r>
            <a:r>
              <a:rPr lang="en-IN" dirty="0"/>
              <a:t>.</a:t>
            </a:r>
            <a:endParaRPr lang="en-IN" sz="1600" dirty="0"/>
          </a:p>
          <a:p>
            <a:endParaRPr lang="en-IN" sz="1600" dirty="0"/>
          </a:p>
          <a:p>
            <a:pPr marL="457200" lvl="1" indent="0">
              <a:buNone/>
            </a:pPr>
            <a:endParaRPr lang="en-US" dirty="0"/>
          </a:p>
        </p:txBody>
      </p:sp>
    </p:spTree>
    <p:extLst>
      <p:ext uri="{BB962C8B-B14F-4D97-AF65-F5344CB8AC3E}">
        <p14:creationId xmlns:p14="http://schemas.microsoft.com/office/powerpoint/2010/main" val="170911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Step Function Language:</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US" sz="1600" dirty="0"/>
              <a:t>ASL or Amazon State Language to define the workflow.</a:t>
            </a:r>
          </a:p>
          <a:p>
            <a:r>
              <a:rPr lang="en-US" sz="1600" dirty="0"/>
              <a:t>ASL is very simple and easy to use </a:t>
            </a:r>
            <a:r>
              <a:rPr lang="en-US" sz="1600" b="1" dirty="0"/>
              <a:t>JSON</a:t>
            </a:r>
            <a:r>
              <a:rPr lang="en-US" sz="1600" dirty="0"/>
              <a:t> based, structured language.</a:t>
            </a:r>
          </a:p>
          <a:p>
            <a:r>
              <a:rPr lang="en-US" sz="1600" dirty="0"/>
              <a:t>We use this language to define different states or steps of the workflow as well as the connections and interactions between these states. The resulting workflow is then called as </a:t>
            </a:r>
            <a:r>
              <a:rPr lang="en-US" sz="1600" b="1" dirty="0"/>
              <a:t>State Machine</a:t>
            </a:r>
            <a:r>
              <a:rPr lang="en-US" sz="1600" dirty="0"/>
              <a:t>.</a:t>
            </a:r>
          </a:p>
          <a:p>
            <a:r>
              <a:rPr lang="en-US" sz="1600" dirty="0"/>
              <a:t>The state machine is displayed in a graphical format, just like a flow chart , making it easy to understand the flow of logic.</a:t>
            </a:r>
          </a:p>
          <a:p>
            <a:pPr marL="0" indent="0">
              <a:buNone/>
            </a:pPr>
            <a:r>
              <a:rPr lang="en-US" sz="1600" dirty="0"/>
              <a:t>      this also makes monitoring of the state machine , so much easier.</a:t>
            </a:r>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637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State Machine Structure:</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IN" sz="1400" b="1" dirty="0"/>
              <a:t>Comment (Optional) : </a:t>
            </a:r>
            <a:r>
              <a:rPr lang="en-IN" sz="1400" dirty="0"/>
              <a:t>A human-readable description of the state machine.</a:t>
            </a:r>
          </a:p>
          <a:p>
            <a:r>
              <a:rPr lang="en-IN" sz="1400" b="1" dirty="0" err="1"/>
              <a:t>StartAt</a:t>
            </a:r>
            <a:r>
              <a:rPr lang="en-IN" sz="1400" b="1" dirty="0"/>
              <a:t> (Required) : </a:t>
            </a:r>
            <a:r>
              <a:rPr lang="en-IN" sz="1400" dirty="0"/>
              <a:t>A string that must exactly match (is case sensitive) the name of one of the state objects.</a:t>
            </a:r>
          </a:p>
          <a:p>
            <a:r>
              <a:rPr lang="en-IN" sz="1400" b="1" dirty="0" err="1"/>
              <a:t>TimeoutSeconds</a:t>
            </a:r>
            <a:r>
              <a:rPr lang="en-IN" sz="1400" b="1" dirty="0"/>
              <a:t> (Optional) : </a:t>
            </a:r>
            <a:r>
              <a:rPr lang="en-IN" sz="1400" dirty="0"/>
              <a:t>The maximum number of seconds an execution of the state machine can run. If it runs longer than the specified time, the execution fails with a </a:t>
            </a:r>
            <a:r>
              <a:rPr lang="en-IN" sz="1400" dirty="0" err="1"/>
              <a:t>States.Timeout</a:t>
            </a:r>
            <a:r>
              <a:rPr lang="en-IN" sz="1400" dirty="0"/>
              <a:t> </a:t>
            </a:r>
            <a:r>
              <a:rPr lang="en-IN" sz="1400" dirty="0">
                <a:hlinkClick r:id="rId2"/>
              </a:rPr>
              <a:t>Error Name</a:t>
            </a:r>
            <a:r>
              <a:rPr lang="en-IN" sz="1400" dirty="0"/>
              <a:t>.</a:t>
            </a:r>
          </a:p>
          <a:p>
            <a:r>
              <a:rPr lang="en-IN" sz="1400" b="1" dirty="0"/>
              <a:t>Version (Optional) : </a:t>
            </a:r>
            <a:r>
              <a:rPr lang="en-IN" sz="1400" dirty="0"/>
              <a:t>The version of the Amazon States Language used in the state machine (default is "1.0").</a:t>
            </a:r>
          </a:p>
          <a:p>
            <a:r>
              <a:rPr lang="en-IN" sz="1400" b="1" dirty="0"/>
              <a:t>States (Required) : </a:t>
            </a:r>
            <a:r>
              <a:rPr lang="en-IN" sz="1400" dirty="0"/>
              <a:t>An object containing a comma-delimited set of states.</a:t>
            </a:r>
          </a:p>
          <a:p>
            <a:pPr marL="457200" lvl="1" indent="0">
              <a:buNone/>
            </a:pPr>
            <a:endParaRPr lang="en-IN" sz="800" dirty="0"/>
          </a:p>
          <a:p>
            <a:pPr marL="457200" lvl="1" indent="0">
              <a:buNone/>
            </a:pPr>
            <a:endParaRPr lang="en-IN" sz="800" dirty="0"/>
          </a:p>
          <a:p>
            <a:pPr lvl="1"/>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FAABFA96-7436-1041-B7C5-5C29DB936F55}"/>
              </a:ext>
            </a:extLst>
          </p:cNvPr>
          <p:cNvPicPr>
            <a:picLocks noChangeAspect="1"/>
          </p:cNvPicPr>
          <p:nvPr/>
        </p:nvPicPr>
        <p:blipFill>
          <a:blip r:embed="rId3"/>
          <a:stretch>
            <a:fillRect/>
          </a:stretch>
        </p:blipFill>
        <p:spPr>
          <a:xfrm>
            <a:off x="1157746" y="3714842"/>
            <a:ext cx="3329354" cy="1302635"/>
          </a:xfrm>
          <a:prstGeom prst="rect">
            <a:avLst/>
          </a:prstGeom>
        </p:spPr>
      </p:pic>
      <p:pic>
        <p:nvPicPr>
          <p:cNvPr id="8" name="Picture 7">
            <a:extLst>
              <a:ext uri="{FF2B5EF4-FFF2-40B4-BE49-F238E27FC236}">
                <a16:creationId xmlns:a16="http://schemas.microsoft.com/office/drawing/2014/main" id="{7A0AEEA5-653B-194E-845B-E4A27E123547}"/>
              </a:ext>
            </a:extLst>
          </p:cNvPr>
          <p:cNvPicPr>
            <a:picLocks noChangeAspect="1"/>
          </p:cNvPicPr>
          <p:nvPr/>
        </p:nvPicPr>
        <p:blipFill>
          <a:blip r:embed="rId4"/>
          <a:stretch>
            <a:fillRect/>
          </a:stretch>
        </p:blipFill>
        <p:spPr>
          <a:xfrm>
            <a:off x="5638800" y="4451533"/>
            <a:ext cx="6553200" cy="2406467"/>
          </a:xfrm>
          <a:prstGeom prst="rect">
            <a:avLst/>
          </a:prstGeom>
        </p:spPr>
      </p:pic>
    </p:spTree>
    <p:extLst>
      <p:ext uri="{BB962C8B-B14F-4D97-AF65-F5344CB8AC3E}">
        <p14:creationId xmlns:p14="http://schemas.microsoft.com/office/powerpoint/2010/main" val="108834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State Machine Common Fields:</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IN" sz="1400" b="1" dirty="0"/>
              <a:t>Type (Required) : </a:t>
            </a:r>
            <a:r>
              <a:rPr lang="en-IN" sz="1400" dirty="0"/>
              <a:t>The state's type.</a:t>
            </a:r>
          </a:p>
          <a:p>
            <a:r>
              <a:rPr lang="en-IN" sz="1400" b="1" dirty="0"/>
              <a:t>Next : </a:t>
            </a:r>
            <a:r>
              <a:rPr lang="en-IN" sz="1400" dirty="0"/>
              <a:t>The name of the next state that is run when the current state finishes. Some state types, such as Choice, allow multiple transition states.</a:t>
            </a:r>
          </a:p>
          <a:p>
            <a:r>
              <a:rPr lang="en-IN" sz="1400" b="1" dirty="0"/>
              <a:t>End : </a:t>
            </a:r>
            <a:r>
              <a:rPr lang="en-IN" sz="1400" dirty="0"/>
              <a:t>Designates this state as a terminal state (ends the execution) if set to true. There can be any number of terminal states per state machine. Only one of Next or End can be used in a state. Some state types, such as Choice, don't support or use the End field.</a:t>
            </a:r>
          </a:p>
          <a:p>
            <a:r>
              <a:rPr lang="en-IN" sz="1400" b="1" dirty="0"/>
              <a:t>Comment (Optional) : </a:t>
            </a:r>
            <a:r>
              <a:rPr lang="en-IN" sz="1400" dirty="0"/>
              <a:t>Holds a human-readable description of the state.</a:t>
            </a:r>
          </a:p>
          <a:p>
            <a:r>
              <a:rPr lang="en-IN" sz="1400" b="1" dirty="0" err="1"/>
              <a:t>InputPath</a:t>
            </a:r>
            <a:r>
              <a:rPr lang="en-IN" sz="1400" b="1" dirty="0"/>
              <a:t> (Optional) : </a:t>
            </a:r>
            <a:r>
              <a:rPr lang="en-IN" sz="1400" dirty="0"/>
              <a:t>A </a:t>
            </a:r>
            <a:r>
              <a:rPr lang="en-IN" sz="1400" dirty="0">
                <a:hlinkClick r:id="rId2"/>
              </a:rPr>
              <a:t>path</a:t>
            </a:r>
            <a:r>
              <a:rPr lang="en-IN" sz="1400" dirty="0"/>
              <a:t> that selects a portion of the state's input to be passed to the state's task for processing. If omitted, it has the value $ which designates the entire input. For more information, see </a:t>
            </a:r>
            <a:r>
              <a:rPr lang="en-IN" sz="1400" dirty="0">
                <a:hlinkClick r:id="rId2"/>
              </a:rPr>
              <a:t>Input and Output Processing</a:t>
            </a:r>
            <a:r>
              <a:rPr lang="en-IN" sz="1400" dirty="0"/>
              <a:t>).</a:t>
            </a:r>
          </a:p>
          <a:p>
            <a:r>
              <a:rPr lang="en-IN" sz="1400" b="1" dirty="0" err="1"/>
              <a:t>OutputPath</a:t>
            </a:r>
            <a:r>
              <a:rPr lang="en-IN" sz="1400" b="1" dirty="0"/>
              <a:t> (Optional) : </a:t>
            </a:r>
            <a:r>
              <a:rPr lang="en-IN" sz="1400" dirty="0"/>
              <a:t>A </a:t>
            </a:r>
            <a:r>
              <a:rPr lang="en-IN" sz="1400" dirty="0">
                <a:hlinkClick r:id="rId2"/>
              </a:rPr>
              <a:t>path</a:t>
            </a:r>
            <a:r>
              <a:rPr lang="en-IN" sz="1400" dirty="0"/>
              <a:t> that selects a portion of the state's input to be passed to the state's output. If omitted, it has the value $ which designates the entire input. For more information, see </a:t>
            </a:r>
            <a:r>
              <a:rPr lang="en-IN" sz="1400" dirty="0">
                <a:hlinkClick r:id="rId2"/>
              </a:rPr>
              <a:t>Input and Output Processing</a:t>
            </a:r>
            <a:r>
              <a:rPr lang="en-IN" sz="1400" dirty="0"/>
              <a:t>.</a:t>
            </a:r>
          </a:p>
          <a:p>
            <a:endParaRPr lang="en-US" sz="1600" dirty="0"/>
          </a:p>
          <a:p>
            <a:endParaRPr lang="en-US" sz="1600" dirty="0"/>
          </a:p>
          <a:p>
            <a:endParaRPr lang="en-US" sz="1600" dirty="0"/>
          </a:p>
        </p:txBody>
      </p:sp>
    </p:spTree>
    <p:extLst>
      <p:ext uri="{BB962C8B-B14F-4D97-AF65-F5344CB8AC3E}">
        <p14:creationId xmlns:p14="http://schemas.microsoft.com/office/powerpoint/2010/main" val="31741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State Machine States:</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IN" sz="1400" b="1" dirty="0"/>
              <a:t>Pass : </a:t>
            </a:r>
            <a:r>
              <a:rPr lang="en-IN" sz="1400" dirty="0"/>
              <a:t>A Pass state ("Type": "Pass") passes its input to its output, without performing work. Pass states are useful when constructing and debugging state machines. </a:t>
            </a:r>
          </a:p>
          <a:p>
            <a:r>
              <a:rPr lang="en-IN" sz="1400" b="1" dirty="0"/>
              <a:t>Task : </a:t>
            </a:r>
            <a:r>
              <a:rPr lang="en-IN" sz="1400" dirty="0"/>
              <a:t>A Task state ("Type": "Task") represents a single unit of work performed by a state machine. </a:t>
            </a:r>
          </a:p>
          <a:p>
            <a:r>
              <a:rPr lang="en-IN" sz="1400" b="1" dirty="0"/>
              <a:t>Choice : </a:t>
            </a:r>
            <a:r>
              <a:rPr lang="en-IN" sz="1400" dirty="0"/>
              <a:t>A Choice state ("Type": "Choice") adds branching logic to a state machine. </a:t>
            </a:r>
          </a:p>
          <a:p>
            <a:r>
              <a:rPr lang="en-IN" sz="1400" b="1" dirty="0"/>
              <a:t>Wait : </a:t>
            </a:r>
            <a:r>
              <a:rPr lang="en-IN" sz="1400" dirty="0"/>
              <a:t>A Wait state ("Type": "Wait") delays the state machine from continuing for a specified time. </a:t>
            </a:r>
          </a:p>
          <a:p>
            <a:r>
              <a:rPr lang="en-IN" sz="1400" b="1" dirty="0"/>
              <a:t>Succeed : </a:t>
            </a:r>
            <a:r>
              <a:rPr lang="en-IN" sz="1400" dirty="0"/>
              <a:t>A Succeed state ("Type": "Succeed") stops an execution successfully. </a:t>
            </a:r>
          </a:p>
          <a:p>
            <a:r>
              <a:rPr lang="en-IN" sz="1400" b="1" dirty="0"/>
              <a:t>Fail : </a:t>
            </a:r>
            <a:r>
              <a:rPr lang="en-IN" sz="1400" dirty="0"/>
              <a:t>A Fail state ("Type": "Fail") stops the execution of the state machine and marks it as a failure. </a:t>
            </a:r>
          </a:p>
          <a:p>
            <a:r>
              <a:rPr lang="en-IN" sz="1400" b="1" dirty="0"/>
              <a:t>Parallel : </a:t>
            </a:r>
            <a:r>
              <a:rPr lang="en-IN" sz="1400" dirty="0"/>
              <a:t>The Parallel state ("Type": "Parallel") can be used to create parallel branches of execution in your state machine.</a:t>
            </a:r>
            <a:endParaRPr lang="en-US" sz="1400" dirty="0"/>
          </a:p>
          <a:p>
            <a:endParaRPr lang="en-US" sz="1600" dirty="0"/>
          </a:p>
          <a:p>
            <a:endParaRPr lang="en-US" sz="1600" dirty="0"/>
          </a:p>
        </p:txBody>
      </p:sp>
    </p:spTree>
    <p:extLst>
      <p:ext uri="{BB962C8B-B14F-4D97-AF65-F5344CB8AC3E}">
        <p14:creationId xmlns:p14="http://schemas.microsoft.com/office/powerpoint/2010/main" val="135706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State Machine Structure</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pPr marL="457200" lvl="1" indent="0">
              <a:buNone/>
            </a:pPr>
            <a:endParaRPr lang="en-IN" sz="800" dirty="0"/>
          </a:p>
          <a:p>
            <a:pPr marL="457200" lvl="1" indent="0">
              <a:buNone/>
            </a:pPr>
            <a:endParaRPr lang="en-IN" sz="800" dirty="0"/>
          </a:p>
          <a:p>
            <a:pPr lvl="1"/>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639D3B6F-5DA2-9549-800C-9409F8642C8A}"/>
              </a:ext>
            </a:extLst>
          </p:cNvPr>
          <p:cNvPicPr>
            <a:picLocks noChangeAspect="1"/>
          </p:cNvPicPr>
          <p:nvPr/>
        </p:nvPicPr>
        <p:blipFill>
          <a:blip r:embed="rId2"/>
          <a:stretch>
            <a:fillRect/>
          </a:stretch>
        </p:blipFill>
        <p:spPr>
          <a:xfrm>
            <a:off x="1641231" y="2280194"/>
            <a:ext cx="7848600" cy="2406467"/>
          </a:xfrm>
          <a:prstGeom prst="rect">
            <a:avLst/>
          </a:prstGeom>
        </p:spPr>
      </p:pic>
    </p:spTree>
    <p:extLst>
      <p:ext uri="{BB962C8B-B14F-4D97-AF65-F5344CB8AC3E}">
        <p14:creationId xmlns:p14="http://schemas.microsoft.com/office/powerpoint/2010/main" val="315198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E90-1492-5249-803D-580E27D1126B}"/>
              </a:ext>
            </a:extLst>
          </p:cNvPr>
          <p:cNvSpPr>
            <a:spLocks noGrp="1"/>
          </p:cNvSpPr>
          <p:nvPr>
            <p:ph type="title"/>
          </p:nvPr>
        </p:nvSpPr>
        <p:spPr/>
        <p:txBody>
          <a:bodyPr>
            <a:normAutofit/>
          </a:bodyPr>
          <a:lstStyle/>
          <a:p>
            <a:r>
              <a:rPr lang="en-IN" sz="2400" b="1" dirty="0">
                <a:solidFill>
                  <a:srgbClr val="0070C0"/>
                </a:solidFill>
              </a:rPr>
              <a:t>Step Function Error Names:</a:t>
            </a:r>
          </a:p>
        </p:txBody>
      </p:sp>
      <p:sp>
        <p:nvSpPr>
          <p:cNvPr id="6" name="TextBox 5">
            <a:extLst>
              <a:ext uri="{FF2B5EF4-FFF2-40B4-BE49-F238E27FC236}">
                <a16:creationId xmlns:a16="http://schemas.microsoft.com/office/drawing/2014/main" id="{C184988A-4AB9-D44B-B8F6-73DD4DCC5DE4}"/>
              </a:ext>
            </a:extLst>
          </p:cNvPr>
          <p:cNvSpPr txBox="1"/>
          <p:nvPr/>
        </p:nvSpPr>
        <p:spPr>
          <a:xfrm>
            <a:off x="4149969" y="1910862"/>
            <a:ext cx="184731" cy="369332"/>
          </a:xfrm>
          <a:prstGeom prst="rect">
            <a:avLst/>
          </a:prstGeom>
          <a:noFill/>
        </p:spPr>
        <p:txBody>
          <a:bodyPr wrap="none" rtlCol="0">
            <a:spAutoFit/>
          </a:bodyPr>
          <a:lstStyle/>
          <a:p>
            <a:endParaRPr lang="en-US" dirty="0"/>
          </a:p>
        </p:txBody>
      </p:sp>
      <p:sp>
        <p:nvSpPr>
          <p:cNvPr id="10" name="Content Placeholder 9">
            <a:extLst>
              <a:ext uri="{FF2B5EF4-FFF2-40B4-BE49-F238E27FC236}">
                <a16:creationId xmlns:a16="http://schemas.microsoft.com/office/drawing/2014/main" id="{78BD694C-2F35-F648-9AD4-868467667193}"/>
              </a:ext>
            </a:extLst>
          </p:cNvPr>
          <p:cNvSpPr>
            <a:spLocks noGrp="1"/>
          </p:cNvSpPr>
          <p:nvPr>
            <p:ph idx="1"/>
          </p:nvPr>
        </p:nvSpPr>
        <p:spPr/>
        <p:txBody>
          <a:bodyPr>
            <a:normAutofit/>
          </a:bodyPr>
          <a:lstStyle/>
          <a:p>
            <a:r>
              <a:rPr lang="en-IN" sz="1600" b="1" dirty="0" err="1"/>
              <a:t>States.ALL</a:t>
            </a:r>
            <a:r>
              <a:rPr lang="en-IN" sz="1600" b="1" dirty="0"/>
              <a:t> : </a:t>
            </a:r>
            <a:r>
              <a:rPr lang="en-IN" sz="1600" dirty="0"/>
              <a:t>A wildcard that matches any known error name.</a:t>
            </a:r>
          </a:p>
          <a:p>
            <a:r>
              <a:rPr lang="en-IN" sz="1600" b="1" dirty="0" err="1"/>
              <a:t>States.Timeout</a:t>
            </a:r>
            <a:r>
              <a:rPr lang="en-IN" sz="1600" b="1" dirty="0"/>
              <a:t> : </a:t>
            </a:r>
            <a:r>
              <a:rPr lang="en-IN" sz="1600" dirty="0"/>
              <a:t>A Task state either ran longer than the </a:t>
            </a:r>
            <a:r>
              <a:rPr lang="en-IN" sz="1600" dirty="0" err="1"/>
              <a:t>TimeoutSeconds</a:t>
            </a:r>
            <a:r>
              <a:rPr lang="en-IN" sz="1600" dirty="0"/>
              <a:t> value, or failed to send a heartbeat for a period longer than the </a:t>
            </a:r>
            <a:r>
              <a:rPr lang="en-IN" sz="1600" dirty="0" err="1"/>
              <a:t>HeartbeatSeconds</a:t>
            </a:r>
            <a:r>
              <a:rPr lang="en-IN" sz="1600" dirty="0"/>
              <a:t> value.</a:t>
            </a:r>
          </a:p>
          <a:p>
            <a:r>
              <a:rPr lang="en-IN" sz="1600" b="1" dirty="0" err="1"/>
              <a:t>States.TaskFailed</a:t>
            </a:r>
            <a:r>
              <a:rPr lang="en-IN" sz="1600" b="1" dirty="0"/>
              <a:t> : </a:t>
            </a:r>
            <a:r>
              <a:rPr lang="en-IN" sz="1600" dirty="0"/>
              <a:t>A Task state failed during the execution.</a:t>
            </a:r>
          </a:p>
          <a:p>
            <a:r>
              <a:rPr lang="en-IN" sz="1600" b="1" dirty="0" err="1"/>
              <a:t>States.Permissions</a:t>
            </a:r>
            <a:r>
              <a:rPr lang="en-IN" sz="1600" b="1" dirty="0"/>
              <a:t> : </a:t>
            </a:r>
            <a:r>
              <a:rPr lang="en-IN" sz="1600" dirty="0"/>
              <a:t>A Task state failed because it had insufficient privileges to execute the specified code</a:t>
            </a:r>
            <a:r>
              <a:rPr lang="en-IN" dirty="0"/>
              <a:t>.</a:t>
            </a:r>
          </a:p>
          <a:p>
            <a:pPr lvl="1"/>
            <a:endParaRPr lang="en-US" sz="1200" dirty="0"/>
          </a:p>
          <a:p>
            <a:endParaRPr lang="en-US" sz="1600" dirty="0"/>
          </a:p>
          <a:p>
            <a:pPr marL="0" indent="0">
              <a:buNone/>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375798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1907</TotalTime>
  <Words>495</Words>
  <Application>Microsoft Macintosh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AWS Step Functions ?</vt:lpstr>
      <vt:lpstr>AWS Step Functions Time Out:</vt:lpstr>
      <vt:lpstr>Use Cases And Benefits:</vt:lpstr>
      <vt:lpstr>Step Function Language:</vt:lpstr>
      <vt:lpstr>State Machine Structure:</vt:lpstr>
      <vt:lpstr>State Machine Common Fields:</vt:lpstr>
      <vt:lpstr>State Machine States:</vt:lpstr>
      <vt:lpstr>State Machine Structure</vt:lpstr>
      <vt:lpstr>Step Function Error Names:</vt:lpstr>
      <vt:lpstr>Step Function Error Handling</vt:lpstr>
      <vt:lpstr>Step Function AWS Link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Bansal</dc:creator>
  <cp:lastModifiedBy>Aman Bansal</cp:lastModifiedBy>
  <cp:revision>145</cp:revision>
  <dcterms:created xsi:type="dcterms:W3CDTF">2019-03-16T07:29:37Z</dcterms:created>
  <dcterms:modified xsi:type="dcterms:W3CDTF">2019-07-02T18:30:31Z</dcterms:modified>
</cp:coreProperties>
</file>