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F91280-8A80-4FFF-852B-C204C9FF2E5A}">
          <p14:sldIdLst>
            <p14:sldId id="257"/>
            <p14:sldId id="256"/>
            <p14:sldId id="258"/>
            <p14:sldId id="259"/>
            <p14:sldId id="260"/>
            <p14:sldId id="261"/>
            <p14:sldId id="262"/>
            <p14:sldId id="263"/>
            <p14:sldId id="264"/>
            <p14:sldId id="265"/>
            <p14:sldId id="266"/>
            <p14:sldId id="267"/>
            <p14:sldId id="268"/>
            <p14:sldId id="269"/>
            <p14:sldId id="270"/>
            <p14:sldId id="271"/>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DFF"/>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2548-71C1-4157-83D5-E9CA3349F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911AA-09FB-49E8-AB62-ABCCB9C52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912482-AD4B-43BA-AB07-73E51A82433B}"/>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BB150AE8-250F-460D-9F68-883BB9CD3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0D6EB-1301-4EDF-B899-AAD44E7490B0}"/>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44118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6F07-8F00-464B-AD9C-9369EEBA63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045D17-9AB9-4FD5-9AE3-D69A2FE5E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F3428-E628-4C33-B2ED-1909E6E5961A}"/>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9441EEF8-2A01-4535-ABE4-BBB4FB95E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80E4C-BE77-4F52-8940-9257B0860324}"/>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66169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FA092-FA28-4675-BA9B-2A0634387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ECCF77-68D2-46CF-A8E8-335816D34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8089E-03C0-4FAA-B8B0-9EF38AC4B764}"/>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49E173F6-E174-43E4-9491-662BF89E7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4AA74-19C5-429E-8D94-02ED1F9C64DE}"/>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196834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0860-0253-4831-9819-859FDC71F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FFBAE-4CA9-4230-B380-F3DB38900E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590E4-C738-46D5-B3FC-105CB982C045}"/>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A1B844B0-8904-4F79-BDA2-DE061400B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9B7F7-1F5F-4873-9310-B269C5B9D45F}"/>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368183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5106-3CC4-4602-981A-088919325A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EFBE2C-BE29-4D5B-BC96-56C91452B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FEEAE-06A8-4152-B233-11C61DE570A7}"/>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FF22A4AA-7694-43E2-83FC-E7F6057C0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6DC7D-5DB6-41B2-9E73-5AA19F3C8E2C}"/>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34635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E62-43B8-4D4E-9CA5-02097EAFD1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8F18FA-3067-4164-B883-63067CB067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E90095-C708-4AB5-8FAB-1C78E6A3AE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F0D991-CC7E-4C7C-A120-7F206EDAD904}"/>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6" name="Footer Placeholder 5">
            <a:extLst>
              <a:ext uri="{FF2B5EF4-FFF2-40B4-BE49-F238E27FC236}">
                <a16:creationId xmlns:a16="http://schemas.microsoft.com/office/drawing/2014/main" id="{4721F6F5-8EF9-422E-AE62-997AFB07F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AC2CF-DDA8-412A-A000-4CE8B55CD8F9}"/>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63332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7041-C598-4519-86C2-CACC6FFA9F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6E0EB-53DE-4324-890F-472A5A76A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FE6C9-80F8-4D6D-AA7E-60FEE608C1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E204E4-D435-419B-A401-84BA5708E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01067-67B1-4670-BEBF-33DD44724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0139AA-70BA-4ACD-BC69-DC26F00CC23E}"/>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8" name="Footer Placeholder 7">
            <a:extLst>
              <a:ext uri="{FF2B5EF4-FFF2-40B4-BE49-F238E27FC236}">
                <a16:creationId xmlns:a16="http://schemas.microsoft.com/office/drawing/2014/main" id="{9D7361BB-24B4-4897-9F80-702BBACFBE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8C20E7-59B9-42F3-A2E0-CFF596172113}"/>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2198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9765-B089-4566-B3D8-37AECCC83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E2F8C9-B4AF-46B5-A9FF-47E25DE7410B}"/>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4" name="Footer Placeholder 3">
            <a:extLst>
              <a:ext uri="{FF2B5EF4-FFF2-40B4-BE49-F238E27FC236}">
                <a16:creationId xmlns:a16="http://schemas.microsoft.com/office/drawing/2014/main" id="{1DF31D3B-CD19-430D-BACF-8DBFC287C8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5212C6-E186-426D-AF1F-EC0FDF2723DD}"/>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28574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E21A6-7CD8-4C10-8CEB-4461BD3881D8}"/>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3" name="Footer Placeholder 2">
            <a:extLst>
              <a:ext uri="{FF2B5EF4-FFF2-40B4-BE49-F238E27FC236}">
                <a16:creationId xmlns:a16="http://schemas.microsoft.com/office/drawing/2014/main" id="{0FDBE30F-CD0E-4C62-8608-80E3D92886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B6BBE4-03D5-4862-B5E6-E34446C4A317}"/>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336380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EAB2-F76F-4681-9917-BF054569D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CC2FC-1FE7-4872-8131-A6829410F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7791A5-4AF8-46C7-838E-FE348748A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66CEB-8288-4A2B-84BF-0869C9AE870A}"/>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6" name="Footer Placeholder 5">
            <a:extLst>
              <a:ext uri="{FF2B5EF4-FFF2-40B4-BE49-F238E27FC236}">
                <a16:creationId xmlns:a16="http://schemas.microsoft.com/office/drawing/2014/main" id="{2E82E6D9-2506-4EAA-B726-9BA9BE3E8D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18593-450A-4AB0-98C4-4078A82104E4}"/>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414547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D79A-4425-42F0-AB18-B3747446E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4F85E-39DB-4448-9D0B-5C75D1BF5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24D96-006D-475C-9789-BE6DA0399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4DC1E-7804-4060-91F9-067A8B4097ED}"/>
              </a:ext>
            </a:extLst>
          </p:cNvPr>
          <p:cNvSpPr>
            <a:spLocks noGrp="1"/>
          </p:cNvSpPr>
          <p:nvPr>
            <p:ph type="dt" sz="half" idx="10"/>
          </p:nvPr>
        </p:nvSpPr>
        <p:spPr/>
        <p:txBody>
          <a:bodyPr/>
          <a:lstStyle/>
          <a:p>
            <a:fld id="{DD19989E-D764-4D6E-B6BE-9E0378EF5F0F}" type="datetimeFigureOut">
              <a:rPr lang="en-IN" smtClean="0"/>
              <a:t>05-07-2022</a:t>
            </a:fld>
            <a:endParaRPr lang="en-IN"/>
          </a:p>
        </p:txBody>
      </p:sp>
      <p:sp>
        <p:nvSpPr>
          <p:cNvPr id="6" name="Footer Placeholder 5">
            <a:extLst>
              <a:ext uri="{FF2B5EF4-FFF2-40B4-BE49-F238E27FC236}">
                <a16:creationId xmlns:a16="http://schemas.microsoft.com/office/drawing/2014/main" id="{4AF91F48-DA31-4302-AE49-2ABBF65BC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647A1-7D42-4C09-B0B2-669F13FABC16}"/>
              </a:ext>
            </a:extLst>
          </p:cNvPr>
          <p:cNvSpPr>
            <a:spLocks noGrp="1"/>
          </p:cNvSpPr>
          <p:nvPr>
            <p:ph type="sldNum" sz="quarter" idx="12"/>
          </p:nvPr>
        </p:nvSpPr>
        <p:spPr/>
        <p:txBody>
          <a:bodyPr/>
          <a:lstStyle/>
          <a:p>
            <a:fld id="{29498403-1123-429D-9E29-B8EB359914C0}" type="slidenum">
              <a:rPr lang="en-IN" smtClean="0"/>
              <a:t>‹#›</a:t>
            </a:fld>
            <a:endParaRPr lang="en-IN"/>
          </a:p>
        </p:txBody>
      </p:sp>
    </p:spTree>
    <p:extLst>
      <p:ext uri="{BB962C8B-B14F-4D97-AF65-F5344CB8AC3E}">
        <p14:creationId xmlns:p14="http://schemas.microsoft.com/office/powerpoint/2010/main" val="385100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D1B44-674E-4B5F-BCB1-7F542B438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9D8466-E68D-45E9-8792-357AB3F95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015C5-5453-476D-A9AD-9BB71FE6A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9989E-D764-4D6E-B6BE-9E0378EF5F0F}" type="datetimeFigureOut">
              <a:rPr lang="en-IN" smtClean="0"/>
              <a:t>05-07-2022</a:t>
            </a:fld>
            <a:endParaRPr lang="en-IN"/>
          </a:p>
        </p:txBody>
      </p:sp>
      <p:sp>
        <p:nvSpPr>
          <p:cNvPr id="5" name="Footer Placeholder 4">
            <a:extLst>
              <a:ext uri="{FF2B5EF4-FFF2-40B4-BE49-F238E27FC236}">
                <a16:creationId xmlns:a16="http://schemas.microsoft.com/office/drawing/2014/main" id="{A3423135-5BEE-43C6-BAAB-D48CB08C4B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C0FA6E-A756-4A00-87BF-2CF61C053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98403-1123-429D-9E29-B8EB359914C0}" type="slidenum">
              <a:rPr lang="en-IN" smtClean="0"/>
              <a:t>‹#›</a:t>
            </a:fld>
            <a:endParaRPr lang="en-IN"/>
          </a:p>
        </p:txBody>
      </p:sp>
    </p:spTree>
    <p:extLst>
      <p:ext uri="{BB962C8B-B14F-4D97-AF65-F5344CB8AC3E}">
        <p14:creationId xmlns:p14="http://schemas.microsoft.com/office/powerpoint/2010/main" val="275650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CE8224-5F19-409A-B7BC-B7E2DF3E2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60" y="0"/>
            <a:ext cx="4860000" cy="6858000"/>
          </a:xfrm>
          <a:prstGeom prst="rect">
            <a:avLst/>
          </a:prstGeom>
        </p:spPr>
      </p:pic>
    </p:spTree>
    <p:extLst>
      <p:ext uri="{BB962C8B-B14F-4D97-AF65-F5344CB8AC3E}">
        <p14:creationId xmlns:p14="http://schemas.microsoft.com/office/powerpoint/2010/main" val="275900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3EF3C-5891-40E3-81BD-36BC88961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53" y="0"/>
            <a:ext cx="9251607" cy="6858000"/>
          </a:xfrm>
          <a:prstGeom prst="rect">
            <a:avLst/>
          </a:prstGeom>
        </p:spPr>
      </p:pic>
    </p:spTree>
    <p:extLst>
      <p:ext uri="{BB962C8B-B14F-4D97-AF65-F5344CB8AC3E}">
        <p14:creationId xmlns:p14="http://schemas.microsoft.com/office/powerpoint/2010/main" val="167978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F2D313-2D1B-42FF-AE42-B6B06938B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20" y="0"/>
            <a:ext cx="10140977" cy="6149466"/>
          </a:xfrm>
          <a:prstGeom prst="rect">
            <a:avLst/>
          </a:prstGeom>
        </p:spPr>
      </p:pic>
      <p:pic>
        <p:nvPicPr>
          <p:cNvPr id="9" name="Picture 8">
            <a:extLst>
              <a:ext uri="{FF2B5EF4-FFF2-40B4-BE49-F238E27FC236}">
                <a16:creationId xmlns:a16="http://schemas.microsoft.com/office/drawing/2014/main" id="{0306439A-C9A3-4A60-B7D2-9B34B21AC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120" y="6149466"/>
            <a:ext cx="2405900" cy="708534"/>
          </a:xfrm>
          <a:prstGeom prst="rect">
            <a:avLst/>
          </a:prstGeom>
        </p:spPr>
      </p:pic>
      <p:sp>
        <p:nvSpPr>
          <p:cNvPr id="10" name="Rectangle 9">
            <a:extLst>
              <a:ext uri="{FF2B5EF4-FFF2-40B4-BE49-F238E27FC236}">
                <a16:creationId xmlns:a16="http://schemas.microsoft.com/office/drawing/2014/main" id="{213DEC9B-FCFE-4490-A0E8-578ECE9C8D5F}"/>
              </a:ext>
            </a:extLst>
          </p:cNvPr>
          <p:cNvSpPr/>
          <p:nvPr/>
        </p:nvSpPr>
        <p:spPr>
          <a:xfrm>
            <a:off x="3359020" y="6149466"/>
            <a:ext cx="7735077" cy="708534"/>
          </a:xfrm>
          <a:prstGeom prst="rect">
            <a:avLst/>
          </a:prstGeom>
          <a:solidFill>
            <a:srgbClr val="1E1E1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679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F054B4-8D08-4F1C-A36C-C7C1C359A95D}"/>
              </a:ext>
            </a:extLst>
          </p:cNvPr>
          <p:cNvSpPr txBox="1"/>
          <p:nvPr/>
        </p:nvSpPr>
        <p:spPr>
          <a:xfrm>
            <a:off x="186612" y="55983"/>
            <a:ext cx="4668586"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Output Screenshots:</a:t>
            </a:r>
            <a:endParaRPr lang="en-IN" sz="4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A64AD0-53DA-41BA-90EA-90F1D1BFE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1700269"/>
            <a:ext cx="10217021" cy="4681866"/>
          </a:xfrm>
          <a:prstGeom prst="rect">
            <a:avLst/>
          </a:prstGeom>
        </p:spPr>
      </p:pic>
      <p:sp>
        <p:nvSpPr>
          <p:cNvPr id="9" name="TextBox 8">
            <a:extLst>
              <a:ext uri="{FF2B5EF4-FFF2-40B4-BE49-F238E27FC236}">
                <a16:creationId xmlns:a16="http://schemas.microsoft.com/office/drawing/2014/main" id="{C028021F-8BD5-4C39-9DFD-627E848FD2DF}"/>
              </a:ext>
            </a:extLst>
          </p:cNvPr>
          <p:cNvSpPr txBox="1"/>
          <p:nvPr/>
        </p:nvSpPr>
        <p:spPr>
          <a:xfrm>
            <a:off x="354563" y="1035702"/>
            <a:ext cx="2142318" cy="523220"/>
          </a:xfrm>
          <a:prstGeom prst="rect">
            <a:avLst/>
          </a:prstGeom>
          <a:noFill/>
        </p:spPr>
        <p:txBody>
          <a:bodyPr wrap="none" rtlCol="0">
            <a:spAutoFit/>
          </a:bodyPr>
          <a:lstStyle/>
          <a:p>
            <a:r>
              <a:rPr lang="en-US" sz="2800" b="1" dirty="0"/>
              <a:t>a) Login Page</a:t>
            </a:r>
            <a:endParaRPr lang="en-IN" sz="2800" b="1" dirty="0"/>
          </a:p>
        </p:txBody>
      </p:sp>
    </p:spTree>
    <p:extLst>
      <p:ext uri="{BB962C8B-B14F-4D97-AF65-F5344CB8AC3E}">
        <p14:creationId xmlns:p14="http://schemas.microsoft.com/office/powerpoint/2010/main" val="72770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5794-6647-4653-894D-FD273AA479E8}"/>
              </a:ext>
            </a:extLst>
          </p:cNvPr>
          <p:cNvSpPr>
            <a:spLocks noGrp="1"/>
          </p:cNvSpPr>
          <p:nvPr>
            <p:ph type="title"/>
          </p:nvPr>
        </p:nvSpPr>
        <p:spPr>
          <a:xfrm>
            <a:off x="269036" y="223935"/>
            <a:ext cx="2884714" cy="659298"/>
          </a:xfrm>
        </p:spPr>
        <p:txBody>
          <a:bodyPr>
            <a:normAutofit/>
          </a:bodyPr>
          <a:lstStyle/>
          <a:p>
            <a:r>
              <a:rPr lang="en-US" sz="2800" b="1" dirty="0">
                <a:latin typeface="+mn-lt"/>
              </a:rPr>
              <a:t>b) MENU Page:</a:t>
            </a:r>
            <a:endParaRPr lang="en-IN" sz="2800" b="1" dirty="0">
              <a:latin typeface="+mn-lt"/>
            </a:endParaRPr>
          </a:p>
        </p:txBody>
      </p:sp>
      <p:pic>
        <p:nvPicPr>
          <p:cNvPr id="5" name="Picture 4">
            <a:extLst>
              <a:ext uri="{FF2B5EF4-FFF2-40B4-BE49-F238E27FC236}">
                <a16:creationId xmlns:a16="http://schemas.microsoft.com/office/drawing/2014/main" id="{B901EB14-4555-49D8-8960-B7E7B924F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81" y="996974"/>
            <a:ext cx="10134691" cy="5431818"/>
          </a:xfrm>
          <a:prstGeom prst="rect">
            <a:avLst/>
          </a:prstGeom>
        </p:spPr>
      </p:pic>
    </p:spTree>
    <p:extLst>
      <p:ext uri="{BB962C8B-B14F-4D97-AF65-F5344CB8AC3E}">
        <p14:creationId xmlns:p14="http://schemas.microsoft.com/office/powerpoint/2010/main" val="413458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9879-3307-493D-956D-D11E390A9A54}"/>
              </a:ext>
            </a:extLst>
          </p:cNvPr>
          <p:cNvSpPr>
            <a:spLocks noGrp="1"/>
          </p:cNvSpPr>
          <p:nvPr>
            <p:ph type="title"/>
          </p:nvPr>
        </p:nvSpPr>
        <p:spPr>
          <a:xfrm>
            <a:off x="119743" y="18662"/>
            <a:ext cx="4862804" cy="726557"/>
          </a:xfrm>
        </p:spPr>
        <p:txBody>
          <a:bodyPr>
            <a:normAutofit/>
          </a:bodyPr>
          <a:lstStyle/>
          <a:p>
            <a:r>
              <a:rPr lang="en-US" sz="2800" b="1" dirty="0">
                <a:latin typeface="+mn-lt"/>
              </a:rPr>
              <a:t>1) Add Records:</a:t>
            </a:r>
            <a:endParaRPr lang="en-IN" sz="2800" b="1" dirty="0">
              <a:latin typeface="+mn-lt"/>
            </a:endParaRPr>
          </a:p>
        </p:txBody>
      </p:sp>
      <p:pic>
        <p:nvPicPr>
          <p:cNvPr id="5" name="Picture 4">
            <a:extLst>
              <a:ext uri="{FF2B5EF4-FFF2-40B4-BE49-F238E27FC236}">
                <a16:creationId xmlns:a16="http://schemas.microsoft.com/office/drawing/2014/main" id="{6289B113-D1E7-4381-8631-286E5CD57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60" y="616106"/>
            <a:ext cx="5264020" cy="2028064"/>
          </a:xfrm>
          <a:prstGeom prst="rect">
            <a:avLst/>
          </a:prstGeom>
        </p:spPr>
      </p:pic>
      <p:sp>
        <p:nvSpPr>
          <p:cNvPr id="6" name="TextBox 5">
            <a:extLst>
              <a:ext uri="{FF2B5EF4-FFF2-40B4-BE49-F238E27FC236}">
                <a16:creationId xmlns:a16="http://schemas.microsoft.com/office/drawing/2014/main" id="{DF5A6AEE-A0E1-44B7-8F92-AD380B772DCB}"/>
              </a:ext>
            </a:extLst>
          </p:cNvPr>
          <p:cNvSpPr txBox="1"/>
          <p:nvPr/>
        </p:nvSpPr>
        <p:spPr>
          <a:xfrm>
            <a:off x="185060" y="2719160"/>
            <a:ext cx="2568075" cy="523220"/>
          </a:xfrm>
          <a:prstGeom prst="rect">
            <a:avLst/>
          </a:prstGeom>
          <a:noFill/>
        </p:spPr>
        <p:txBody>
          <a:bodyPr wrap="none" rtlCol="0">
            <a:spAutoFit/>
          </a:bodyPr>
          <a:lstStyle/>
          <a:p>
            <a:r>
              <a:rPr lang="en-US" sz="2800" b="1" dirty="0"/>
              <a:t>2) View Records</a:t>
            </a:r>
            <a:endParaRPr lang="en-IN" sz="2800" b="1" dirty="0"/>
          </a:p>
        </p:txBody>
      </p:sp>
      <p:pic>
        <p:nvPicPr>
          <p:cNvPr id="8" name="Picture 7">
            <a:extLst>
              <a:ext uri="{FF2B5EF4-FFF2-40B4-BE49-F238E27FC236}">
                <a16:creationId xmlns:a16="http://schemas.microsoft.com/office/drawing/2014/main" id="{337D8C65-5DCB-4F12-B011-D467258E0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61" y="3241613"/>
            <a:ext cx="5910939" cy="3485757"/>
          </a:xfrm>
          <a:prstGeom prst="rect">
            <a:avLst/>
          </a:prstGeom>
        </p:spPr>
      </p:pic>
    </p:spTree>
    <p:extLst>
      <p:ext uri="{BB962C8B-B14F-4D97-AF65-F5344CB8AC3E}">
        <p14:creationId xmlns:p14="http://schemas.microsoft.com/office/powerpoint/2010/main" val="135339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6AD8-9629-4C55-97BE-532CEDC5A193}"/>
              </a:ext>
            </a:extLst>
          </p:cNvPr>
          <p:cNvSpPr>
            <a:spLocks noGrp="1"/>
          </p:cNvSpPr>
          <p:nvPr>
            <p:ph type="title"/>
          </p:nvPr>
        </p:nvSpPr>
        <p:spPr>
          <a:xfrm>
            <a:off x="325093" y="48873"/>
            <a:ext cx="3593841" cy="773210"/>
          </a:xfrm>
        </p:spPr>
        <p:txBody>
          <a:bodyPr>
            <a:normAutofit/>
          </a:bodyPr>
          <a:lstStyle/>
          <a:p>
            <a:r>
              <a:rPr lang="en-US" sz="3200" b="1" dirty="0">
                <a:latin typeface="+mn-lt"/>
              </a:rPr>
              <a:t>3) Modify Records:</a:t>
            </a:r>
            <a:endParaRPr lang="en-IN" sz="3200" b="1" dirty="0">
              <a:latin typeface="+mn-lt"/>
            </a:endParaRPr>
          </a:p>
        </p:txBody>
      </p:sp>
      <p:pic>
        <p:nvPicPr>
          <p:cNvPr id="5" name="Picture 4">
            <a:extLst>
              <a:ext uri="{FF2B5EF4-FFF2-40B4-BE49-F238E27FC236}">
                <a16:creationId xmlns:a16="http://schemas.microsoft.com/office/drawing/2014/main" id="{E423FD23-1C03-48DC-B1C5-29AFD2E40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93" y="822083"/>
            <a:ext cx="7736555" cy="3255192"/>
          </a:xfrm>
          <a:prstGeom prst="rect">
            <a:avLst/>
          </a:prstGeom>
        </p:spPr>
      </p:pic>
      <p:sp>
        <p:nvSpPr>
          <p:cNvPr id="6" name="TextBox 5">
            <a:extLst>
              <a:ext uri="{FF2B5EF4-FFF2-40B4-BE49-F238E27FC236}">
                <a16:creationId xmlns:a16="http://schemas.microsoft.com/office/drawing/2014/main" id="{D2615D3B-4C61-46E7-A657-4CF383B7D306}"/>
              </a:ext>
            </a:extLst>
          </p:cNvPr>
          <p:cNvSpPr txBox="1"/>
          <p:nvPr/>
        </p:nvSpPr>
        <p:spPr>
          <a:xfrm>
            <a:off x="325094" y="4320072"/>
            <a:ext cx="3129255" cy="523220"/>
          </a:xfrm>
          <a:prstGeom prst="rect">
            <a:avLst/>
          </a:prstGeom>
          <a:noFill/>
        </p:spPr>
        <p:txBody>
          <a:bodyPr wrap="none" rtlCol="0">
            <a:spAutoFit/>
          </a:bodyPr>
          <a:lstStyle/>
          <a:p>
            <a:r>
              <a:rPr lang="en-US" sz="2800" b="1" dirty="0"/>
              <a:t>4) Remove Records:</a:t>
            </a:r>
            <a:endParaRPr lang="en-IN" sz="2800" b="1" dirty="0"/>
          </a:p>
        </p:txBody>
      </p:sp>
      <p:pic>
        <p:nvPicPr>
          <p:cNvPr id="8" name="Picture 7">
            <a:extLst>
              <a:ext uri="{FF2B5EF4-FFF2-40B4-BE49-F238E27FC236}">
                <a16:creationId xmlns:a16="http://schemas.microsoft.com/office/drawing/2014/main" id="{CEDA1DDB-C63A-4230-A29B-978B3C0F0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93" y="4987680"/>
            <a:ext cx="6222619" cy="1497095"/>
          </a:xfrm>
          <a:prstGeom prst="rect">
            <a:avLst/>
          </a:prstGeom>
        </p:spPr>
      </p:pic>
    </p:spTree>
    <p:extLst>
      <p:ext uri="{BB962C8B-B14F-4D97-AF65-F5344CB8AC3E}">
        <p14:creationId xmlns:p14="http://schemas.microsoft.com/office/powerpoint/2010/main" val="222529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8B48-3DA0-4E40-86CD-360E17349DD3}"/>
              </a:ext>
            </a:extLst>
          </p:cNvPr>
          <p:cNvSpPr>
            <a:spLocks noGrp="1"/>
          </p:cNvSpPr>
          <p:nvPr>
            <p:ph type="title"/>
          </p:nvPr>
        </p:nvSpPr>
        <p:spPr>
          <a:xfrm>
            <a:off x="278369" y="169184"/>
            <a:ext cx="3257938" cy="810532"/>
          </a:xfrm>
        </p:spPr>
        <p:txBody>
          <a:bodyPr>
            <a:noAutofit/>
          </a:bodyPr>
          <a:lstStyle/>
          <a:p>
            <a:r>
              <a:rPr lang="en-US" sz="3600" b="1" dirty="0">
                <a:latin typeface="+mn-lt"/>
              </a:rPr>
              <a:t>5) Exit Program:</a:t>
            </a:r>
            <a:endParaRPr lang="en-IN" sz="3600" b="1" dirty="0">
              <a:latin typeface="+mn-lt"/>
            </a:endParaRPr>
          </a:p>
        </p:txBody>
      </p:sp>
      <p:pic>
        <p:nvPicPr>
          <p:cNvPr id="5" name="Picture 4">
            <a:extLst>
              <a:ext uri="{FF2B5EF4-FFF2-40B4-BE49-F238E27FC236}">
                <a16:creationId xmlns:a16="http://schemas.microsoft.com/office/drawing/2014/main" id="{9A96F9D5-3ACE-4D07-B195-B9CC705F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8" y="923733"/>
            <a:ext cx="9304171" cy="5744147"/>
          </a:xfrm>
          <a:prstGeom prst="rect">
            <a:avLst/>
          </a:prstGeom>
        </p:spPr>
      </p:pic>
    </p:spTree>
    <p:extLst>
      <p:ext uri="{BB962C8B-B14F-4D97-AF65-F5344CB8AC3E}">
        <p14:creationId xmlns:p14="http://schemas.microsoft.com/office/powerpoint/2010/main" val="175483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5C7B39B-ABD8-4160-B786-17A33C9BA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36" y="0"/>
            <a:ext cx="12294636" cy="6858000"/>
          </a:xfrm>
        </p:spPr>
      </p:pic>
      <p:sp>
        <p:nvSpPr>
          <p:cNvPr id="6" name="Rectangle 5">
            <a:extLst>
              <a:ext uri="{FF2B5EF4-FFF2-40B4-BE49-F238E27FC236}">
                <a16:creationId xmlns:a16="http://schemas.microsoft.com/office/drawing/2014/main" id="{5C733581-B9A1-4DCA-96D2-573C5F577E4D}"/>
              </a:ext>
            </a:extLst>
          </p:cNvPr>
          <p:cNvSpPr/>
          <p:nvPr/>
        </p:nvSpPr>
        <p:spPr>
          <a:xfrm>
            <a:off x="-22738" y="6178858"/>
            <a:ext cx="1319693" cy="571196"/>
          </a:xfrm>
          <a:prstGeom prst="rect">
            <a:avLst/>
          </a:prstGeom>
          <a:solidFill>
            <a:srgbClr val="F5FD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Triangle 6">
            <a:extLst>
              <a:ext uri="{FF2B5EF4-FFF2-40B4-BE49-F238E27FC236}">
                <a16:creationId xmlns:a16="http://schemas.microsoft.com/office/drawing/2014/main" id="{4A325285-721F-4A0E-AB84-019631D75955}"/>
              </a:ext>
            </a:extLst>
          </p:cNvPr>
          <p:cNvSpPr/>
          <p:nvPr/>
        </p:nvSpPr>
        <p:spPr>
          <a:xfrm rot="10000341">
            <a:off x="957354" y="6362683"/>
            <a:ext cx="472234" cy="446906"/>
          </a:xfrm>
          <a:prstGeom prst="rtTriangle">
            <a:avLst/>
          </a:prstGeom>
          <a:solidFill>
            <a:srgbClr val="F5FD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D9362FD2-73CF-4835-BA64-4CB124600B7D}"/>
              </a:ext>
            </a:extLst>
          </p:cNvPr>
          <p:cNvSpPr/>
          <p:nvPr/>
        </p:nvSpPr>
        <p:spPr>
          <a:xfrm rot="20791044">
            <a:off x="1418564" y="6158575"/>
            <a:ext cx="761712" cy="409288"/>
          </a:xfrm>
          <a:prstGeom prst="rtTriangle">
            <a:avLst/>
          </a:prstGeom>
          <a:solidFill>
            <a:srgbClr val="65CFF6"/>
          </a:solidFill>
          <a:ln>
            <a:solidFill>
              <a:srgbClr val="65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86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48CD-97DE-40BC-A34C-79AE9C0E2A62}"/>
              </a:ext>
            </a:extLst>
          </p:cNvPr>
          <p:cNvSpPr>
            <a:spLocks noGrp="1"/>
          </p:cNvSpPr>
          <p:nvPr>
            <p:ph type="ctrTitle"/>
          </p:nvPr>
        </p:nvSpPr>
        <p:spPr>
          <a:xfrm>
            <a:off x="167951" y="234108"/>
            <a:ext cx="3996611" cy="932640"/>
          </a:xfrm>
        </p:spPr>
        <p:txBody>
          <a:bodyPr>
            <a:normAutofit/>
          </a:bodyPr>
          <a:lstStyle/>
          <a:p>
            <a:r>
              <a:rPr lang="en-US" sz="5400" b="1" dirty="0">
                <a:latin typeface="Times New Roman" panose="02020603050405020304" pitchFamily="18" charset="0"/>
                <a:cs typeface="Times New Roman" panose="02020603050405020304" pitchFamily="18" charset="0"/>
              </a:rPr>
              <a:t>Synopsis</a:t>
            </a:r>
            <a:r>
              <a:rPr lang="en-US" sz="4800" b="1" dirty="0"/>
              <a:t>:</a:t>
            </a:r>
            <a:endParaRPr lang="en-IN" sz="4800" b="1" dirty="0"/>
          </a:p>
        </p:txBody>
      </p:sp>
      <p:sp>
        <p:nvSpPr>
          <p:cNvPr id="3" name="Subtitle 2">
            <a:extLst>
              <a:ext uri="{FF2B5EF4-FFF2-40B4-BE49-F238E27FC236}">
                <a16:creationId xmlns:a16="http://schemas.microsoft.com/office/drawing/2014/main" id="{D4A6B2BE-1A03-4367-BE02-7D99B1830D66}"/>
              </a:ext>
            </a:extLst>
          </p:cNvPr>
          <p:cNvSpPr>
            <a:spLocks noGrp="1"/>
          </p:cNvSpPr>
          <p:nvPr>
            <p:ph type="subTitle" idx="1"/>
          </p:nvPr>
        </p:nvSpPr>
        <p:spPr>
          <a:xfrm>
            <a:off x="674914" y="1232063"/>
            <a:ext cx="10755086" cy="1977668"/>
          </a:xfrm>
        </p:spPr>
        <p:txBody>
          <a:bodyPr>
            <a:noAutofit/>
          </a:bodyPr>
          <a:lstStyle/>
          <a:p>
            <a:pPr algn="l"/>
            <a:r>
              <a:rPr lang="en-US" sz="3200" b="0" i="0" dirty="0">
                <a:solidFill>
                  <a:srgbClr val="4B4F58"/>
                </a:solidFill>
                <a:effectLst/>
                <a:latin typeface="-apple-system"/>
              </a:rPr>
              <a:t>Student Management System is a simple C++ program designed for educational institutions to manage student data and a variety of other student-related data needs. The user can build, show, and modify in this Student Management System project.</a:t>
            </a:r>
            <a:endParaRPr lang="en-IN" sz="3200" dirty="0"/>
          </a:p>
        </p:txBody>
      </p:sp>
      <p:sp>
        <p:nvSpPr>
          <p:cNvPr id="4" name="TextBox 3">
            <a:extLst>
              <a:ext uri="{FF2B5EF4-FFF2-40B4-BE49-F238E27FC236}">
                <a16:creationId xmlns:a16="http://schemas.microsoft.com/office/drawing/2014/main" id="{60B242EF-A670-4507-9EEA-1C574FD08388}"/>
              </a:ext>
            </a:extLst>
          </p:cNvPr>
          <p:cNvSpPr txBox="1"/>
          <p:nvPr/>
        </p:nvSpPr>
        <p:spPr>
          <a:xfrm>
            <a:off x="674914" y="3778304"/>
            <a:ext cx="10932368" cy="2616101"/>
          </a:xfrm>
          <a:prstGeom prst="rect">
            <a:avLst/>
          </a:prstGeom>
          <a:noFill/>
        </p:spPr>
        <p:txBody>
          <a:bodyPr wrap="square" rtlCol="0">
            <a:spAutoFit/>
          </a:bodyPr>
          <a:lstStyle/>
          <a:p>
            <a:pPr algn="l" fontAlgn="base"/>
            <a:r>
              <a:rPr lang="en-US" sz="3200" b="1" i="0" dirty="0">
                <a:effectLst/>
                <a:latin typeface="-apple-system"/>
              </a:rPr>
              <a:t>What is the meaning of Student Management System?</a:t>
            </a:r>
          </a:p>
          <a:p>
            <a:pPr algn="l" fontAlgn="base"/>
            <a:endParaRPr lang="en-US" b="1" i="0" dirty="0">
              <a:effectLst/>
              <a:latin typeface="-apple-system"/>
            </a:endParaRPr>
          </a:p>
          <a:p>
            <a:pPr algn="l" fontAlgn="base"/>
            <a:r>
              <a:rPr lang="en-US" sz="2400" b="0" i="0" dirty="0">
                <a:solidFill>
                  <a:srgbClr val="4B4F58"/>
                </a:solidFill>
                <a:effectLst/>
                <a:latin typeface="-apple-system"/>
              </a:rPr>
              <a:t>A Student Information System is another name for a Student Management System (SIS). These technologies let faculty members plan their schedules and communicate with one another about students. This approach was created to make data tracking easier for both parents and administrative personnel.</a:t>
            </a:r>
          </a:p>
          <a:p>
            <a:endParaRPr lang="en-IN" dirty="0"/>
          </a:p>
        </p:txBody>
      </p:sp>
    </p:spTree>
    <p:extLst>
      <p:ext uri="{BB962C8B-B14F-4D97-AF65-F5344CB8AC3E}">
        <p14:creationId xmlns:p14="http://schemas.microsoft.com/office/powerpoint/2010/main" val="34898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2639C-25A9-4735-BE9F-4102695241EF}"/>
              </a:ext>
            </a:extLst>
          </p:cNvPr>
          <p:cNvSpPr txBox="1"/>
          <p:nvPr/>
        </p:nvSpPr>
        <p:spPr>
          <a:xfrm>
            <a:off x="279918" y="298580"/>
            <a:ext cx="11644604" cy="6832640"/>
          </a:xfrm>
          <a:prstGeom prst="rect">
            <a:avLst/>
          </a:prstGeom>
          <a:noFill/>
        </p:spPr>
        <p:txBody>
          <a:bodyPr wrap="square" rtlCol="0">
            <a:spAutoFit/>
          </a:bodyPr>
          <a:lstStyle/>
          <a:p>
            <a:pPr algn="l" fontAlgn="base"/>
            <a:r>
              <a:rPr lang="en-US" sz="3200" b="1" i="0" dirty="0">
                <a:effectLst/>
                <a:latin typeface="-apple-system"/>
              </a:rPr>
              <a:t>What is the objective of Student Management System?</a:t>
            </a:r>
          </a:p>
          <a:p>
            <a:pPr algn="l" fontAlgn="base"/>
            <a:r>
              <a:rPr lang="en-US" sz="2400" b="0" i="0" dirty="0">
                <a:solidFill>
                  <a:srgbClr val="4B4F58"/>
                </a:solidFill>
                <a:effectLst/>
                <a:latin typeface="-apple-system"/>
              </a:rPr>
              <a:t>The Student Management System’s major goal is to keep track of Profiles, Courses, Logins, Exams, and Fees. It keeps track of all information pertaining to Profiles, Students, Fees, and Profiles. Because the project is entirely constructed at the administrative level, only the administrator has access.</a:t>
            </a:r>
          </a:p>
          <a:p>
            <a:pPr algn="l" fontAlgn="base"/>
            <a:endParaRPr lang="en-US" sz="2400" b="0" i="0" dirty="0">
              <a:solidFill>
                <a:srgbClr val="4B4F58"/>
              </a:solidFill>
              <a:effectLst/>
              <a:latin typeface="-apple-system"/>
            </a:endParaRPr>
          </a:p>
          <a:p>
            <a:pPr algn="l" fontAlgn="base"/>
            <a:r>
              <a:rPr lang="en-US" sz="3200" b="1" i="0" dirty="0">
                <a:effectLst/>
                <a:latin typeface="-apple-system"/>
              </a:rPr>
              <a:t>Why is student information system important?</a:t>
            </a:r>
          </a:p>
          <a:p>
            <a:pPr algn="l" fontAlgn="base"/>
            <a:r>
              <a:rPr lang="en-US" sz="2400" b="0" i="0" dirty="0">
                <a:solidFill>
                  <a:srgbClr val="4B4F58"/>
                </a:solidFill>
                <a:effectLst/>
                <a:latin typeface="-apple-system"/>
              </a:rPr>
              <a:t>One of the most important systems for the management and development of Higher Education Institutions is the Student Information System. It is critical to use it for academic decision-making and other academic responsibilities. Only Information Quality has a direct influence on satisfaction, according to the findings.</a:t>
            </a:r>
          </a:p>
          <a:p>
            <a:pPr algn="l" fontAlgn="base"/>
            <a:endParaRPr lang="en-US" dirty="0">
              <a:solidFill>
                <a:srgbClr val="4B4F58"/>
              </a:solidFill>
              <a:latin typeface="-apple-system"/>
            </a:endParaRPr>
          </a:p>
          <a:p>
            <a:pPr algn="l" fontAlgn="base"/>
            <a:r>
              <a:rPr lang="en-US" sz="3200" b="1" i="0" dirty="0">
                <a:effectLst/>
                <a:latin typeface="-apple-system"/>
              </a:rPr>
              <a:t>What is Student Management System?</a:t>
            </a:r>
          </a:p>
          <a:p>
            <a:pPr algn="l" fontAlgn="base"/>
            <a:r>
              <a:rPr lang="en-US" sz="2400" b="0" i="0" dirty="0">
                <a:solidFill>
                  <a:srgbClr val="4B4F58"/>
                </a:solidFill>
                <a:effectLst/>
                <a:latin typeface="-apple-system"/>
              </a:rPr>
              <a:t>Student Management System (SMS) This Student Management System C++ is built in the C++ programming language and is based on the notion of generating student information records and adding and updating them.</a:t>
            </a:r>
          </a:p>
          <a:p>
            <a:pPr algn="l" fontAlgn="base"/>
            <a:endParaRPr lang="en-US" b="0" i="0" dirty="0">
              <a:solidFill>
                <a:srgbClr val="4B4F58"/>
              </a:solidFill>
              <a:effectLst/>
              <a:latin typeface="-apple-system"/>
            </a:endParaRPr>
          </a:p>
          <a:p>
            <a:endParaRPr lang="en-IN" dirty="0"/>
          </a:p>
        </p:txBody>
      </p:sp>
    </p:spTree>
    <p:extLst>
      <p:ext uri="{BB962C8B-B14F-4D97-AF65-F5344CB8AC3E}">
        <p14:creationId xmlns:p14="http://schemas.microsoft.com/office/powerpoint/2010/main" val="193413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40F5-4F26-4DCB-950B-1805143E2957}"/>
              </a:ext>
            </a:extLst>
          </p:cNvPr>
          <p:cNvSpPr>
            <a:spLocks noGrp="1"/>
          </p:cNvSpPr>
          <p:nvPr>
            <p:ph type="title"/>
          </p:nvPr>
        </p:nvSpPr>
        <p:spPr>
          <a:xfrm>
            <a:off x="149295" y="1"/>
            <a:ext cx="10515600" cy="830424"/>
          </a:xfrm>
        </p:spPr>
        <p:txBody>
          <a:bodyPr/>
          <a:lstStyle/>
          <a:p>
            <a:r>
              <a:rPr lang="en-US" b="1" dirty="0">
                <a:latin typeface="Times New Roman" panose="02020603050405020304" pitchFamily="18" charset="0"/>
                <a:cs typeface="Times New Roman" panose="02020603050405020304" pitchFamily="18" charset="0"/>
              </a:rPr>
              <a:t>Source Code Screenshots: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66EDDC-C4AB-4D05-8688-D4EF99D7A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5" y="830425"/>
            <a:ext cx="8969829" cy="5837802"/>
          </a:xfrm>
          <a:prstGeom prst="rect">
            <a:avLst/>
          </a:prstGeom>
        </p:spPr>
      </p:pic>
    </p:spTree>
    <p:extLst>
      <p:ext uri="{BB962C8B-B14F-4D97-AF65-F5344CB8AC3E}">
        <p14:creationId xmlns:p14="http://schemas.microsoft.com/office/powerpoint/2010/main" val="11126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FB27AD-2048-48B9-90FD-13783D623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538" y="0"/>
            <a:ext cx="9941924" cy="6861661"/>
          </a:xfrm>
        </p:spPr>
      </p:pic>
    </p:spTree>
    <p:extLst>
      <p:ext uri="{BB962C8B-B14F-4D97-AF65-F5344CB8AC3E}">
        <p14:creationId xmlns:p14="http://schemas.microsoft.com/office/powerpoint/2010/main" val="340427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36851-C84E-4CB1-B0CD-88AF4635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219" y="0"/>
            <a:ext cx="9762847" cy="6858000"/>
          </a:xfrm>
          <a:prstGeom prst="rect">
            <a:avLst/>
          </a:prstGeom>
        </p:spPr>
      </p:pic>
    </p:spTree>
    <p:extLst>
      <p:ext uri="{BB962C8B-B14F-4D97-AF65-F5344CB8AC3E}">
        <p14:creationId xmlns:p14="http://schemas.microsoft.com/office/powerpoint/2010/main" val="178007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AC826F-64C0-4F44-834E-2977AF209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87" y="0"/>
            <a:ext cx="11432625" cy="6858000"/>
          </a:xfrm>
          <a:prstGeom prst="rect">
            <a:avLst/>
          </a:prstGeom>
        </p:spPr>
      </p:pic>
    </p:spTree>
    <p:extLst>
      <p:ext uri="{BB962C8B-B14F-4D97-AF65-F5344CB8AC3E}">
        <p14:creationId xmlns:p14="http://schemas.microsoft.com/office/powerpoint/2010/main" val="409568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6EC8B-DAD2-40FA-B0AB-9E621261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62" y="0"/>
            <a:ext cx="11633676" cy="6858000"/>
          </a:xfrm>
          <a:prstGeom prst="rect">
            <a:avLst/>
          </a:prstGeom>
        </p:spPr>
      </p:pic>
    </p:spTree>
    <p:extLst>
      <p:ext uri="{BB962C8B-B14F-4D97-AF65-F5344CB8AC3E}">
        <p14:creationId xmlns:p14="http://schemas.microsoft.com/office/powerpoint/2010/main" val="140529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9A860-3007-426E-B124-02BCBB714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53" y="0"/>
            <a:ext cx="10128982" cy="6858000"/>
          </a:xfrm>
          <a:prstGeom prst="rect">
            <a:avLst/>
          </a:prstGeom>
        </p:spPr>
      </p:pic>
    </p:spTree>
    <p:extLst>
      <p:ext uri="{BB962C8B-B14F-4D97-AF65-F5344CB8AC3E}">
        <p14:creationId xmlns:p14="http://schemas.microsoft.com/office/powerpoint/2010/main" val="58343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305</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Times New Roman</vt:lpstr>
      <vt:lpstr>Office Theme</vt:lpstr>
      <vt:lpstr>PowerPoint Presentation</vt:lpstr>
      <vt:lpstr>Synopsis:</vt:lpstr>
      <vt:lpstr>PowerPoint Presentation</vt:lpstr>
      <vt:lpstr>Source Code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MENU Page:</vt:lpstr>
      <vt:lpstr>1) Add Records:</vt:lpstr>
      <vt:lpstr>3) Modify Records:</vt:lpstr>
      <vt:lpstr>5) Exit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AmanBelani</dc:creator>
  <cp:lastModifiedBy>AmanBelani</cp:lastModifiedBy>
  <cp:revision>3</cp:revision>
  <dcterms:created xsi:type="dcterms:W3CDTF">2022-07-05T17:36:02Z</dcterms:created>
  <dcterms:modified xsi:type="dcterms:W3CDTF">2022-07-05T18:30:31Z</dcterms:modified>
</cp:coreProperties>
</file>