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 SemiBold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hjflkvrI1szMP/zwqKqhXkZAF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E16832-36CA-47B3-8978-4E1329C8F45A}">
  <a:tblStyle styleId="{BBE16832-36CA-47B3-8978-4E1329C8F4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.fntdata"/><Relationship Id="rId21" Type="http://schemas.openxmlformats.org/officeDocument/2006/relationships/slide" Target="slides/slide15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74425" y="1080025"/>
            <a:ext cx="6041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Indian Energy Exchange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150" y="2065225"/>
            <a:ext cx="6041700" cy="216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Volatility in Market Price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118125" y="912725"/>
            <a:ext cx="87516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Drivers of demand and supply include weather variations over large geographic areas, wind, hydro, solar power stations etc.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Power Distribution Companies (DISCOMs), who offer to supply the power on the exchange procure most of their power through long/medium/short term bilateral contracts with the generators. Further, contracts may end (especially short term – daily, monthly and up to three monthly) at dates which do not have a pattern. In order to serve power, DISCOMs may purchase in day-ahead market.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Some of the generators may lose their generation due to maintenance work.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Sudden rainfall in any region may cause decrease in prices.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Our Objectives: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558375" y="966425"/>
            <a:ext cx="6185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 analyze and identify the important trends, events and parameters to look for and to forecast price of electricity in different market for IEX that includes:</a:t>
            </a:r>
            <a:endParaRPr b="0" i="0" sz="13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Day Ahead Market(DAM) price forecast</a:t>
            </a:r>
            <a:endParaRPr b="0" i="0" sz="13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 Time Market(RTM) directional forecast</a:t>
            </a:r>
            <a:endParaRPr b="0" i="0" sz="13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Ahead Forecast</a:t>
            </a:r>
            <a:endParaRPr b="0" i="0" sz="13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 and Preprocessing: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579425" y="723125"/>
            <a:ext cx="68943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IEX Market Clearing Price data: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lphaL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on electricity price (Rs per MwH) have been collected from IEX.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lphaL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Parameters taken: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 Clearing Price(MCP)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 Cleared Volume(MCP)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Purchase Bid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Sell Bid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Weather Data: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lphaL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 analysis, historical weather data is collected through ERA5.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lphaL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 forecasting, Meteoblue source is used.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lphaL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Parameters taken: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Temperature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Apparent/Felt temperature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Relative Humidity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AutoNum type="arabicPeriod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Precipitation Rate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75" y="743975"/>
            <a:ext cx="8566850" cy="25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50" y="3149925"/>
            <a:ext cx="7632651" cy="174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037600"/>
            <a:ext cx="8839202" cy="192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300675"/>
            <a:ext cx="8115650" cy="25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3200"/>
            <a:ext cx="8062177" cy="3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Analysis(cont.):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Correlations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36300"/>
            <a:ext cx="7944051" cy="28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52075"/>
            <a:ext cx="8839199" cy="3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Analysis(cont.):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Weekly Trend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Analysis(cont.):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Weekly Trend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46125"/>
            <a:ext cx="8321949" cy="33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9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Analysis(cont.):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Hourly Trend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52075"/>
            <a:ext cx="8352102" cy="33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181775" y="1381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34675" y="876850"/>
            <a:ext cx="61593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Power Market - Structure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Power Exchanges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Indian Energy Exchange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Trading Process: Bidding and Matching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Volatility in Market Price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Forecasting: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A96"/>
              </a:buClr>
              <a:buSzPts val="1300"/>
              <a:buFont typeface="Montserrat"/>
              <a:buChar char="●"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A96"/>
              </a:buClr>
              <a:buSzPts val="1300"/>
              <a:buFont typeface="Montserrat"/>
              <a:buChar char="●"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A96"/>
              </a:buClr>
              <a:buSzPts val="1300"/>
              <a:buFont typeface="Montserrat"/>
              <a:buChar char="●"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A96"/>
              </a:buClr>
              <a:buSzPts val="1300"/>
              <a:buFont typeface="Montserrat"/>
              <a:buChar char="●"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Feature Extraction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A96"/>
              </a:buClr>
              <a:buSzPts val="1300"/>
              <a:buFont typeface="Montserrat"/>
              <a:buChar char="●"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Testing Results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767A96"/>
                </a:solidFill>
                <a:latin typeface="Montserrat"/>
                <a:ea typeface="Montserrat"/>
                <a:cs typeface="Montserrat"/>
                <a:sym typeface="Montserrat"/>
              </a:rPr>
              <a:t>Forecasting Results</a:t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67A9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60375"/>
            <a:ext cx="8839199" cy="32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Analysis(cont.):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Autocorrelation Plot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Analysis(cont.):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Correlation with weather parameters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525" y="1428150"/>
            <a:ext cx="2152650" cy="360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7500" y="1514050"/>
            <a:ext cx="1962150" cy="35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1300" y="1567750"/>
            <a:ext cx="1962150" cy="3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719450" y="1102700"/>
            <a:ext cx="68400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Lags: Hour lags, Day lags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Exponential Moving Averages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Related Features: Date, Hour, Month, Year etc.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Means: Daily mean, Hourly mean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Min, Max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Averages: 2,3,5 day averages for same time block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Precipitation Features: 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○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total precipitation for each city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○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precipitation for all cities for each time block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181775" y="138125"/>
            <a:ext cx="69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Feature Extraction: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67075"/>
            <a:ext cx="8839198" cy="35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880525" y="770450"/>
            <a:ext cx="71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Used Feature Importance for feature selection.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836200"/>
            <a:ext cx="8839199" cy="30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/>
        </p:nvSpPr>
        <p:spPr>
          <a:xfrm>
            <a:off x="181775" y="138125"/>
            <a:ext cx="79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Results on Testing Data: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719450" y="1102700"/>
            <a:ext cx="684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Used LightGBM model and back test on the month of November.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MAPE achieved: 7.2</a:t>
            </a:r>
            <a:endParaRPr b="0" i="0" sz="1300" u="none" cap="none" strike="noStrike">
              <a:solidFill>
                <a:srgbClr val="23262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 txBox="1"/>
          <p:nvPr/>
        </p:nvSpPr>
        <p:spPr>
          <a:xfrm>
            <a:off x="181775" y="138125"/>
            <a:ext cx="7957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Forecasting Results before creating this model: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925" y="1335725"/>
            <a:ext cx="7656199" cy="352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181775" y="138125"/>
            <a:ext cx="79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Forecasting Results for Day-ahead: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525" y="875525"/>
            <a:ext cx="8214551" cy="35485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 txBox="1"/>
          <p:nvPr/>
        </p:nvSpPr>
        <p:spPr>
          <a:xfrm>
            <a:off x="429525" y="4576450"/>
            <a:ext cx="795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*Note:</a:t>
            </a: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 October, the weather data used were from Renew plants and not the cities data.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 txBox="1"/>
          <p:nvPr/>
        </p:nvSpPr>
        <p:spPr>
          <a:xfrm>
            <a:off x="181775" y="138125"/>
            <a:ext cx="79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Directional Forecast: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719450" y="1102700"/>
            <a:ext cx="68400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Same EDA and Feature Engineering has performed with real-time market price and RTM price is forecasted.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Using DAM price forecast and RTM price forecast, Directional forecast is calculated i.e., 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○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If next day DAM forecast &gt; RTM forecast: 1 is assigned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○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If next day RTM forecast &lt; DAM forecast: 0 is assigned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○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If next day RTM forecast = DAM forecast: -1 is assigned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 txBox="1"/>
          <p:nvPr/>
        </p:nvSpPr>
        <p:spPr>
          <a:xfrm>
            <a:off x="181775" y="138125"/>
            <a:ext cx="79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Forecasting Results for Directional: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525" y="891250"/>
            <a:ext cx="7752825" cy="39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 txBox="1"/>
          <p:nvPr/>
        </p:nvSpPr>
        <p:spPr>
          <a:xfrm>
            <a:off x="181775" y="138125"/>
            <a:ext cx="79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Week-ahead Forecast: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719450" y="1102700"/>
            <a:ext cx="63033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Build 7 different models for each 7-day ahead by shifting the target column.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SemiBold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Average MAPE for week: 9.27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75" y="2040225"/>
            <a:ext cx="7699124" cy="26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Power Market - Structure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783300" y="930325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Policy Making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783300" y="150780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783300" y="212265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783300" y="2737488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783300" y="335235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783300" y="396720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437925" y="930325"/>
            <a:ext cx="20799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Central Government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5750375" y="930325"/>
            <a:ext cx="1831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Government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3"/>
          <p:cNvCxnSpPr/>
          <p:nvPr/>
        </p:nvCxnSpPr>
        <p:spPr>
          <a:xfrm flipH="1" rot="10800000">
            <a:off x="2761500" y="1152175"/>
            <a:ext cx="676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3"/>
          <p:cNvCxnSpPr>
            <a:stCxn id="76" idx="3"/>
            <a:endCxn id="77" idx="1"/>
          </p:cNvCxnSpPr>
          <p:nvPr/>
        </p:nvCxnSpPr>
        <p:spPr>
          <a:xfrm>
            <a:off x="5517825" y="1154875"/>
            <a:ext cx="23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3"/>
          <p:cNvSpPr/>
          <p:nvPr/>
        </p:nvSpPr>
        <p:spPr>
          <a:xfrm>
            <a:off x="3437925" y="1507800"/>
            <a:ext cx="11340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CERC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3"/>
          <p:cNvCxnSpPr/>
          <p:nvPr/>
        </p:nvCxnSpPr>
        <p:spPr>
          <a:xfrm flipH="1" rot="10800000">
            <a:off x="2761500" y="1729650"/>
            <a:ext cx="676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3"/>
          <p:cNvSpPr/>
          <p:nvPr/>
        </p:nvSpPr>
        <p:spPr>
          <a:xfrm>
            <a:off x="5016225" y="1507800"/>
            <a:ext cx="11340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SERC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3"/>
          <p:cNvCxnSpPr>
            <a:stCxn id="80" idx="3"/>
            <a:endCxn id="82" idx="1"/>
          </p:cNvCxnSpPr>
          <p:nvPr/>
        </p:nvCxnSpPr>
        <p:spPr>
          <a:xfrm>
            <a:off x="4571925" y="1732350"/>
            <a:ext cx="44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3"/>
          <p:cNvSpPr/>
          <p:nvPr/>
        </p:nvSpPr>
        <p:spPr>
          <a:xfrm>
            <a:off x="3437925" y="212265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Central and State Generating Stations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5856225" y="2122650"/>
            <a:ext cx="958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IPPs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3"/>
          <p:cNvCxnSpPr/>
          <p:nvPr/>
        </p:nvCxnSpPr>
        <p:spPr>
          <a:xfrm flipH="1" rot="10800000">
            <a:off x="2761500" y="2344500"/>
            <a:ext cx="676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3"/>
          <p:cNvCxnSpPr/>
          <p:nvPr/>
        </p:nvCxnSpPr>
        <p:spPr>
          <a:xfrm>
            <a:off x="5411925" y="2347200"/>
            <a:ext cx="44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/>
          <p:nvPr/>
        </p:nvSpPr>
        <p:spPr>
          <a:xfrm>
            <a:off x="3437925" y="273750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Central Transmission Utility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676875" y="2737500"/>
            <a:ext cx="19047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Transmission Utility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3"/>
          <p:cNvCxnSpPr/>
          <p:nvPr/>
        </p:nvCxnSpPr>
        <p:spPr>
          <a:xfrm flipH="1" rot="10800000">
            <a:off x="2761500" y="2959350"/>
            <a:ext cx="676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3"/>
          <p:cNvCxnSpPr/>
          <p:nvPr/>
        </p:nvCxnSpPr>
        <p:spPr>
          <a:xfrm>
            <a:off x="5411925" y="2962050"/>
            <a:ext cx="26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"/>
          <p:cNvCxnSpPr/>
          <p:nvPr/>
        </p:nvCxnSpPr>
        <p:spPr>
          <a:xfrm>
            <a:off x="7581575" y="2962050"/>
            <a:ext cx="26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3"/>
          <p:cNvSpPr/>
          <p:nvPr/>
        </p:nvSpPr>
        <p:spPr>
          <a:xfrm>
            <a:off x="7842325" y="2737500"/>
            <a:ext cx="958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IPTC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p3"/>
          <p:cNvCxnSpPr/>
          <p:nvPr/>
        </p:nvCxnSpPr>
        <p:spPr>
          <a:xfrm flipH="1" rot="10800000">
            <a:off x="2761500" y="3574200"/>
            <a:ext cx="676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3"/>
          <p:cNvSpPr/>
          <p:nvPr/>
        </p:nvSpPr>
        <p:spPr>
          <a:xfrm>
            <a:off x="3437925" y="335235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Distribution Companies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3"/>
          <p:cNvCxnSpPr/>
          <p:nvPr/>
        </p:nvCxnSpPr>
        <p:spPr>
          <a:xfrm>
            <a:off x="5411925" y="3576900"/>
            <a:ext cx="44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3"/>
          <p:cNvSpPr/>
          <p:nvPr/>
        </p:nvSpPr>
        <p:spPr>
          <a:xfrm>
            <a:off x="5856225" y="335235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Private Distribution Companies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3"/>
          <p:cNvCxnSpPr/>
          <p:nvPr/>
        </p:nvCxnSpPr>
        <p:spPr>
          <a:xfrm flipH="1" rot="10800000">
            <a:off x="2761500" y="4189050"/>
            <a:ext cx="6765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3"/>
          <p:cNvSpPr/>
          <p:nvPr/>
        </p:nvSpPr>
        <p:spPr>
          <a:xfrm>
            <a:off x="3437925" y="3967200"/>
            <a:ext cx="1978200" cy="449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 Exchanges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>
            <a:off x="5411925" y="4191750"/>
            <a:ext cx="44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3"/>
          <p:cNvSpPr/>
          <p:nvPr/>
        </p:nvSpPr>
        <p:spPr>
          <a:xfrm>
            <a:off x="5856225" y="3941850"/>
            <a:ext cx="1978200" cy="499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Bilateral Markets</a:t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 txBox="1"/>
          <p:nvPr/>
        </p:nvSpPr>
        <p:spPr>
          <a:xfrm>
            <a:off x="181775" y="138125"/>
            <a:ext cx="79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Forecasting Results for week-ahead:</a:t>
            </a:r>
            <a:endParaRPr b="1" i="0" sz="1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75" y="875525"/>
            <a:ext cx="7312576" cy="3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/>
          <p:nvPr/>
        </p:nvSpPr>
        <p:spPr>
          <a:xfrm>
            <a:off x="708700" y="762400"/>
            <a:ext cx="7634700" cy="385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4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Any </a:t>
            </a:r>
            <a:endParaRPr b="0" i="0" sz="4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4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Suggestions !!!</a:t>
            </a:r>
            <a:endParaRPr b="0" i="0" sz="4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4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		OR </a:t>
            </a:r>
            <a:endParaRPr b="0" i="0" sz="4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4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			Questions ???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/>
          <p:nvPr/>
        </p:nvSpPr>
        <p:spPr>
          <a:xfrm>
            <a:off x="569125" y="590600"/>
            <a:ext cx="7698900" cy="415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en-GB" sz="7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  <a:endParaRPr b="1" i="0" sz="7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Power Exchanges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50" y="954450"/>
            <a:ext cx="7933299" cy="33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11700" y="784289"/>
            <a:ext cx="85206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9700" lvl="0" marL="1714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•"/>
            </a:pPr>
            <a:r>
              <a:rPr b="1" lang="en-GB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India’s energy marketplace, providing a nationwide automated trading platform for the physical delivery of electricity, renewables, and certificates.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57150" lvl="0" marL="1714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1714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•"/>
            </a:pPr>
            <a:r>
              <a:rPr b="1" lang="en-GB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6,800+ participants located across 29 States and 5 Union Territories comprising of 55+ distribution utilities and 500+ conventional generators.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1F1F1F"/>
              </a:solidFill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456669" y="3146622"/>
            <a:ext cx="1636800" cy="749700"/>
          </a:xfrm>
          <a:prstGeom prst="ellipse">
            <a:avLst/>
          </a:prstGeom>
          <a:solidFill>
            <a:srgbClr val="8CB5F8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Choices of Market in IEX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>
            <a:off x="2139696" y="2531816"/>
            <a:ext cx="1836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6" name="Google Shape;116;p5"/>
          <p:cNvCxnSpPr/>
          <p:nvPr/>
        </p:nvCxnSpPr>
        <p:spPr>
          <a:xfrm>
            <a:off x="2139696" y="3566871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7" name="Google Shape;117;p5"/>
          <p:cNvCxnSpPr/>
          <p:nvPr/>
        </p:nvCxnSpPr>
        <p:spPr>
          <a:xfrm>
            <a:off x="2162575" y="4355122"/>
            <a:ext cx="1554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8" name="Google Shape;118;p5"/>
          <p:cNvCxnSpPr/>
          <p:nvPr/>
        </p:nvCxnSpPr>
        <p:spPr>
          <a:xfrm>
            <a:off x="2139696" y="2531816"/>
            <a:ext cx="0" cy="1823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9" name="Google Shape;119;p5"/>
          <p:cNvSpPr/>
          <p:nvPr/>
        </p:nvSpPr>
        <p:spPr>
          <a:xfrm>
            <a:off x="3995502" y="2359282"/>
            <a:ext cx="1380600" cy="3315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Electricity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595373" y="3413482"/>
            <a:ext cx="1380600" cy="3315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717055" y="4192785"/>
            <a:ext cx="1435500" cy="3315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5"/>
          <p:cNvCxnSpPr/>
          <p:nvPr/>
        </p:nvCxnSpPr>
        <p:spPr>
          <a:xfrm>
            <a:off x="6328501" y="2054602"/>
            <a:ext cx="574800" cy="10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" name="Google Shape;123;p5"/>
          <p:cNvCxnSpPr/>
          <p:nvPr/>
        </p:nvCxnSpPr>
        <p:spPr>
          <a:xfrm>
            <a:off x="6328501" y="2385438"/>
            <a:ext cx="574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5"/>
          <p:cNvCxnSpPr/>
          <p:nvPr/>
        </p:nvCxnSpPr>
        <p:spPr>
          <a:xfrm>
            <a:off x="6348313" y="2748375"/>
            <a:ext cx="555000" cy="5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" name="Google Shape;125;p5"/>
          <p:cNvCxnSpPr/>
          <p:nvPr/>
        </p:nvCxnSpPr>
        <p:spPr>
          <a:xfrm>
            <a:off x="6338407" y="3120034"/>
            <a:ext cx="564900" cy="5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6" name="Google Shape;126;p5"/>
          <p:cNvCxnSpPr/>
          <p:nvPr/>
        </p:nvCxnSpPr>
        <p:spPr>
          <a:xfrm>
            <a:off x="5376246" y="2508339"/>
            <a:ext cx="962100" cy="16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7" name="Google Shape;127;p5"/>
          <p:cNvSpPr/>
          <p:nvPr/>
        </p:nvSpPr>
        <p:spPr>
          <a:xfrm>
            <a:off x="6924077" y="1931701"/>
            <a:ext cx="1333500" cy="2457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Ahead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5"/>
          <p:cNvCxnSpPr/>
          <p:nvPr/>
        </p:nvCxnSpPr>
        <p:spPr>
          <a:xfrm>
            <a:off x="6328501" y="2054602"/>
            <a:ext cx="27900" cy="1063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" name="Google Shape;129;p5"/>
          <p:cNvSpPr/>
          <p:nvPr/>
        </p:nvSpPr>
        <p:spPr>
          <a:xfrm>
            <a:off x="6931152" y="2262537"/>
            <a:ext cx="1406400" cy="2457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Ahead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931152" y="2625474"/>
            <a:ext cx="1333500" cy="2457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903237" y="2974483"/>
            <a:ext cx="1672200" cy="3444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Border Electricity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3976117" y="3566871"/>
            <a:ext cx="303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3" name="Google Shape;133;p5"/>
          <p:cNvCxnSpPr/>
          <p:nvPr/>
        </p:nvCxnSpPr>
        <p:spPr>
          <a:xfrm>
            <a:off x="4296156" y="3350612"/>
            <a:ext cx="568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5"/>
          <p:cNvCxnSpPr/>
          <p:nvPr/>
        </p:nvCxnSpPr>
        <p:spPr>
          <a:xfrm>
            <a:off x="4296156" y="3817453"/>
            <a:ext cx="568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5" name="Google Shape;135;p5"/>
          <p:cNvCxnSpPr/>
          <p:nvPr/>
        </p:nvCxnSpPr>
        <p:spPr>
          <a:xfrm flipH="1">
            <a:off x="4296300" y="3350612"/>
            <a:ext cx="9000" cy="455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6" name="Google Shape;136;p5"/>
          <p:cNvSpPr/>
          <p:nvPr/>
        </p:nvSpPr>
        <p:spPr>
          <a:xfrm>
            <a:off x="4867076" y="3173547"/>
            <a:ext cx="1406400" cy="344400"/>
          </a:xfrm>
          <a:prstGeom prst="roundRect">
            <a:avLst>
              <a:gd fmla="val 16667" name="adj"/>
            </a:avLst>
          </a:prstGeom>
          <a:solidFill>
            <a:srgbClr val="FFA384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Term Ahead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867076" y="3634296"/>
            <a:ext cx="1406400" cy="344400"/>
          </a:xfrm>
          <a:prstGeom prst="roundRect">
            <a:avLst>
              <a:gd fmla="val 16667" name="adj"/>
            </a:avLst>
          </a:prstGeom>
          <a:solidFill>
            <a:srgbClr val="FFA384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Day Ahead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5"/>
          <p:cNvCxnSpPr/>
          <p:nvPr/>
        </p:nvCxnSpPr>
        <p:spPr>
          <a:xfrm>
            <a:off x="5135162" y="4338444"/>
            <a:ext cx="962100" cy="16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9" name="Google Shape;139;p5"/>
          <p:cNvCxnSpPr/>
          <p:nvPr/>
        </p:nvCxnSpPr>
        <p:spPr>
          <a:xfrm>
            <a:off x="6091929" y="4098159"/>
            <a:ext cx="0" cy="497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5"/>
          <p:cNvCxnSpPr>
            <a:endCxn id="141" idx="1"/>
          </p:cNvCxnSpPr>
          <p:nvPr/>
        </p:nvCxnSpPr>
        <p:spPr>
          <a:xfrm>
            <a:off x="6092073" y="4098217"/>
            <a:ext cx="678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2" name="Google Shape;142;p5"/>
          <p:cNvCxnSpPr/>
          <p:nvPr/>
        </p:nvCxnSpPr>
        <p:spPr>
          <a:xfrm>
            <a:off x="6091929" y="4595407"/>
            <a:ext cx="660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5"/>
          <p:cNvSpPr/>
          <p:nvPr/>
        </p:nvSpPr>
        <p:spPr>
          <a:xfrm>
            <a:off x="6770673" y="3926017"/>
            <a:ext cx="1406400" cy="344400"/>
          </a:xfrm>
          <a:prstGeom prst="roundRect">
            <a:avLst>
              <a:gd fmla="val 16667" name="adj"/>
            </a:avLst>
          </a:prstGeom>
          <a:solidFill>
            <a:srgbClr val="DAF00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Renewable Energy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772898" y="4439931"/>
            <a:ext cx="1406400" cy="344400"/>
          </a:xfrm>
          <a:prstGeom prst="roundRect">
            <a:avLst>
              <a:gd fmla="val 16667" name="adj"/>
            </a:avLst>
          </a:prstGeom>
          <a:solidFill>
            <a:srgbClr val="DAF000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Saving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Indian Energy Exchange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43700"/>
            <a:ext cx="8839201" cy="39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IEX Platform Data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IEX Day-ahead Price plot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59050"/>
            <a:ext cx="8839199" cy="38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Trading Process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Bidding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7" name="Google Shape;167;p8"/>
          <p:cNvGraphicFramePr/>
          <p:nvPr/>
        </p:nvGraphicFramePr>
        <p:xfrm>
          <a:off x="952500" y="1352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{BBE16832-36CA-47B3-8978-4E1329C8F45A}</a:tableStyleId>
              </a:tblPr>
              <a:tblGrid>
                <a:gridCol w="3619500"/>
                <a:gridCol w="3619500"/>
              </a:tblGrid>
              <a:tr h="32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Day-ahead Market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Real-time Market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542075"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ontserrat SemiBold"/>
                        <a:buChar char="●"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Participants enter bids for sale or purchase of power for delivery on the following day. (T+1 day)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ontserrat SemiBold"/>
                        <a:buChar char="●"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Bids for a total of 96 blocks of 15 minute each can be entered.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ontserrat SemiBold"/>
                        <a:buChar char="●"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Bidding session: 1000 hrs. - 1200 hrs.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marR="63500" rtl="0" algn="l">
                        <a:lnSpc>
                          <a:spcPct val="187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777777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ontserrat SemiBold"/>
                        <a:buChar char="●"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48 bid sessions during the day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ontserrat SemiBold"/>
                        <a:buChar char="●"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Each bid session for a duration of 15 minutes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ontserrat SemiBold"/>
                        <a:buChar char="●"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First bid session to start at 2245 hrs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ontserrat SemiBold"/>
                        <a:buChar char="●"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15-minute gap between two consecutive bid sessions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050" y="69975"/>
            <a:ext cx="721325" cy="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83900"/>
            <a:ext cx="8631277" cy="37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81775" y="138125"/>
            <a:ext cx="51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Trading Process</a:t>
            </a:r>
            <a:endParaRPr b="1" i="0" sz="26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291225" y="791300"/>
            <a:ext cx="5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48505F"/>
                </a:solidFill>
                <a:latin typeface="Montserrat"/>
                <a:ea typeface="Montserrat"/>
                <a:cs typeface="Montserrat"/>
                <a:sym typeface="Montserrat"/>
              </a:rPr>
              <a:t>Matching</a:t>
            </a:r>
            <a:endParaRPr b="1" i="0" sz="2000" u="none" cap="none" strike="noStrike">
              <a:solidFill>
                <a:srgbClr val="4850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