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103"/>
  </p:notesMasterIdLst>
  <p:sldIdLst>
    <p:sldId id="256" r:id="rId5"/>
    <p:sldId id="263" r:id="rId6"/>
    <p:sldId id="266" r:id="rId7"/>
    <p:sldId id="383" r:id="rId8"/>
    <p:sldId id="384" r:id="rId9"/>
    <p:sldId id="264" r:id="rId10"/>
    <p:sldId id="265" r:id="rId11"/>
    <p:sldId id="258" r:id="rId12"/>
    <p:sldId id="262" r:id="rId13"/>
    <p:sldId id="259" r:id="rId14"/>
    <p:sldId id="260" r:id="rId15"/>
    <p:sldId id="267" r:id="rId16"/>
    <p:sldId id="268" r:id="rId17"/>
    <p:sldId id="339" r:id="rId18"/>
    <p:sldId id="331" r:id="rId19"/>
    <p:sldId id="385" r:id="rId20"/>
    <p:sldId id="336" r:id="rId21"/>
    <p:sldId id="335" r:id="rId22"/>
    <p:sldId id="332" r:id="rId23"/>
    <p:sldId id="337" r:id="rId24"/>
    <p:sldId id="340" r:id="rId25"/>
    <p:sldId id="321" r:id="rId26"/>
    <p:sldId id="322" r:id="rId27"/>
    <p:sldId id="323" r:id="rId28"/>
    <p:sldId id="324" r:id="rId29"/>
    <p:sldId id="338" r:id="rId30"/>
    <p:sldId id="325" r:id="rId31"/>
    <p:sldId id="326" r:id="rId32"/>
    <p:sldId id="327" r:id="rId33"/>
    <p:sldId id="328" r:id="rId34"/>
    <p:sldId id="329" r:id="rId35"/>
    <p:sldId id="330" r:id="rId36"/>
    <p:sldId id="390" r:id="rId37"/>
    <p:sldId id="341" r:id="rId38"/>
    <p:sldId id="387" r:id="rId39"/>
    <p:sldId id="257" r:id="rId40"/>
    <p:sldId id="343" r:id="rId41"/>
    <p:sldId id="278" r:id="rId42"/>
    <p:sldId id="272" r:id="rId43"/>
    <p:sldId id="344" r:id="rId44"/>
    <p:sldId id="345" r:id="rId45"/>
    <p:sldId id="333" r:id="rId46"/>
    <p:sldId id="346" r:id="rId47"/>
    <p:sldId id="347" r:id="rId48"/>
    <p:sldId id="277" r:id="rId49"/>
    <p:sldId id="348" r:id="rId50"/>
    <p:sldId id="350" r:id="rId51"/>
    <p:sldId id="351" r:id="rId52"/>
    <p:sldId id="284" r:id="rId53"/>
    <p:sldId id="352" r:id="rId54"/>
    <p:sldId id="353" r:id="rId55"/>
    <p:sldId id="354" r:id="rId56"/>
    <p:sldId id="355" r:id="rId57"/>
    <p:sldId id="310" r:id="rId58"/>
    <p:sldId id="356" r:id="rId59"/>
    <p:sldId id="349" r:id="rId60"/>
    <p:sldId id="311" r:id="rId61"/>
    <p:sldId id="316" r:id="rId62"/>
    <p:sldId id="313" r:id="rId63"/>
    <p:sldId id="314" r:id="rId64"/>
    <p:sldId id="315" r:id="rId65"/>
    <p:sldId id="294" r:id="rId66"/>
    <p:sldId id="319" r:id="rId67"/>
    <p:sldId id="374" r:id="rId68"/>
    <p:sldId id="317" r:id="rId69"/>
    <p:sldId id="388" r:id="rId70"/>
    <p:sldId id="376" r:id="rId71"/>
    <p:sldId id="296" r:id="rId72"/>
    <p:sldId id="377" r:id="rId73"/>
    <p:sldId id="379" r:id="rId74"/>
    <p:sldId id="292" r:id="rId75"/>
    <p:sldId id="380" r:id="rId76"/>
    <p:sldId id="300" r:id="rId77"/>
    <p:sldId id="297" r:id="rId78"/>
    <p:sldId id="301" r:id="rId79"/>
    <p:sldId id="381" r:id="rId80"/>
    <p:sldId id="318" r:id="rId81"/>
    <p:sldId id="302" r:id="rId82"/>
    <p:sldId id="389" r:id="rId83"/>
    <p:sldId id="307" r:id="rId84"/>
    <p:sldId id="305" r:id="rId85"/>
    <p:sldId id="361" r:id="rId86"/>
    <p:sldId id="382" r:id="rId87"/>
    <p:sldId id="362" r:id="rId88"/>
    <p:sldId id="363" r:id="rId89"/>
    <p:sldId id="273" r:id="rId90"/>
    <p:sldId id="364" r:id="rId91"/>
    <p:sldId id="274" r:id="rId92"/>
    <p:sldId id="365" r:id="rId93"/>
    <p:sldId id="366" r:id="rId94"/>
    <p:sldId id="269" r:id="rId95"/>
    <p:sldId id="367" r:id="rId96"/>
    <p:sldId id="271" r:id="rId97"/>
    <p:sldId id="368" r:id="rId98"/>
    <p:sldId id="369" r:id="rId99"/>
    <p:sldId id="370" r:id="rId100"/>
    <p:sldId id="371" r:id="rId101"/>
    <p:sldId id="372" r:id="rId10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 Choudhary" initials="AC" lastIdx="1" clrIdx="0">
    <p:extLst>
      <p:ext uri="{19B8F6BF-5375-455C-9EA6-DF929625EA0E}">
        <p15:presenceInfo xmlns:p15="http://schemas.microsoft.com/office/powerpoint/2012/main" userId="bada5f8514ebb8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71537" autoAdjust="0"/>
  </p:normalViewPr>
  <p:slideViewPr>
    <p:cSldViewPr snapToGrid="0">
      <p:cViewPr varScale="1">
        <p:scale>
          <a:sx n="55" d="100"/>
          <a:sy n="55" d="100"/>
        </p:scale>
        <p:origin x="13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E32C7C-19D1-4201-947D-4E5F52E809F8}" type="datetimeFigureOut">
              <a:rPr lang="en-IN" smtClean="0"/>
              <a:t>22-04-2021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82990-1A35-48EC-802C-54831328B243}" type="slidenum">
              <a:rPr lang="en-IN" smtClean="0"/>
              <a:t>‹#›</a:t>
            </a:fld>
            <a:endParaRPr lang="en-IN"/>
          </a:p>
        </p:txBody>
      </p:sp>
    </p:spTree>
    <p:extLst>
      <p:ext uri="{BB962C8B-B14F-4D97-AF65-F5344CB8AC3E}">
        <p14:creationId xmlns:p14="http://schemas.microsoft.com/office/powerpoint/2010/main" val="2879018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53BA39-125F-4A3D-A5CA-3D77D0DDBD53}" type="slidenum">
              <a:rPr lang="en-IN" smtClean="0"/>
              <a:t>13</a:t>
            </a:fld>
            <a:endParaRPr lang="en-IN"/>
          </a:p>
        </p:txBody>
      </p:sp>
    </p:spTree>
    <p:extLst>
      <p:ext uri="{BB962C8B-B14F-4D97-AF65-F5344CB8AC3E}">
        <p14:creationId xmlns:p14="http://schemas.microsoft.com/office/powerpoint/2010/main" val="1680435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582990-1A35-48EC-802C-54831328B243}" type="slidenum">
              <a:rPr lang="en-IN" smtClean="0"/>
              <a:t>23</a:t>
            </a:fld>
            <a:endParaRPr lang="en-IN"/>
          </a:p>
        </p:txBody>
      </p:sp>
    </p:spTree>
    <p:extLst>
      <p:ext uri="{BB962C8B-B14F-4D97-AF65-F5344CB8AC3E}">
        <p14:creationId xmlns:p14="http://schemas.microsoft.com/office/powerpoint/2010/main" val="682708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582990-1A35-48EC-802C-54831328B243}" type="slidenum">
              <a:rPr lang="en-IN" smtClean="0"/>
              <a:t>24</a:t>
            </a:fld>
            <a:endParaRPr lang="en-IN"/>
          </a:p>
        </p:txBody>
      </p:sp>
    </p:spTree>
    <p:extLst>
      <p:ext uri="{BB962C8B-B14F-4D97-AF65-F5344CB8AC3E}">
        <p14:creationId xmlns:p14="http://schemas.microsoft.com/office/powerpoint/2010/main" val="3427615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582990-1A35-48EC-802C-54831328B243}" type="slidenum">
              <a:rPr lang="en-IN" smtClean="0"/>
              <a:t>25</a:t>
            </a:fld>
            <a:endParaRPr lang="en-IN"/>
          </a:p>
        </p:txBody>
      </p:sp>
    </p:spTree>
    <p:extLst>
      <p:ext uri="{BB962C8B-B14F-4D97-AF65-F5344CB8AC3E}">
        <p14:creationId xmlns:p14="http://schemas.microsoft.com/office/powerpoint/2010/main" val="97447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582990-1A35-48EC-802C-54831328B243}" type="slidenum">
              <a:rPr lang="en-IN" smtClean="0"/>
              <a:t>26</a:t>
            </a:fld>
            <a:endParaRPr lang="en-IN"/>
          </a:p>
        </p:txBody>
      </p:sp>
    </p:spTree>
    <p:extLst>
      <p:ext uri="{BB962C8B-B14F-4D97-AF65-F5344CB8AC3E}">
        <p14:creationId xmlns:p14="http://schemas.microsoft.com/office/powerpoint/2010/main" val="1747417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582990-1A35-48EC-802C-54831328B243}" type="slidenum">
              <a:rPr lang="en-IN" smtClean="0"/>
              <a:t>27</a:t>
            </a:fld>
            <a:endParaRPr lang="en-IN"/>
          </a:p>
        </p:txBody>
      </p:sp>
    </p:spTree>
    <p:extLst>
      <p:ext uri="{BB962C8B-B14F-4D97-AF65-F5344CB8AC3E}">
        <p14:creationId xmlns:p14="http://schemas.microsoft.com/office/powerpoint/2010/main" val="2543378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582990-1A35-48EC-802C-54831328B243}" type="slidenum">
              <a:rPr lang="en-IN" smtClean="0"/>
              <a:t>28</a:t>
            </a:fld>
            <a:endParaRPr lang="en-IN"/>
          </a:p>
        </p:txBody>
      </p:sp>
    </p:spTree>
    <p:extLst>
      <p:ext uri="{BB962C8B-B14F-4D97-AF65-F5344CB8AC3E}">
        <p14:creationId xmlns:p14="http://schemas.microsoft.com/office/powerpoint/2010/main" val="4179693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582990-1A35-48EC-802C-54831328B243}" type="slidenum">
              <a:rPr lang="en-IN" smtClean="0"/>
              <a:t>32</a:t>
            </a:fld>
            <a:endParaRPr lang="en-IN"/>
          </a:p>
        </p:txBody>
      </p:sp>
    </p:spTree>
    <p:extLst>
      <p:ext uri="{BB962C8B-B14F-4D97-AF65-F5344CB8AC3E}">
        <p14:creationId xmlns:p14="http://schemas.microsoft.com/office/powerpoint/2010/main" val="3758747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53BA39-125F-4A3D-A5CA-3D77D0DDBD53}" type="slidenum">
              <a:rPr lang="en-IN" smtClean="0"/>
              <a:t>33</a:t>
            </a:fld>
            <a:endParaRPr lang="en-IN"/>
          </a:p>
        </p:txBody>
      </p:sp>
    </p:spTree>
    <p:extLst>
      <p:ext uri="{BB962C8B-B14F-4D97-AF65-F5344CB8AC3E}">
        <p14:creationId xmlns:p14="http://schemas.microsoft.com/office/powerpoint/2010/main" val="2429118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582990-1A35-48EC-802C-54831328B243}" type="slidenum">
              <a:rPr lang="en-IN" smtClean="0"/>
              <a:t>34</a:t>
            </a:fld>
            <a:endParaRPr lang="en-IN"/>
          </a:p>
        </p:txBody>
      </p:sp>
    </p:spTree>
    <p:extLst>
      <p:ext uri="{BB962C8B-B14F-4D97-AF65-F5344CB8AC3E}">
        <p14:creationId xmlns:p14="http://schemas.microsoft.com/office/powerpoint/2010/main" val="1782780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582990-1A35-48EC-802C-54831328B243}" type="slidenum">
              <a:rPr lang="en-IN" smtClean="0"/>
              <a:t>35</a:t>
            </a:fld>
            <a:endParaRPr lang="en-IN"/>
          </a:p>
        </p:txBody>
      </p:sp>
    </p:spTree>
    <p:extLst>
      <p:ext uri="{BB962C8B-B14F-4D97-AF65-F5344CB8AC3E}">
        <p14:creationId xmlns:p14="http://schemas.microsoft.com/office/powerpoint/2010/main" val="1471671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 </a:t>
            </a:r>
            <a:endParaRPr lang="en-IN" dirty="0"/>
          </a:p>
          <a:p>
            <a:endParaRPr lang="en-IN" dirty="0"/>
          </a:p>
        </p:txBody>
      </p:sp>
      <p:sp>
        <p:nvSpPr>
          <p:cNvPr id="4" name="Slide Number Placeholder 3"/>
          <p:cNvSpPr>
            <a:spLocks noGrp="1"/>
          </p:cNvSpPr>
          <p:nvPr>
            <p:ph type="sldNum" sz="quarter" idx="5"/>
          </p:nvPr>
        </p:nvSpPr>
        <p:spPr/>
        <p:txBody>
          <a:bodyPr/>
          <a:lstStyle/>
          <a:p>
            <a:fld id="{BA582990-1A35-48EC-802C-54831328B243}" type="slidenum">
              <a:rPr lang="en-IN" smtClean="0"/>
              <a:t>14</a:t>
            </a:fld>
            <a:endParaRPr lang="en-IN"/>
          </a:p>
        </p:txBody>
      </p:sp>
    </p:spTree>
    <p:extLst>
      <p:ext uri="{BB962C8B-B14F-4D97-AF65-F5344CB8AC3E}">
        <p14:creationId xmlns:p14="http://schemas.microsoft.com/office/powerpoint/2010/main" val="3883255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53BA39-125F-4A3D-A5CA-3D77D0DDBD53}" type="slidenum">
              <a:rPr lang="en-IN" smtClean="0"/>
              <a:t>36</a:t>
            </a:fld>
            <a:endParaRPr lang="en-IN"/>
          </a:p>
        </p:txBody>
      </p:sp>
    </p:spTree>
    <p:extLst>
      <p:ext uri="{BB962C8B-B14F-4D97-AF65-F5344CB8AC3E}">
        <p14:creationId xmlns:p14="http://schemas.microsoft.com/office/powerpoint/2010/main" val="3824754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53BA39-125F-4A3D-A5CA-3D77D0DDBD53}" type="slidenum">
              <a:rPr lang="en-IN" smtClean="0"/>
              <a:t>37</a:t>
            </a:fld>
            <a:endParaRPr lang="en-IN"/>
          </a:p>
        </p:txBody>
      </p:sp>
    </p:spTree>
    <p:extLst>
      <p:ext uri="{BB962C8B-B14F-4D97-AF65-F5344CB8AC3E}">
        <p14:creationId xmlns:p14="http://schemas.microsoft.com/office/powerpoint/2010/main" val="287482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582990-1A35-48EC-802C-54831328B243}" type="slidenum">
              <a:rPr lang="en-IN" smtClean="0"/>
              <a:t>15</a:t>
            </a:fld>
            <a:endParaRPr lang="en-IN"/>
          </a:p>
        </p:txBody>
      </p:sp>
    </p:spTree>
    <p:extLst>
      <p:ext uri="{BB962C8B-B14F-4D97-AF65-F5344CB8AC3E}">
        <p14:creationId xmlns:p14="http://schemas.microsoft.com/office/powerpoint/2010/main" val="47816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582990-1A35-48EC-802C-54831328B243}" type="slidenum">
              <a:rPr lang="en-IN" smtClean="0"/>
              <a:t>16</a:t>
            </a:fld>
            <a:endParaRPr lang="en-IN"/>
          </a:p>
        </p:txBody>
      </p:sp>
    </p:spTree>
    <p:extLst>
      <p:ext uri="{BB962C8B-B14F-4D97-AF65-F5344CB8AC3E}">
        <p14:creationId xmlns:p14="http://schemas.microsoft.com/office/powerpoint/2010/main" val="3936590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EA53BA39-125F-4A3D-A5CA-3D77D0DDBD53}" type="slidenum">
              <a:rPr lang="en-IN" smtClean="0"/>
              <a:t>17</a:t>
            </a:fld>
            <a:endParaRPr lang="en-IN"/>
          </a:p>
        </p:txBody>
      </p:sp>
    </p:spTree>
    <p:extLst>
      <p:ext uri="{BB962C8B-B14F-4D97-AF65-F5344CB8AC3E}">
        <p14:creationId xmlns:p14="http://schemas.microsoft.com/office/powerpoint/2010/main" val="489943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582990-1A35-48EC-802C-54831328B243}" type="slidenum">
              <a:rPr lang="en-IN" smtClean="0"/>
              <a:t>18</a:t>
            </a:fld>
            <a:endParaRPr lang="en-IN"/>
          </a:p>
        </p:txBody>
      </p:sp>
    </p:spTree>
    <p:extLst>
      <p:ext uri="{BB962C8B-B14F-4D97-AF65-F5344CB8AC3E}">
        <p14:creationId xmlns:p14="http://schemas.microsoft.com/office/powerpoint/2010/main" val="1929952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582990-1A35-48EC-802C-54831328B243}" type="slidenum">
              <a:rPr lang="en-IN" smtClean="0"/>
              <a:t>19</a:t>
            </a:fld>
            <a:endParaRPr lang="en-IN"/>
          </a:p>
        </p:txBody>
      </p:sp>
    </p:spTree>
    <p:extLst>
      <p:ext uri="{BB962C8B-B14F-4D97-AF65-F5344CB8AC3E}">
        <p14:creationId xmlns:p14="http://schemas.microsoft.com/office/powerpoint/2010/main" val="336940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582990-1A35-48EC-802C-54831328B243}" type="slidenum">
              <a:rPr lang="en-IN" smtClean="0"/>
              <a:t>21</a:t>
            </a:fld>
            <a:endParaRPr lang="en-IN"/>
          </a:p>
        </p:txBody>
      </p:sp>
    </p:spTree>
    <p:extLst>
      <p:ext uri="{BB962C8B-B14F-4D97-AF65-F5344CB8AC3E}">
        <p14:creationId xmlns:p14="http://schemas.microsoft.com/office/powerpoint/2010/main" val="2702843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582990-1A35-48EC-802C-54831328B243}" type="slidenum">
              <a:rPr lang="en-IN" smtClean="0"/>
              <a:t>22</a:t>
            </a:fld>
            <a:endParaRPr lang="en-IN"/>
          </a:p>
        </p:txBody>
      </p:sp>
    </p:spTree>
    <p:extLst>
      <p:ext uri="{BB962C8B-B14F-4D97-AF65-F5344CB8AC3E}">
        <p14:creationId xmlns:p14="http://schemas.microsoft.com/office/powerpoint/2010/main" val="2817784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BD5C90-7F37-4532-9C38-35F7A9E1C56E}"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7900F-12FD-464B-8BF2-46B884D98730}" type="slidenum">
              <a:rPr lang="en-IN" smtClean="0"/>
              <a:t>‹#›</a:t>
            </a:fld>
            <a:endParaRPr lang="en-IN"/>
          </a:p>
        </p:txBody>
      </p:sp>
    </p:spTree>
    <p:extLst>
      <p:ext uri="{BB962C8B-B14F-4D97-AF65-F5344CB8AC3E}">
        <p14:creationId xmlns:p14="http://schemas.microsoft.com/office/powerpoint/2010/main" val="200243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D5C90-7F37-4532-9C38-35F7A9E1C56E}"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7900F-12FD-464B-8BF2-46B884D98730}" type="slidenum">
              <a:rPr lang="en-IN" smtClean="0"/>
              <a:t>‹#›</a:t>
            </a:fld>
            <a:endParaRPr lang="en-IN"/>
          </a:p>
        </p:txBody>
      </p:sp>
    </p:spTree>
    <p:extLst>
      <p:ext uri="{BB962C8B-B14F-4D97-AF65-F5344CB8AC3E}">
        <p14:creationId xmlns:p14="http://schemas.microsoft.com/office/powerpoint/2010/main" val="2276625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D5C90-7F37-4532-9C38-35F7A9E1C56E}"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7900F-12FD-464B-8BF2-46B884D9873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4618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D5C90-7F37-4532-9C38-35F7A9E1C56E}"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7900F-12FD-464B-8BF2-46B884D98730}" type="slidenum">
              <a:rPr lang="en-IN" smtClean="0"/>
              <a:t>‹#›</a:t>
            </a:fld>
            <a:endParaRPr lang="en-IN"/>
          </a:p>
        </p:txBody>
      </p:sp>
    </p:spTree>
    <p:extLst>
      <p:ext uri="{BB962C8B-B14F-4D97-AF65-F5344CB8AC3E}">
        <p14:creationId xmlns:p14="http://schemas.microsoft.com/office/powerpoint/2010/main" val="1138421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D5C90-7F37-4532-9C38-35F7A9E1C56E}"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7900F-12FD-464B-8BF2-46B884D9873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2104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D5C90-7F37-4532-9C38-35F7A9E1C56E}"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7900F-12FD-464B-8BF2-46B884D98730}" type="slidenum">
              <a:rPr lang="en-IN" smtClean="0"/>
              <a:t>‹#›</a:t>
            </a:fld>
            <a:endParaRPr lang="en-IN"/>
          </a:p>
        </p:txBody>
      </p:sp>
    </p:spTree>
    <p:extLst>
      <p:ext uri="{BB962C8B-B14F-4D97-AF65-F5344CB8AC3E}">
        <p14:creationId xmlns:p14="http://schemas.microsoft.com/office/powerpoint/2010/main" val="150771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5C90-7F37-4532-9C38-35F7A9E1C56E}"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7900F-12FD-464B-8BF2-46B884D98730}" type="slidenum">
              <a:rPr lang="en-IN" smtClean="0"/>
              <a:t>‹#›</a:t>
            </a:fld>
            <a:endParaRPr lang="en-IN"/>
          </a:p>
        </p:txBody>
      </p:sp>
    </p:spTree>
    <p:extLst>
      <p:ext uri="{BB962C8B-B14F-4D97-AF65-F5344CB8AC3E}">
        <p14:creationId xmlns:p14="http://schemas.microsoft.com/office/powerpoint/2010/main" val="2993768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5C90-7F37-4532-9C38-35F7A9E1C56E}"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7900F-12FD-464B-8BF2-46B884D98730}" type="slidenum">
              <a:rPr lang="en-IN" smtClean="0"/>
              <a:t>‹#›</a:t>
            </a:fld>
            <a:endParaRPr lang="en-IN"/>
          </a:p>
        </p:txBody>
      </p:sp>
    </p:spTree>
    <p:extLst>
      <p:ext uri="{BB962C8B-B14F-4D97-AF65-F5344CB8AC3E}">
        <p14:creationId xmlns:p14="http://schemas.microsoft.com/office/powerpoint/2010/main" val="245876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5C90-7F37-4532-9C38-35F7A9E1C56E}"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7900F-12FD-464B-8BF2-46B884D98730}" type="slidenum">
              <a:rPr lang="en-IN" smtClean="0"/>
              <a:t>‹#›</a:t>
            </a:fld>
            <a:endParaRPr lang="en-IN"/>
          </a:p>
        </p:txBody>
      </p:sp>
    </p:spTree>
    <p:extLst>
      <p:ext uri="{BB962C8B-B14F-4D97-AF65-F5344CB8AC3E}">
        <p14:creationId xmlns:p14="http://schemas.microsoft.com/office/powerpoint/2010/main" val="95962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D5C90-7F37-4532-9C38-35F7A9E1C56E}"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7900F-12FD-464B-8BF2-46B884D98730}" type="slidenum">
              <a:rPr lang="en-IN" smtClean="0"/>
              <a:t>‹#›</a:t>
            </a:fld>
            <a:endParaRPr lang="en-IN"/>
          </a:p>
        </p:txBody>
      </p:sp>
    </p:spTree>
    <p:extLst>
      <p:ext uri="{BB962C8B-B14F-4D97-AF65-F5344CB8AC3E}">
        <p14:creationId xmlns:p14="http://schemas.microsoft.com/office/powerpoint/2010/main" val="1511217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BD5C90-7F37-4532-9C38-35F7A9E1C56E}"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77900F-12FD-464B-8BF2-46B884D98730}" type="slidenum">
              <a:rPr lang="en-IN" smtClean="0"/>
              <a:t>‹#›</a:t>
            </a:fld>
            <a:endParaRPr lang="en-IN"/>
          </a:p>
        </p:txBody>
      </p:sp>
    </p:spTree>
    <p:extLst>
      <p:ext uri="{BB962C8B-B14F-4D97-AF65-F5344CB8AC3E}">
        <p14:creationId xmlns:p14="http://schemas.microsoft.com/office/powerpoint/2010/main" val="223555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BD5C90-7F37-4532-9C38-35F7A9E1C56E}" type="datetimeFigureOut">
              <a:rPr lang="en-IN" smtClean="0"/>
              <a:t>22-04-2021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77900F-12FD-464B-8BF2-46B884D98730}" type="slidenum">
              <a:rPr lang="en-IN" smtClean="0"/>
              <a:t>‹#›</a:t>
            </a:fld>
            <a:endParaRPr lang="en-IN"/>
          </a:p>
        </p:txBody>
      </p:sp>
    </p:spTree>
    <p:extLst>
      <p:ext uri="{BB962C8B-B14F-4D97-AF65-F5344CB8AC3E}">
        <p14:creationId xmlns:p14="http://schemas.microsoft.com/office/powerpoint/2010/main" val="38343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BD5C90-7F37-4532-9C38-35F7A9E1C56E}" type="datetimeFigureOut">
              <a:rPr lang="en-IN" smtClean="0"/>
              <a:t>22-04-2021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77900F-12FD-464B-8BF2-46B884D98730}" type="slidenum">
              <a:rPr lang="en-IN" smtClean="0"/>
              <a:t>‹#›</a:t>
            </a:fld>
            <a:endParaRPr lang="en-IN"/>
          </a:p>
        </p:txBody>
      </p:sp>
    </p:spTree>
    <p:extLst>
      <p:ext uri="{BB962C8B-B14F-4D97-AF65-F5344CB8AC3E}">
        <p14:creationId xmlns:p14="http://schemas.microsoft.com/office/powerpoint/2010/main" val="358011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D5C90-7F37-4532-9C38-35F7A9E1C56E}" type="datetimeFigureOut">
              <a:rPr lang="en-IN" smtClean="0"/>
              <a:t>22-04-2021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77900F-12FD-464B-8BF2-46B884D98730}" type="slidenum">
              <a:rPr lang="en-IN" smtClean="0"/>
              <a:t>‹#›</a:t>
            </a:fld>
            <a:endParaRPr lang="en-IN"/>
          </a:p>
        </p:txBody>
      </p:sp>
    </p:spTree>
    <p:extLst>
      <p:ext uri="{BB962C8B-B14F-4D97-AF65-F5344CB8AC3E}">
        <p14:creationId xmlns:p14="http://schemas.microsoft.com/office/powerpoint/2010/main" val="368106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BD5C90-7F37-4532-9C38-35F7A9E1C56E}"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77900F-12FD-464B-8BF2-46B884D98730}" type="slidenum">
              <a:rPr lang="en-IN" smtClean="0"/>
              <a:t>‹#›</a:t>
            </a:fld>
            <a:endParaRPr lang="en-IN"/>
          </a:p>
        </p:txBody>
      </p:sp>
    </p:spTree>
    <p:extLst>
      <p:ext uri="{BB962C8B-B14F-4D97-AF65-F5344CB8AC3E}">
        <p14:creationId xmlns:p14="http://schemas.microsoft.com/office/powerpoint/2010/main" val="397439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77900F-12FD-464B-8BF2-46B884D98730}" type="slidenum">
              <a:rPr lang="en-IN" smtClean="0"/>
              <a:t>‹#›</a:t>
            </a:fld>
            <a:endParaRPr lang="en-IN"/>
          </a:p>
        </p:txBody>
      </p:sp>
      <p:sp>
        <p:nvSpPr>
          <p:cNvPr id="5" name="Date Placeholder 4"/>
          <p:cNvSpPr>
            <a:spLocks noGrp="1"/>
          </p:cNvSpPr>
          <p:nvPr>
            <p:ph type="dt" sz="half" idx="10"/>
          </p:nvPr>
        </p:nvSpPr>
        <p:spPr/>
        <p:txBody>
          <a:bodyPr/>
          <a:lstStyle/>
          <a:p>
            <a:fld id="{49BD5C90-7F37-4532-9C38-35F7A9E1C56E}" type="datetimeFigureOut">
              <a:rPr lang="en-IN" smtClean="0"/>
              <a:t>22-04-2021</a:t>
            </a:fld>
            <a:endParaRPr lang="en-IN"/>
          </a:p>
        </p:txBody>
      </p:sp>
    </p:spTree>
    <p:extLst>
      <p:ext uri="{BB962C8B-B14F-4D97-AF65-F5344CB8AC3E}">
        <p14:creationId xmlns:p14="http://schemas.microsoft.com/office/powerpoint/2010/main" val="502748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BD5C90-7F37-4532-9C38-35F7A9E1C56E}" type="datetimeFigureOut">
              <a:rPr lang="en-IN" smtClean="0"/>
              <a:t>22-04-2021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77900F-12FD-464B-8BF2-46B884D98730}" type="slidenum">
              <a:rPr lang="en-IN" smtClean="0"/>
              <a:t>‹#›</a:t>
            </a:fld>
            <a:endParaRPr lang="en-IN"/>
          </a:p>
        </p:txBody>
      </p:sp>
    </p:spTree>
    <p:extLst>
      <p:ext uri="{BB962C8B-B14F-4D97-AF65-F5344CB8AC3E}">
        <p14:creationId xmlns:p14="http://schemas.microsoft.com/office/powerpoint/2010/main" val="159931743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1.svg"/><Relationship Id="rId4" Type="http://schemas.microsoft.com/office/2007/relationships/hdphoto" Target="../media/hdphoto1.wdp"/><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1.svg"/><Relationship Id="rId4" Type="http://schemas.microsoft.com/office/2007/relationships/hdphoto" Target="../media/hdphoto1.wdp"/><Relationship Id="rId9"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1.svg"/><Relationship Id="rId4" Type="http://schemas.microsoft.com/office/2007/relationships/hdphoto" Target="../media/hdphoto1.wdp"/><Relationship Id="rId9"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1.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1.svg"/></Relationships>
</file>

<file path=ppt/slides/_rels/slide31.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1.svg"/></Relationships>
</file>

<file path=ppt/slides/_rels/slide3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1.svg"/><Relationship Id="rId4" Type="http://schemas.microsoft.com/office/2007/relationships/hdphoto" Target="../media/hdphoto1.wdp"/><Relationship Id="rId9"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1.sv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9.svg"/><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9.svg"/><Relationship Id="rId4" Type="http://schemas.openxmlformats.org/officeDocument/2006/relationships/image" Target="../media/image8.png"/></Relationships>
</file>

<file path=ppt/slides/_rels/slide74.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9.svg"/><Relationship Id="rId4" Type="http://schemas.openxmlformats.org/officeDocument/2006/relationships/image" Target="../media/image8.png"/></Relationships>
</file>

<file path=ppt/slides/_rels/slide75.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9.svg"/><Relationship Id="rId4" Type="http://schemas.openxmlformats.org/officeDocument/2006/relationships/image" Target="../media/image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9.svg"/><Relationship Id="rId4" Type="http://schemas.openxmlformats.org/officeDocument/2006/relationships/image" Target="../media/image8.png"/></Relationships>
</file>

<file path=ppt/slides/_rels/slide7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8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8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8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8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9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9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9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7ED823A-27D5-4CA8-BA53-EFE69B5A6B55}"/>
              </a:ext>
            </a:extLst>
          </p:cNvPr>
          <p:cNvSpPr>
            <a:spLocks noGrp="1"/>
          </p:cNvSpPr>
          <p:nvPr>
            <p:ph type="subTitle" idx="1"/>
          </p:nvPr>
        </p:nvSpPr>
        <p:spPr>
          <a:xfrm>
            <a:off x="843187" y="3963151"/>
            <a:ext cx="8012714" cy="2049342"/>
          </a:xfrm>
        </p:spPr>
        <p:txBody>
          <a:bodyPr>
            <a:normAutofit fontScale="92500" lnSpcReduction="20000"/>
          </a:bodyPr>
          <a:lstStyle/>
          <a:p>
            <a:pPr algn="l"/>
            <a:r>
              <a:rPr lang="en-IN" sz="2200" b="1" u="sng" dirty="0">
                <a:solidFill>
                  <a:schemeClr val="accent2">
                    <a:lumMod val="75000"/>
                  </a:schemeClr>
                </a:solidFill>
                <a:latin typeface="Candara" panose="020E0502030303020204" pitchFamily="34" charset="0"/>
                <a:cs typeface="Calibri" panose="020F0502020204030204" pitchFamily="34" charset="0"/>
              </a:rPr>
              <a:t>Presented by:</a:t>
            </a:r>
          </a:p>
          <a:p>
            <a:pPr marL="285750" indent="-285750" algn="l">
              <a:buFont typeface="Arial" panose="020B0604020202020204" pitchFamily="34" charset="0"/>
              <a:buChar char="•"/>
            </a:pPr>
            <a:r>
              <a:rPr lang="en-IN" dirty="0">
                <a:solidFill>
                  <a:schemeClr val="accent2">
                    <a:lumMod val="75000"/>
                  </a:schemeClr>
                </a:solidFill>
                <a:latin typeface="Candara" panose="020E0502030303020204" pitchFamily="34" charset="0"/>
                <a:cs typeface="Calibri" panose="020F0502020204030204" pitchFamily="34" charset="0"/>
              </a:rPr>
              <a:t>Aditya Kumar</a:t>
            </a:r>
          </a:p>
          <a:p>
            <a:pPr marL="285750" indent="-285750" algn="l">
              <a:buFont typeface="Arial" panose="020B0604020202020204" pitchFamily="34" charset="0"/>
              <a:buChar char="•"/>
            </a:pPr>
            <a:r>
              <a:rPr lang="en-IN" dirty="0">
                <a:solidFill>
                  <a:schemeClr val="accent2">
                    <a:lumMod val="75000"/>
                  </a:schemeClr>
                </a:solidFill>
                <a:latin typeface="Candara" panose="020E0502030303020204" pitchFamily="34" charset="0"/>
                <a:cs typeface="Calibri" panose="020F0502020204030204" pitchFamily="34" charset="0"/>
              </a:rPr>
              <a:t>Aman Choudhary</a:t>
            </a:r>
          </a:p>
          <a:p>
            <a:pPr marL="285750" indent="-285750" algn="l">
              <a:buFont typeface="Arial" panose="020B0604020202020204" pitchFamily="34" charset="0"/>
              <a:buChar char="•"/>
            </a:pPr>
            <a:r>
              <a:rPr lang="en-IN" dirty="0">
                <a:solidFill>
                  <a:schemeClr val="accent2">
                    <a:lumMod val="75000"/>
                  </a:schemeClr>
                </a:solidFill>
                <a:latin typeface="Candara" panose="020E0502030303020204" pitchFamily="34" charset="0"/>
                <a:cs typeface="Calibri" panose="020F0502020204030204" pitchFamily="34" charset="0"/>
              </a:rPr>
              <a:t>Mahesh Kumar</a:t>
            </a:r>
          </a:p>
          <a:p>
            <a:pPr marL="285750" indent="-285750" algn="l">
              <a:buFont typeface="Arial" panose="020B0604020202020204" pitchFamily="34" charset="0"/>
              <a:buChar char="•"/>
            </a:pPr>
            <a:r>
              <a:rPr lang="en-IN" dirty="0" err="1">
                <a:solidFill>
                  <a:schemeClr val="accent2">
                    <a:lumMod val="75000"/>
                  </a:schemeClr>
                </a:solidFill>
                <a:latin typeface="Candara" panose="020E0502030303020204" pitchFamily="34" charset="0"/>
                <a:cs typeface="Calibri" panose="020F0502020204030204" pitchFamily="34" charset="0"/>
              </a:rPr>
              <a:t>Palaparthi</a:t>
            </a:r>
            <a:r>
              <a:rPr lang="en-IN" dirty="0">
                <a:solidFill>
                  <a:schemeClr val="accent2">
                    <a:lumMod val="75000"/>
                  </a:schemeClr>
                </a:solidFill>
                <a:latin typeface="Candara" panose="020E0502030303020204" pitchFamily="34" charset="0"/>
                <a:cs typeface="Calibri" panose="020F0502020204030204" pitchFamily="34" charset="0"/>
              </a:rPr>
              <a:t> </a:t>
            </a:r>
            <a:r>
              <a:rPr lang="en-IN" dirty="0" err="1">
                <a:solidFill>
                  <a:schemeClr val="accent2">
                    <a:lumMod val="75000"/>
                  </a:schemeClr>
                </a:solidFill>
                <a:latin typeface="Candara" panose="020E0502030303020204" pitchFamily="34" charset="0"/>
                <a:cs typeface="Calibri" panose="020F0502020204030204" pitchFamily="34" charset="0"/>
              </a:rPr>
              <a:t>Govindu</a:t>
            </a:r>
            <a:endParaRPr lang="en-IN" dirty="0">
              <a:solidFill>
                <a:schemeClr val="accent2">
                  <a:lumMod val="75000"/>
                </a:schemeClr>
              </a:solidFill>
              <a:latin typeface="Candara" panose="020E0502030303020204" pitchFamily="34" charset="0"/>
              <a:cs typeface="Calibri" panose="020F0502020204030204" pitchFamily="34" charset="0"/>
            </a:endParaRPr>
          </a:p>
          <a:p>
            <a:pPr marL="285750" indent="-285750" algn="l">
              <a:buFont typeface="Arial" panose="020B0604020202020204" pitchFamily="34" charset="0"/>
              <a:buChar char="•"/>
            </a:pPr>
            <a:r>
              <a:rPr lang="en-IN" dirty="0">
                <a:solidFill>
                  <a:schemeClr val="accent2">
                    <a:lumMod val="75000"/>
                  </a:schemeClr>
                </a:solidFill>
                <a:latin typeface="Candara" panose="020E0502030303020204" pitchFamily="34" charset="0"/>
                <a:cs typeface="Calibri" panose="020F0502020204030204" pitchFamily="34" charset="0"/>
              </a:rPr>
              <a:t>Vivek </a:t>
            </a:r>
            <a:r>
              <a:rPr lang="en-IN" dirty="0" err="1">
                <a:solidFill>
                  <a:schemeClr val="accent2">
                    <a:lumMod val="75000"/>
                  </a:schemeClr>
                </a:solidFill>
                <a:latin typeface="Candara" panose="020E0502030303020204" pitchFamily="34" charset="0"/>
                <a:cs typeface="Calibri" panose="020F0502020204030204" pitchFamily="34" charset="0"/>
              </a:rPr>
              <a:t>Attupurath</a:t>
            </a:r>
            <a:endParaRPr lang="en-IN" dirty="0">
              <a:solidFill>
                <a:schemeClr val="accent2">
                  <a:lumMod val="75000"/>
                </a:schemeClr>
              </a:solidFill>
              <a:latin typeface="Candara" panose="020E0502030303020204" pitchFamily="34" charset="0"/>
              <a:cs typeface="Calibri" panose="020F0502020204030204" pitchFamily="34" charset="0"/>
            </a:endParaRPr>
          </a:p>
          <a:p>
            <a:pPr marL="285750" indent="-285750" algn="l">
              <a:buFont typeface="Arial" panose="020B0604020202020204" pitchFamily="34" charset="0"/>
              <a:buChar char="•"/>
            </a:pPr>
            <a:endParaRPr lang="en-IN" dirty="0">
              <a:solidFill>
                <a:schemeClr val="accent2">
                  <a:lumMod val="75000"/>
                </a:schemeClr>
              </a:solidFill>
              <a:latin typeface="Candara" panose="020E050203030302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13F9D4D-4F00-49D6-99DA-C7BEF4285FF5}"/>
              </a:ext>
            </a:extLst>
          </p:cNvPr>
          <p:cNvPicPr>
            <a:picLocks noChangeAspect="1"/>
          </p:cNvPicPr>
          <p:nvPr/>
        </p:nvPicPr>
        <p:blipFill>
          <a:blip r:embed="rId2"/>
          <a:stretch>
            <a:fillRect/>
          </a:stretch>
        </p:blipFill>
        <p:spPr>
          <a:xfrm>
            <a:off x="738566" y="983759"/>
            <a:ext cx="7227987" cy="2700567"/>
          </a:xfrm>
          <a:prstGeom prst="rect">
            <a:avLst/>
          </a:prstGeom>
        </p:spPr>
      </p:pic>
    </p:spTree>
    <p:extLst>
      <p:ext uri="{BB962C8B-B14F-4D97-AF65-F5344CB8AC3E}">
        <p14:creationId xmlns:p14="http://schemas.microsoft.com/office/powerpoint/2010/main" val="3552609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9EBAC8-4461-4C38-B1F0-7FDDF55DE1A0}"/>
              </a:ext>
            </a:extLst>
          </p:cNvPr>
          <p:cNvSpPr txBox="1"/>
          <p:nvPr/>
        </p:nvSpPr>
        <p:spPr>
          <a:xfrm>
            <a:off x="1036789" y="662476"/>
            <a:ext cx="8705850" cy="461665"/>
          </a:xfrm>
          <a:prstGeom prst="rect">
            <a:avLst/>
          </a:prstGeom>
          <a:noFill/>
        </p:spPr>
        <p:txBody>
          <a:bodyPr wrap="square" rtlCol="0">
            <a:spAutoFit/>
          </a:bodyPr>
          <a:lstStyle/>
          <a:p>
            <a:r>
              <a:rPr lang="en-US" sz="2400" b="1" dirty="0">
                <a:solidFill>
                  <a:schemeClr val="accent2"/>
                </a:solidFill>
                <a:latin typeface="Candara" panose="020E0502030303020204" pitchFamily="34" charset="0"/>
              </a:rPr>
              <a:t>Why does CAP theorem hold true?</a:t>
            </a:r>
            <a:endParaRPr lang="en-IN" sz="2400" b="1" dirty="0">
              <a:solidFill>
                <a:schemeClr val="accent2"/>
              </a:solidFill>
              <a:latin typeface="Candara" panose="020E0502030303020204" pitchFamily="34" charset="0"/>
            </a:endParaRPr>
          </a:p>
        </p:txBody>
      </p:sp>
      <p:sp>
        <p:nvSpPr>
          <p:cNvPr id="3" name="TextBox 2">
            <a:extLst>
              <a:ext uri="{FF2B5EF4-FFF2-40B4-BE49-F238E27FC236}">
                <a16:creationId xmlns:a16="http://schemas.microsoft.com/office/drawing/2014/main" id="{1981BA28-72DB-4C58-9629-125503A5DB24}"/>
              </a:ext>
            </a:extLst>
          </p:cNvPr>
          <p:cNvSpPr txBox="1"/>
          <p:nvPr/>
        </p:nvSpPr>
        <p:spPr>
          <a:xfrm>
            <a:off x="970114" y="1469329"/>
            <a:ext cx="8474511" cy="1200329"/>
          </a:xfrm>
          <a:prstGeom prst="rect">
            <a:avLst/>
          </a:prstGeom>
          <a:noFill/>
        </p:spPr>
        <p:txBody>
          <a:bodyPr wrap="square" rtlCol="0">
            <a:spAutoFit/>
          </a:bodyPr>
          <a:lstStyle/>
          <a:p>
            <a:r>
              <a:rPr lang="en-US" b="0" dirty="0">
                <a:solidFill>
                  <a:srgbClr val="292929"/>
                </a:solidFill>
                <a:effectLst/>
                <a:latin typeface="Candara" panose="020E0502030303020204" pitchFamily="34" charset="0"/>
              </a:rPr>
              <a:t>All distributed system needs partition tolerance. </a:t>
            </a:r>
            <a:r>
              <a:rPr lang="en-US" b="0" dirty="0">
                <a:solidFill>
                  <a:srgbClr val="222222"/>
                </a:solidFill>
                <a:effectLst/>
                <a:latin typeface="Candara" panose="020E0502030303020204" pitchFamily="34" charset="0"/>
                <a:ea typeface="Ebrima" panose="02000000000000000000" pitchFamily="2" charset="0"/>
                <a:cs typeface="Ebrima" panose="02000000000000000000" pitchFamily="2" charset="0"/>
              </a:rPr>
              <a:t>For a distributed (i.e., multi-node) system to </a:t>
            </a:r>
            <a:r>
              <a:rPr lang="en-US" b="1" dirty="0">
                <a:solidFill>
                  <a:srgbClr val="303030"/>
                </a:solidFill>
                <a:effectLst/>
                <a:latin typeface="Candara" panose="020E0502030303020204" pitchFamily="34" charset="0"/>
                <a:ea typeface="Ebrima" panose="02000000000000000000" pitchFamily="2" charset="0"/>
                <a:cs typeface="Ebrima" panose="02000000000000000000" pitchFamily="2" charset="0"/>
              </a:rPr>
              <a:t>not</a:t>
            </a:r>
            <a:r>
              <a:rPr lang="en-US" b="0" dirty="0">
                <a:solidFill>
                  <a:srgbClr val="222222"/>
                </a:solidFill>
                <a:effectLst/>
                <a:latin typeface="Candara" panose="020E0502030303020204" pitchFamily="34" charset="0"/>
                <a:ea typeface="Ebrima" panose="02000000000000000000" pitchFamily="2" charset="0"/>
                <a:cs typeface="Ebrima" panose="02000000000000000000" pitchFamily="2" charset="0"/>
              </a:rPr>
              <a:t> require partition-tolerance it will have to run on a network which is guaranteed to never drop messages (or even deliver them late) and whose nodes are guaranteed to never die</a:t>
            </a:r>
            <a:r>
              <a:rPr lang="en-US" b="0" dirty="0">
                <a:solidFill>
                  <a:srgbClr val="292929"/>
                </a:solidFill>
                <a:effectLst/>
                <a:latin typeface="Candara" panose="020E0502030303020204" pitchFamily="34" charset="0"/>
              </a:rPr>
              <a:t>. </a:t>
            </a:r>
            <a:endParaRPr lang="en-US" b="1" dirty="0">
              <a:solidFill>
                <a:srgbClr val="292929"/>
              </a:solidFill>
              <a:latin typeface="Candara" panose="020E0502030303020204" pitchFamily="34" charset="0"/>
            </a:endParaRPr>
          </a:p>
        </p:txBody>
      </p:sp>
      <p:sp>
        <p:nvSpPr>
          <p:cNvPr id="4" name="TextBox 3">
            <a:extLst>
              <a:ext uri="{FF2B5EF4-FFF2-40B4-BE49-F238E27FC236}">
                <a16:creationId xmlns:a16="http://schemas.microsoft.com/office/drawing/2014/main" id="{F75C3A12-298E-4E97-B0FC-59745519E6A0}"/>
              </a:ext>
            </a:extLst>
          </p:cNvPr>
          <p:cNvSpPr txBox="1"/>
          <p:nvPr/>
        </p:nvSpPr>
        <p:spPr>
          <a:xfrm>
            <a:off x="970113" y="3107179"/>
            <a:ext cx="3990193"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92929"/>
                </a:solidFill>
                <a:latin typeface="Candara" panose="020E0502030303020204" pitchFamily="34" charset="0"/>
              </a:rPr>
              <a:t>S</a:t>
            </a:r>
            <a:r>
              <a:rPr lang="en-US" b="0" dirty="0">
                <a:solidFill>
                  <a:srgbClr val="292929"/>
                </a:solidFill>
                <a:effectLst/>
                <a:latin typeface="Candara" panose="020E0502030303020204" pitchFamily="34" charset="0"/>
              </a:rPr>
              <a:t>uppose we have a very simple distributed system with only two servers S1 and S2. Let us assume that partition tolerance holds.</a:t>
            </a:r>
          </a:p>
          <a:p>
            <a:endParaRPr lang="en-US" dirty="0">
              <a:solidFill>
                <a:srgbClr val="292929"/>
              </a:solidFill>
              <a:latin typeface="Candara" panose="020E0502030303020204" pitchFamily="34" charset="0"/>
            </a:endParaRPr>
          </a:p>
          <a:p>
            <a:pPr marL="285750" indent="-285750">
              <a:buFont typeface="Arial" panose="020B0604020202020204" pitchFamily="34" charset="0"/>
              <a:buChar char="•"/>
            </a:pPr>
            <a:r>
              <a:rPr lang="en-US" b="0" dirty="0">
                <a:solidFill>
                  <a:srgbClr val="292929"/>
                </a:solidFill>
                <a:effectLst/>
                <a:latin typeface="Candara" panose="020E0502030303020204" pitchFamily="34" charset="0"/>
              </a:rPr>
              <a:t>Suppose there is network failure. Since our system is partition tolerant it is supposed to work. During the network failure client sends a write request to server S1. </a:t>
            </a:r>
            <a:endParaRPr lang="en-IN" dirty="0">
              <a:latin typeface="Candara" panose="020E0502030303020204" pitchFamily="34" charset="0"/>
            </a:endParaRPr>
          </a:p>
        </p:txBody>
      </p:sp>
      <p:pic>
        <p:nvPicPr>
          <p:cNvPr id="5" name="Picture 4">
            <a:extLst>
              <a:ext uri="{FF2B5EF4-FFF2-40B4-BE49-F238E27FC236}">
                <a16:creationId xmlns:a16="http://schemas.microsoft.com/office/drawing/2014/main" id="{83F4D8EE-A763-440A-B878-39F522B91B2A}"/>
              </a:ext>
            </a:extLst>
          </p:cNvPr>
          <p:cNvPicPr>
            <a:picLocks noChangeAspect="1"/>
          </p:cNvPicPr>
          <p:nvPr/>
        </p:nvPicPr>
        <p:blipFill>
          <a:blip r:embed="rId2"/>
          <a:stretch>
            <a:fillRect/>
          </a:stretch>
        </p:blipFill>
        <p:spPr>
          <a:xfrm>
            <a:off x="5082566" y="3014846"/>
            <a:ext cx="4900060" cy="3538538"/>
          </a:xfrm>
          <a:prstGeom prst="rect">
            <a:avLst/>
          </a:prstGeom>
          <a:ln>
            <a:noFill/>
          </a:ln>
          <a:effectLst>
            <a:softEdge rad="112500"/>
          </a:effectLst>
        </p:spPr>
      </p:pic>
    </p:spTree>
    <p:extLst>
      <p:ext uri="{BB962C8B-B14F-4D97-AF65-F5344CB8AC3E}">
        <p14:creationId xmlns:p14="http://schemas.microsoft.com/office/powerpoint/2010/main" val="230132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201566-66F5-4540-86D2-40E1682E3BD2}"/>
              </a:ext>
            </a:extLst>
          </p:cNvPr>
          <p:cNvSpPr txBox="1"/>
          <p:nvPr/>
        </p:nvSpPr>
        <p:spPr>
          <a:xfrm>
            <a:off x="548927" y="899404"/>
            <a:ext cx="9458325" cy="1785104"/>
          </a:xfrm>
          <a:prstGeom prst="rect">
            <a:avLst/>
          </a:prstGeom>
          <a:noFill/>
        </p:spPr>
        <p:txBody>
          <a:bodyPr wrap="square" rtlCol="0">
            <a:spAutoFit/>
          </a:bodyPr>
          <a:lstStyle/>
          <a:p>
            <a:r>
              <a:rPr lang="en-US" sz="2000" b="1" dirty="0">
                <a:solidFill>
                  <a:schemeClr val="accent2"/>
                </a:solidFill>
                <a:latin typeface="Candara" panose="020E0502030303020204" pitchFamily="34" charset="0"/>
              </a:rPr>
              <a:t>If the system is consistent:</a:t>
            </a:r>
          </a:p>
          <a:p>
            <a:endParaRPr lang="en-US" b="1" dirty="0">
              <a:latin typeface="Candara" panose="020E0502030303020204" pitchFamily="34" charset="0"/>
            </a:endParaRPr>
          </a:p>
          <a:p>
            <a:pPr marL="285750" indent="-285750">
              <a:buFont typeface="Arial" panose="020B0604020202020204" pitchFamily="34" charset="0"/>
              <a:buChar char="•"/>
            </a:pPr>
            <a:r>
              <a:rPr lang="en-US" dirty="0">
                <a:latin typeface="Candara" panose="020E0502030303020204" pitchFamily="34" charset="0"/>
              </a:rPr>
              <a:t>S1 must update S2 before confirming to the client</a:t>
            </a:r>
          </a:p>
          <a:p>
            <a:pPr marL="285750" indent="-285750">
              <a:buFont typeface="Arial" panose="020B0604020202020204" pitchFamily="34" charset="0"/>
              <a:buChar char="•"/>
            </a:pPr>
            <a:r>
              <a:rPr lang="en-US" dirty="0">
                <a:latin typeface="Candara" panose="020E0502030303020204" pitchFamily="34" charset="0"/>
              </a:rPr>
              <a:t>S1 cannot update S2 (Network failure)</a:t>
            </a:r>
          </a:p>
          <a:p>
            <a:pPr marL="285750" indent="-285750">
              <a:buFont typeface="Arial" panose="020B0604020202020204" pitchFamily="34" charset="0"/>
              <a:buChar char="•"/>
            </a:pPr>
            <a:r>
              <a:rPr lang="en-US" dirty="0">
                <a:latin typeface="Candara" panose="020E0502030303020204" pitchFamily="34" charset="0"/>
              </a:rPr>
              <a:t>Request to S1 will timeout</a:t>
            </a:r>
          </a:p>
          <a:p>
            <a:pPr marL="285750" indent="-285750">
              <a:buFont typeface="Arial" panose="020B0604020202020204" pitchFamily="34" charset="0"/>
              <a:buChar char="•"/>
            </a:pPr>
            <a:r>
              <a:rPr lang="en-US" dirty="0">
                <a:latin typeface="Candara" panose="020E0502030303020204" pitchFamily="34" charset="0"/>
              </a:rPr>
              <a:t>No availability</a:t>
            </a:r>
            <a:endParaRPr lang="en-US" b="1" dirty="0">
              <a:latin typeface="Candara" panose="020E0502030303020204" pitchFamily="34" charset="0"/>
            </a:endParaRPr>
          </a:p>
        </p:txBody>
      </p:sp>
      <p:sp>
        <p:nvSpPr>
          <p:cNvPr id="3" name="TextBox 2">
            <a:extLst>
              <a:ext uri="{FF2B5EF4-FFF2-40B4-BE49-F238E27FC236}">
                <a16:creationId xmlns:a16="http://schemas.microsoft.com/office/drawing/2014/main" id="{0C10BC64-DD1D-4D9F-86E5-D1D4B7EBE326}"/>
              </a:ext>
            </a:extLst>
          </p:cNvPr>
          <p:cNvSpPr txBox="1"/>
          <p:nvPr/>
        </p:nvSpPr>
        <p:spPr>
          <a:xfrm>
            <a:off x="548927" y="3275839"/>
            <a:ext cx="5789243" cy="2339102"/>
          </a:xfrm>
          <a:prstGeom prst="rect">
            <a:avLst/>
          </a:prstGeom>
          <a:noFill/>
        </p:spPr>
        <p:txBody>
          <a:bodyPr wrap="square" rtlCol="0">
            <a:spAutoFit/>
          </a:bodyPr>
          <a:lstStyle/>
          <a:p>
            <a:r>
              <a:rPr lang="en-US" sz="2000" b="1" dirty="0">
                <a:solidFill>
                  <a:schemeClr val="accent2"/>
                </a:solidFill>
                <a:latin typeface="Candara" panose="020E0502030303020204" pitchFamily="34" charset="0"/>
              </a:rPr>
              <a:t>If the system is available:</a:t>
            </a:r>
          </a:p>
          <a:p>
            <a:endParaRPr lang="en-US" dirty="0">
              <a:latin typeface="Candara" panose="020E0502030303020204" pitchFamily="34" charset="0"/>
            </a:endParaRPr>
          </a:p>
          <a:p>
            <a:pPr marL="285750" indent="-285750">
              <a:buFont typeface="Arial" panose="020B0604020202020204" pitchFamily="34" charset="0"/>
              <a:buChar char="•"/>
            </a:pPr>
            <a:r>
              <a:rPr lang="en-US" dirty="0">
                <a:latin typeface="Candara" panose="020E0502030303020204" pitchFamily="34" charset="0"/>
              </a:rPr>
              <a:t>S1 will respond to the client without waiting for an update in S2</a:t>
            </a:r>
          </a:p>
          <a:p>
            <a:pPr marL="285750" indent="-285750">
              <a:buFont typeface="Arial" panose="020B0604020202020204" pitchFamily="34" charset="0"/>
              <a:buChar char="•"/>
            </a:pPr>
            <a:r>
              <a:rPr lang="en-US" b="0" i="0" dirty="0">
                <a:solidFill>
                  <a:srgbClr val="292929"/>
                </a:solidFill>
                <a:effectLst/>
                <a:latin typeface="Candara" panose="020E0502030303020204" pitchFamily="34" charset="0"/>
              </a:rPr>
              <a:t>If any client makes a read request to S2 for the same information it will receive older value not the result of recent write</a:t>
            </a:r>
          </a:p>
          <a:p>
            <a:pPr marL="285750" indent="-285750">
              <a:buFont typeface="Arial" panose="020B0604020202020204" pitchFamily="34" charset="0"/>
              <a:buChar char="•"/>
            </a:pPr>
            <a:r>
              <a:rPr lang="en-US" dirty="0">
                <a:solidFill>
                  <a:srgbClr val="292929"/>
                </a:solidFill>
                <a:latin typeface="Candara" panose="020E0502030303020204" pitchFamily="34" charset="0"/>
              </a:rPr>
              <a:t>No consistency</a:t>
            </a:r>
            <a:endParaRPr lang="en-IN" dirty="0">
              <a:latin typeface="Candara" panose="020E0502030303020204" pitchFamily="34" charset="0"/>
            </a:endParaRPr>
          </a:p>
        </p:txBody>
      </p:sp>
      <p:pic>
        <p:nvPicPr>
          <p:cNvPr id="4" name="Picture 3">
            <a:extLst>
              <a:ext uri="{FF2B5EF4-FFF2-40B4-BE49-F238E27FC236}">
                <a16:creationId xmlns:a16="http://schemas.microsoft.com/office/drawing/2014/main" id="{C001649A-2270-4370-9DA5-CF1A976CDC39}"/>
              </a:ext>
            </a:extLst>
          </p:cNvPr>
          <p:cNvPicPr>
            <a:picLocks noChangeAspect="1"/>
          </p:cNvPicPr>
          <p:nvPr/>
        </p:nvPicPr>
        <p:blipFill>
          <a:blip r:embed="rId2"/>
          <a:stretch>
            <a:fillRect/>
          </a:stretch>
        </p:blipFill>
        <p:spPr>
          <a:xfrm>
            <a:off x="6338170" y="1656872"/>
            <a:ext cx="5355007" cy="3867074"/>
          </a:xfrm>
          <a:prstGeom prst="rect">
            <a:avLst/>
          </a:prstGeom>
          <a:ln>
            <a:noFill/>
          </a:ln>
          <a:effectLst>
            <a:softEdge rad="112500"/>
          </a:effectLst>
        </p:spPr>
      </p:pic>
    </p:spTree>
    <p:extLst>
      <p:ext uri="{BB962C8B-B14F-4D97-AF65-F5344CB8AC3E}">
        <p14:creationId xmlns:p14="http://schemas.microsoft.com/office/powerpoint/2010/main" val="4259302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02E080C-2BB4-414F-991A-5D200F5E84E5}"/>
              </a:ext>
            </a:extLst>
          </p:cNvPr>
          <p:cNvSpPr>
            <a:spLocks noGrp="1"/>
          </p:cNvSpPr>
          <p:nvPr>
            <p:ph idx="1"/>
          </p:nvPr>
        </p:nvSpPr>
        <p:spPr>
          <a:xfrm>
            <a:off x="1822635" y="1920081"/>
            <a:ext cx="7720013" cy="3017838"/>
          </a:xfrm>
        </p:spPr>
        <p:txBody>
          <a:bodyPr>
            <a:normAutofit/>
          </a:bodyPr>
          <a:lstStyle/>
          <a:p>
            <a:pPr marL="0" indent="0" algn="ctr">
              <a:buNone/>
            </a:pPr>
            <a:r>
              <a:rPr lang="en-IN" sz="6000" b="1" u="sng" dirty="0">
                <a:solidFill>
                  <a:schemeClr val="accent2"/>
                </a:solidFill>
                <a:latin typeface="Candara" panose="020E0502030303020204" pitchFamily="34" charset="0"/>
              </a:rPr>
              <a:t>Key Takeaway</a:t>
            </a:r>
          </a:p>
          <a:p>
            <a:pPr marL="0" indent="0" algn="ctr">
              <a:buNone/>
            </a:pPr>
            <a:r>
              <a:rPr lang="en-IN" sz="5400" dirty="0">
                <a:latin typeface="Candara" panose="020E0502030303020204" pitchFamily="34" charset="0"/>
              </a:rPr>
              <a:t>Distributed Databases helps to </a:t>
            </a:r>
            <a:r>
              <a:rPr lang="en-IN" sz="5400" b="1" dirty="0">
                <a:latin typeface="Candara" panose="020E0502030303020204" pitchFamily="34" charset="0"/>
              </a:rPr>
              <a:t>Scale</a:t>
            </a:r>
          </a:p>
        </p:txBody>
      </p:sp>
    </p:spTree>
    <p:extLst>
      <p:ext uri="{BB962C8B-B14F-4D97-AF65-F5344CB8AC3E}">
        <p14:creationId xmlns:p14="http://schemas.microsoft.com/office/powerpoint/2010/main" val="926407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F7991-0C17-47E8-97B3-50C423E5FC3A}"/>
              </a:ext>
            </a:extLst>
          </p:cNvPr>
          <p:cNvSpPr>
            <a:spLocks noGrp="1"/>
          </p:cNvSpPr>
          <p:nvPr>
            <p:ph type="title"/>
          </p:nvPr>
        </p:nvSpPr>
        <p:spPr/>
        <p:txBody>
          <a:bodyPr>
            <a:normAutofit/>
          </a:bodyPr>
          <a:lstStyle/>
          <a:p>
            <a:r>
              <a:rPr lang="en-US" sz="3200" dirty="0">
                <a:solidFill>
                  <a:schemeClr val="accent2"/>
                </a:solidFill>
                <a:latin typeface="Candara" panose="020E0502030303020204" pitchFamily="34" charset="0"/>
              </a:rPr>
              <a:t>Remember ACID properties?</a:t>
            </a:r>
            <a:endParaRPr lang="en-IN" sz="3200" dirty="0">
              <a:solidFill>
                <a:schemeClr val="accent2"/>
              </a:solidFill>
              <a:latin typeface="Candara" panose="020E0502030303020204" pitchFamily="34" charset="0"/>
            </a:endParaRPr>
          </a:p>
        </p:txBody>
      </p:sp>
      <p:sp>
        <p:nvSpPr>
          <p:cNvPr id="3" name="Content Placeholder 2">
            <a:extLst>
              <a:ext uri="{FF2B5EF4-FFF2-40B4-BE49-F238E27FC236}">
                <a16:creationId xmlns:a16="http://schemas.microsoft.com/office/drawing/2014/main" id="{FE8F38DA-C9C5-4C37-9ABA-0E983A45AADE}"/>
              </a:ext>
            </a:extLst>
          </p:cNvPr>
          <p:cNvSpPr>
            <a:spLocks noGrp="1"/>
          </p:cNvSpPr>
          <p:nvPr>
            <p:ph idx="1"/>
          </p:nvPr>
        </p:nvSpPr>
        <p:spPr>
          <a:xfrm>
            <a:off x="677334" y="1270000"/>
            <a:ext cx="9017811" cy="4486275"/>
          </a:xfrm>
        </p:spPr>
        <p:txBody>
          <a:bodyPr>
            <a:noAutofit/>
          </a:bodyPr>
          <a:lstStyle/>
          <a:p>
            <a:pPr algn="l"/>
            <a:endParaRPr lang="en-US" b="1" i="1" dirty="0">
              <a:solidFill>
                <a:srgbClr val="30333A"/>
              </a:solidFill>
              <a:effectLst/>
              <a:latin typeface="Candara" panose="020E0502030303020204" pitchFamily="34" charset="0"/>
            </a:endParaRPr>
          </a:p>
          <a:p>
            <a:pPr algn="l"/>
            <a:r>
              <a:rPr lang="en-US" b="1" dirty="0">
                <a:solidFill>
                  <a:srgbClr val="30333A"/>
                </a:solidFill>
                <a:effectLst/>
                <a:latin typeface="Candara" panose="020E0502030303020204" pitchFamily="34" charset="0"/>
              </a:rPr>
              <a:t>Transaction: </a:t>
            </a:r>
            <a:r>
              <a:rPr lang="en-US" sz="1800" dirty="0">
                <a:solidFill>
                  <a:srgbClr val="30333A"/>
                </a:solidFill>
                <a:latin typeface="Candara" panose="020E0502030303020204" pitchFamily="34" charset="0"/>
              </a:rPr>
              <a:t>Grouping of Logical operations into a single unit.</a:t>
            </a:r>
          </a:p>
          <a:p>
            <a:pPr algn="l"/>
            <a:r>
              <a:rPr lang="en-US" b="1" dirty="0">
                <a:solidFill>
                  <a:srgbClr val="30333A"/>
                </a:solidFill>
                <a:effectLst/>
                <a:latin typeface="Candara" panose="020E0502030303020204" pitchFamily="34" charset="0"/>
              </a:rPr>
              <a:t>ACID Property: </a:t>
            </a:r>
            <a:r>
              <a:rPr lang="en-US" sz="1800" dirty="0">
                <a:solidFill>
                  <a:srgbClr val="30333A"/>
                </a:solidFill>
                <a:latin typeface="Candara" panose="020E0502030303020204" pitchFamily="34" charset="0"/>
              </a:rPr>
              <a:t>Ensures Integrity to a Transaction.</a:t>
            </a:r>
          </a:p>
          <a:p>
            <a:pPr algn="l"/>
            <a:r>
              <a:rPr lang="en-US" b="1" i="1" dirty="0">
                <a:solidFill>
                  <a:srgbClr val="30333A"/>
                </a:solidFill>
                <a:latin typeface="Candara" panose="020E0502030303020204" pitchFamily="34" charset="0"/>
              </a:rPr>
              <a:t>ACID:</a:t>
            </a:r>
          </a:p>
          <a:p>
            <a:pPr lvl="1">
              <a:buFont typeface="Wingdings" panose="05000000000000000000" pitchFamily="2" charset="2"/>
              <a:buChar char="q"/>
            </a:pPr>
            <a:r>
              <a:rPr lang="en-US" sz="1800" b="1" i="1" dirty="0">
                <a:solidFill>
                  <a:srgbClr val="30333A"/>
                </a:solidFill>
                <a:effectLst/>
                <a:latin typeface="Candara" panose="020E0502030303020204" pitchFamily="34" charset="0"/>
              </a:rPr>
              <a:t>Atomic: </a:t>
            </a:r>
            <a:r>
              <a:rPr lang="en-US" sz="1800" b="1" i="0" dirty="0">
                <a:solidFill>
                  <a:srgbClr val="30333A"/>
                </a:solidFill>
                <a:effectLst/>
                <a:latin typeface="Candara" panose="020E0502030303020204" pitchFamily="34" charset="0"/>
              </a:rPr>
              <a:t>all or nothing </a:t>
            </a:r>
            <a:r>
              <a:rPr lang="en-US" sz="1800" b="0" i="0" dirty="0">
                <a:solidFill>
                  <a:srgbClr val="30333A"/>
                </a:solidFill>
                <a:effectLst/>
                <a:latin typeface="Candara" panose="020E0502030303020204" pitchFamily="34" charset="0"/>
              </a:rPr>
              <a:t>property. Either all operations in a transaction succeed or the completed is rolled back.</a:t>
            </a:r>
          </a:p>
          <a:p>
            <a:pPr lvl="1">
              <a:buFont typeface="Wingdings" panose="05000000000000000000" pitchFamily="2" charset="2"/>
              <a:buChar char="q"/>
            </a:pPr>
            <a:r>
              <a:rPr lang="en-US" sz="1800" b="1" i="1" dirty="0">
                <a:solidFill>
                  <a:srgbClr val="30333A"/>
                </a:solidFill>
                <a:effectLst/>
                <a:latin typeface="Candara" panose="020E0502030303020204" pitchFamily="34" charset="0"/>
              </a:rPr>
              <a:t>Consistent: </a:t>
            </a:r>
            <a:r>
              <a:rPr lang="en-US" sz="1800" b="0" i="0" dirty="0">
                <a:solidFill>
                  <a:srgbClr val="30333A"/>
                </a:solidFill>
                <a:effectLst/>
                <a:latin typeface="Candara" panose="020E0502030303020204" pitchFamily="34" charset="0"/>
              </a:rPr>
              <a:t>On the completion of a transaction, the database is </a:t>
            </a:r>
            <a:r>
              <a:rPr lang="en-US" sz="1800" b="1" i="0" dirty="0">
                <a:solidFill>
                  <a:srgbClr val="30333A"/>
                </a:solidFill>
                <a:effectLst/>
                <a:latin typeface="Candara" panose="020E0502030303020204" pitchFamily="34" charset="0"/>
              </a:rPr>
              <a:t>structurally sound</a:t>
            </a:r>
            <a:r>
              <a:rPr lang="en-US" sz="1800" b="0" i="0" dirty="0">
                <a:solidFill>
                  <a:srgbClr val="30333A"/>
                </a:solidFill>
                <a:effectLst/>
                <a:latin typeface="Candara" panose="020E0502030303020204" pitchFamily="34" charset="0"/>
              </a:rPr>
              <a:t>.</a:t>
            </a:r>
          </a:p>
          <a:p>
            <a:pPr lvl="1">
              <a:buFont typeface="Wingdings" panose="05000000000000000000" pitchFamily="2" charset="2"/>
              <a:buChar char="q"/>
            </a:pPr>
            <a:r>
              <a:rPr lang="en-US" sz="1800" b="1" i="1" dirty="0">
                <a:solidFill>
                  <a:srgbClr val="30333A"/>
                </a:solidFill>
                <a:effectLst/>
                <a:latin typeface="Candara" panose="020E0502030303020204" pitchFamily="34" charset="0"/>
              </a:rPr>
              <a:t>Isolated: </a:t>
            </a:r>
            <a:r>
              <a:rPr lang="en-US" sz="1800" dirty="0">
                <a:solidFill>
                  <a:srgbClr val="30333A"/>
                </a:solidFill>
                <a:latin typeface="Candara" panose="020E0502030303020204" pitchFamily="34" charset="0"/>
              </a:rPr>
              <a:t>Ensures that multiple transactions can occur </a:t>
            </a:r>
            <a:r>
              <a:rPr lang="en-US" sz="1800" b="1" dirty="0">
                <a:solidFill>
                  <a:srgbClr val="30333A"/>
                </a:solidFill>
                <a:latin typeface="Candara" panose="020E0502030303020204" pitchFamily="34" charset="0"/>
              </a:rPr>
              <a:t>concurrently</a:t>
            </a:r>
            <a:r>
              <a:rPr lang="en-US" sz="1800" dirty="0">
                <a:solidFill>
                  <a:srgbClr val="30333A"/>
                </a:solidFill>
                <a:latin typeface="Candara" panose="020E0502030303020204" pitchFamily="34" charset="0"/>
              </a:rPr>
              <a:t> without making the state of database inconsistent</a:t>
            </a:r>
            <a:r>
              <a:rPr lang="en-US" sz="1800" b="0" i="0" dirty="0">
                <a:solidFill>
                  <a:srgbClr val="30333A"/>
                </a:solidFill>
                <a:effectLst/>
                <a:latin typeface="Candara" panose="020E0502030303020204" pitchFamily="34" charset="0"/>
              </a:rPr>
              <a:t>.</a:t>
            </a:r>
          </a:p>
          <a:p>
            <a:pPr lvl="1">
              <a:buFont typeface="Wingdings" panose="05000000000000000000" pitchFamily="2" charset="2"/>
              <a:buChar char="q"/>
            </a:pPr>
            <a:r>
              <a:rPr lang="en-US" sz="1800" b="1" i="1" dirty="0">
                <a:solidFill>
                  <a:srgbClr val="30333A"/>
                </a:solidFill>
                <a:effectLst/>
                <a:latin typeface="Candara" panose="020E0502030303020204" pitchFamily="34" charset="0"/>
              </a:rPr>
              <a:t>Durable: </a:t>
            </a:r>
            <a:r>
              <a:rPr lang="en-US" sz="1800" b="0" i="0" dirty="0">
                <a:solidFill>
                  <a:srgbClr val="30333A"/>
                </a:solidFill>
                <a:effectLst/>
                <a:latin typeface="Candara" panose="020E0502030303020204" pitchFamily="34" charset="0"/>
              </a:rPr>
              <a:t>The results </a:t>
            </a:r>
            <a:r>
              <a:rPr lang="en-US" sz="1800" dirty="0">
                <a:solidFill>
                  <a:srgbClr val="30333A"/>
                </a:solidFill>
                <a:latin typeface="Candara" panose="020E0502030303020204" pitchFamily="34" charset="0"/>
              </a:rPr>
              <a:t>after </a:t>
            </a:r>
            <a:r>
              <a:rPr lang="en-US" sz="1800" b="0" i="0" dirty="0">
                <a:solidFill>
                  <a:srgbClr val="30333A"/>
                </a:solidFill>
                <a:effectLst/>
                <a:latin typeface="Candara" panose="020E0502030303020204" pitchFamily="34" charset="0"/>
              </a:rPr>
              <a:t>a transaction are </a:t>
            </a:r>
            <a:r>
              <a:rPr lang="en-US" sz="1800" b="1" i="0" dirty="0">
                <a:solidFill>
                  <a:srgbClr val="30333A"/>
                </a:solidFill>
                <a:effectLst/>
                <a:latin typeface="Candara" panose="020E0502030303020204" pitchFamily="34" charset="0"/>
              </a:rPr>
              <a:t>permanent</a:t>
            </a:r>
            <a:r>
              <a:rPr lang="en-US" sz="1800" b="0" i="0" dirty="0">
                <a:solidFill>
                  <a:srgbClr val="30333A"/>
                </a:solidFill>
                <a:effectLst/>
                <a:latin typeface="Candara" panose="020E0502030303020204" pitchFamily="34" charset="0"/>
              </a:rPr>
              <a:t>, even in the presence of failures.</a:t>
            </a:r>
          </a:p>
          <a:p>
            <a:endParaRPr lang="en-IN" dirty="0">
              <a:latin typeface="Candara" panose="020E0502030303020204" pitchFamily="34" charset="0"/>
            </a:endParaRPr>
          </a:p>
        </p:txBody>
      </p:sp>
    </p:spTree>
    <p:extLst>
      <p:ext uri="{BB962C8B-B14F-4D97-AF65-F5344CB8AC3E}">
        <p14:creationId xmlns:p14="http://schemas.microsoft.com/office/powerpoint/2010/main" val="437708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6F9D77-E856-4FD5-8864-6A89C17D92AA}"/>
              </a:ext>
            </a:extLst>
          </p:cNvPr>
          <p:cNvSpPr>
            <a:spLocks noGrp="1"/>
          </p:cNvSpPr>
          <p:nvPr>
            <p:ph idx="1"/>
          </p:nvPr>
        </p:nvSpPr>
        <p:spPr>
          <a:xfrm>
            <a:off x="702386" y="1308819"/>
            <a:ext cx="8596668" cy="3880773"/>
          </a:xfrm>
        </p:spPr>
        <p:txBody>
          <a:bodyPr>
            <a:normAutofit/>
          </a:bodyPr>
          <a:lstStyle/>
          <a:p>
            <a:pPr marL="0" indent="0" algn="ctr">
              <a:buNone/>
            </a:pPr>
            <a:r>
              <a:rPr lang="en-US" sz="5400" dirty="0">
                <a:solidFill>
                  <a:schemeClr val="accent2"/>
                </a:solidFill>
                <a:latin typeface="Candara" panose="020E0502030303020204" pitchFamily="34" charset="0"/>
              </a:rPr>
              <a:t>How to maintain </a:t>
            </a:r>
          </a:p>
          <a:p>
            <a:pPr marL="0" indent="0" algn="ctr">
              <a:buNone/>
            </a:pPr>
            <a:r>
              <a:rPr lang="en-US" sz="5400" dirty="0">
                <a:solidFill>
                  <a:schemeClr val="accent2"/>
                </a:solidFill>
                <a:latin typeface="Candara" panose="020E0502030303020204" pitchFamily="34" charset="0"/>
              </a:rPr>
              <a:t>ACID Properties in </a:t>
            </a:r>
          </a:p>
          <a:p>
            <a:pPr marL="0" indent="0" algn="ctr">
              <a:buNone/>
            </a:pPr>
            <a:r>
              <a:rPr lang="en-US" sz="5400" dirty="0">
                <a:solidFill>
                  <a:schemeClr val="accent2"/>
                </a:solidFill>
                <a:latin typeface="Candara" panose="020E0502030303020204" pitchFamily="34" charset="0"/>
              </a:rPr>
              <a:t>Distributed database systems?</a:t>
            </a:r>
          </a:p>
          <a:p>
            <a:pPr algn="ctr"/>
            <a:endParaRPr lang="en-IN" sz="5400" dirty="0">
              <a:solidFill>
                <a:schemeClr val="accent2"/>
              </a:solidFill>
              <a:latin typeface="Candara" panose="020E0502030303020204" pitchFamily="34" charset="0"/>
            </a:endParaRPr>
          </a:p>
        </p:txBody>
      </p:sp>
    </p:spTree>
    <p:extLst>
      <p:ext uri="{BB962C8B-B14F-4D97-AF65-F5344CB8AC3E}">
        <p14:creationId xmlns:p14="http://schemas.microsoft.com/office/powerpoint/2010/main" val="20847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D4D1-E3DB-4072-8DD4-2941D550AB62}"/>
              </a:ext>
            </a:extLst>
          </p:cNvPr>
          <p:cNvSpPr>
            <a:spLocks noGrp="1"/>
          </p:cNvSpPr>
          <p:nvPr>
            <p:ph type="title"/>
          </p:nvPr>
        </p:nvSpPr>
        <p:spPr/>
        <p:txBody>
          <a:bodyPr>
            <a:normAutofit/>
          </a:bodyPr>
          <a:lstStyle/>
          <a:p>
            <a:r>
              <a:rPr lang="en-IN" sz="2800" dirty="0">
                <a:solidFill>
                  <a:schemeClr val="accent2"/>
                </a:solidFill>
                <a:latin typeface="Candara" panose="020E0502030303020204" pitchFamily="34" charset="0"/>
              </a:rPr>
              <a:t>Non-distributed case</a:t>
            </a:r>
          </a:p>
        </p:txBody>
      </p:sp>
      <p:sp>
        <p:nvSpPr>
          <p:cNvPr id="4" name="TextBox 3">
            <a:extLst>
              <a:ext uri="{FF2B5EF4-FFF2-40B4-BE49-F238E27FC236}">
                <a16:creationId xmlns:a16="http://schemas.microsoft.com/office/drawing/2014/main" id="{2D25FEBF-6ADF-4215-AB26-2542ACAEDCEE}"/>
              </a:ext>
            </a:extLst>
          </p:cNvPr>
          <p:cNvSpPr txBox="1"/>
          <p:nvPr/>
        </p:nvSpPr>
        <p:spPr>
          <a:xfrm>
            <a:off x="677334" y="1284074"/>
            <a:ext cx="9416990" cy="1246495"/>
          </a:xfrm>
          <a:prstGeom prst="rect">
            <a:avLst/>
          </a:prstGeom>
          <a:noFill/>
        </p:spPr>
        <p:txBody>
          <a:bodyPr wrap="square">
            <a:spAutoFit/>
          </a:bodyPr>
          <a:lstStyle/>
          <a:p>
            <a:r>
              <a:rPr lang="en-IN" sz="1500" b="1" dirty="0">
                <a:solidFill>
                  <a:srgbClr val="30333A"/>
                </a:solidFill>
                <a:latin typeface="Candara" panose="020E0502030303020204" pitchFamily="34" charset="0"/>
              </a:rPr>
              <a:t>Begin transaction</a:t>
            </a:r>
          </a:p>
          <a:p>
            <a:r>
              <a:rPr lang="en-IN" sz="1500" dirty="0">
                <a:solidFill>
                  <a:schemeClr val="accent6"/>
                </a:solidFill>
                <a:latin typeface="Candara" panose="020E0502030303020204" pitchFamily="34" charset="0"/>
              </a:rPr>
              <a:t>Insert into transactions(</a:t>
            </a:r>
            <a:r>
              <a:rPr lang="en-IN" sz="1500" dirty="0" err="1">
                <a:solidFill>
                  <a:schemeClr val="accent6"/>
                </a:solidFill>
                <a:latin typeface="Candara" panose="020E0502030303020204" pitchFamily="34" charset="0"/>
              </a:rPr>
              <a:t>xid</a:t>
            </a:r>
            <a:r>
              <a:rPr lang="en-IN" sz="1500" dirty="0">
                <a:solidFill>
                  <a:schemeClr val="accent6"/>
                </a:solidFill>
                <a:latin typeface="Candara" panose="020E0502030303020204" pitchFamily="34" charset="0"/>
              </a:rPr>
              <a:t>, </a:t>
            </a:r>
            <a:r>
              <a:rPr lang="en-IN" sz="1500" dirty="0" err="1">
                <a:solidFill>
                  <a:schemeClr val="accent6"/>
                </a:solidFill>
                <a:latin typeface="Candara" panose="020E0502030303020204" pitchFamily="34" charset="0"/>
              </a:rPr>
              <a:t>seller_id</a:t>
            </a:r>
            <a:r>
              <a:rPr lang="en-IN" sz="1500" dirty="0">
                <a:solidFill>
                  <a:schemeClr val="accent6"/>
                </a:solidFill>
                <a:latin typeface="Candara" panose="020E0502030303020204" pitchFamily="34" charset="0"/>
              </a:rPr>
              <a:t>, </a:t>
            </a:r>
            <a:r>
              <a:rPr lang="en-IN" sz="1500" dirty="0" err="1">
                <a:solidFill>
                  <a:schemeClr val="accent6"/>
                </a:solidFill>
                <a:latin typeface="Candara" panose="020E0502030303020204" pitchFamily="34" charset="0"/>
              </a:rPr>
              <a:t>buyer_id</a:t>
            </a:r>
            <a:r>
              <a:rPr lang="en-IN" sz="1500" dirty="0">
                <a:solidFill>
                  <a:schemeClr val="accent6"/>
                </a:solidFill>
                <a:latin typeface="Candara" panose="020E0502030303020204" pitchFamily="34" charset="0"/>
              </a:rPr>
              <a:t>, amount); </a:t>
            </a:r>
          </a:p>
          <a:p>
            <a:r>
              <a:rPr lang="en-IN" sz="1500" dirty="0">
                <a:solidFill>
                  <a:schemeClr val="accent6"/>
                </a:solidFill>
                <a:latin typeface="Candara" panose="020E0502030303020204" pitchFamily="34" charset="0"/>
              </a:rPr>
              <a:t>Update user set </a:t>
            </a:r>
            <a:r>
              <a:rPr lang="en-IN" sz="1500" dirty="0" err="1">
                <a:solidFill>
                  <a:schemeClr val="accent6"/>
                </a:solidFill>
                <a:latin typeface="Candara" panose="020E0502030303020204" pitchFamily="34" charset="0"/>
              </a:rPr>
              <a:t>amt_sold</a:t>
            </a:r>
            <a:r>
              <a:rPr lang="en-IN" sz="1500" dirty="0">
                <a:solidFill>
                  <a:schemeClr val="accent6"/>
                </a:solidFill>
                <a:latin typeface="Candara" panose="020E0502030303020204" pitchFamily="34" charset="0"/>
              </a:rPr>
              <a:t>     = </a:t>
            </a:r>
            <a:r>
              <a:rPr lang="en-IN" sz="1500" dirty="0" err="1">
                <a:solidFill>
                  <a:schemeClr val="accent6"/>
                </a:solidFill>
                <a:latin typeface="Candara" panose="020E0502030303020204" pitchFamily="34" charset="0"/>
              </a:rPr>
              <a:t>amt_sold</a:t>
            </a:r>
            <a:r>
              <a:rPr lang="en-IN" sz="1500" dirty="0">
                <a:solidFill>
                  <a:schemeClr val="accent6"/>
                </a:solidFill>
                <a:latin typeface="Candara" panose="020E0502030303020204" pitchFamily="34" charset="0"/>
              </a:rPr>
              <a:t>            +$amount where id=$seller_id;</a:t>
            </a:r>
          </a:p>
          <a:p>
            <a:r>
              <a:rPr lang="en-IN" sz="1500" dirty="0">
                <a:solidFill>
                  <a:schemeClr val="accent6"/>
                </a:solidFill>
                <a:latin typeface="Candara" panose="020E0502030303020204" pitchFamily="34" charset="0"/>
              </a:rPr>
              <a:t>Update user set </a:t>
            </a:r>
            <a:r>
              <a:rPr lang="en-IN" sz="1500" dirty="0" err="1">
                <a:solidFill>
                  <a:schemeClr val="accent6"/>
                </a:solidFill>
                <a:latin typeface="Candara" panose="020E0502030303020204" pitchFamily="34" charset="0"/>
              </a:rPr>
              <a:t>amt_bought</a:t>
            </a:r>
            <a:r>
              <a:rPr lang="en-IN" sz="1500" dirty="0">
                <a:solidFill>
                  <a:schemeClr val="accent6"/>
                </a:solidFill>
                <a:latin typeface="Candara" panose="020E0502030303020204" pitchFamily="34" charset="0"/>
              </a:rPr>
              <a:t>= </a:t>
            </a:r>
            <a:r>
              <a:rPr lang="en-IN" sz="1500" dirty="0" err="1">
                <a:solidFill>
                  <a:schemeClr val="accent6"/>
                </a:solidFill>
                <a:latin typeface="Candara" panose="020E0502030303020204" pitchFamily="34" charset="0"/>
              </a:rPr>
              <a:t>amount_bought</a:t>
            </a:r>
            <a:r>
              <a:rPr lang="en-IN" sz="1500" dirty="0">
                <a:solidFill>
                  <a:schemeClr val="accent6"/>
                </a:solidFill>
                <a:latin typeface="Candara" panose="020E0502030303020204" pitchFamily="34" charset="0"/>
              </a:rPr>
              <a:t>+$amount where id=$</a:t>
            </a:r>
            <a:r>
              <a:rPr lang="en-IN" sz="1500" dirty="0" err="1">
                <a:solidFill>
                  <a:schemeClr val="accent6"/>
                </a:solidFill>
                <a:latin typeface="Candara" panose="020E0502030303020204" pitchFamily="34" charset="0"/>
              </a:rPr>
              <a:t>buyer_id</a:t>
            </a:r>
            <a:r>
              <a:rPr lang="en-IN" sz="1500" dirty="0">
                <a:solidFill>
                  <a:schemeClr val="accent6"/>
                </a:solidFill>
                <a:latin typeface="Candara" panose="020E0502030303020204" pitchFamily="34" charset="0"/>
              </a:rPr>
              <a:t>;</a:t>
            </a:r>
          </a:p>
          <a:p>
            <a:r>
              <a:rPr lang="en-IN" sz="1500" b="1" dirty="0">
                <a:solidFill>
                  <a:srgbClr val="30333A"/>
                </a:solidFill>
                <a:latin typeface="Candara" panose="020E0502030303020204" pitchFamily="34" charset="0"/>
              </a:rPr>
              <a:t>End transaction</a:t>
            </a:r>
          </a:p>
        </p:txBody>
      </p:sp>
      <p:sp>
        <p:nvSpPr>
          <p:cNvPr id="17" name="Flowchart: Direct Access Storage 16">
            <a:extLst>
              <a:ext uri="{FF2B5EF4-FFF2-40B4-BE49-F238E27FC236}">
                <a16:creationId xmlns:a16="http://schemas.microsoft.com/office/drawing/2014/main" id="{CCF32947-0680-437E-9BC4-3FEFCF2C39F8}"/>
              </a:ext>
            </a:extLst>
          </p:cNvPr>
          <p:cNvSpPr/>
          <p:nvPr/>
        </p:nvSpPr>
        <p:spPr>
          <a:xfrm rot="16200000">
            <a:off x="8666279" y="1416658"/>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dirty="0">
              <a:latin typeface="Candara" panose="020E0502030303020204" pitchFamily="34" charset="0"/>
            </a:endParaRPr>
          </a:p>
        </p:txBody>
      </p:sp>
      <p:pic>
        <p:nvPicPr>
          <p:cNvPr id="18" name="Picture 17">
            <a:extLst>
              <a:ext uri="{FF2B5EF4-FFF2-40B4-BE49-F238E27FC236}">
                <a16:creationId xmlns:a16="http://schemas.microsoft.com/office/drawing/2014/main" id="{D07F4119-38AF-424D-9965-FB1E20D2C241}"/>
              </a:ext>
            </a:extLst>
          </p:cNvPr>
          <p:cNvPicPr>
            <a:picLocks noChangeAspect="1"/>
          </p:cNvPicPr>
          <p:nvPr/>
        </p:nvPicPr>
        <p:blipFill>
          <a:blip r:embed="rId3"/>
          <a:stretch>
            <a:fillRect/>
          </a:stretch>
        </p:blipFill>
        <p:spPr>
          <a:xfrm>
            <a:off x="10078138" y="540639"/>
            <a:ext cx="1274863" cy="1421609"/>
          </a:xfrm>
          <a:prstGeom prst="rect">
            <a:avLst/>
          </a:prstGeom>
        </p:spPr>
      </p:pic>
      <p:pic>
        <p:nvPicPr>
          <p:cNvPr id="19" name="Picture 18">
            <a:extLst>
              <a:ext uri="{FF2B5EF4-FFF2-40B4-BE49-F238E27FC236}">
                <a16:creationId xmlns:a16="http://schemas.microsoft.com/office/drawing/2014/main" id="{D365A082-CC92-4A4B-9F34-8842A46BBEA9}"/>
              </a:ext>
            </a:extLst>
          </p:cNvPr>
          <p:cNvPicPr>
            <a:picLocks noChangeAspect="1"/>
          </p:cNvPicPr>
          <p:nvPr/>
        </p:nvPicPr>
        <p:blipFill>
          <a:blip r:embed="rId4"/>
          <a:stretch>
            <a:fillRect/>
          </a:stretch>
        </p:blipFill>
        <p:spPr>
          <a:xfrm>
            <a:off x="10016206" y="2114750"/>
            <a:ext cx="1295400" cy="1447800"/>
          </a:xfrm>
          <a:prstGeom prst="rect">
            <a:avLst/>
          </a:prstGeom>
        </p:spPr>
      </p:pic>
      <p:sp>
        <p:nvSpPr>
          <p:cNvPr id="30" name="TextBox 29">
            <a:extLst>
              <a:ext uri="{FF2B5EF4-FFF2-40B4-BE49-F238E27FC236}">
                <a16:creationId xmlns:a16="http://schemas.microsoft.com/office/drawing/2014/main" id="{EE25F26B-F1B0-43D2-A3D1-A090B406796B}"/>
              </a:ext>
            </a:extLst>
          </p:cNvPr>
          <p:cNvSpPr txBox="1"/>
          <p:nvPr/>
        </p:nvSpPr>
        <p:spPr>
          <a:xfrm>
            <a:off x="9393671" y="2284709"/>
            <a:ext cx="468398" cy="369332"/>
          </a:xfrm>
          <a:prstGeom prst="rect">
            <a:avLst/>
          </a:prstGeom>
          <a:noFill/>
        </p:spPr>
        <p:txBody>
          <a:bodyPr wrap="none" rtlCol="0">
            <a:spAutoFit/>
          </a:bodyPr>
          <a:lstStyle/>
          <a:p>
            <a:r>
              <a:rPr lang="en-IN" dirty="0">
                <a:latin typeface="Candara" panose="020E0502030303020204" pitchFamily="34" charset="0"/>
              </a:rPr>
              <a:t>DB</a:t>
            </a:r>
          </a:p>
        </p:txBody>
      </p:sp>
    </p:spTree>
    <p:extLst>
      <p:ext uri="{BB962C8B-B14F-4D97-AF65-F5344CB8AC3E}">
        <p14:creationId xmlns:p14="http://schemas.microsoft.com/office/powerpoint/2010/main" val="499072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D4D1-E3DB-4072-8DD4-2941D550AB62}"/>
              </a:ext>
            </a:extLst>
          </p:cNvPr>
          <p:cNvSpPr>
            <a:spLocks noGrp="1"/>
          </p:cNvSpPr>
          <p:nvPr>
            <p:ph type="title"/>
          </p:nvPr>
        </p:nvSpPr>
        <p:spPr/>
        <p:txBody>
          <a:bodyPr>
            <a:normAutofit/>
          </a:bodyPr>
          <a:lstStyle/>
          <a:p>
            <a:r>
              <a:rPr lang="en-IN" sz="2800" dirty="0">
                <a:solidFill>
                  <a:schemeClr val="accent2"/>
                </a:solidFill>
                <a:latin typeface="Candara" panose="020E0502030303020204" pitchFamily="34" charset="0"/>
              </a:rPr>
              <a:t>Non-distributed case</a:t>
            </a:r>
          </a:p>
        </p:txBody>
      </p:sp>
      <p:sp>
        <p:nvSpPr>
          <p:cNvPr id="4" name="TextBox 3">
            <a:extLst>
              <a:ext uri="{FF2B5EF4-FFF2-40B4-BE49-F238E27FC236}">
                <a16:creationId xmlns:a16="http://schemas.microsoft.com/office/drawing/2014/main" id="{2D25FEBF-6ADF-4215-AB26-2542ACAEDCEE}"/>
              </a:ext>
            </a:extLst>
          </p:cNvPr>
          <p:cNvSpPr txBox="1"/>
          <p:nvPr/>
        </p:nvSpPr>
        <p:spPr>
          <a:xfrm>
            <a:off x="677334" y="1284074"/>
            <a:ext cx="9416990" cy="1246495"/>
          </a:xfrm>
          <a:prstGeom prst="rect">
            <a:avLst/>
          </a:prstGeom>
          <a:noFill/>
        </p:spPr>
        <p:txBody>
          <a:bodyPr wrap="square">
            <a:spAutoFit/>
          </a:bodyPr>
          <a:lstStyle/>
          <a:p>
            <a:r>
              <a:rPr lang="en-IN" sz="1500" b="1" dirty="0">
                <a:solidFill>
                  <a:srgbClr val="30333A"/>
                </a:solidFill>
                <a:latin typeface="Candara" panose="020E0502030303020204" pitchFamily="34" charset="0"/>
              </a:rPr>
              <a:t>Begin transaction</a:t>
            </a:r>
          </a:p>
          <a:p>
            <a:r>
              <a:rPr lang="en-IN" sz="1500" dirty="0">
                <a:solidFill>
                  <a:schemeClr val="accent6"/>
                </a:solidFill>
                <a:latin typeface="Candara" panose="020E0502030303020204" pitchFamily="34" charset="0"/>
              </a:rPr>
              <a:t>Insert into transactions(</a:t>
            </a:r>
            <a:r>
              <a:rPr lang="en-IN" sz="1500" dirty="0" err="1">
                <a:solidFill>
                  <a:schemeClr val="accent6"/>
                </a:solidFill>
                <a:latin typeface="Candara" panose="020E0502030303020204" pitchFamily="34" charset="0"/>
              </a:rPr>
              <a:t>xid</a:t>
            </a:r>
            <a:r>
              <a:rPr lang="en-IN" sz="1500" dirty="0">
                <a:solidFill>
                  <a:schemeClr val="accent6"/>
                </a:solidFill>
                <a:latin typeface="Candara" panose="020E0502030303020204" pitchFamily="34" charset="0"/>
              </a:rPr>
              <a:t>, </a:t>
            </a:r>
            <a:r>
              <a:rPr lang="en-IN" sz="1500" dirty="0" err="1">
                <a:solidFill>
                  <a:schemeClr val="accent6"/>
                </a:solidFill>
                <a:latin typeface="Candara" panose="020E0502030303020204" pitchFamily="34" charset="0"/>
              </a:rPr>
              <a:t>seller_id</a:t>
            </a:r>
            <a:r>
              <a:rPr lang="en-IN" sz="1500" dirty="0">
                <a:solidFill>
                  <a:schemeClr val="accent6"/>
                </a:solidFill>
                <a:latin typeface="Candara" panose="020E0502030303020204" pitchFamily="34" charset="0"/>
              </a:rPr>
              <a:t>, </a:t>
            </a:r>
            <a:r>
              <a:rPr lang="en-IN" sz="1500" dirty="0" err="1">
                <a:solidFill>
                  <a:schemeClr val="accent6"/>
                </a:solidFill>
                <a:latin typeface="Candara" panose="020E0502030303020204" pitchFamily="34" charset="0"/>
              </a:rPr>
              <a:t>buyer_id</a:t>
            </a:r>
            <a:r>
              <a:rPr lang="en-IN" sz="1500" dirty="0">
                <a:solidFill>
                  <a:schemeClr val="accent6"/>
                </a:solidFill>
                <a:latin typeface="Candara" panose="020E0502030303020204" pitchFamily="34" charset="0"/>
              </a:rPr>
              <a:t>, amount); </a:t>
            </a:r>
          </a:p>
          <a:p>
            <a:r>
              <a:rPr lang="en-IN" sz="1500" dirty="0">
                <a:solidFill>
                  <a:schemeClr val="accent6"/>
                </a:solidFill>
                <a:latin typeface="Candara" panose="020E0502030303020204" pitchFamily="34" charset="0"/>
              </a:rPr>
              <a:t>Update user set </a:t>
            </a:r>
            <a:r>
              <a:rPr lang="en-IN" sz="1500" dirty="0" err="1">
                <a:solidFill>
                  <a:schemeClr val="accent6"/>
                </a:solidFill>
                <a:latin typeface="Candara" panose="020E0502030303020204" pitchFamily="34" charset="0"/>
              </a:rPr>
              <a:t>amt_sold</a:t>
            </a:r>
            <a:r>
              <a:rPr lang="en-IN" sz="1500" dirty="0">
                <a:solidFill>
                  <a:schemeClr val="accent6"/>
                </a:solidFill>
                <a:latin typeface="Candara" panose="020E0502030303020204" pitchFamily="34" charset="0"/>
              </a:rPr>
              <a:t>     = </a:t>
            </a:r>
            <a:r>
              <a:rPr lang="en-IN" sz="1500" dirty="0" err="1">
                <a:solidFill>
                  <a:schemeClr val="accent6"/>
                </a:solidFill>
                <a:latin typeface="Candara" panose="020E0502030303020204" pitchFamily="34" charset="0"/>
              </a:rPr>
              <a:t>amt_sold</a:t>
            </a:r>
            <a:r>
              <a:rPr lang="en-IN" sz="1500" dirty="0">
                <a:solidFill>
                  <a:schemeClr val="accent6"/>
                </a:solidFill>
                <a:latin typeface="Candara" panose="020E0502030303020204" pitchFamily="34" charset="0"/>
              </a:rPr>
              <a:t>            +$amount where id=$seller_id;</a:t>
            </a:r>
          </a:p>
          <a:p>
            <a:r>
              <a:rPr lang="en-IN" sz="1500" dirty="0">
                <a:solidFill>
                  <a:schemeClr val="accent6"/>
                </a:solidFill>
                <a:latin typeface="Candara" panose="020E0502030303020204" pitchFamily="34" charset="0"/>
              </a:rPr>
              <a:t>Update user set </a:t>
            </a:r>
            <a:r>
              <a:rPr lang="en-IN" sz="1500" dirty="0" err="1">
                <a:solidFill>
                  <a:schemeClr val="accent6"/>
                </a:solidFill>
                <a:latin typeface="Candara" panose="020E0502030303020204" pitchFamily="34" charset="0"/>
              </a:rPr>
              <a:t>amt_bought</a:t>
            </a:r>
            <a:r>
              <a:rPr lang="en-IN" sz="1500" dirty="0">
                <a:solidFill>
                  <a:schemeClr val="accent6"/>
                </a:solidFill>
                <a:latin typeface="Candara" panose="020E0502030303020204" pitchFamily="34" charset="0"/>
              </a:rPr>
              <a:t>= </a:t>
            </a:r>
            <a:r>
              <a:rPr lang="en-IN" sz="1500" dirty="0" err="1">
                <a:solidFill>
                  <a:schemeClr val="accent6"/>
                </a:solidFill>
                <a:latin typeface="Candara" panose="020E0502030303020204" pitchFamily="34" charset="0"/>
              </a:rPr>
              <a:t>amount_bought</a:t>
            </a:r>
            <a:r>
              <a:rPr lang="en-IN" sz="1500" dirty="0">
                <a:solidFill>
                  <a:schemeClr val="accent6"/>
                </a:solidFill>
                <a:latin typeface="Candara" panose="020E0502030303020204" pitchFamily="34" charset="0"/>
              </a:rPr>
              <a:t>+$amount where id=$</a:t>
            </a:r>
            <a:r>
              <a:rPr lang="en-IN" sz="1500" dirty="0" err="1">
                <a:solidFill>
                  <a:schemeClr val="accent6"/>
                </a:solidFill>
                <a:latin typeface="Candara" panose="020E0502030303020204" pitchFamily="34" charset="0"/>
              </a:rPr>
              <a:t>buyer_id</a:t>
            </a:r>
            <a:r>
              <a:rPr lang="en-IN" sz="1500" dirty="0">
                <a:solidFill>
                  <a:schemeClr val="accent6"/>
                </a:solidFill>
                <a:latin typeface="Candara" panose="020E0502030303020204" pitchFamily="34" charset="0"/>
              </a:rPr>
              <a:t>;</a:t>
            </a:r>
          </a:p>
          <a:p>
            <a:r>
              <a:rPr lang="en-IN" sz="1500" b="1" dirty="0">
                <a:solidFill>
                  <a:srgbClr val="30333A"/>
                </a:solidFill>
                <a:latin typeface="Candara" panose="020E0502030303020204" pitchFamily="34" charset="0"/>
              </a:rPr>
              <a:t>End transaction</a:t>
            </a:r>
          </a:p>
        </p:txBody>
      </p:sp>
      <p:sp>
        <p:nvSpPr>
          <p:cNvPr id="17" name="Flowchart: Direct Access Storage 16">
            <a:extLst>
              <a:ext uri="{FF2B5EF4-FFF2-40B4-BE49-F238E27FC236}">
                <a16:creationId xmlns:a16="http://schemas.microsoft.com/office/drawing/2014/main" id="{CCF32947-0680-437E-9BC4-3FEFCF2C39F8}"/>
              </a:ext>
            </a:extLst>
          </p:cNvPr>
          <p:cNvSpPr/>
          <p:nvPr/>
        </p:nvSpPr>
        <p:spPr>
          <a:xfrm rot="16200000">
            <a:off x="8666279" y="1416658"/>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dirty="0">
              <a:latin typeface="Candara" panose="020E0502030303020204" pitchFamily="34" charset="0"/>
            </a:endParaRPr>
          </a:p>
        </p:txBody>
      </p:sp>
      <p:pic>
        <p:nvPicPr>
          <p:cNvPr id="18" name="Picture 17">
            <a:extLst>
              <a:ext uri="{FF2B5EF4-FFF2-40B4-BE49-F238E27FC236}">
                <a16:creationId xmlns:a16="http://schemas.microsoft.com/office/drawing/2014/main" id="{D07F4119-38AF-424D-9965-FB1E20D2C241}"/>
              </a:ext>
            </a:extLst>
          </p:cNvPr>
          <p:cNvPicPr>
            <a:picLocks noChangeAspect="1"/>
          </p:cNvPicPr>
          <p:nvPr/>
        </p:nvPicPr>
        <p:blipFill>
          <a:blip r:embed="rId3"/>
          <a:stretch>
            <a:fillRect/>
          </a:stretch>
        </p:blipFill>
        <p:spPr>
          <a:xfrm>
            <a:off x="10078138" y="540639"/>
            <a:ext cx="1274863" cy="1421609"/>
          </a:xfrm>
          <a:prstGeom prst="rect">
            <a:avLst/>
          </a:prstGeom>
        </p:spPr>
      </p:pic>
      <p:pic>
        <p:nvPicPr>
          <p:cNvPr id="19" name="Picture 18">
            <a:extLst>
              <a:ext uri="{FF2B5EF4-FFF2-40B4-BE49-F238E27FC236}">
                <a16:creationId xmlns:a16="http://schemas.microsoft.com/office/drawing/2014/main" id="{D365A082-CC92-4A4B-9F34-8842A46BBEA9}"/>
              </a:ext>
            </a:extLst>
          </p:cNvPr>
          <p:cNvPicPr>
            <a:picLocks noChangeAspect="1"/>
          </p:cNvPicPr>
          <p:nvPr/>
        </p:nvPicPr>
        <p:blipFill>
          <a:blip r:embed="rId4"/>
          <a:stretch>
            <a:fillRect/>
          </a:stretch>
        </p:blipFill>
        <p:spPr>
          <a:xfrm>
            <a:off x="10016206" y="2114750"/>
            <a:ext cx="1295400" cy="1447800"/>
          </a:xfrm>
          <a:prstGeom prst="rect">
            <a:avLst/>
          </a:prstGeom>
        </p:spPr>
      </p:pic>
      <p:sp>
        <p:nvSpPr>
          <p:cNvPr id="30" name="TextBox 29">
            <a:extLst>
              <a:ext uri="{FF2B5EF4-FFF2-40B4-BE49-F238E27FC236}">
                <a16:creationId xmlns:a16="http://schemas.microsoft.com/office/drawing/2014/main" id="{EE25F26B-F1B0-43D2-A3D1-A090B406796B}"/>
              </a:ext>
            </a:extLst>
          </p:cNvPr>
          <p:cNvSpPr txBox="1"/>
          <p:nvPr/>
        </p:nvSpPr>
        <p:spPr>
          <a:xfrm>
            <a:off x="9393671" y="2284709"/>
            <a:ext cx="468398" cy="369332"/>
          </a:xfrm>
          <a:prstGeom prst="rect">
            <a:avLst/>
          </a:prstGeom>
          <a:noFill/>
        </p:spPr>
        <p:txBody>
          <a:bodyPr wrap="none" rtlCol="0">
            <a:spAutoFit/>
          </a:bodyPr>
          <a:lstStyle/>
          <a:p>
            <a:r>
              <a:rPr lang="en-IN" dirty="0">
                <a:latin typeface="Candara" panose="020E0502030303020204" pitchFamily="34" charset="0"/>
              </a:rPr>
              <a:t>DB</a:t>
            </a:r>
          </a:p>
        </p:txBody>
      </p:sp>
      <p:sp>
        <p:nvSpPr>
          <p:cNvPr id="8" name="Title 1">
            <a:extLst>
              <a:ext uri="{FF2B5EF4-FFF2-40B4-BE49-F238E27FC236}">
                <a16:creationId xmlns:a16="http://schemas.microsoft.com/office/drawing/2014/main" id="{83E89ACA-2EB0-4888-A79F-9834270FDFBE}"/>
              </a:ext>
            </a:extLst>
          </p:cNvPr>
          <p:cNvSpPr txBox="1">
            <a:spLocks/>
          </p:cNvSpPr>
          <p:nvPr/>
        </p:nvSpPr>
        <p:spPr>
          <a:xfrm>
            <a:off x="677334" y="30262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solidFill>
                  <a:schemeClr val="accent2"/>
                </a:solidFill>
                <a:latin typeface="Candara" panose="020E0502030303020204" pitchFamily="34" charset="0"/>
              </a:rPr>
              <a:t>Distributed case</a:t>
            </a:r>
          </a:p>
        </p:txBody>
      </p:sp>
      <p:sp>
        <p:nvSpPr>
          <p:cNvPr id="9" name="TextBox 8">
            <a:extLst>
              <a:ext uri="{FF2B5EF4-FFF2-40B4-BE49-F238E27FC236}">
                <a16:creationId xmlns:a16="http://schemas.microsoft.com/office/drawing/2014/main" id="{659E272C-71CF-4484-9051-7019F55C49E1}"/>
              </a:ext>
            </a:extLst>
          </p:cNvPr>
          <p:cNvSpPr txBox="1"/>
          <p:nvPr/>
        </p:nvSpPr>
        <p:spPr>
          <a:xfrm>
            <a:off x="661148" y="3976173"/>
            <a:ext cx="9416990" cy="1246495"/>
          </a:xfrm>
          <a:prstGeom prst="rect">
            <a:avLst/>
          </a:prstGeom>
          <a:noFill/>
        </p:spPr>
        <p:txBody>
          <a:bodyPr wrap="square">
            <a:spAutoFit/>
          </a:bodyPr>
          <a:lstStyle/>
          <a:p>
            <a:r>
              <a:rPr lang="en-IN" sz="1500" b="1" dirty="0">
                <a:solidFill>
                  <a:srgbClr val="30333A"/>
                </a:solidFill>
                <a:latin typeface="Candara" panose="020E0502030303020204" pitchFamily="34" charset="0"/>
              </a:rPr>
              <a:t>Begin transaction</a:t>
            </a:r>
          </a:p>
          <a:p>
            <a:r>
              <a:rPr lang="en-IN" sz="1500" dirty="0">
                <a:solidFill>
                  <a:srgbClr val="FFC000"/>
                </a:solidFill>
                <a:latin typeface="Candara" panose="020E0502030303020204" pitchFamily="34" charset="0"/>
              </a:rPr>
              <a:t>Insert into transactions(</a:t>
            </a:r>
            <a:r>
              <a:rPr lang="en-IN" sz="1500" dirty="0" err="1">
                <a:solidFill>
                  <a:srgbClr val="FFC000"/>
                </a:solidFill>
                <a:latin typeface="Candara" panose="020E0502030303020204" pitchFamily="34" charset="0"/>
              </a:rPr>
              <a:t>xid</a:t>
            </a:r>
            <a:r>
              <a:rPr lang="en-IN" sz="1500" dirty="0">
                <a:solidFill>
                  <a:srgbClr val="FFC000"/>
                </a:solidFill>
                <a:latin typeface="Candara" panose="020E0502030303020204" pitchFamily="34" charset="0"/>
              </a:rPr>
              <a:t>, </a:t>
            </a:r>
            <a:r>
              <a:rPr lang="en-IN" sz="1500" dirty="0" err="1">
                <a:solidFill>
                  <a:srgbClr val="FFC000"/>
                </a:solidFill>
                <a:latin typeface="Candara" panose="020E0502030303020204" pitchFamily="34" charset="0"/>
              </a:rPr>
              <a:t>seller_id</a:t>
            </a:r>
            <a:r>
              <a:rPr lang="en-IN" sz="1500" dirty="0">
                <a:solidFill>
                  <a:srgbClr val="FFC000"/>
                </a:solidFill>
                <a:latin typeface="Candara" panose="020E0502030303020204" pitchFamily="34" charset="0"/>
              </a:rPr>
              <a:t>, </a:t>
            </a:r>
            <a:r>
              <a:rPr lang="en-IN" sz="1500" dirty="0" err="1">
                <a:solidFill>
                  <a:srgbClr val="FFC000"/>
                </a:solidFill>
                <a:latin typeface="Candara" panose="020E0502030303020204" pitchFamily="34" charset="0"/>
              </a:rPr>
              <a:t>buyer_id</a:t>
            </a:r>
            <a:r>
              <a:rPr lang="en-IN" sz="1500" dirty="0">
                <a:solidFill>
                  <a:srgbClr val="FFC000"/>
                </a:solidFill>
                <a:latin typeface="Candara" panose="020E0502030303020204" pitchFamily="34" charset="0"/>
              </a:rPr>
              <a:t>, amount); </a:t>
            </a:r>
          </a:p>
          <a:p>
            <a:r>
              <a:rPr lang="en-IN" sz="1500" dirty="0">
                <a:solidFill>
                  <a:srgbClr val="00B0F0"/>
                </a:solidFill>
                <a:latin typeface="Candara" panose="020E0502030303020204" pitchFamily="34" charset="0"/>
              </a:rPr>
              <a:t>Update user set </a:t>
            </a:r>
            <a:r>
              <a:rPr lang="en-IN" sz="1500" dirty="0" err="1">
                <a:solidFill>
                  <a:srgbClr val="00B0F0"/>
                </a:solidFill>
                <a:latin typeface="Candara" panose="020E0502030303020204" pitchFamily="34" charset="0"/>
              </a:rPr>
              <a:t>amt_sold</a:t>
            </a:r>
            <a:r>
              <a:rPr lang="en-IN" sz="1500" dirty="0">
                <a:solidFill>
                  <a:srgbClr val="00B0F0"/>
                </a:solidFill>
                <a:latin typeface="Candara" panose="020E0502030303020204" pitchFamily="34" charset="0"/>
              </a:rPr>
              <a:t>     = </a:t>
            </a:r>
            <a:r>
              <a:rPr lang="en-IN" sz="1500" dirty="0" err="1">
                <a:solidFill>
                  <a:srgbClr val="00B0F0"/>
                </a:solidFill>
                <a:latin typeface="Candara" panose="020E0502030303020204" pitchFamily="34" charset="0"/>
              </a:rPr>
              <a:t>amt_sold</a:t>
            </a:r>
            <a:r>
              <a:rPr lang="en-IN" sz="1500" dirty="0">
                <a:solidFill>
                  <a:srgbClr val="00B0F0"/>
                </a:solidFill>
                <a:latin typeface="Candara" panose="020E0502030303020204" pitchFamily="34" charset="0"/>
              </a:rPr>
              <a:t>      + $amount where id=$seller_id;</a:t>
            </a:r>
          </a:p>
          <a:p>
            <a:r>
              <a:rPr lang="en-IN" sz="1500" dirty="0">
                <a:solidFill>
                  <a:srgbClr val="00B0F0"/>
                </a:solidFill>
                <a:latin typeface="Candara" panose="020E0502030303020204" pitchFamily="34" charset="0"/>
              </a:rPr>
              <a:t>Update user set </a:t>
            </a:r>
            <a:r>
              <a:rPr lang="en-IN" sz="1500" dirty="0" err="1">
                <a:solidFill>
                  <a:srgbClr val="00B0F0"/>
                </a:solidFill>
                <a:latin typeface="Candara" panose="020E0502030303020204" pitchFamily="34" charset="0"/>
              </a:rPr>
              <a:t>amt_bought</a:t>
            </a:r>
            <a:r>
              <a:rPr lang="en-IN" sz="1500" dirty="0">
                <a:solidFill>
                  <a:srgbClr val="00B0F0"/>
                </a:solidFill>
                <a:latin typeface="Candara" panose="020E0502030303020204" pitchFamily="34" charset="0"/>
              </a:rPr>
              <a:t>= </a:t>
            </a:r>
            <a:r>
              <a:rPr lang="en-IN" sz="1500" dirty="0" err="1">
                <a:solidFill>
                  <a:srgbClr val="00B0F0"/>
                </a:solidFill>
                <a:latin typeface="Candara" panose="020E0502030303020204" pitchFamily="34" charset="0"/>
              </a:rPr>
              <a:t>amt_bought</a:t>
            </a:r>
            <a:r>
              <a:rPr lang="en-IN" sz="1500" dirty="0">
                <a:solidFill>
                  <a:srgbClr val="00B0F0"/>
                </a:solidFill>
                <a:latin typeface="Candara" panose="020E0502030303020204" pitchFamily="34" charset="0"/>
              </a:rPr>
              <a:t> + $amount where id=$</a:t>
            </a:r>
            <a:r>
              <a:rPr lang="en-IN" sz="1500" dirty="0" err="1">
                <a:solidFill>
                  <a:srgbClr val="00B0F0"/>
                </a:solidFill>
                <a:latin typeface="Candara" panose="020E0502030303020204" pitchFamily="34" charset="0"/>
              </a:rPr>
              <a:t>buyer_id</a:t>
            </a:r>
            <a:r>
              <a:rPr lang="en-IN" sz="1500" dirty="0">
                <a:solidFill>
                  <a:srgbClr val="00B0F0"/>
                </a:solidFill>
                <a:latin typeface="Candara" panose="020E0502030303020204" pitchFamily="34" charset="0"/>
              </a:rPr>
              <a:t>;</a:t>
            </a:r>
          </a:p>
          <a:p>
            <a:r>
              <a:rPr lang="en-IN" sz="1500" b="1" dirty="0">
                <a:solidFill>
                  <a:srgbClr val="30333A"/>
                </a:solidFill>
                <a:latin typeface="Candara" panose="020E0502030303020204" pitchFamily="34" charset="0"/>
              </a:rPr>
              <a:t>End transaction</a:t>
            </a:r>
          </a:p>
        </p:txBody>
      </p:sp>
      <p:grpSp>
        <p:nvGrpSpPr>
          <p:cNvPr id="10" name="Group 9">
            <a:extLst>
              <a:ext uri="{FF2B5EF4-FFF2-40B4-BE49-F238E27FC236}">
                <a16:creationId xmlns:a16="http://schemas.microsoft.com/office/drawing/2014/main" id="{E4AF4EE7-C127-4E9E-9396-E18D1F994943}"/>
              </a:ext>
            </a:extLst>
          </p:cNvPr>
          <p:cNvGrpSpPr/>
          <p:nvPr/>
        </p:nvGrpSpPr>
        <p:grpSpPr>
          <a:xfrm>
            <a:off x="8038497" y="3739667"/>
            <a:ext cx="3686778" cy="2023354"/>
            <a:chOff x="8190694" y="2577830"/>
            <a:chExt cx="3686778" cy="2023354"/>
          </a:xfrm>
        </p:grpSpPr>
        <p:sp>
          <p:nvSpPr>
            <p:cNvPr id="11" name="Cylinder 10">
              <a:extLst>
                <a:ext uri="{FF2B5EF4-FFF2-40B4-BE49-F238E27FC236}">
                  <a16:creationId xmlns:a16="http://schemas.microsoft.com/office/drawing/2014/main" id="{A5346B78-0749-44C5-B3AE-A281A6651A16}"/>
                </a:ext>
              </a:extLst>
            </p:cNvPr>
            <p:cNvSpPr/>
            <p:nvPr/>
          </p:nvSpPr>
          <p:spPr>
            <a:xfrm>
              <a:off x="10108659" y="3086890"/>
              <a:ext cx="1535350" cy="914400"/>
            </a:xfrm>
            <a:prstGeom prst="can">
              <a:avLst/>
            </a:prstGeom>
            <a:solidFill>
              <a:srgbClr val="00B0F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Transactions</a:t>
              </a:r>
              <a:endParaRPr lang="en-IN" sz="2000" dirty="0"/>
            </a:p>
          </p:txBody>
        </p:sp>
        <p:grpSp>
          <p:nvGrpSpPr>
            <p:cNvPr id="12" name="Group 11">
              <a:extLst>
                <a:ext uri="{FF2B5EF4-FFF2-40B4-BE49-F238E27FC236}">
                  <a16:creationId xmlns:a16="http://schemas.microsoft.com/office/drawing/2014/main" id="{C5F983A1-F5AA-4912-BD87-A4C2AAA7B9EA}"/>
                </a:ext>
              </a:extLst>
            </p:cNvPr>
            <p:cNvGrpSpPr/>
            <p:nvPr/>
          </p:nvGrpSpPr>
          <p:grpSpPr>
            <a:xfrm>
              <a:off x="8190694" y="2577830"/>
              <a:ext cx="3686778" cy="2023354"/>
              <a:chOff x="8073957" y="2577830"/>
              <a:chExt cx="3939675" cy="2023354"/>
            </a:xfrm>
          </p:grpSpPr>
          <p:sp>
            <p:nvSpPr>
              <p:cNvPr id="13" name="Cylinder 12">
                <a:extLst>
                  <a:ext uri="{FF2B5EF4-FFF2-40B4-BE49-F238E27FC236}">
                    <a16:creationId xmlns:a16="http://schemas.microsoft.com/office/drawing/2014/main" id="{B69BBD6D-375A-4DF4-BB36-5C808E77EEFE}"/>
                  </a:ext>
                </a:extLst>
              </p:cNvPr>
              <p:cNvSpPr/>
              <p:nvPr/>
            </p:nvSpPr>
            <p:spPr>
              <a:xfrm>
                <a:off x="8354441" y="3090112"/>
                <a:ext cx="1464009" cy="914400"/>
              </a:xfrm>
              <a:prstGeom prst="can">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User</a:t>
                </a:r>
                <a:endParaRPr lang="en-IN" sz="2400" dirty="0"/>
              </a:p>
            </p:txBody>
          </p:sp>
          <p:sp>
            <p:nvSpPr>
              <p:cNvPr id="14" name="Rectangle 13">
                <a:extLst>
                  <a:ext uri="{FF2B5EF4-FFF2-40B4-BE49-F238E27FC236}">
                    <a16:creationId xmlns:a16="http://schemas.microsoft.com/office/drawing/2014/main" id="{EBB9BC20-89DB-4938-8C0C-8238E6F5E699}"/>
                  </a:ext>
                </a:extLst>
              </p:cNvPr>
              <p:cNvSpPr/>
              <p:nvPr/>
            </p:nvSpPr>
            <p:spPr>
              <a:xfrm>
                <a:off x="8073957" y="2577830"/>
                <a:ext cx="3939675" cy="2023354"/>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pic>
        <p:nvPicPr>
          <p:cNvPr id="15" name="Picture 14">
            <a:extLst>
              <a:ext uri="{FF2B5EF4-FFF2-40B4-BE49-F238E27FC236}">
                <a16:creationId xmlns:a16="http://schemas.microsoft.com/office/drawing/2014/main" id="{B11CC1E8-FFB4-47C3-B93C-E5880CD9FF80}"/>
              </a:ext>
            </a:extLst>
          </p:cNvPr>
          <p:cNvPicPr>
            <a:picLocks noChangeAspect="1"/>
          </p:cNvPicPr>
          <p:nvPr/>
        </p:nvPicPr>
        <p:blipFill>
          <a:blip r:embed="rId3"/>
          <a:stretch>
            <a:fillRect/>
          </a:stretch>
        </p:blipFill>
        <p:spPr>
          <a:xfrm>
            <a:off x="7848945" y="5070303"/>
            <a:ext cx="1274863" cy="1421609"/>
          </a:xfrm>
          <a:prstGeom prst="rect">
            <a:avLst/>
          </a:prstGeom>
        </p:spPr>
      </p:pic>
      <p:pic>
        <p:nvPicPr>
          <p:cNvPr id="16" name="Picture 15">
            <a:extLst>
              <a:ext uri="{FF2B5EF4-FFF2-40B4-BE49-F238E27FC236}">
                <a16:creationId xmlns:a16="http://schemas.microsoft.com/office/drawing/2014/main" id="{61414D91-BAB1-49AC-A154-34D717CDD694}"/>
              </a:ext>
            </a:extLst>
          </p:cNvPr>
          <p:cNvPicPr>
            <a:picLocks noChangeAspect="1"/>
          </p:cNvPicPr>
          <p:nvPr/>
        </p:nvPicPr>
        <p:blipFill>
          <a:blip r:embed="rId4"/>
          <a:stretch>
            <a:fillRect/>
          </a:stretch>
        </p:blipFill>
        <p:spPr>
          <a:xfrm>
            <a:off x="10681992" y="5036411"/>
            <a:ext cx="1295400" cy="1447800"/>
          </a:xfrm>
          <a:prstGeom prst="rect">
            <a:avLst/>
          </a:prstGeom>
        </p:spPr>
      </p:pic>
    </p:spTree>
    <p:extLst>
      <p:ext uri="{BB962C8B-B14F-4D97-AF65-F5344CB8AC3E}">
        <p14:creationId xmlns:p14="http://schemas.microsoft.com/office/powerpoint/2010/main" val="325449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F7991-0C17-47E8-97B3-50C423E5FC3A}"/>
              </a:ext>
            </a:extLst>
          </p:cNvPr>
          <p:cNvSpPr>
            <a:spLocks noGrp="1"/>
          </p:cNvSpPr>
          <p:nvPr>
            <p:ph type="title"/>
          </p:nvPr>
        </p:nvSpPr>
        <p:spPr>
          <a:xfrm>
            <a:off x="623888" y="493713"/>
            <a:ext cx="10515600" cy="1325563"/>
          </a:xfrm>
        </p:spPr>
        <p:txBody>
          <a:bodyPr/>
          <a:lstStyle/>
          <a:p>
            <a:r>
              <a:rPr lang="en-US" b="1" dirty="0"/>
              <a:t>Consistency not guaranteed.</a:t>
            </a:r>
            <a:endParaRPr lang="en-IN" b="1" dirty="0"/>
          </a:p>
        </p:txBody>
      </p:sp>
      <p:sp>
        <p:nvSpPr>
          <p:cNvPr id="3" name="Content Placeholder 2">
            <a:extLst>
              <a:ext uri="{FF2B5EF4-FFF2-40B4-BE49-F238E27FC236}">
                <a16:creationId xmlns:a16="http://schemas.microsoft.com/office/drawing/2014/main" id="{FE8F38DA-C9C5-4C37-9ABA-0E983A45AADE}"/>
              </a:ext>
            </a:extLst>
          </p:cNvPr>
          <p:cNvSpPr>
            <a:spLocks noGrp="1"/>
          </p:cNvSpPr>
          <p:nvPr>
            <p:ph idx="1"/>
          </p:nvPr>
        </p:nvSpPr>
        <p:spPr>
          <a:xfrm>
            <a:off x="413886" y="1690688"/>
            <a:ext cx="11261558" cy="4992334"/>
          </a:xfrm>
        </p:spPr>
        <p:txBody>
          <a:bodyPr>
            <a:normAutofit fontScale="62500" lnSpcReduction="20000"/>
          </a:bodyPr>
          <a:lstStyle/>
          <a:p>
            <a:pPr algn="l"/>
            <a:endParaRPr lang="en-US" sz="1700" b="1" i="1" dirty="0">
              <a:solidFill>
                <a:srgbClr val="30333A"/>
              </a:solidFill>
              <a:effectLst/>
              <a:latin typeface="Open Sans"/>
            </a:endParaRPr>
          </a:p>
          <a:p>
            <a:pPr marL="457200" lvl="1" indent="0">
              <a:buNone/>
            </a:pPr>
            <a:endParaRPr lang="en-US" sz="1700" dirty="0">
              <a:solidFill>
                <a:srgbClr val="30333A"/>
              </a:solidFill>
              <a:latin typeface="Open Sans"/>
            </a:endParaRPr>
          </a:p>
          <a:p>
            <a:pPr algn="l"/>
            <a:endParaRPr lang="en-US" sz="1700" b="1" i="1" dirty="0">
              <a:solidFill>
                <a:srgbClr val="30333A"/>
              </a:solidFill>
              <a:latin typeface="Open Sans"/>
            </a:endParaRPr>
          </a:p>
          <a:p>
            <a:pPr algn="l"/>
            <a:endParaRPr lang="en-US" sz="1700" b="1" i="1" dirty="0">
              <a:solidFill>
                <a:srgbClr val="30333A"/>
              </a:solidFill>
              <a:latin typeface="Open Sans"/>
            </a:endParaRPr>
          </a:p>
          <a:p>
            <a:pPr algn="l"/>
            <a:endParaRPr lang="en-US" sz="1700" b="1" i="1" dirty="0">
              <a:solidFill>
                <a:srgbClr val="30333A"/>
              </a:solidFill>
              <a:latin typeface="Open Sans"/>
            </a:endParaRPr>
          </a:p>
          <a:p>
            <a:pPr algn="l"/>
            <a:endParaRPr lang="en-US" sz="1700" b="1" i="1" dirty="0">
              <a:solidFill>
                <a:srgbClr val="30333A"/>
              </a:solidFill>
              <a:latin typeface="Open Sans"/>
            </a:endParaRPr>
          </a:p>
          <a:p>
            <a:pPr algn="l"/>
            <a:endParaRPr lang="en-US" sz="1700" b="1" i="1" dirty="0">
              <a:solidFill>
                <a:srgbClr val="30333A"/>
              </a:solidFill>
              <a:latin typeface="Open Sans"/>
            </a:endParaRPr>
          </a:p>
          <a:p>
            <a:pPr algn="l"/>
            <a:endParaRPr lang="en-US" sz="1700" b="1" i="1" dirty="0">
              <a:solidFill>
                <a:srgbClr val="30333A"/>
              </a:solidFill>
              <a:latin typeface="Open Sans"/>
            </a:endParaRPr>
          </a:p>
          <a:p>
            <a:pPr algn="l"/>
            <a:endParaRPr lang="en-US" sz="1700" b="1" i="1" dirty="0">
              <a:solidFill>
                <a:srgbClr val="30333A"/>
              </a:solidFill>
              <a:latin typeface="Open Sans"/>
            </a:endParaRPr>
          </a:p>
          <a:p>
            <a:pPr algn="l"/>
            <a:endParaRPr lang="en-US" sz="1700" b="1" i="1" dirty="0">
              <a:solidFill>
                <a:srgbClr val="30333A"/>
              </a:solidFill>
              <a:latin typeface="Open Sans"/>
            </a:endParaRPr>
          </a:p>
          <a:p>
            <a:pPr algn="l"/>
            <a:r>
              <a:rPr lang="en-US" sz="1700" b="1" i="1" dirty="0">
                <a:solidFill>
                  <a:srgbClr val="30333A"/>
                </a:solidFill>
                <a:latin typeface="Open Sans"/>
              </a:rPr>
              <a:t>ACID:</a:t>
            </a:r>
          </a:p>
          <a:p>
            <a:pPr lvl="1"/>
            <a:r>
              <a:rPr lang="en-US" sz="1500" b="1" i="1" dirty="0">
                <a:solidFill>
                  <a:srgbClr val="30333A"/>
                </a:solidFill>
                <a:effectLst/>
                <a:latin typeface="Open Sans"/>
              </a:rPr>
              <a:t>Atomic</a:t>
            </a:r>
            <a:endParaRPr lang="en-US" sz="1500" b="0" i="0" dirty="0">
              <a:solidFill>
                <a:srgbClr val="30333A"/>
              </a:solidFill>
              <a:effectLst/>
              <a:latin typeface="Open Sans"/>
            </a:endParaRPr>
          </a:p>
          <a:p>
            <a:pPr lvl="2">
              <a:buFont typeface="Wingdings" panose="05000000000000000000" pitchFamily="2" charset="2"/>
              <a:buChar char="q"/>
            </a:pPr>
            <a:r>
              <a:rPr lang="en-US" sz="1500" b="1" i="0" dirty="0">
                <a:solidFill>
                  <a:srgbClr val="30333A"/>
                </a:solidFill>
                <a:effectLst/>
                <a:latin typeface="Open Sans"/>
              </a:rPr>
              <a:t>all or nothing </a:t>
            </a:r>
            <a:r>
              <a:rPr lang="en-US" sz="1500" b="0" i="0" dirty="0">
                <a:solidFill>
                  <a:srgbClr val="30333A"/>
                </a:solidFill>
                <a:effectLst/>
                <a:latin typeface="Open Sans"/>
              </a:rPr>
              <a:t>property. Either all operations in a transaction succeed or the completed is rolled back.</a:t>
            </a:r>
          </a:p>
          <a:p>
            <a:pPr lvl="1"/>
            <a:r>
              <a:rPr lang="en-US" sz="1500" b="1" i="1" dirty="0">
                <a:solidFill>
                  <a:srgbClr val="FF0000"/>
                </a:solidFill>
                <a:effectLst/>
                <a:latin typeface="Open Sans"/>
              </a:rPr>
              <a:t>Consistent</a:t>
            </a:r>
            <a:endParaRPr lang="en-US" sz="1500" b="0" i="0" dirty="0">
              <a:solidFill>
                <a:srgbClr val="FF0000"/>
              </a:solidFill>
              <a:effectLst/>
              <a:latin typeface="Open Sans"/>
            </a:endParaRPr>
          </a:p>
          <a:p>
            <a:pPr lvl="2">
              <a:buFont typeface="Wingdings" panose="05000000000000000000" pitchFamily="2" charset="2"/>
              <a:buChar char="q"/>
            </a:pPr>
            <a:r>
              <a:rPr lang="en-US" sz="1500" b="0" i="0" dirty="0">
                <a:solidFill>
                  <a:srgbClr val="FF0000"/>
                </a:solidFill>
                <a:effectLst/>
                <a:latin typeface="Open Sans"/>
              </a:rPr>
              <a:t>On the completion of a transaction, the database is </a:t>
            </a:r>
            <a:r>
              <a:rPr lang="en-US" sz="1500" b="1" i="0" dirty="0">
                <a:solidFill>
                  <a:srgbClr val="FF0000"/>
                </a:solidFill>
                <a:effectLst/>
                <a:latin typeface="Open Sans"/>
              </a:rPr>
              <a:t>structurally sound</a:t>
            </a:r>
            <a:r>
              <a:rPr lang="en-US" sz="1500" b="0" i="0" dirty="0">
                <a:solidFill>
                  <a:srgbClr val="FF0000"/>
                </a:solidFill>
                <a:effectLst/>
                <a:latin typeface="Open Sans"/>
              </a:rPr>
              <a:t>.</a:t>
            </a:r>
          </a:p>
          <a:p>
            <a:pPr lvl="1"/>
            <a:r>
              <a:rPr lang="en-US" sz="1500" b="1" i="1" dirty="0">
                <a:solidFill>
                  <a:srgbClr val="30333A"/>
                </a:solidFill>
                <a:effectLst/>
                <a:latin typeface="Open Sans"/>
              </a:rPr>
              <a:t>Isolated</a:t>
            </a:r>
            <a:endParaRPr lang="en-US" sz="1500" b="0" i="0" dirty="0">
              <a:solidFill>
                <a:srgbClr val="30333A"/>
              </a:solidFill>
              <a:effectLst/>
              <a:latin typeface="Open Sans"/>
            </a:endParaRPr>
          </a:p>
          <a:p>
            <a:pPr lvl="2">
              <a:buFont typeface="Wingdings" panose="05000000000000000000" pitchFamily="2" charset="2"/>
              <a:buChar char="q"/>
            </a:pPr>
            <a:r>
              <a:rPr lang="en-US" sz="1500" dirty="0">
                <a:solidFill>
                  <a:srgbClr val="30333A"/>
                </a:solidFill>
                <a:latin typeface="Open Sans"/>
              </a:rPr>
              <a:t>Ensures that multiple transactions can occur </a:t>
            </a:r>
            <a:r>
              <a:rPr lang="en-US" sz="1500" b="1" dirty="0">
                <a:solidFill>
                  <a:srgbClr val="30333A"/>
                </a:solidFill>
                <a:latin typeface="Open Sans"/>
              </a:rPr>
              <a:t>concurrently</a:t>
            </a:r>
            <a:r>
              <a:rPr lang="en-US" sz="1500" dirty="0">
                <a:solidFill>
                  <a:srgbClr val="30333A"/>
                </a:solidFill>
                <a:latin typeface="Open Sans"/>
              </a:rPr>
              <a:t> without making the state of database inconsistent</a:t>
            </a:r>
            <a:r>
              <a:rPr lang="en-US" sz="1500" b="0" i="0" dirty="0">
                <a:solidFill>
                  <a:srgbClr val="30333A"/>
                </a:solidFill>
                <a:effectLst/>
                <a:latin typeface="Open Sans"/>
              </a:rPr>
              <a:t>.</a:t>
            </a:r>
          </a:p>
          <a:p>
            <a:pPr lvl="1"/>
            <a:r>
              <a:rPr lang="en-US" sz="1500" b="1" i="1" dirty="0">
                <a:solidFill>
                  <a:srgbClr val="30333A"/>
                </a:solidFill>
                <a:effectLst/>
                <a:latin typeface="Open Sans"/>
              </a:rPr>
              <a:t>Durable</a:t>
            </a:r>
            <a:endParaRPr lang="en-US" sz="1500" b="0" i="0" dirty="0">
              <a:solidFill>
                <a:srgbClr val="30333A"/>
              </a:solidFill>
              <a:effectLst/>
              <a:latin typeface="Open Sans"/>
            </a:endParaRPr>
          </a:p>
          <a:p>
            <a:pPr lvl="2">
              <a:buFont typeface="Wingdings" panose="05000000000000000000" pitchFamily="2" charset="2"/>
              <a:buChar char="q"/>
            </a:pPr>
            <a:r>
              <a:rPr lang="en-US" sz="1500" b="0" i="0" dirty="0">
                <a:solidFill>
                  <a:srgbClr val="30333A"/>
                </a:solidFill>
                <a:effectLst/>
                <a:latin typeface="Open Sans"/>
              </a:rPr>
              <a:t>The results </a:t>
            </a:r>
            <a:r>
              <a:rPr lang="en-US" sz="1500" dirty="0">
                <a:solidFill>
                  <a:srgbClr val="30333A"/>
                </a:solidFill>
                <a:latin typeface="Open Sans"/>
              </a:rPr>
              <a:t>after </a:t>
            </a:r>
            <a:r>
              <a:rPr lang="en-US" sz="1500" b="0" i="0" dirty="0">
                <a:solidFill>
                  <a:srgbClr val="30333A"/>
                </a:solidFill>
                <a:effectLst/>
                <a:latin typeface="Open Sans"/>
              </a:rPr>
              <a:t>a transaction are </a:t>
            </a:r>
            <a:r>
              <a:rPr lang="en-US" sz="1500" b="1" i="0" dirty="0">
                <a:solidFill>
                  <a:srgbClr val="30333A"/>
                </a:solidFill>
                <a:effectLst/>
                <a:latin typeface="Open Sans"/>
              </a:rPr>
              <a:t>permanent</a:t>
            </a:r>
            <a:r>
              <a:rPr lang="en-US" sz="1500" b="0" i="0" dirty="0">
                <a:solidFill>
                  <a:srgbClr val="30333A"/>
                </a:solidFill>
                <a:effectLst/>
                <a:latin typeface="Open Sans"/>
              </a:rPr>
              <a:t>, even in the presence of failures.</a:t>
            </a:r>
          </a:p>
          <a:p>
            <a:endParaRPr lang="en-IN" dirty="0"/>
          </a:p>
        </p:txBody>
      </p:sp>
      <p:sp>
        <p:nvSpPr>
          <p:cNvPr id="13" name="Title 1">
            <a:extLst>
              <a:ext uri="{FF2B5EF4-FFF2-40B4-BE49-F238E27FC236}">
                <a16:creationId xmlns:a16="http://schemas.microsoft.com/office/drawing/2014/main" id="{3E549C7A-255E-4075-BE74-8B04D2D58988}"/>
              </a:ext>
            </a:extLst>
          </p:cNvPr>
          <p:cNvSpPr txBox="1">
            <a:spLocks/>
          </p:cNvSpPr>
          <p:nvPr/>
        </p:nvSpPr>
        <p:spPr>
          <a:xfrm>
            <a:off x="638922" y="123622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t>Distributed case</a:t>
            </a:r>
          </a:p>
        </p:txBody>
      </p:sp>
      <p:sp>
        <p:nvSpPr>
          <p:cNvPr id="14" name="TextBox 13">
            <a:extLst>
              <a:ext uri="{FF2B5EF4-FFF2-40B4-BE49-F238E27FC236}">
                <a16:creationId xmlns:a16="http://schemas.microsoft.com/office/drawing/2014/main" id="{6FE27ACC-1FD4-48D3-9D8F-5F4FDCD4558E}"/>
              </a:ext>
            </a:extLst>
          </p:cNvPr>
          <p:cNvSpPr txBox="1"/>
          <p:nvPr/>
        </p:nvSpPr>
        <p:spPr>
          <a:xfrm>
            <a:off x="638922" y="2200538"/>
            <a:ext cx="9416990" cy="1477328"/>
          </a:xfrm>
          <a:prstGeom prst="rect">
            <a:avLst/>
          </a:prstGeom>
          <a:noFill/>
        </p:spPr>
        <p:txBody>
          <a:bodyPr wrap="square">
            <a:spAutoFit/>
          </a:bodyPr>
          <a:lstStyle/>
          <a:p>
            <a:r>
              <a:rPr lang="en-IN" sz="1500" b="1" dirty="0">
                <a:solidFill>
                  <a:srgbClr val="30333A"/>
                </a:solidFill>
                <a:latin typeface="Open Sans"/>
              </a:rPr>
              <a:t>Begin transaction</a:t>
            </a:r>
          </a:p>
          <a:p>
            <a:r>
              <a:rPr lang="en-IN" sz="1500" dirty="0">
                <a:solidFill>
                  <a:srgbClr val="FFC000"/>
                </a:solidFill>
                <a:latin typeface="Open Sans"/>
              </a:rPr>
              <a:t>Insert into transactions(</a:t>
            </a:r>
            <a:r>
              <a:rPr lang="en-IN" sz="1500" dirty="0" err="1">
                <a:solidFill>
                  <a:srgbClr val="FFC000"/>
                </a:solidFill>
                <a:latin typeface="Open Sans"/>
              </a:rPr>
              <a:t>xid</a:t>
            </a:r>
            <a:r>
              <a:rPr lang="en-IN" sz="1500" dirty="0">
                <a:solidFill>
                  <a:srgbClr val="FFC000"/>
                </a:solidFill>
                <a:latin typeface="Open Sans"/>
              </a:rPr>
              <a:t>, </a:t>
            </a:r>
            <a:r>
              <a:rPr lang="en-IN" sz="1500" dirty="0" err="1">
                <a:solidFill>
                  <a:srgbClr val="FFC000"/>
                </a:solidFill>
                <a:latin typeface="Open Sans"/>
              </a:rPr>
              <a:t>seller_id</a:t>
            </a:r>
            <a:r>
              <a:rPr lang="en-IN" sz="1500" dirty="0">
                <a:solidFill>
                  <a:srgbClr val="FFC000"/>
                </a:solidFill>
                <a:latin typeface="Open Sans"/>
              </a:rPr>
              <a:t>, </a:t>
            </a:r>
            <a:r>
              <a:rPr lang="en-IN" sz="1500" dirty="0" err="1">
                <a:solidFill>
                  <a:srgbClr val="FFC000"/>
                </a:solidFill>
                <a:latin typeface="Open Sans"/>
              </a:rPr>
              <a:t>buyer_id</a:t>
            </a:r>
            <a:r>
              <a:rPr lang="en-IN" sz="1500" dirty="0">
                <a:solidFill>
                  <a:srgbClr val="FFC000"/>
                </a:solidFill>
                <a:latin typeface="Open Sans"/>
              </a:rPr>
              <a:t>, amount); </a:t>
            </a:r>
          </a:p>
          <a:p>
            <a:r>
              <a:rPr lang="en-IN" sz="1500" dirty="0">
                <a:solidFill>
                  <a:srgbClr val="00B0F0"/>
                </a:solidFill>
                <a:latin typeface="Open Sans"/>
              </a:rPr>
              <a:t>Update user set </a:t>
            </a:r>
            <a:r>
              <a:rPr lang="en-IN" sz="1500" dirty="0" err="1">
                <a:solidFill>
                  <a:srgbClr val="00B0F0"/>
                </a:solidFill>
                <a:latin typeface="Open Sans"/>
              </a:rPr>
              <a:t>amt_sold</a:t>
            </a:r>
            <a:r>
              <a:rPr lang="en-IN" sz="1500" dirty="0">
                <a:solidFill>
                  <a:srgbClr val="00B0F0"/>
                </a:solidFill>
                <a:latin typeface="Open Sans"/>
              </a:rPr>
              <a:t>     = </a:t>
            </a:r>
            <a:r>
              <a:rPr lang="en-IN" sz="1500" dirty="0" err="1">
                <a:solidFill>
                  <a:srgbClr val="00B0F0"/>
                </a:solidFill>
                <a:latin typeface="Open Sans"/>
              </a:rPr>
              <a:t>amt_sold</a:t>
            </a:r>
            <a:r>
              <a:rPr lang="en-IN" sz="1500" dirty="0">
                <a:solidFill>
                  <a:srgbClr val="00B0F0"/>
                </a:solidFill>
                <a:latin typeface="Open Sans"/>
              </a:rPr>
              <a:t>      + $amount where id=$seller_id;</a:t>
            </a:r>
          </a:p>
          <a:p>
            <a:r>
              <a:rPr lang="en-IN" sz="1500" dirty="0">
                <a:solidFill>
                  <a:srgbClr val="00B0F0"/>
                </a:solidFill>
                <a:latin typeface="Open Sans"/>
              </a:rPr>
              <a:t>Update user set </a:t>
            </a:r>
            <a:r>
              <a:rPr lang="en-IN" sz="1500" dirty="0" err="1">
                <a:solidFill>
                  <a:srgbClr val="00B0F0"/>
                </a:solidFill>
                <a:latin typeface="Open Sans"/>
              </a:rPr>
              <a:t>amt_bought</a:t>
            </a:r>
            <a:r>
              <a:rPr lang="en-IN" sz="1500" dirty="0">
                <a:solidFill>
                  <a:srgbClr val="00B0F0"/>
                </a:solidFill>
                <a:latin typeface="Open Sans"/>
              </a:rPr>
              <a:t>= </a:t>
            </a:r>
            <a:r>
              <a:rPr lang="en-IN" sz="1500" dirty="0" err="1">
                <a:solidFill>
                  <a:srgbClr val="00B0F0"/>
                </a:solidFill>
                <a:latin typeface="Open Sans"/>
              </a:rPr>
              <a:t>amt_bought</a:t>
            </a:r>
            <a:r>
              <a:rPr lang="en-IN" sz="1500" dirty="0">
                <a:solidFill>
                  <a:srgbClr val="00B0F0"/>
                </a:solidFill>
                <a:latin typeface="Open Sans"/>
              </a:rPr>
              <a:t> + $amount where id=$</a:t>
            </a:r>
            <a:r>
              <a:rPr lang="en-IN" sz="1500" dirty="0" err="1">
                <a:solidFill>
                  <a:srgbClr val="00B0F0"/>
                </a:solidFill>
                <a:latin typeface="Open Sans"/>
              </a:rPr>
              <a:t>buyer_id</a:t>
            </a:r>
            <a:r>
              <a:rPr lang="en-IN" sz="1500" dirty="0">
                <a:solidFill>
                  <a:srgbClr val="00B0F0"/>
                </a:solidFill>
                <a:latin typeface="Open Sans"/>
              </a:rPr>
              <a:t>;</a:t>
            </a:r>
          </a:p>
          <a:p>
            <a:r>
              <a:rPr lang="en-IN" sz="1500" b="1" dirty="0">
                <a:solidFill>
                  <a:srgbClr val="30333A"/>
                </a:solidFill>
                <a:latin typeface="Open Sans"/>
              </a:rPr>
              <a:t>End transaction</a:t>
            </a:r>
          </a:p>
          <a:p>
            <a:endParaRPr lang="en-IN" sz="1500" dirty="0">
              <a:solidFill>
                <a:srgbClr val="00B0F0"/>
              </a:solidFill>
              <a:latin typeface="Open Sans"/>
            </a:endParaRPr>
          </a:p>
        </p:txBody>
      </p:sp>
      <p:grpSp>
        <p:nvGrpSpPr>
          <p:cNvPr id="15" name="Group 14">
            <a:extLst>
              <a:ext uri="{FF2B5EF4-FFF2-40B4-BE49-F238E27FC236}">
                <a16:creationId xmlns:a16="http://schemas.microsoft.com/office/drawing/2014/main" id="{1F1D75C1-4FBD-49AD-A3D9-824890D1F9C6}"/>
              </a:ext>
            </a:extLst>
          </p:cNvPr>
          <p:cNvGrpSpPr/>
          <p:nvPr/>
        </p:nvGrpSpPr>
        <p:grpSpPr>
          <a:xfrm>
            <a:off x="7839219" y="1888289"/>
            <a:ext cx="3686778" cy="2023354"/>
            <a:chOff x="8190694" y="2577830"/>
            <a:chExt cx="3686778" cy="2023354"/>
          </a:xfrm>
        </p:grpSpPr>
        <p:sp>
          <p:nvSpPr>
            <p:cNvPr id="16" name="Cylinder 15">
              <a:extLst>
                <a:ext uri="{FF2B5EF4-FFF2-40B4-BE49-F238E27FC236}">
                  <a16:creationId xmlns:a16="http://schemas.microsoft.com/office/drawing/2014/main" id="{BE8B45B6-7003-4350-9E40-6F658A6A1FEE}"/>
                </a:ext>
              </a:extLst>
            </p:cNvPr>
            <p:cNvSpPr/>
            <p:nvPr/>
          </p:nvSpPr>
          <p:spPr>
            <a:xfrm>
              <a:off x="10108659" y="3086890"/>
              <a:ext cx="1535350" cy="914400"/>
            </a:xfrm>
            <a:prstGeom prst="can">
              <a:avLst/>
            </a:prstGeom>
            <a:solidFill>
              <a:srgbClr val="00B0F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Transactions</a:t>
              </a:r>
              <a:endParaRPr lang="en-IN" sz="2000" dirty="0"/>
            </a:p>
          </p:txBody>
        </p:sp>
        <p:grpSp>
          <p:nvGrpSpPr>
            <p:cNvPr id="17" name="Group 16">
              <a:extLst>
                <a:ext uri="{FF2B5EF4-FFF2-40B4-BE49-F238E27FC236}">
                  <a16:creationId xmlns:a16="http://schemas.microsoft.com/office/drawing/2014/main" id="{1A97570C-9FDD-452A-B424-59989777E864}"/>
                </a:ext>
              </a:extLst>
            </p:cNvPr>
            <p:cNvGrpSpPr/>
            <p:nvPr/>
          </p:nvGrpSpPr>
          <p:grpSpPr>
            <a:xfrm>
              <a:off x="8190694" y="2577830"/>
              <a:ext cx="3686778" cy="2023354"/>
              <a:chOff x="8073957" y="2577830"/>
              <a:chExt cx="3939675" cy="2023354"/>
            </a:xfrm>
          </p:grpSpPr>
          <p:sp>
            <p:nvSpPr>
              <p:cNvPr id="18" name="Cylinder 17">
                <a:extLst>
                  <a:ext uri="{FF2B5EF4-FFF2-40B4-BE49-F238E27FC236}">
                    <a16:creationId xmlns:a16="http://schemas.microsoft.com/office/drawing/2014/main" id="{1BDD8216-72CC-40C1-8A0C-B4BF26C658D4}"/>
                  </a:ext>
                </a:extLst>
              </p:cNvPr>
              <p:cNvSpPr/>
              <p:nvPr/>
            </p:nvSpPr>
            <p:spPr>
              <a:xfrm>
                <a:off x="8354441" y="3090112"/>
                <a:ext cx="1464009" cy="914400"/>
              </a:xfrm>
              <a:prstGeom prst="can">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User</a:t>
                </a:r>
                <a:endParaRPr lang="en-IN" sz="2400" dirty="0"/>
              </a:p>
            </p:txBody>
          </p:sp>
          <p:sp>
            <p:nvSpPr>
              <p:cNvPr id="19" name="Rectangle 18">
                <a:extLst>
                  <a:ext uri="{FF2B5EF4-FFF2-40B4-BE49-F238E27FC236}">
                    <a16:creationId xmlns:a16="http://schemas.microsoft.com/office/drawing/2014/main" id="{E4A7BC52-2157-4E3A-9ABC-2291938C8822}"/>
                  </a:ext>
                </a:extLst>
              </p:cNvPr>
              <p:cNvSpPr/>
              <p:nvPr/>
            </p:nvSpPr>
            <p:spPr>
              <a:xfrm>
                <a:off x="8073957" y="2577830"/>
                <a:ext cx="3939675" cy="2023354"/>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pic>
        <p:nvPicPr>
          <p:cNvPr id="20" name="Picture 19">
            <a:extLst>
              <a:ext uri="{FF2B5EF4-FFF2-40B4-BE49-F238E27FC236}">
                <a16:creationId xmlns:a16="http://schemas.microsoft.com/office/drawing/2014/main" id="{E7FB33D8-0378-47A9-AB68-7A5814F2080A}"/>
              </a:ext>
            </a:extLst>
          </p:cNvPr>
          <p:cNvPicPr>
            <a:picLocks noChangeAspect="1"/>
          </p:cNvPicPr>
          <p:nvPr/>
        </p:nvPicPr>
        <p:blipFill>
          <a:blip r:embed="rId3"/>
          <a:stretch>
            <a:fillRect/>
          </a:stretch>
        </p:blipFill>
        <p:spPr>
          <a:xfrm>
            <a:off x="7649667" y="3218925"/>
            <a:ext cx="1274863" cy="1421609"/>
          </a:xfrm>
          <a:prstGeom prst="rect">
            <a:avLst/>
          </a:prstGeom>
        </p:spPr>
      </p:pic>
      <p:pic>
        <p:nvPicPr>
          <p:cNvPr id="21" name="Picture 20">
            <a:extLst>
              <a:ext uri="{FF2B5EF4-FFF2-40B4-BE49-F238E27FC236}">
                <a16:creationId xmlns:a16="http://schemas.microsoft.com/office/drawing/2014/main" id="{FB58C1B3-E55E-4B6A-A1D6-1CB6918D9E98}"/>
              </a:ext>
            </a:extLst>
          </p:cNvPr>
          <p:cNvPicPr>
            <a:picLocks noChangeAspect="1"/>
          </p:cNvPicPr>
          <p:nvPr/>
        </p:nvPicPr>
        <p:blipFill>
          <a:blip r:embed="rId4"/>
          <a:stretch>
            <a:fillRect/>
          </a:stretch>
        </p:blipFill>
        <p:spPr>
          <a:xfrm>
            <a:off x="10482714" y="3185033"/>
            <a:ext cx="1295400" cy="1447800"/>
          </a:xfrm>
          <a:prstGeom prst="rect">
            <a:avLst/>
          </a:prstGeom>
        </p:spPr>
      </p:pic>
      <p:cxnSp>
        <p:nvCxnSpPr>
          <p:cNvPr id="23" name="Straight Arrow Connector 22">
            <a:extLst>
              <a:ext uri="{FF2B5EF4-FFF2-40B4-BE49-F238E27FC236}">
                <a16:creationId xmlns:a16="http://schemas.microsoft.com/office/drawing/2014/main" id="{5A494D92-F41F-4CFB-B038-692D19478A67}"/>
              </a:ext>
            </a:extLst>
          </p:cNvPr>
          <p:cNvCxnSpPr/>
          <p:nvPr/>
        </p:nvCxnSpPr>
        <p:spPr>
          <a:xfrm>
            <a:off x="9471729" y="2923822"/>
            <a:ext cx="2854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787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05E5F56-06DB-479A-A852-72427D2495E7}"/>
              </a:ext>
            </a:extLst>
          </p:cNvPr>
          <p:cNvSpPr>
            <a:spLocks noGrp="1"/>
          </p:cNvSpPr>
          <p:nvPr>
            <p:ph type="title"/>
          </p:nvPr>
        </p:nvSpPr>
        <p:spPr>
          <a:xfrm>
            <a:off x="1578866" y="1376513"/>
            <a:ext cx="7305676" cy="3854451"/>
          </a:xfrm>
        </p:spPr>
        <p:txBody>
          <a:bodyPr>
            <a:normAutofit fontScale="90000"/>
          </a:bodyPr>
          <a:lstStyle/>
          <a:p>
            <a:pPr algn="ctr"/>
            <a:br>
              <a:rPr lang="en-US" dirty="0">
                <a:solidFill>
                  <a:schemeClr val="accent2"/>
                </a:solidFill>
                <a:latin typeface="Candara" panose="020E0502030303020204" pitchFamily="34" charset="0"/>
              </a:rPr>
            </a:br>
            <a:br>
              <a:rPr lang="en-US" dirty="0">
                <a:solidFill>
                  <a:schemeClr val="accent2"/>
                </a:solidFill>
                <a:latin typeface="Candara" panose="020E0502030303020204" pitchFamily="34" charset="0"/>
              </a:rPr>
            </a:br>
            <a:r>
              <a:rPr lang="en-US" dirty="0">
                <a:solidFill>
                  <a:schemeClr val="accent2"/>
                </a:solidFill>
                <a:latin typeface="Candara" panose="020E0502030303020204" pitchFamily="34" charset="0"/>
              </a:rPr>
              <a:t>Consistency in </a:t>
            </a:r>
            <a:br>
              <a:rPr lang="en-US" dirty="0">
                <a:solidFill>
                  <a:schemeClr val="accent2"/>
                </a:solidFill>
                <a:latin typeface="Candara" panose="020E0502030303020204" pitchFamily="34" charset="0"/>
              </a:rPr>
            </a:br>
            <a:r>
              <a:rPr lang="en-US" b="1" dirty="0">
                <a:solidFill>
                  <a:schemeClr val="accent2"/>
                </a:solidFill>
                <a:latin typeface="Candara" panose="020E0502030303020204" pitchFamily="34" charset="0"/>
              </a:rPr>
              <a:t>Distributed Databases?</a:t>
            </a:r>
            <a:br>
              <a:rPr lang="en-US" sz="7300" dirty="0">
                <a:solidFill>
                  <a:schemeClr val="accent2"/>
                </a:solidFill>
                <a:latin typeface="Candara" panose="020E0502030303020204" pitchFamily="34" charset="0"/>
              </a:rPr>
            </a:br>
            <a:r>
              <a:rPr lang="en-US" sz="7300" b="1" dirty="0">
                <a:solidFill>
                  <a:schemeClr val="accent2"/>
                </a:solidFill>
                <a:latin typeface="Candara" panose="020E0502030303020204" pitchFamily="34" charset="0"/>
              </a:rPr>
              <a:t>2PC </a:t>
            </a:r>
            <a:br>
              <a:rPr lang="en-US" dirty="0">
                <a:solidFill>
                  <a:schemeClr val="accent2"/>
                </a:solidFill>
                <a:latin typeface="Candara" panose="020E0502030303020204" pitchFamily="34" charset="0"/>
              </a:rPr>
            </a:br>
            <a:endParaRPr lang="en-IN" dirty="0">
              <a:solidFill>
                <a:schemeClr val="accent2"/>
              </a:solidFill>
              <a:latin typeface="Candara" panose="020E0502030303020204" pitchFamily="34" charset="0"/>
            </a:endParaRPr>
          </a:p>
        </p:txBody>
      </p:sp>
    </p:spTree>
    <p:extLst>
      <p:ext uri="{BB962C8B-B14F-4D97-AF65-F5344CB8AC3E}">
        <p14:creationId xmlns:p14="http://schemas.microsoft.com/office/powerpoint/2010/main" val="967694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38635-1672-48CE-9460-112B13853610}"/>
              </a:ext>
            </a:extLst>
          </p:cNvPr>
          <p:cNvSpPr>
            <a:spLocks noGrp="1"/>
          </p:cNvSpPr>
          <p:nvPr>
            <p:ph type="title"/>
          </p:nvPr>
        </p:nvSpPr>
        <p:spPr>
          <a:xfrm>
            <a:off x="677334" y="839789"/>
            <a:ext cx="8596668" cy="1320800"/>
          </a:xfrm>
        </p:spPr>
        <p:txBody>
          <a:bodyPr/>
          <a:lstStyle/>
          <a:p>
            <a:r>
              <a:rPr lang="en-IN" dirty="0">
                <a:solidFill>
                  <a:schemeClr val="accent2"/>
                </a:solidFill>
                <a:latin typeface="Candara" panose="020E0502030303020204" pitchFamily="34" charset="0"/>
              </a:rPr>
              <a:t>What is 2PC?</a:t>
            </a:r>
          </a:p>
        </p:txBody>
      </p:sp>
      <p:sp>
        <p:nvSpPr>
          <p:cNvPr id="4" name="Content Placeholder 2">
            <a:extLst>
              <a:ext uri="{FF2B5EF4-FFF2-40B4-BE49-F238E27FC236}">
                <a16:creationId xmlns:a16="http://schemas.microsoft.com/office/drawing/2014/main" id="{73E3F3DB-63A5-4ADB-8A77-B7C200174D2B}"/>
              </a:ext>
            </a:extLst>
          </p:cNvPr>
          <p:cNvSpPr>
            <a:spLocks noGrp="1"/>
          </p:cNvSpPr>
          <p:nvPr>
            <p:ph idx="1"/>
          </p:nvPr>
        </p:nvSpPr>
        <p:spPr/>
        <p:txBody>
          <a:bodyPr>
            <a:normAutofit/>
          </a:bodyPr>
          <a:lstStyle/>
          <a:p>
            <a:r>
              <a:rPr lang="en-US" sz="2800" dirty="0">
                <a:solidFill>
                  <a:srgbClr val="30333A"/>
                </a:solidFill>
                <a:latin typeface="Candara" panose="020E0502030303020204" pitchFamily="34" charset="0"/>
              </a:rPr>
              <a:t>2PC </a:t>
            </a:r>
            <a:r>
              <a:rPr lang="en-US" sz="2800" dirty="0">
                <a:solidFill>
                  <a:schemeClr val="accent2"/>
                </a:solidFill>
                <a:latin typeface="Candara" panose="020E0502030303020204" pitchFamily="34" charset="0"/>
              </a:rPr>
              <a:t>(2 Phase Commit) </a:t>
            </a:r>
            <a:r>
              <a:rPr lang="en-US" sz="2800" dirty="0">
                <a:solidFill>
                  <a:srgbClr val="30333A"/>
                </a:solidFill>
                <a:latin typeface="Candara" panose="020E0502030303020204" pitchFamily="34" charset="0"/>
              </a:rPr>
              <a:t>Phases</a:t>
            </a:r>
          </a:p>
          <a:p>
            <a:pPr lvl="1"/>
            <a:r>
              <a:rPr lang="en-IN" sz="2800" dirty="0">
                <a:solidFill>
                  <a:srgbClr val="30333A"/>
                </a:solidFill>
                <a:latin typeface="Candara" panose="020E0502030303020204" pitchFamily="34" charset="0"/>
              </a:rPr>
              <a:t>Prepare Phase (Voting process)</a:t>
            </a:r>
            <a:endParaRPr lang="en-US" sz="2800" dirty="0">
              <a:solidFill>
                <a:srgbClr val="30333A"/>
              </a:solidFill>
              <a:latin typeface="Candara" panose="020E0502030303020204" pitchFamily="34" charset="0"/>
            </a:endParaRPr>
          </a:p>
          <a:p>
            <a:pPr lvl="1"/>
            <a:r>
              <a:rPr lang="en-IN" sz="2800" dirty="0">
                <a:solidFill>
                  <a:srgbClr val="30333A"/>
                </a:solidFill>
                <a:latin typeface="Candara" panose="020E0502030303020204" pitchFamily="34" charset="0"/>
              </a:rPr>
              <a:t>Commit Phase</a:t>
            </a:r>
          </a:p>
          <a:p>
            <a:endParaRPr lang="en-US" sz="2800" dirty="0">
              <a:solidFill>
                <a:srgbClr val="30333A"/>
              </a:solidFill>
              <a:latin typeface="Candara" panose="020E0502030303020204" pitchFamily="34" charset="0"/>
            </a:endParaRPr>
          </a:p>
          <a:p>
            <a:r>
              <a:rPr lang="en-US" sz="2800" dirty="0">
                <a:solidFill>
                  <a:srgbClr val="30333A"/>
                </a:solidFill>
                <a:latin typeface="Candara" panose="020E0502030303020204" pitchFamily="34" charset="0"/>
              </a:rPr>
              <a:t>Transaction Coordinator</a:t>
            </a:r>
          </a:p>
          <a:p>
            <a:pPr lvl="1"/>
            <a:endParaRPr lang="en-IN" sz="2800" dirty="0">
              <a:solidFill>
                <a:srgbClr val="30333A"/>
              </a:solidFill>
              <a:latin typeface="Candara" panose="020E0502030303020204" pitchFamily="34" charset="0"/>
            </a:endParaRPr>
          </a:p>
          <a:p>
            <a:pPr lvl="1"/>
            <a:endParaRPr lang="en-IN" sz="2800" dirty="0">
              <a:solidFill>
                <a:srgbClr val="30333A"/>
              </a:solidFill>
              <a:latin typeface="Candara" panose="020E0502030303020204" pitchFamily="34" charset="0"/>
            </a:endParaRPr>
          </a:p>
          <a:p>
            <a:pPr marL="457200" lvl="1" indent="0">
              <a:buNone/>
            </a:pPr>
            <a:endParaRPr lang="en-IN" sz="2800" dirty="0">
              <a:solidFill>
                <a:srgbClr val="30333A"/>
              </a:solidFill>
              <a:latin typeface="Candara" panose="020E0502030303020204" pitchFamily="34" charset="0"/>
            </a:endParaRPr>
          </a:p>
        </p:txBody>
      </p:sp>
    </p:spTree>
    <p:extLst>
      <p:ext uri="{BB962C8B-B14F-4D97-AF65-F5344CB8AC3E}">
        <p14:creationId xmlns:p14="http://schemas.microsoft.com/office/powerpoint/2010/main" val="113672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14AE39-1143-469D-866B-298EF3925ECC}"/>
              </a:ext>
            </a:extLst>
          </p:cNvPr>
          <p:cNvSpPr txBox="1"/>
          <p:nvPr/>
        </p:nvSpPr>
        <p:spPr>
          <a:xfrm>
            <a:off x="1057276" y="1620619"/>
            <a:ext cx="8738077" cy="3416320"/>
          </a:xfrm>
          <a:prstGeom prst="rect">
            <a:avLst/>
          </a:prstGeom>
          <a:noFill/>
        </p:spPr>
        <p:txBody>
          <a:bodyPr wrap="square" rtlCol="0">
            <a:spAutoFit/>
          </a:bodyPr>
          <a:lstStyle/>
          <a:p>
            <a:r>
              <a:rPr lang="en-IN" dirty="0">
                <a:solidFill>
                  <a:schemeClr val="accent2"/>
                </a:solidFill>
                <a:latin typeface="Candara" panose="020E0502030303020204" pitchFamily="34" charset="0"/>
                <a:cs typeface="Calibri" panose="020F0502020204030204" pitchFamily="34" charset="0"/>
              </a:rPr>
              <a:t>To increase the availability of distributed system by trading some consistency which is considered tolerable in practical scenarios so as to facilitate scaling.</a:t>
            </a:r>
          </a:p>
          <a:p>
            <a:endParaRPr lang="en-IN" dirty="0">
              <a:solidFill>
                <a:schemeClr val="accent2"/>
              </a:solidFill>
              <a:latin typeface="Candara" panose="020E0502030303020204" pitchFamily="34" charset="0"/>
              <a:cs typeface="Calibri" panose="020F0502020204030204" pitchFamily="34" charset="0"/>
            </a:endParaRPr>
          </a:p>
          <a:p>
            <a:endParaRPr lang="en-IN" dirty="0">
              <a:latin typeface="Candara" panose="020E0502030303020204" pitchFamily="34" charset="0"/>
              <a:cs typeface="Calibri" panose="020F0502020204030204" pitchFamily="34" charset="0"/>
            </a:endParaRPr>
          </a:p>
          <a:p>
            <a:r>
              <a:rPr lang="en-IN" dirty="0">
                <a:latin typeface="Candara" panose="020E0502030303020204" pitchFamily="34" charset="0"/>
                <a:cs typeface="Calibri" panose="020F0502020204030204" pitchFamily="34" charset="0"/>
              </a:rPr>
              <a:t>This paper introduces BASE – an alternative for ACID</a:t>
            </a:r>
          </a:p>
          <a:p>
            <a:endParaRPr lang="en-IN" dirty="0">
              <a:latin typeface="Candara" panose="020E0502030303020204" pitchFamily="34" charset="0"/>
              <a:cs typeface="Calibri" panose="020F0502020204030204" pitchFamily="34" charset="0"/>
            </a:endParaRPr>
          </a:p>
          <a:p>
            <a:r>
              <a:rPr lang="en-IN" dirty="0">
                <a:latin typeface="Candara" panose="020E0502030303020204" pitchFamily="34" charset="0"/>
                <a:cs typeface="Calibri" panose="020F0502020204030204" pitchFamily="34" charset="0"/>
              </a:rPr>
              <a:t>As a part of this paper, we will see different methods to:</a:t>
            </a:r>
          </a:p>
          <a:p>
            <a:pPr marL="342900" indent="-342900">
              <a:buFont typeface="+mj-lt"/>
              <a:buAutoNum type="arabicPeriod"/>
            </a:pPr>
            <a:r>
              <a:rPr lang="en-IN" dirty="0">
                <a:latin typeface="Candara" panose="020E0502030303020204" pitchFamily="34" charset="0"/>
                <a:cs typeface="Calibri" panose="020F0502020204030204" pitchFamily="34" charset="0"/>
              </a:rPr>
              <a:t>keep up with consistency without 2PC</a:t>
            </a:r>
          </a:p>
          <a:p>
            <a:pPr marL="342900" indent="-342900">
              <a:buFont typeface="+mj-lt"/>
              <a:buAutoNum type="arabicPeriod"/>
            </a:pPr>
            <a:r>
              <a:rPr lang="en-IN" dirty="0">
                <a:latin typeface="Candara" panose="020E0502030303020204" pitchFamily="34" charset="0"/>
                <a:cs typeface="Calibri" panose="020F0502020204030204" pitchFamily="34" charset="0"/>
              </a:rPr>
              <a:t>deal with inconsistency issues that arise when we don’t use 2PC</a:t>
            </a:r>
          </a:p>
          <a:p>
            <a:pPr marL="342900" indent="-342900">
              <a:buFont typeface="+mj-lt"/>
              <a:buAutoNum type="arabicPeriod"/>
            </a:pPr>
            <a:r>
              <a:rPr lang="en-IN" dirty="0">
                <a:latin typeface="Candara" panose="020E0502030303020204" pitchFamily="34" charset="0"/>
                <a:cs typeface="Calibri" panose="020F0502020204030204" pitchFamily="34" charset="0"/>
              </a:rPr>
              <a:t>Make operations idempotent</a:t>
            </a:r>
          </a:p>
          <a:p>
            <a:pPr marL="342900" indent="-342900">
              <a:buFont typeface="+mj-lt"/>
              <a:buAutoNum type="arabicPeriod"/>
            </a:pPr>
            <a:r>
              <a:rPr lang="en-IN" dirty="0">
                <a:latin typeface="Candara" panose="020E0502030303020204" pitchFamily="34" charset="0"/>
                <a:cs typeface="Calibri" panose="020F0502020204030204" pitchFamily="34" charset="0"/>
              </a:rPr>
              <a:t>Provide assurance of ordering</a:t>
            </a:r>
          </a:p>
          <a:p>
            <a:endParaRPr lang="en-IN" dirty="0">
              <a:solidFill>
                <a:schemeClr val="accent2"/>
              </a:solidFill>
              <a:latin typeface="Candara" panose="020E050203030302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BF14D2F-52C4-4007-B1F1-630C7AC9307E}"/>
              </a:ext>
            </a:extLst>
          </p:cNvPr>
          <p:cNvSpPr txBox="1"/>
          <p:nvPr/>
        </p:nvSpPr>
        <p:spPr>
          <a:xfrm>
            <a:off x="1057276" y="755982"/>
            <a:ext cx="3562350" cy="646331"/>
          </a:xfrm>
          <a:prstGeom prst="rect">
            <a:avLst/>
          </a:prstGeom>
          <a:noFill/>
        </p:spPr>
        <p:txBody>
          <a:bodyPr wrap="square" rtlCol="0">
            <a:spAutoFit/>
          </a:bodyPr>
          <a:lstStyle/>
          <a:p>
            <a:r>
              <a:rPr lang="en-IN" sz="3600" b="1" dirty="0">
                <a:latin typeface="Candara" panose="020E0502030303020204" pitchFamily="34" charset="0"/>
                <a:cs typeface="Calibri" panose="020F0502020204030204" pitchFamily="34" charset="0"/>
              </a:rPr>
              <a:t>AIM</a:t>
            </a:r>
          </a:p>
        </p:txBody>
      </p:sp>
    </p:spTree>
    <p:extLst>
      <p:ext uri="{BB962C8B-B14F-4D97-AF65-F5344CB8AC3E}">
        <p14:creationId xmlns:p14="http://schemas.microsoft.com/office/powerpoint/2010/main" val="1308221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91C3-EE14-4A21-B92B-F823A703EE32}"/>
              </a:ext>
            </a:extLst>
          </p:cNvPr>
          <p:cNvSpPr>
            <a:spLocks noGrp="1"/>
          </p:cNvSpPr>
          <p:nvPr>
            <p:ph type="title"/>
          </p:nvPr>
        </p:nvSpPr>
        <p:spPr>
          <a:xfrm>
            <a:off x="1847098" y="1905043"/>
            <a:ext cx="6369975" cy="4821238"/>
          </a:xfrm>
        </p:spPr>
        <p:txBody>
          <a:bodyPr>
            <a:normAutofit/>
          </a:bodyPr>
          <a:lstStyle/>
          <a:p>
            <a:pPr algn="ctr"/>
            <a:r>
              <a:rPr lang="en-IN" sz="4800" b="1" dirty="0">
                <a:solidFill>
                  <a:schemeClr val="accent2"/>
                </a:solidFill>
                <a:latin typeface="Candara" panose="020E0502030303020204" pitchFamily="34" charset="0"/>
              </a:rPr>
              <a:t>Example 1:</a:t>
            </a:r>
            <a:br>
              <a:rPr lang="en-IN" sz="4800" b="1" dirty="0">
                <a:solidFill>
                  <a:schemeClr val="accent2"/>
                </a:solidFill>
                <a:latin typeface="Candara" panose="020E0502030303020204" pitchFamily="34" charset="0"/>
              </a:rPr>
            </a:br>
            <a:r>
              <a:rPr lang="en-IN" sz="4800" b="1" dirty="0">
                <a:solidFill>
                  <a:schemeClr val="accent2"/>
                </a:solidFill>
                <a:latin typeface="Candara" panose="020E0502030303020204" pitchFamily="34" charset="0"/>
              </a:rPr>
              <a:t>Distributed Transaction using 2PC </a:t>
            </a:r>
          </a:p>
        </p:txBody>
      </p:sp>
    </p:spTree>
    <p:extLst>
      <p:ext uri="{BB962C8B-B14F-4D97-AF65-F5344CB8AC3E}">
        <p14:creationId xmlns:p14="http://schemas.microsoft.com/office/powerpoint/2010/main" val="4272248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b="1"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b="1">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5"/>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6"/>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latin typeface="Candara" panose="020E0502030303020204" pitchFamily="34" charset="0"/>
              </a:rPr>
              <a:t>Database Interface</a:t>
            </a:r>
          </a:p>
          <a:p>
            <a:pPr algn="ctr"/>
            <a:endParaRPr lang="en-IN" b="1" dirty="0">
              <a:latin typeface="Candara" panose="020E0502030303020204" pitchFamily="34" charset="0"/>
            </a:endParaRPr>
          </a:p>
          <a:p>
            <a:pPr algn="ctr"/>
            <a:endParaRPr lang="en-IN" b="1" dirty="0">
              <a:latin typeface="Candara" panose="020E0502030303020204" pitchFamily="34" charset="0"/>
            </a:endParaRPr>
          </a:p>
        </p:txBody>
      </p:sp>
      <p:sp>
        <p:nvSpPr>
          <p:cNvPr id="10" name="Rectangle 9">
            <a:extLst>
              <a:ext uri="{FF2B5EF4-FFF2-40B4-BE49-F238E27FC236}">
                <a16:creationId xmlns:a16="http://schemas.microsoft.com/office/drawing/2014/main" id="{24A84974-07F0-4E81-8656-1A16839AC8FF}"/>
              </a:ext>
            </a:extLst>
          </p:cNvPr>
          <p:cNvSpPr/>
          <p:nvPr/>
        </p:nvSpPr>
        <p:spPr>
          <a:xfrm>
            <a:off x="3508668" y="4356749"/>
            <a:ext cx="1788466" cy="290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Candara" panose="020E0502030303020204" pitchFamily="34" charset="0"/>
              </a:rPr>
              <a:t>Tx Coordinator</a:t>
            </a: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441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5"/>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6"/>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E192E8A-F1A5-445D-BBAD-38DA1360F587}"/>
              </a:ext>
            </a:extLst>
          </p:cNvPr>
          <p:cNvSpPr txBox="1"/>
          <p:nvPr/>
        </p:nvSpPr>
        <p:spPr>
          <a:xfrm>
            <a:off x="4908822" y="5339365"/>
            <a:ext cx="6858001" cy="116955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Candara" panose="020E0502030303020204" pitchFamily="34" charset="0"/>
              </a:rPr>
              <a:t>Begin transaction </a:t>
            </a:r>
          </a:p>
          <a:p>
            <a:r>
              <a:rPr lang="en-IN" sz="1400" b="0" i="0" dirty="0">
                <a:solidFill>
                  <a:srgbClr val="00B050"/>
                </a:solidFill>
                <a:effectLst/>
                <a:latin typeface="Candara" panose="020E0502030303020204" pitchFamily="34" charset="0"/>
              </a:rPr>
              <a:t>Insert into </a:t>
            </a:r>
            <a:r>
              <a:rPr lang="en-IN" sz="1400" b="1" i="0" dirty="0">
                <a:solidFill>
                  <a:srgbClr val="00B050"/>
                </a:solidFill>
                <a:effectLst/>
                <a:latin typeface="Candara" panose="020E0502030303020204" pitchFamily="34" charset="0"/>
              </a:rPr>
              <a:t>transaction </a:t>
            </a:r>
            <a:r>
              <a:rPr lang="en-IN" sz="1400" b="0" i="0" dirty="0">
                <a:solidFill>
                  <a:srgbClr val="00B050"/>
                </a:solidFill>
                <a:effectLst/>
                <a:latin typeface="Candara" panose="020E0502030303020204" pitchFamily="34" charset="0"/>
              </a:rPr>
              <a:t>(xid, </a:t>
            </a:r>
            <a:r>
              <a:rPr lang="en-IN" sz="1400" b="0" i="0" dirty="0" err="1">
                <a:solidFill>
                  <a:srgbClr val="00B050"/>
                </a:solidFill>
                <a:effectLst/>
                <a:latin typeface="Candara" panose="020E0502030303020204" pitchFamily="34" charset="0"/>
              </a:rPr>
              <a:t>seller_id</a:t>
            </a:r>
            <a:r>
              <a:rPr lang="en-IN" sz="1400" b="0" i="0" dirty="0">
                <a:solidFill>
                  <a:srgbClr val="00B050"/>
                </a:solidFill>
                <a:effectLst/>
                <a:latin typeface="Candara" panose="020E0502030303020204" pitchFamily="34" charset="0"/>
              </a:rPr>
              <a:t>, </a:t>
            </a:r>
            <a:r>
              <a:rPr lang="en-IN" sz="1400" b="0" i="0" dirty="0" err="1">
                <a:solidFill>
                  <a:srgbClr val="00B050"/>
                </a:solidFill>
                <a:effectLst/>
                <a:latin typeface="Candara" panose="020E0502030303020204" pitchFamily="34" charset="0"/>
              </a:rPr>
              <a:t>buyer_id</a:t>
            </a:r>
            <a:r>
              <a:rPr lang="en-IN" sz="1400" b="0" i="0" dirty="0">
                <a:solidFill>
                  <a:srgbClr val="00B050"/>
                </a:solidFill>
                <a:effectLst/>
                <a:latin typeface="Candara" panose="020E0502030303020204" pitchFamily="34" charset="0"/>
              </a:rPr>
              <a:t>, amount); </a:t>
            </a:r>
          </a:p>
          <a:p>
            <a:r>
              <a:rPr lang="en-IN" sz="1400" b="0" i="0" dirty="0">
                <a:solidFill>
                  <a:schemeClr val="accent2"/>
                </a:solidFill>
                <a:effectLst/>
                <a:latin typeface="Candara" panose="020E0502030303020204" pitchFamily="34" charset="0"/>
              </a:rPr>
              <a:t>Update </a:t>
            </a:r>
            <a:r>
              <a:rPr lang="en-IN" sz="1400" b="1" i="0" dirty="0">
                <a:solidFill>
                  <a:schemeClr val="accent2"/>
                </a:solidFill>
                <a:effectLst/>
                <a:latin typeface="Candara" panose="020E0502030303020204" pitchFamily="34" charset="0"/>
              </a:rPr>
              <a:t>user</a:t>
            </a:r>
            <a:r>
              <a:rPr lang="en-IN" sz="1400" b="0" i="0" dirty="0">
                <a:solidFill>
                  <a:schemeClr val="accent2"/>
                </a:solidFill>
                <a:effectLst/>
                <a:latin typeface="Candara" panose="020E0502030303020204" pitchFamily="34" charset="0"/>
              </a:rPr>
              <a:t> set </a:t>
            </a:r>
            <a:r>
              <a:rPr lang="en-IN" sz="1400" b="0" i="0" dirty="0" err="1">
                <a:solidFill>
                  <a:schemeClr val="accent2"/>
                </a:solidFill>
                <a:effectLst/>
                <a:latin typeface="Candara" panose="020E0502030303020204" pitchFamily="34" charset="0"/>
              </a:rPr>
              <a:t>amt_sold</a:t>
            </a:r>
            <a:r>
              <a:rPr lang="en-IN" sz="1400" b="0" i="0" dirty="0">
                <a:solidFill>
                  <a:schemeClr val="accent2"/>
                </a:solidFill>
                <a:effectLst/>
                <a:latin typeface="Candara" panose="020E0502030303020204" pitchFamily="34" charset="0"/>
              </a:rPr>
              <a:t>      = </a:t>
            </a:r>
            <a:r>
              <a:rPr lang="en-IN" sz="1400" b="0" i="0" dirty="0" err="1">
                <a:solidFill>
                  <a:schemeClr val="accent2"/>
                </a:solidFill>
                <a:effectLst/>
                <a:latin typeface="Candara" panose="020E0502030303020204" pitchFamily="34" charset="0"/>
              </a:rPr>
              <a:t>amt_sold</a:t>
            </a:r>
            <a:r>
              <a:rPr lang="en-IN" sz="1400" b="0" i="0" dirty="0">
                <a:solidFill>
                  <a:schemeClr val="accent2"/>
                </a:solidFill>
                <a:effectLst/>
                <a:latin typeface="Candara" panose="020E0502030303020204" pitchFamily="34" charset="0"/>
              </a:rPr>
              <a:t>              +$amount where id=$seller_id; </a:t>
            </a:r>
          </a:p>
          <a:p>
            <a:r>
              <a:rPr lang="en-IN" sz="1400" b="0" i="0" dirty="0">
                <a:solidFill>
                  <a:schemeClr val="accent2"/>
                </a:solidFill>
                <a:effectLst/>
                <a:latin typeface="Candara" panose="020E0502030303020204" pitchFamily="34" charset="0"/>
              </a:rPr>
              <a:t>Update </a:t>
            </a:r>
            <a:r>
              <a:rPr lang="en-IN" sz="1400" b="1" i="0" dirty="0">
                <a:solidFill>
                  <a:schemeClr val="accent2"/>
                </a:solidFill>
                <a:effectLst/>
                <a:latin typeface="Candara" panose="020E0502030303020204" pitchFamily="34" charset="0"/>
              </a:rPr>
              <a:t>user</a:t>
            </a:r>
            <a:r>
              <a:rPr lang="en-IN" sz="1400" b="0" i="0" dirty="0">
                <a:solidFill>
                  <a:schemeClr val="accent2"/>
                </a:solidFill>
                <a:effectLst/>
                <a:latin typeface="Candara" panose="020E0502030303020204" pitchFamily="34" charset="0"/>
              </a:rPr>
              <a:t> set </a:t>
            </a:r>
            <a:r>
              <a:rPr lang="en-IN" sz="1400" b="0" i="0" dirty="0" err="1">
                <a:solidFill>
                  <a:schemeClr val="accent2"/>
                </a:solidFill>
                <a:effectLst/>
                <a:latin typeface="Candara" panose="020E0502030303020204" pitchFamily="34" charset="0"/>
              </a:rPr>
              <a:t>amt_bought</a:t>
            </a:r>
            <a:r>
              <a:rPr lang="en-IN" sz="1400" b="0" i="0" dirty="0">
                <a:solidFill>
                  <a:schemeClr val="accent2"/>
                </a:solidFill>
                <a:effectLst/>
                <a:latin typeface="Candara" panose="020E0502030303020204" pitchFamily="34" charset="0"/>
              </a:rPr>
              <a:t>= </a:t>
            </a:r>
            <a:r>
              <a:rPr lang="en-IN" sz="1400" b="0" i="0" dirty="0" err="1">
                <a:solidFill>
                  <a:schemeClr val="accent2"/>
                </a:solidFill>
                <a:effectLst/>
                <a:latin typeface="Candara" panose="020E0502030303020204" pitchFamily="34" charset="0"/>
              </a:rPr>
              <a:t>amount_bought</a:t>
            </a:r>
            <a:r>
              <a:rPr lang="en-IN" sz="1400" b="0" i="0" dirty="0">
                <a:solidFill>
                  <a:schemeClr val="accent2"/>
                </a:solidFill>
                <a:effectLst/>
                <a:latin typeface="Candara" panose="020E0502030303020204" pitchFamily="34" charset="0"/>
              </a:rPr>
              <a:t>+$amount where id=$</a:t>
            </a:r>
            <a:r>
              <a:rPr lang="en-IN" sz="1400" b="0" i="0" dirty="0" err="1">
                <a:solidFill>
                  <a:schemeClr val="accent2"/>
                </a:solidFill>
                <a:effectLst/>
                <a:latin typeface="Candara" panose="020E0502030303020204" pitchFamily="34" charset="0"/>
              </a:rPr>
              <a:t>buyer_id</a:t>
            </a:r>
            <a:r>
              <a:rPr lang="en-IN" sz="1400" b="0" i="0" dirty="0">
                <a:solidFill>
                  <a:schemeClr val="accent2"/>
                </a:solidFill>
                <a:effectLst/>
                <a:latin typeface="Candara" panose="020E0502030303020204" pitchFamily="34" charset="0"/>
              </a:rPr>
              <a:t>;</a:t>
            </a:r>
          </a:p>
          <a:p>
            <a:r>
              <a:rPr lang="en-IN" sz="1400" b="0" i="0" dirty="0">
                <a:effectLst/>
                <a:latin typeface="Candara" panose="020E0502030303020204" pitchFamily="34" charset="0"/>
              </a:rPr>
              <a:t>End transaction</a:t>
            </a:r>
            <a:endParaRPr lang="en-IN" sz="1400" dirty="0">
              <a:latin typeface="Candara" panose="020E0502030303020204" pitchFamily="34" charset="0"/>
            </a:endParaRPr>
          </a:p>
        </p:txBody>
      </p:sp>
      <p:sp>
        <p:nvSpPr>
          <p:cNvPr id="17" name="Rectangle 16">
            <a:extLst>
              <a:ext uri="{FF2B5EF4-FFF2-40B4-BE49-F238E27FC236}">
                <a16:creationId xmlns:a16="http://schemas.microsoft.com/office/drawing/2014/main" id="{F906F80A-8EDA-42AF-AD0F-DBCA43F2BE9C}"/>
              </a:ext>
            </a:extLst>
          </p:cNvPr>
          <p:cNvSpPr/>
          <p:nvPr/>
        </p:nvSpPr>
        <p:spPr>
          <a:xfrm>
            <a:off x="3508668" y="4356749"/>
            <a:ext cx="1788466" cy="290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Candara" panose="020E0502030303020204" pitchFamily="34" charset="0"/>
              </a:rPr>
              <a:t>Tx Coordinator</a:t>
            </a:r>
          </a:p>
        </p:txBody>
      </p:sp>
    </p:spTree>
    <p:extLst>
      <p:ext uri="{BB962C8B-B14F-4D97-AF65-F5344CB8AC3E}">
        <p14:creationId xmlns:p14="http://schemas.microsoft.com/office/powerpoint/2010/main" val="544627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b="1"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b="1">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5"/>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6"/>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latin typeface="Candara" panose="020E0502030303020204" pitchFamily="34" charset="0"/>
              </a:rPr>
              <a:t>Database Interface</a:t>
            </a:r>
          </a:p>
          <a:p>
            <a:pPr algn="ctr"/>
            <a:endParaRPr lang="en-IN" b="1" dirty="0">
              <a:latin typeface="Candara" panose="020E0502030303020204" pitchFamily="34" charset="0"/>
            </a:endParaRPr>
          </a:p>
          <a:p>
            <a:pPr algn="ctr"/>
            <a:endParaRPr lang="en-IN" b="1"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E192E8A-F1A5-445D-BBAD-38DA1360F587}"/>
              </a:ext>
            </a:extLst>
          </p:cNvPr>
          <p:cNvSpPr txBox="1"/>
          <p:nvPr/>
        </p:nvSpPr>
        <p:spPr>
          <a:xfrm>
            <a:off x="4908822" y="5339365"/>
            <a:ext cx="6858001" cy="116955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i="0" dirty="0">
                <a:effectLst/>
                <a:latin typeface="Candara" panose="020E0502030303020204" pitchFamily="34" charset="0"/>
              </a:rPr>
              <a:t>Begin transaction </a:t>
            </a:r>
          </a:p>
          <a:p>
            <a:r>
              <a:rPr lang="en-IN" sz="1400" i="0" dirty="0">
                <a:solidFill>
                  <a:srgbClr val="00B050"/>
                </a:solidFill>
                <a:effectLst/>
                <a:latin typeface="Candara" panose="020E0502030303020204" pitchFamily="34" charset="0"/>
              </a:rPr>
              <a:t>Insert into </a:t>
            </a:r>
            <a:r>
              <a:rPr lang="en-IN" sz="1400" b="1" i="0" dirty="0">
                <a:solidFill>
                  <a:srgbClr val="00B050"/>
                </a:solidFill>
                <a:effectLst/>
                <a:latin typeface="Candara" panose="020E0502030303020204" pitchFamily="34" charset="0"/>
              </a:rPr>
              <a:t>transaction</a:t>
            </a:r>
            <a:r>
              <a:rPr lang="en-IN" sz="1400" i="0" dirty="0">
                <a:solidFill>
                  <a:srgbClr val="00B050"/>
                </a:solidFill>
                <a:effectLst/>
                <a:latin typeface="Candara" panose="020E0502030303020204" pitchFamily="34" charset="0"/>
              </a:rPr>
              <a:t> (xid, </a:t>
            </a:r>
            <a:r>
              <a:rPr lang="en-IN" sz="1400" i="0" dirty="0" err="1">
                <a:solidFill>
                  <a:srgbClr val="00B050"/>
                </a:solidFill>
                <a:effectLst/>
                <a:latin typeface="Candara" panose="020E0502030303020204" pitchFamily="34" charset="0"/>
              </a:rPr>
              <a:t>seller_id</a:t>
            </a:r>
            <a:r>
              <a:rPr lang="en-IN" sz="1400" i="0" dirty="0">
                <a:solidFill>
                  <a:srgbClr val="00B050"/>
                </a:solidFill>
                <a:effectLst/>
                <a:latin typeface="Candara" panose="020E0502030303020204" pitchFamily="34" charset="0"/>
              </a:rPr>
              <a:t>, </a:t>
            </a:r>
            <a:r>
              <a:rPr lang="en-IN" sz="1400" i="0" dirty="0" err="1">
                <a:solidFill>
                  <a:srgbClr val="00B050"/>
                </a:solidFill>
                <a:effectLst/>
                <a:latin typeface="Candara" panose="020E0502030303020204" pitchFamily="34" charset="0"/>
              </a:rPr>
              <a:t>buyer_id</a:t>
            </a:r>
            <a:r>
              <a:rPr lang="en-IN" sz="1400" i="0" dirty="0">
                <a:solidFill>
                  <a:srgbClr val="00B050"/>
                </a:solidFill>
                <a:effectLst/>
                <a:latin typeface="Candara" panose="020E0502030303020204" pitchFamily="34" charset="0"/>
              </a:rPr>
              <a:t>, amount); </a:t>
            </a:r>
          </a:p>
          <a:p>
            <a:r>
              <a:rPr lang="en-IN" sz="1400" i="0" dirty="0">
                <a:solidFill>
                  <a:schemeClr val="accent2"/>
                </a:solidFill>
                <a:effectLst/>
                <a:latin typeface="Candara" panose="020E0502030303020204" pitchFamily="34" charset="0"/>
              </a:rPr>
              <a:t>Update </a:t>
            </a:r>
            <a:r>
              <a:rPr lang="en-IN" sz="1400" b="1" i="0" dirty="0">
                <a:solidFill>
                  <a:schemeClr val="accent2"/>
                </a:solidFill>
                <a:effectLst/>
                <a:latin typeface="Candara" panose="020E0502030303020204" pitchFamily="34" charset="0"/>
              </a:rPr>
              <a:t>user</a:t>
            </a:r>
            <a:r>
              <a:rPr lang="en-IN" sz="1400" i="0" dirty="0">
                <a:solidFill>
                  <a:schemeClr val="accent2"/>
                </a:solidFill>
                <a:effectLst/>
                <a:latin typeface="Candara" panose="020E0502030303020204" pitchFamily="34" charset="0"/>
              </a:rPr>
              <a:t> set </a:t>
            </a:r>
            <a:r>
              <a:rPr lang="en-IN" sz="1400" i="0" dirty="0" err="1">
                <a:solidFill>
                  <a:schemeClr val="accent2"/>
                </a:solidFill>
                <a:effectLst/>
                <a:latin typeface="Candara" panose="020E0502030303020204" pitchFamily="34" charset="0"/>
              </a:rPr>
              <a:t>amt_sold</a:t>
            </a:r>
            <a:r>
              <a:rPr lang="en-IN" sz="1400" i="0" dirty="0">
                <a:solidFill>
                  <a:schemeClr val="accent2"/>
                </a:solidFill>
                <a:effectLst/>
                <a:latin typeface="Candara" panose="020E0502030303020204" pitchFamily="34" charset="0"/>
              </a:rPr>
              <a:t>      = </a:t>
            </a:r>
            <a:r>
              <a:rPr lang="en-IN" sz="1400" i="0" dirty="0" err="1">
                <a:solidFill>
                  <a:schemeClr val="accent2"/>
                </a:solidFill>
                <a:effectLst/>
                <a:latin typeface="Candara" panose="020E0502030303020204" pitchFamily="34" charset="0"/>
              </a:rPr>
              <a:t>amt_sold</a:t>
            </a:r>
            <a:r>
              <a:rPr lang="en-IN" sz="1400" i="0" dirty="0">
                <a:solidFill>
                  <a:schemeClr val="accent2"/>
                </a:solidFill>
                <a:effectLst/>
                <a:latin typeface="Candara" panose="020E0502030303020204" pitchFamily="34" charset="0"/>
              </a:rPr>
              <a:t>              +$amount where id=$seller_id; </a:t>
            </a:r>
          </a:p>
          <a:p>
            <a:r>
              <a:rPr lang="en-IN" sz="1400" i="0" dirty="0">
                <a:solidFill>
                  <a:schemeClr val="accent2"/>
                </a:solidFill>
                <a:effectLst/>
                <a:latin typeface="Candara" panose="020E0502030303020204" pitchFamily="34" charset="0"/>
              </a:rPr>
              <a:t>Update </a:t>
            </a:r>
            <a:r>
              <a:rPr lang="en-IN" sz="1400" b="1" i="0" dirty="0">
                <a:solidFill>
                  <a:schemeClr val="accent2"/>
                </a:solidFill>
                <a:effectLst/>
                <a:latin typeface="Candara" panose="020E0502030303020204" pitchFamily="34" charset="0"/>
              </a:rPr>
              <a:t>user</a:t>
            </a:r>
            <a:r>
              <a:rPr lang="en-IN" sz="1400" i="0" dirty="0">
                <a:solidFill>
                  <a:schemeClr val="accent2"/>
                </a:solidFill>
                <a:effectLst/>
                <a:latin typeface="Candara" panose="020E0502030303020204" pitchFamily="34" charset="0"/>
              </a:rPr>
              <a:t> set </a:t>
            </a:r>
            <a:r>
              <a:rPr lang="en-IN" sz="1400" i="0" dirty="0" err="1">
                <a:solidFill>
                  <a:schemeClr val="accent2"/>
                </a:solidFill>
                <a:effectLst/>
                <a:latin typeface="Candara" panose="020E0502030303020204" pitchFamily="34" charset="0"/>
              </a:rPr>
              <a:t>amt_bought</a:t>
            </a:r>
            <a:r>
              <a:rPr lang="en-IN" sz="1400" i="0" dirty="0">
                <a:solidFill>
                  <a:schemeClr val="accent2"/>
                </a:solidFill>
                <a:effectLst/>
                <a:latin typeface="Candara" panose="020E0502030303020204" pitchFamily="34" charset="0"/>
              </a:rPr>
              <a:t>= </a:t>
            </a:r>
            <a:r>
              <a:rPr lang="en-IN" sz="1400" i="0" dirty="0" err="1">
                <a:solidFill>
                  <a:schemeClr val="accent2"/>
                </a:solidFill>
                <a:effectLst/>
                <a:latin typeface="Candara" panose="020E0502030303020204" pitchFamily="34" charset="0"/>
              </a:rPr>
              <a:t>amount_bought</a:t>
            </a:r>
            <a:r>
              <a:rPr lang="en-IN" sz="1400" i="0" dirty="0">
                <a:solidFill>
                  <a:schemeClr val="accent2"/>
                </a:solidFill>
                <a:effectLst/>
                <a:latin typeface="Candara" panose="020E0502030303020204" pitchFamily="34" charset="0"/>
              </a:rPr>
              <a:t>+$amount where id=$</a:t>
            </a:r>
            <a:r>
              <a:rPr lang="en-IN" sz="1400" i="0" dirty="0" err="1">
                <a:solidFill>
                  <a:schemeClr val="accent2"/>
                </a:solidFill>
                <a:effectLst/>
                <a:latin typeface="Candara" panose="020E0502030303020204" pitchFamily="34" charset="0"/>
              </a:rPr>
              <a:t>buyer_id</a:t>
            </a:r>
            <a:r>
              <a:rPr lang="en-IN" sz="1400" i="0" dirty="0">
                <a:solidFill>
                  <a:schemeClr val="accent2"/>
                </a:solidFill>
                <a:effectLst/>
                <a:latin typeface="Candara" panose="020E0502030303020204" pitchFamily="34" charset="0"/>
              </a:rPr>
              <a:t>;</a:t>
            </a:r>
          </a:p>
          <a:p>
            <a:r>
              <a:rPr lang="en-IN" sz="1400" i="0" dirty="0">
                <a:effectLst/>
                <a:latin typeface="Candara" panose="020E0502030303020204" pitchFamily="34" charset="0"/>
              </a:rPr>
              <a:t>End transaction</a:t>
            </a:r>
            <a:endParaRPr lang="en-IN" sz="1400" dirty="0">
              <a:latin typeface="Candara" panose="020E0502030303020204" pitchFamily="34" charset="0"/>
            </a:endParaRPr>
          </a:p>
        </p:txBody>
      </p:sp>
      <p:pic>
        <p:nvPicPr>
          <p:cNvPr id="17" name="Graphic 16" descr="Checkmark with solid fill">
            <a:extLst>
              <a:ext uri="{FF2B5EF4-FFF2-40B4-BE49-F238E27FC236}">
                <a16:creationId xmlns:a16="http://schemas.microsoft.com/office/drawing/2014/main" id="{280244E8-3455-4ADA-9697-BCC06EE34F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635095" y="252738"/>
            <a:ext cx="713086" cy="713086"/>
          </a:xfrm>
          <a:prstGeom prst="rect">
            <a:avLst/>
          </a:prstGeom>
        </p:spPr>
      </p:pic>
      <p:sp>
        <p:nvSpPr>
          <p:cNvPr id="20" name="Rectangle 19">
            <a:extLst>
              <a:ext uri="{FF2B5EF4-FFF2-40B4-BE49-F238E27FC236}">
                <a16:creationId xmlns:a16="http://schemas.microsoft.com/office/drawing/2014/main" id="{738860C1-90DF-4F85-B178-E44974AF27BA}"/>
              </a:ext>
            </a:extLst>
          </p:cNvPr>
          <p:cNvSpPr/>
          <p:nvPr/>
        </p:nvSpPr>
        <p:spPr>
          <a:xfrm>
            <a:off x="3508668" y="4356749"/>
            <a:ext cx="1788466" cy="290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Candara" panose="020E0502030303020204" pitchFamily="34" charset="0"/>
              </a:rPr>
              <a:t>Tx Coordinator</a:t>
            </a:r>
          </a:p>
        </p:txBody>
      </p:sp>
    </p:spTree>
    <p:extLst>
      <p:ext uri="{BB962C8B-B14F-4D97-AF65-F5344CB8AC3E}">
        <p14:creationId xmlns:p14="http://schemas.microsoft.com/office/powerpoint/2010/main" val="3118590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5"/>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6"/>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E192E8A-F1A5-445D-BBAD-38DA1360F587}"/>
              </a:ext>
            </a:extLst>
          </p:cNvPr>
          <p:cNvSpPr txBox="1"/>
          <p:nvPr/>
        </p:nvSpPr>
        <p:spPr>
          <a:xfrm>
            <a:off x="4908822" y="5339365"/>
            <a:ext cx="6858001" cy="116955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Candara" panose="020E0502030303020204" pitchFamily="34" charset="0"/>
              </a:rPr>
              <a:t>Begin transaction </a:t>
            </a:r>
          </a:p>
          <a:p>
            <a:r>
              <a:rPr lang="en-IN" sz="1400" b="0" i="0" dirty="0">
                <a:solidFill>
                  <a:srgbClr val="00B050"/>
                </a:solidFill>
                <a:effectLst/>
                <a:latin typeface="Candara" panose="020E0502030303020204" pitchFamily="34" charset="0"/>
              </a:rPr>
              <a:t>Insert into </a:t>
            </a:r>
            <a:r>
              <a:rPr lang="en-IN" sz="1400" b="1" i="0" dirty="0">
                <a:solidFill>
                  <a:srgbClr val="00B050"/>
                </a:solidFill>
                <a:effectLst/>
                <a:latin typeface="Candara" panose="020E0502030303020204" pitchFamily="34" charset="0"/>
              </a:rPr>
              <a:t>transaction </a:t>
            </a:r>
            <a:r>
              <a:rPr lang="en-IN" sz="1400" b="0" i="0" dirty="0">
                <a:solidFill>
                  <a:srgbClr val="00B050"/>
                </a:solidFill>
                <a:effectLst/>
                <a:latin typeface="Candara" panose="020E0502030303020204" pitchFamily="34" charset="0"/>
              </a:rPr>
              <a:t>(xid, </a:t>
            </a:r>
            <a:r>
              <a:rPr lang="en-IN" sz="1400" b="0" i="0" dirty="0" err="1">
                <a:solidFill>
                  <a:srgbClr val="00B050"/>
                </a:solidFill>
                <a:effectLst/>
                <a:latin typeface="Candara" panose="020E0502030303020204" pitchFamily="34" charset="0"/>
              </a:rPr>
              <a:t>seller_id</a:t>
            </a:r>
            <a:r>
              <a:rPr lang="en-IN" sz="1400" b="0" i="0" dirty="0">
                <a:solidFill>
                  <a:srgbClr val="00B050"/>
                </a:solidFill>
                <a:effectLst/>
                <a:latin typeface="Candara" panose="020E0502030303020204" pitchFamily="34" charset="0"/>
              </a:rPr>
              <a:t>, </a:t>
            </a:r>
            <a:r>
              <a:rPr lang="en-IN" sz="1400" b="0" i="0" dirty="0" err="1">
                <a:solidFill>
                  <a:srgbClr val="00B050"/>
                </a:solidFill>
                <a:effectLst/>
                <a:latin typeface="Candara" panose="020E0502030303020204" pitchFamily="34" charset="0"/>
              </a:rPr>
              <a:t>buyer_id</a:t>
            </a:r>
            <a:r>
              <a:rPr lang="en-IN" sz="1400" b="0" i="0" dirty="0">
                <a:solidFill>
                  <a:srgbClr val="00B050"/>
                </a:solidFill>
                <a:effectLst/>
                <a:latin typeface="Candara" panose="020E0502030303020204" pitchFamily="34" charset="0"/>
              </a:rPr>
              <a:t>, amount); </a:t>
            </a:r>
          </a:p>
          <a:p>
            <a:r>
              <a:rPr lang="en-IN" sz="1400" b="0" i="0" dirty="0">
                <a:solidFill>
                  <a:schemeClr val="accent2"/>
                </a:solidFill>
                <a:effectLst/>
                <a:latin typeface="Candara" panose="020E0502030303020204" pitchFamily="34" charset="0"/>
              </a:rPr>
              <a:t>Update </a:t>
            </a:r>
            <a:r>
              <a:rPr lang="en-IN" sz="1400" b="1" i="0" dirty="0">
                <a:solidFill>
                  <a:schemeClr val="accent2"/>
                </a:solidFill>
                <a:effectLst/>
                <a:latin typeface="Candara" panose="020E0502030303020204" pitchFamily="34" charset="0"/>
              </a:rPr>
              <a:t>user</a:t>
            </a:r>
            <a:r>
              <a:rPr lang="en-IN" sz="1400" b="0" i="0" dirty="0">
                <a:solidFill>
                  <a:schemeClr val="accent2"/>
                </a:solidFill>
                <a:effectLst/>
                <a:latin typeface="Candara" panose="020E0502030303020204" pitchFamily="34" charset="0"/>
              </a:rPr>
              <a:t> set </a:t>
            </a:r>
            <a:r>
              <a:rPr lang="en-IN" sz="1400" b="0" i="0" dirty="0" err="1">
                <a:solidFill>
                  <a:schemeClr val="accent2"/>
                </a:solidFill>
                <a:effectLst/>
                <a:latin typeface="Candara" panose="020E0502030303020204" pitchFamily="34" charset="0"/>
              </a:rPr>
              <a:t>amt_sold</a:t>
            </a:r>
            <a:r>
              <a:rPr lang="en-IN" sz="1400" b="0" i="0" dirty="0">
                <a:solidFill>
                  <a:schemeClr val="accent2"/>
                </a:solidFill>
                <a:effectLst/>
                <a:latin typeface="Candara" panose="020E0502030303020204" pitchFamily="34" charset="0"/>
              </a:rPr>
              <a:t>    = </a:t>
            </a:r>
            <a:r>
              <a:rPr lang="en-IN" sz="1400" b="0" i="0" dirty="0" err="1">
                <a:solidFill>
                  <a:schemeClr val="accent2"/>
                </a:solidFill>
                <a:effectLst/>
                <a:latin typeface="Candara" panose="020E0502030303020204" pitchFamily="34" charset="0"/>
              </a:rPr>
              <a:t>amt_sold</a:t>
            </a:r>
            <a:r>
              <a:rPr lang="en-IN" sz="1400" b="0" i="0" dirty="0">
                <a:solidFill>
                  <a:schemeClr val="accent2"/>
                </a:solidFill>
                <a:effectLst/>
                <a:latin typeface="Candara" panose="020E0502030303020204" pitchFamily="34" charset="0"/>
              </a:rPr>
              <a:t>           +$amount where id=$</a:t>
            </a:r>
            <a:r>
              <a:rPr lang="en-IN" sz="1400" b="0" i="0" dirty="0" err="1">
                <a:solidFill>
                  <a:schemeClr val="accent2"/>
                </a:solidFill>
                <a:effectLst/>
                <a:latin typeface="Candara" panose="020E0502030303020204" pitchFamily="34" charset="0"/>
              </a:rPr>
              <a:t>seller_id</a:t>
            </a:r>
            <a:r>
              <a:rPr lang="en-IN" sz="1400" b="0" i="0" dirty="0">
                <a:solidFill>
                  <a:schemeClr val="accent2"/>
                </a:solidFill>
                <a:effectLst/>
                <a:latin typeface="Candara" panose="020E0502030303020204" pitchFamily="34" charset="0"/>
              </a:rPr>
              <a:t>; </a:t>
            </a:r>
          </a:p>
          <a:p>
            <a:r>
              <a:rPr lang="en-IN" sz="1400" b="0" i="0" dirty="0">
                <a:solidFill>
                  <a:schemeClr val="accent2"/>
                </a:solidFill>
                <a:effectLst/>
                <a:latin typeface="Candara" panose="020E0502030303020204" pitchFamily="34" charset="0"/>
              </a:rPr>
              <a:t>Update </a:t>
            </a:r>
            <a:r>
              <a:rPr lang="en-IN" sz="1400" b="1" i="0" dirty="0">
                <a:solidFill>
                  <a:schemeClr val="accent2"/>
                </a:solidFill>
                <a:effectLst/>
                <a:latin typeface="Candara" panose="020E0502030303020204" pitchFamily="34" charset="0"/>
              </a:rPr>
              <a:t>user</a:t>
            </a:r>
            <a:r>
              <a:rPr lang="en-IN" sz="1400" b="0" i="0" dirty="0">
                <a:solidFill>
                  <a:schemeClr val="accent2"/>
                </a:solidFill>
                <a:effectLst/>
                <a:latin typeface="Candara" panose="020E0502030303020204" pitchFamily="34" charset="0"/>
              </a:rPr>
              <a:t> set </a:t>
            </a:r>
            <a:r>
              <a:rPr lang="en-IN" sz="1400" b="0" i="0" dirty="0" err="1">
                <a:solidFill>
                  <a:schemeClr val="accent2"/>
                </a:solidFill>
                <a:effectLst/>
                <a:latin typeface="Candara" panose="020E0502030303020204" pitchFamily="34" charset="0"/>
              </a:rPr>
              <a:t>amt_bought</a:t>
            </a:r>
            <a:r>
              <a:rPr lang="en-IN" sz="1400" b="0" i="0" dirty="0">
                <a:solidFill>
                  <a:schemeClr val="accent2"/>
                </a:solidFill>
                <a:effectLst/>
                <a:latin typeface="Candara" panose="020E0502030303020204" pitchFamily="34" charset="0"/>
              </a:rPr>
              <a:t>= </a:t>
            </a:r>
            <a:r>
              <a:rPr lang="en-IN" sz="1400" b="0" i="0" dirty="0" err="1">
                <a:solidFill>
                  <a:schemeClr val="accent2"/>
                </a:solidFill>
                <a:effectLst/>
                <a:latin typeface="Candara" panose="020E0502030303020204" pitchFamily="34" charset="0"/>
              </a:rPr>
              <a:t>amount_bought</a:t>
            </a:r>
            <a:r>
              <a:rPr lang="en-IN" sz="1400" b="0" i="0" dirty="0">
                <a:solidFill>
                  <a:schemeClr val="accent2"/>
                </a:solidFill>
                <a:effectLst/>
                <a:latin typeface="Candara" panose="020E0502030303020204" pitchFamily="34" charset="0"/>
              </a:rPr>
              <a:t>+$amount where id=$</a:t>
            </a:r>
            <a:r>
              <a:rPr lang="en-IN" sz="1400" b="0" i="0" dirty="0" err="1">
                <a:solidFill>
                  <a:schemeClr val="accent2"/>
                </a:solidFill>
                <a:effectLst/>
                <a:latin typeface="Candara" panose="020E0502030303020204" pitchFamily="34" charset="0"/>
              </a:rPr>
              <a:t>buyer_id</a:t>
            </a:r>
            <a:r>
              <a:rPr lang="en-IN" sz="1400" b="0" i="0" dirty="0">
                <a:solidFill>
                  <a:schemeClr val="accent2"/>
                </a:solidFill>
                <a:effectLst/>
                <a:latin typeface="Candara" panose="020E0502030303020204" pitchFamily="34" charset="0"/>
              </a:rPr>
              <a:t>;</a:t>
            </a:r>
          </a:p>
          <a:p>
            <a:r>
              <a:rPr lang="en-IN" sz="1400" b="0" i="0" dirty="0">
                <a:effectLst/>
                <a:latin typeface="Candara" panose="020E0502030303020204" pitchFamily="34" charset="0"/>
              </a:rPr>
              <a:t>End transaction</a:t>
            </a:r>
            <a:endParaRPr lang="en-IN" sz="1400" dirty="0">
              <a:latin typeface="Candara" panose="020E0502030303020204" pitchFamily="34" charset="0"/>
            </a:endParaRPr>
          </a:p>
        </p:txBody>
      </p:sp>
      <p:pic>
        <p:nvPicPr>
          <p:cNvPr id="17" name="Graphic 16" descr="Checkmark with solid fill">
            <a:extLst>
              <a:ext uri="{FF2B5EF4-FFF2-40B4-BE49-F238E27FC236}">
                <a16:creationId xmlns:a16="http://schemas.microsoft.com/office/drawing/2014/main" id="{280244E8-3455-4ADA-9697-BCC06EE34F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635095" y="252738"/>
            <a:ext cx="713086" cy="713086"/>
          </a:xfrm>
          <a:prstGeom prst="rect">
            <a:avLst/>
          </a:prstGeom>
        </p:spPr>
      </p:pic>
      <p:pic>
        <p:nvPicPr>
          <p:cNvPr id="20" name="Graphic 19" descr="Checkmark with solid fill">
            <a:extLst>
              <a:ext uri="{FF2B5EF4-FFF2-40B4-BE49-F238E27FC236}">
                <a16:creationId xmlns:a16="http://schemas.microsoft.com/office/drawing/2014/main" id="{B94754CE-745C-4FD0-91F6-69B3820BF86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68681" y="323952"/>
            <a:ext cx="713086" cy="713086"/>
          </a:xfrm>
          <a:prstGeom prst="rect">
            <a:avLst/>
          </a:prstGeom>
        </p:spPr>
      </p:pic>
      <p:sp>
        <p:nvSpPr>
          <p:cNvPr id="21" name="Rectangle 20">
            <a:extLst>
              <a:ext uri="{FF2B5EF4-FFF2-40B4-BE49-F238E27FC236}">
                <a16:creationId xmlns:a16="http://schemas.microsoft.com/office/drawing/2014/main" id="{D27C9A24-1A74-40F9-8F4D-02CFA518B326}"/>
              </a:ext>
            </a:extLst>
          </p:cNvPr>
          <p:cNvSpPr/>
          <p:nvPr/>
        </p:nvSpPr>
        <p:spPr>
          <a:xfrm>
            <a:off x="3508668" y="4356749"/>
            <a:ext cx="1788466" cy="290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Candara" panose="020E0502030303020204" pitchFamily="34" charset="0"/>
              </a:rPr>
              <a:t>Tx Coordinator</a:t>
            </a:r>
          </a:p>
        </p:txBody>
      </p:sp>
    </p:spTree>
    <p:extLst>
      <p:ext uri="{BB962C8B-B14F-4D97-AF65-F5344CB8AC3E}">
        <p14:creationId xmlns:p14="http://schemas.microsoft.com/office/powerpoint/2010/main" val="4140610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b="1"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b="1">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5"/>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6"/>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latin typeface="Candara" panose="020E0502030303020204" pitchFamily="34" charset="0"/>
              </a:rPr>
              <a:t>Database Interface</a:t>
            </a:r>
          </a:p>
          <a:p>
            <a:pPr algn="ctr"/>
            <a:endParaRPr lang="en-IN" b="1" dirty="0">
              <a:latin typeface="Candara" panose="020E0502030303020204" pitchFamily="34" charset="0"/>
            </a:endParaRPr>
          </a:p>
          <a:p>
            <a:pPr algn="ctr"/>
            <a:endParaRPr lang="en-IN" b="1"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Checkmark with solid fill">
            <a:extLst>
              <a:ext uri="{FF2B5EF4-FFF2-40B4-BE49-F238E27FC236}">
                <a16:creationId xmlns:a16="http://schemas.microsoft.com/office/drawing/2014/main" id="{280244E8-3455-4ADA-9697-BCC06EE34F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635095" y="252738"/>
            <a:ext cx="713086" cy="713086"/>
          </a:xfrm>
          <a:prstGeom prst="rect">
            <a:avLst/>
          </a:prstGeom>
        </p:spPr>
      </p:pic>
      <p:pic>
        <p:nvPicPr>
          <p:cNvPr id="20" name="Graphic 19" descr="Checkmark with solid fill">
            <a:extLst>
              <a:ext uri="{FF2B5EF4-FFF2-40B4-BE49-F238E27FC236}">
                <a16:creationId xmlns:a16="http://schemas.microsoft.com/office/drawing/2014/main" id="{B94754CE-745C-4FD0-91F6-69B3820BF86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68681" y="323952"/>
            <a:ext cx="713086" cy="713086"/>
          </a:xfrm>
          <a:prstGeom prst="rect">
            <a:avLst/>
          </a:prstGeom>
        </p:spPr>
      </p:pic>
      <p:pic>
        <p:nvPicPr>
          <p:cNvPr id="21" name="Graphic 20" descr="Checkmark with solid fill">
            <a:extLst>
              <a:ext uri="{FF2B5EF4-FFF2-40B4-BE49-F238E27FC236}">
                <a16:creationId xmlns:a16="http://schemas.microsoft.com/office/drawing/2014/main" id="{25FC2D27-B595-4E21-ABB3-3AD22C4FA2F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02027" y="4631381"/>
            <a:ext cx="713086" cy="713086"/>
          </a:xfrm>
          <a:prstGeom prst="rect">
            <a:avLst/>
          </a:prstGeom>
        </p:spPr>
      </p:pic>
      <p:sp>
        <p:nvSpPr>
          <p:cNvPr id="23" name="TextBox 22">
            <a:extLst>
              <a:ext uri="{FF2B5EF4-FFF2-40B4-BE49-F238E27FC236}">
                <a16:creationId xmlns:a16="http://schemas.microsoft.com/office/drawing/2014/main" id="{65165638-A277-4860-A06D-E115C2FB6117}"/>
              </a:ext>
            </a:extLst>
          </p:cNvPr>
          <p:cNvSpPr txBox="1"/>
          <p:nvPr/>
        </p:nvSpPr>
        <p:spPr>
          <a:xfrm>
            <a:off x="5121765" y="5344467"/>
            <a:ext cx="6858001" cy="116955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IN" sz="1400" i="0" dirty="0">
                <a:effectLst/>
                <a:latin typeface="Candara" panose="020E0502030303020204" pitchFamily="34" charset="0"/>
              </a:rPr>
              <a:t>Begin transaction </a:t>
            </a:r>
          </a:p>
          <a:p>
            <a:r>
              <a:rPr lang="en-IN" sz="1400" i="0" dirty="0">
                <a:solidFill>
                  <a:srgbClr val="00B050"/>
                </a:solidFill>
                <a:effectLst/>
                <a:latin typeface="Candara" panose="020E0502030303020204" pitchFamily="34" charset="0"/>
              </a:rPr>
              <a:t>Insert into </a:t>
            </a:r>
            <a:r>
              <a:rPr lang="en-IN" sz="1400" b="1" i="0" dirty="0">
                <a:solidFill>
                  <a:srgbClr val="00B050"/>
                </a:solidFill>
                <a:effectLst/>
                <a:latin typeface="Candara" panose="020E0502030303020204" pitchFamily="34" charset="0"/>
              </a:rPr>
              <a:t>transaction</a:t>
            </a:r>
            <a:r>
              <a:rPr lang="en-IN" sz="1400" i="0" dirty="0">
                <a:solidFill>
                  <a:srgbClr val="00B050"/>
                </a:solidFill>
                <a:effectLst/>
                <a:latin typeface="Candara" panose="020E0502030303020204" pitchFamily="34" charset="0"/>
              </a:rPr>
              <a:t> (xid, </a:t>
            </a:r>
            <a:r>
              <a:rPr lang="en-IN" sz="1400" i="0" dirty="0" err="1">
                <a:solidFill>
                  <a:srgbClr val="00B050"/>
                </a:solidFill>
                <a:effectLst/>
                <a:latin typeface="Candara" panose="020E0502030303020204" pitchFamily="34" charset="0"/>
              </a:rPr>
              <a:t>seller_id</a:t>
            </a:r>
            <a:r>
              <a:rPr lang="en-IN" sz="1400" i="0" dirty="0">
                <a:solidFill>
                  <a:srgbClr val="00B050"/>
                </a:solidFill>
                <a:effectLst/>
                <a:latin typeface="Candara" panose="020E0502030303020204" pitchFamily="34" charset="0"/>
              </a:rPr>
              <a:t>, </a:t>
            </a:r>
            <a:r>
              <a:rPr lang="en-IN" sz="1400" i="0" dirty="0" err="1">
                <a:solidFill>
                  <a:srgbClr val="00B050"/>
                </a:solidFill>
                <a:effectLst/>
                <a:latin typeface="Candara" panose="020E0502030303020204" pitchFamily="34" charset="0"/>
              </a:rPr>
              <a:t>buyer_id</a:t>
            </a:r>
            <a:r>
              <a:rPr lang="en-IN" sz="1400" i="0" dirty="0">
                <a:solidFill>
                  <a:srgbClr val="00B050"/>
                </a:solidFill>
                <a:effectLst/>
                <a:latin typeface="Candara" panose="020E0502030303020204" pitchFamily="34" charset="0"/>
              </a:rPr>
              <a:t>, amount); </a:t>
            </a:r>
          </a:p>
          <a:p>
            <a:r>
              <a:rPr lang="en-IN" sz="1400" i="0" dirty="0">
                <a:solidFill>
                  <a:schemeClr val="accent1"/>
                </a:solidFill>
                <a:effectLst/>
                <a:latin typeface="Candara" panose="020E0502030303020204" pitchFamily="34" charset="0"/>
              </a:rPr>
              <a:t>Update </a:t>
            </a:r>
            <a:r>
              <a:rPr lang="en-IN" sz="1400" b="1" i="0" dirty="0">
                <a:solidFill>
                  <a:schemeClr val="accent1"/>
                </a:solidFill>
                <a:effectLst/>
                <a:latin typeface="Candara" panose="020E0502030303020204" pitchFamily="34" charset="0"/>
              </a:rPr>
              <a:t>user</a:t>
            </a:r>
            <a:r>
              <a:rPr lang="en-IN" sz="1400" i="0" dirty="0">
                <a:solidFill>
                  <a:schemeClr val="accent1"/>
                </a:solidFill>
                <a:effectLst/>
                <a:latin typeface="Candara" panose="020E0502030303020204" pitchFamily="34" charset="0"/>
              </a:rPr>
              <a:t> set </a:t>
            </a:r>
            <a:r>
              <a:rPr lang="en-IN" sz="1400" i="0" dirty="0" err="1">
                <a:solidFill>
                  <a:schemeClr val="accent1"/>
                </a:solidFill>
                <a:effectLst/>
                <a:latin typeface="Candara" panose="020E0502030303020204" pitchFamily="34" charset="0"/>
              </a:rPr>
              <a:t>amt_sold</a:t>
            </a:r>
            <a:r>
              <a:rPr lang="en-IN" sz="1400" i="0" dirty="0">
                <a:solidFill>
                  <a:schemeClr val="accent1"/>
                </a:solidFill>
                <a:effectLst/>
                <a:latin typeface="Candara" panose="020E0502030303020204" pitchFamily="34" charset="0"/>
              </a:rPr>
              <a:t>      = </a:t>
            </a:r>
            <a:r>
              <a:rPr lang="en-IN" sz="1400" i="0" dirty="0" err="1">
                <a:solidFill>
                  <a:schemeClr val="accent1"/>
                </a:solidFill>
                <a:effectLst/>
                <a:latin typeface="Candara" panose="020E0502030303020204" pitchFamily="34" charset="0"/>
              </a:rPr>
              <a:t>amt_sold</a:t>
            </a:r>
            <a:r>
              <a:rPr lang="en-IN" sz="1400" i="0" dirty="0">
                <a:solidFill>
                  <a:schemeClr val="accent1"/>
                </a:solidFill>
                <a:effectLst/>
                <a:latin typeface="Candara" panose="020E0502030303020204" pitchFamily="34" charset="0"/>
              </a:rPr>
              <a:t>           +$amount where id=$seller_id; </a:t>
            </a:r>
          </a:p>
          <a:p>
            <a:r>
              <a:rPr lang="en-IN" sz="1400" i="0" dirty="0">
                <a:solidFill>
                  <a:schemeClr val="accent1"/>
                </a:solidFill>
                <a:effectLst/>
                <a:latin typeface="Candara" panose="020E0502030303020204" pitchFamily="34" charset="0"/>
              </a:rPr>
              <a:t>Update </a:t>
            </a:r>
            <a:r>
              <a:rPr lang="en-IN" sz="1400" b="1" i="0" dirty="0">
                <a:solidFill>
                  <a:schemeClr val="accent1"/>
                </a:solidFill>
                <a:effectLst/>
                <a:latin typeface="Candara" panose="020E0502030303020204" pitchFamily="34" charset="0"/>
              </a:rPr>
              <a:t>user</a:t>
            </a:r>
            <a:r>
              <a:rPr lang="en-IN" sz="1400" i="0" dirty="0">
                <a:solidFill>
                  <a:schemeClr val="accent1"/>
                </a:solidFill>
                <a:effectLst/>
                <a:latin typeface="Candara" panose="020E0502030303020204" pitchFamily="34" charset="0"/>
              </a:rPr>
              <a:t> set </a:t>
            </a:r>
            <a:r>
              <a:rPr lang="en-IN" sz="1400" i="0" dirty="0" err="1">
                <a:solidFill>
                  <a:schemeClr val="accent1"/>
                </a:solidFill>
                <a:effectLst/>
                <a:latin typeface="Candara" panose="020E0502030303020204" pitchFamily="34" charset="0"/>
              </a:rPr>
              <a:t>amt_bought</a:t>
            </a:r>
            <a:r>
              <a:rPr lang="en-IN" sz="1400" i="0" dirty="0">
                <a:solidFill>
                  <a:schemeClr val="accent1"/>
                </a:solidFill>
                <a:effectLst/>
                <a:latin typeface="Candara" panose="020E0502030303020204" pitchFamily="34" charset="0"/>
              </a:rPr>
              <a:t>= </a:t>
            </a:r>
            <a:r>
              <a:rPr lang="en-IN" sz="1400" i="0" dirty="0" err="1">
                <a:solidFill>
                  <a:schemeClr val="accent1"/>
                </a:solidFill>
                <a:effectLst/>
                <a:latin typeface="Candara" panose="020E0502030303020204" pitchFamily="34" charset="0"/>
              </a:rPr>
              <a:t>amount_bought</a:t>
            </a:r>
            <a:r>
              <a:rPr lang="en-IN" sz="1400" i="0" dirty="0">
                <a:solidFill>
                  <a:schemeClr val="accent1"/>
                </a:solidFill>
                <a:effectLst/>
                <a:latin typeface="Candara" panose="020E0502030303020204" pitchFamily="34" charset="0"/>
              </a:rPr>
              <a:t>+$amount where id=$</a:t>
            </a:r>
            <a:r>
              <a:rPr lang="en-IN" sz="1400" i="0" dirty="0" err="1">
                <a:solidFill>
                  <a:schemeClr val="accent1"/>
                </a:solidFill>
                <a:effectLst/>
                <a:latin typeface="Candara" panose="020E0502030303020204" pitchFamily="34" charset="0"/>
              </a:rPr>
              <a:t>buyer_id</a:t>
            </a:r>
            <a:r>
              <a:rPr lang="en-IN" sz="1400" i="0" dirty="0">
                <a:solidFill>
                  <a:schemeClr val="accent1"/>
                </a:solidFill>
                <a:effectLst/>
                <a:latin typeface="Candara" panose="020E0502030303020204" pitchFamily="34" charset="0"/>
              </a:rPr>
              <a:t>;</a:t>
            </a:r>
          </a:p>
          <a:p>
            <a:r>
              <a:rPr lang="en-IN" sz="1400" i="0" dirty="0">
                <a:effectLst/>
                <a:latin typeface="Candara" panose="020E0502030303020204" pitchFamily="34" charset="0"/>
              </a:rPr>
              <a:t>End transaction</a:t>
            </a:r>
            <a:endParaRPr lang="en-IN" sz="1400" dirty="0">
              <a:latin typeface="Candara" panose="020E0502030303020204" pitchFamily="34" charset="0"/>
            </a:endParaRPr>
          </a:p>
        </p:txBody>
      </p:sp>
      <p:sp>
        <p:nvSpPr>
          <p:cNvPr id="24" name="Rectangle 23">
            <a:extLst>
              <a:ext uri="{FF2B5EF4-FFF2-40B4-BE49-F238E27FC236}">
                <a16:creationId xmlns:a16="http://schemas.microsoft.com/office/drawing/2014/main" id="{D28DBA34-BFFB-4C0E-952D-92EF67F01603}"/>
              </a:ext>
            </a:extLst>
          </p:cNvPr>
          <p:cNvSpPr/>
          <p:nvPr/>
        </p:nvSpPr>
        <p:spPr>
          <a:xfrm>
            <a:off x="3508668" y="4356749"/>
            <a:ext cx="1788466" cy="290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Candara" panose="020E0502030303020204" pitchFamily="34" charset="0"/>
              </a:rPr>
              <a:t>Tx Coordinator</a:t>
            </a:r>
          </a:p>
        </p:txBody>
      </p:sp>
    </p:spTree>
    <p:extLst>
      <p:ext uri="{BB962C8B-B14F-4D97-AF65-F5344CB8AC3E}">
        <p14:creationId xmlns:p14="http://schemas.microsoft.com/office/powerpoint/2010/main" val="1497956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91C3-EE14-4A21-B92B-F823A703EE32}"/>
              </a:ext>
            </a:extLst>
          </p:cNvPr>
          <p:cNvSpPr>
            <a:spLocks noGrp="1"/>
          </p:cNvSpPr>
          <p:nvPr>
            <p:ph type="title"/>
          </p:nvPr>
        </p:nvSpPr>
        <p:spPr>
          <a:xfrm>
            <a:off x="1822047" y="2036762"/>
            <a:ext cx="6094402" cy="4821238"/>
          </a:xfrm>
        </p:spPr>
        <p:txBody>
          <a:bodyPr>
            <a:normAutofit/>
          </a:bodyPr>
          <a:lstStyle/>
          <a:p>
            <a:pPr algn="ctr"/>
            <a:r>
              <a:rPr lang="en-IN" sz="4800" b="1" dirty="0">
                <a:solidFill>
                  <a:schemeClr val="accent2"/>
                </a:solidFill>
                <a:latin typeface="Candara" panose="020E0502030303020204" pitchFamily="34" charset="0"/>
              </a:rPr>
              <a:t>Problem with 2PC:</a:t>
            </a:r>
            <a:br>
              <a:rPr lang="en-IN" sz="4800" b="1" dirty="0">
                <a:solidFill>
                  <a:schemeClr val="accent2"/>
                </a:solidFill>
                <a:latin typeface="Candara" panose="020E0502030303020204" pitchFamily="34" charset="0"/>
              </a:rPr>
            </a:br>
            <a:r>
              <a:rPr lang="en-IN" sz="4800" b="1" dirty="0">
                <a:solidFill>
                  <a:schemeClr val="accent2"/>
                </a:solidFill>
                <a:latin typeface="Candara" panose="020E0502030303020204" pitchFamily="34" charset="0"/>
              </a:rPr>
              <a:t>Reduces Availability</a:t>
            </a:r>
          </a:p>
        </p:txBody>
      </p:sp>
    </p:spTree>
    <p:extLst>
      <p:ext uri="{BB962C8B-B14F-4D97-AF65-F5344CB8AC3E}">
        <p14:creationId xmlns:p14="http://schemas.microsoft.com/office/powerpoint/2010/main" val="3644189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336442" y="-372112"/>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b="1"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b="1">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5"/>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6"/>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latin typeface="Candara" panose="020E0502030303020204" pitchFamily="34" charset="0"/>
              </a:rPr>
              <a:t>Database Interface</a:t>
            </a:r>
          </a:p>
          <a:p>
            <a:pPr algn="ctr"/>
            <a:endParaRPr lang="en-IN" b="1" dirty="0">
              <a:latin typeface="Candara" panose="020E0502030303020204" pitchFamily="34" charset="0"/>
            </a:endParaRPr>
          </a:p>
          <a:p>
            <a:pPr algn="ctr"/>
            <a:endParaRPr lang="en-IN" b="1"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loud 23">
            <a:extLst>
              <a:ext uri="{FF2B5EF4-FFF2-40B4-BE49-F238E27FC236}">
                <a16:creationId xmlns:a16="http://schemas.microsoft.com/office/drawing/2014/main" id="{04F8F1B2-3310-4E45-B85B-2094F2A2AC5F}"/>
              </a:ext>
            </a:extLst>
          </p:cNvPr>
          <p:cNvSpPr/>
          <p:nvPr/>
        </p:nvSpPr>
        <p:spPr>
          <a:xfrm>
            <a:off x="5831251" y="2609603"/>
            <a:ext cx="1403960" cy="1164920"/>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Candara" panose="020E0502030303020204" pitchFamily="34" charset="0"/>
            </a:endParaRPr>
          </a:p>
        </p:txBody>
      </p:sp>
      <p:sp>
        <p:nvSpPr>
          <p:cNvPr id="26" name="Multiplication Sign 25">
            <a:extLst>
              <a:ext uri="{FF2B5EF4-FFF2-40B4-BE49-F238E27FC236}">
                <a16:creationId xmlns:a16="http://schemas.microsoft.com/office/drawing/2014/main" id="{9970CED3-D1A6-4A4A-A7D3-37FB2ECC6743}"/>
              </a:ext>
            </a:extLst>
          </p:cNvPr>
          <p:cNvSpPr/>
          <p:nvPr/>
        </p:nvSpPr>
        <p:spPr>
          <a:xfrm>
            <a:off x="6158563" y="2844959"/>
            <a:ext cx="733633" cy="69420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Candara" panose="020E0502030303020204" pitchFamily="34" charset="0"/>
            </a:endParaRPr>
          </a:p>
        </p:txBody>
      </p:sp>
      <p:sp>
        <p:nvSpPr>
          <p:cNvPr id="20" name="Rectangle 19">
            <a:extLst>
              <a:ext uri="{FF2B5EF4-FFF2-40B4-BE49-F238E27FC236}">
                <a16:creationId xmlns:a16="http://schemas.microsoft.com/office/drawing/2014/main" id="{1FE37B1E-E767-4BC5-BA8A-2EBF31E14F91}"/>
              </a:ext>
            </a:extLst>
          </p:cNvPr>
          <p:cNvSpPr/>
          <p:nvPr/>
        </p:nvSpPr>
        <p:spPr>
          <a:xfrm>
            <a:off x="3508668" y="4356749"/>
            <a:ext cx="1788466" cy="290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Candara" panose="020E0502030303020204" pitchFamily="34" charset="0"/>
              </a:rPr>
              <a:t>Tx Coordinator</a:t>
            </a:r>
          </a:p>
        </p:txBody>
      </p:sp>
    </p:spTree>
    <p:extLst>
      <p:ext uri="{BB962C8B-B14F-4D97-AF65-F5344CB8AC3E}">
        <p14:creationId xmlns:p14="http://schemas.microsoft.com/office/powerpoint/2010/main" val="4082470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86518" y="0"/>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b="1"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b="1">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5"/>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6"/>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latin typeface="Candara" panose="020E0502030303020204" pitchFamily="34" charset="0"/>
              </a:rPr>
              <a:t>Database Interface</a:t>
            </a:r>
          </a:p>
          <a:p>
            <a:pPr algn="ctr"/>
            <a:endParaRPr lang="en-IN" b="1" dirty="0">
              <a:latin typeface="Candara" panose="020E0502030303020204" pitchFamily="34" charset="0"/>
            </a:endParaRPr>
          </a:p>
          <a:p>
            <a:pPr algn="ctr"/>
            <a:endParaRPr lang="en-IN" b="1"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loud 23">
            <a:extLst>
              <a:ext uri="{FF2B5EF4-FFF2-40B4-BE49-F238E27FC236}">
                <a16:creationId xmlns:a16="http://schemas.microsoft.com/office/drawing/2014/main" id="{04F8F1B2-3310-4E45-B85B-2094F2A2AC5F}"/>
              </a:ext>
            </a:extLst>
          </p:cNvPr>
          <p:cNvSpPr/>
          <p:nvPr/>
        </p:nvSpPr>
        <p:spPr>
          <a:xfrm>
            <a:off x="5831251" y="2609603"/>
            <a:ext cx="1403960" cy="1164920"/>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Candara" panose="020E0502030303020204" pitchFamily="34" charset="0"/>
            </a:endParaRPr>
          </a:p>
        </p:txBody>
      </p:sp>
      <p:sp>
        <p:nvSpPr>
          <p:cNvPr id="26" name="Multiplication Sign 25">
            <a:extLst>
              <a:ext uri="{FF2B5EF4-FFF2-40B4-BE49-F238E27FC236}">
                <a16:creationId xmlns:a16="http://schemas.microsoft.com/office/drawing/2014/main" id="{9970CED3-D1A6-4A4A-A7D3-37FB2ECC6743}"/>
              </a:ext>
            </a:extLst>
          </p:cNvPr>
          <p:cNvSpPr/>
          <p:nvPr/>
        </p:nvSpPr>
        <p:spPr>
          <a:xfrm>
            <a:off x="6158563" y="2844959"/>
            <a:ext cx="733633" cy="69420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Candara" panose="020E0502030303020204" pitchFamily="34" charset="0"/>
            </a:endParaRPr>
          </a:p>
        </p:txBody>
      </p:sp>
      <p:sp>
        <p:nvSpPr>
          <p:cNvPr id="20" name="TextBox 19">
            <a:extLst>
              <a:ext uri="{FF2B5EF4-FFF2-40B4-BE49-F238E27FC236}">
                <a16:creationId xmlns:a16="http://schemas.microsoft.com/office/drawing/2014/main" id="{6830DA2D-62BF-432F-B0D8-1A555C1C8DC9}"/>
              </a:ext>
            </a:extLst>
          </p:cNvPr>
          <p:cNvSpPr txBox="1"/>
          <p:nvPr/>
        </p:nvSpPr>
        <p:spPr>
          <a:xfrm>
            <a:off x="5121765" y="5344467"/>
            <a:ext cx="6858001" cy="116955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i="0" dirty="0">
                <a:effectLst/>
                <a:latin typeface="Candara" panose="020E0502030303020204" pitchFamily="34" charset="0"/>
              </a:rPr>
              <a:t>Begin transaction </a:t>
            </a:r>
          </a:p>
          <a:p>
            <a:r>
              <a:rPr lang="en-IN" sz="1400" i="0" dirty="0">
                <a:solidFill>
                  <a:srgbClr val="00B050"/>
                </a:solidFill>
                <a:effectLst/>
                <a:latin typeface="Candara" panose="020E0502030303020204" pitchFamily="34" charset="0"/>
              </a:rPr>
              <a:t>Insert into </a:t>
            </a:r>
            <a:r>
              <a:rPr lang="en-IN" sz="1400" b="1" i="0" dirty="0">
                <a:solidFill>
                  <a:srgbClr val="00B050"/>
                </a:solidFill>
                <a:effectLst/>
                <a:latin typeface="Candara" panose="020E0502030303020204" pitchFamily="34" charset="0"/>
              </a:rPr>
              <a:t>transaction</a:t>
            </a:r>
            <a:r>
              <a:rPr lang="en-IN" sz="1400" i="0" dirty="0">
                <a:solidFill>
                  <a:srgbClr val="00B050"/>
                </a:solidFill>
                <a:effectLst/>
                <a:latin typeface="Candara" panose="020E0502030303020204" pitchFamily="34" charset="0"/>
              </a:rPr>
              <a:t> (</a:t>
            </a:r>
            <a:r>
              <a:rPr lang="en-IN" sz="1400" i="0" dirty="0" err="1">
                <a:solidFill>
                  <a:srgbClr val="00B050"/>
                </a:solidFill>
                <a:effectLst/>
                <a:latin typeface="Candara" panose="020E0502030303020204" pitchFamily="34" charset="0"/>
              </a:rPr>
              <a:t>xid</a:t>
            </a:r>
            <a:r>
              <a:rPr lang="en-IN" sz="1400" i="0" dirty="0">
                <a:solidFill>
                  <a:srgbClr val="00B050"/>
                </a:solidFill>
                <a:effectLst/>
                <a:latin typeface="Candara" panose="020E0502030303020204" pitchFamily="34" charset="0"/>
              </a:rPr>
              <a:t>, seller_id, </a:t>
            </a:r>
            <a:r>
              <a:rPr lang="en-IN" sz="1400" i="0" dirty="0" err="1">
                <a:solidFill>
                  <a:srgbClr val="00B050"/>
                </a:solidFill>
                <a:effectLst/>
                <a:latin typeface="Candara" panose="020E0502030303020204" pitchFamily="34" charset="0"/>
              </a:rPr>
              <a:t>buyer_id</a:t>
            </a:r>
            <a:r>
              <a:rPr lang="en-IN" sz="1400" i="0" dirty="0">
                <a:solidFill>
                  <a:srgbClr val="00B050"/>
                </a:solidFill>
                <a:effectLst/>
                <a:latin typeface="Candara" panose="020E0502030303020204" pitchFamily="34" charset="0"/>
              </a:rPr>
              <a:t>, amount); </a:t>
            </a:r>
          </a:p>
          <a:p>
            <a:r>
              <a:rPr lang="en-IN" sz="1400" i="0" dirty="0">
                <a:solidFill>
                  <a:schemeClr val="accent2"/>
                </a:solidFill>
                <a:effectLst/>
                <a:latin typeface="Candara" panose="020E0502030303020204" pitchFamily="34" charset="0"/>
              </a:rPr>
              <a:t>Update </a:t>
            </a:r>
            <a:r>
              <a:rPr lang="en-IN" sz="1400" b="1" i="0" dirty="0">
                <a:solidFill>
                  <a:schemeClr val="accent2"/>
                </a:solidFill>
                <a:effectLst/>
                <a:latin typeface="Candara" panose="020E0502030303020204" pitchFamily="34" charset="0"/>
              </a:rPr>
              <a:t>user</a:t>
            </a:r>
            <a:r>
              <a:rPr lang="en-IN" sz="1400" i="0" dirty="0">
                <a:solidFill>
                  <a:schemeClr val="accent2"/>
                </a:solidFill>
                <a:effectLst/>
                <a:latin typeface="Candara" panose="020E0502030303020204" pitchFamily="34" charset="0"/>
              </a:rPr>
              <a:t> set </a:t>
            </a:r>
            <a:r>
              <a:rPr lang="en-IN" sz="1400" i="0" dirty="0" err="1">
                <a:solidFill>
                  <a:schemeClr val="accent2"/>
                </a:solidFill>
                <a:effectLst/>
                <a:latin typeface="Candara" panose="020E0502030303020204" pitchFamily="34" charset="0"/>
              </a:rPr>
              <a:t>amt_sold</a:t>
            </a:r>
            <a:r>
              <a:rPr lang="en-IN" sz="1400" i="0" dirty="0">
                <a:solidFill>
                  <a:schemeClr val="accent2"/>
                </a:solidFill>
                <a:effectLst/>
                <a:latin typeface="Candara" panose="020E0502030303020204" pitchFamily="34" charset="0"/>
              </a:rPr>
              <a:t>      = </a:t>
            </a:r>
            <a:r>
              <a:rPr lang="en-IN" sz="1400" i="0" dirty="0" err="1">
                <a:solidFill>
                  <a:schemeClr val="accent2"/>
                </a:solidFill>
                <a:effectLst/>
                <a:latin typeface="Candara" panose="020E0502030303020204" pitchFamily="34" charset="0"/>
              </a:rPr>
              <a:t>amt_sold</a:t>
            </a:r>
            <a:r>
              <a:rPr lang="en-IN" sz="1400" i="0" dirty="0">
                <a:solidFill>
                  <a:schemeClr val="accent2"/>
                </a:solidFill>
                <a:effectLst/>
                <a:latin typeface="Candara" panose="020E0502030303020204" pitchFamily="34" charset="0"/>
              </a:rPr>
              <a:t>           +$amount where id=$seller_id; </a:t>
            </a:r>
          </a:p>
          <a:p>
            <a:r>
              <a:rPr lang="en-IN" sz="1400" i="0" dirty="0">
                <a:solidFill>
                  <a:schemeClr val="accent2"/>
                </a:solidFill>
                <a:effectLst/>
                <a:latin typeface="Candara" panose="020E0502030303020204" pitchFamily="34" charset="0"/>
              </a:rPr>
              <a:t>Update </a:t>
            </a:r>
            <a:r>
              <a:rPr lang="en-IN" sz="1400" b="1" i="0" dirty="0">
                <a:solidFill>
                  <a:schemeClr val="accent2"/>
                </a:solidFill>
                <a:effectLst/>
                <a:latin typeface="Candara" panose="020E0502030303020204" pitchFamily="34" charset="0"/>
              </a:rPr>
              <a:t>user</a:t>
            </a:r>
            <a:r>
              <a:rPr lang="en-IN" sz="1400" i="0" dirty="0">
                <a:solidFill>
                  <a:schemeClr val="accent2"/>
                </a:solidFill>
                <a:effectLst/>
                <a:latin typeface="Candara" panose="020E0502030303020204" pitchFamily="34" charset="0"/>
              </a:rPr>
              <a:t> set </a:t>
            </a:r>
            <a:r>
              <a:rPr lang="en-IN" sz="1400" i="0" dirty="0" err="1">
                <a:solidFill>
                  <a:schemeClr val="accent2"/>
                </a:solidFill>
                <a:effectLst/>
                <a:latin typeface="Candara" panose="020E0502030303020204" pitchFamily="34" charset="0"/>
              </a:rPr>
              <a:t>amt_bought</a:t>
            </a:r>
            <a:r>
              <a:rPr lang="en-IN" sz="1400" i="0" dirty="0">
                <a:solidFill>
                  <a:schemeClr val="accent2"/>
                </a:solidFill>
                <a:effectLst/>
                <a:latin typeface="Candara" panose="020E0502030303020204" pitchFamily="34" charset="0"/>
              </a:rPr>
              <a:t>= </a:t>
            </a:r>
            <a:r>
              <a:rPr lang="en-IN" sz="1400" i="0" dirty="0" err="1">
                <a:solidFill>
                  <a:schemeClr val="accent2"/>
                </a:solidFill>
                <a:effectLst/>
                <a:latin typeface="Candara" panose="020E0502030303020204" pitchFamily="34" charset="0"/>
              </a:rPr>
              <a:t>amount_bought</a:t>
            </a:r>
            <a:r>
              <a:rPr lang="en-IN" sz="1400" i="0" dirty="0">
                <a:solidFill>
                  <a:schemeClr val="accent2"/>
                </a:solidFill>
                <a:effectLst/>
                <a:latin typeface="Candara" panose="020E0502030303020204" pitchFamily="34" charset="0"/>
              </a:rPr>
              <a:t>+$amount where id=$</a:t>
            </a:r>
            <a:r>
              <a:rPr lang="en-IN" sz="1400" i="0" dirty="0" err="1">
                <a:solidFill>
                  <a:schemeClr val="accent2"/>
                </a:solidFill>
                <a:effectLst/>
                <a:latin typeface="Candara" panose="020E0502030303020204" pitchFamily="34" charset="0"/>
              </a:rPr>
              <a:t>buyer_id</a:t>
            </a:r>
            <a:r>
              <a:rPr lang="en-IN" sz="1400" i="0" dirty="0">
                <a:solidFill>
                  <a:schemeClr val="accent2"/>
                </a:solidFill>
                <a:effectLst/>
                <a:latin typeface="Candara" panose="020E0502030303020204" pitchFamily="34" charset="0"/>
              </a:rPr>
              <a:t>;</a:t>
            </a:r>
          </a:p>
          <a:p>
            <a:r>
              <a:rPr lang="en-IN" sz="1400" i="0" dirty="0">
                <a:effectLst/>
                <a:latin typeface="Candara" panose="020E0502030303020204" pitchFamily="34" charset="0"/>
              </a:rPr>
              <a:t>End transaction</a:t>
            </a:r>
            <a:endParaRPr lang="en-IN" sz="1400" dirty="0">
              <a:latin typeface="Candara" panose="020E0502030303020204" pitchFamily="34" charset="0"/>
            </a:endParaRPr>
          </a:p>
        </p:txBody>
      </p:sp>
      <p:sp>
        <p:nvSpPr>
          <p:cNvPr id="21" name="Rectangle 20">
            <a:extLst>
              <a:ext uri="{FF2B5EF4-FFF2-40B4-BE49-F238E27FC236}">
                <a16:creationId xmlns:a16="http://schemas.microsoft.com/office/drawing/2014/main" id="{BB72473A-2D00-4BA3-A915-8AD73730AD78}"/>
              </a:ext>
            </a:extLst>
          </p:cNvPr>
          <p:cNvSpPr/>
          <p:nvPr/>
        </p:nvSpPr>
        <p:spPr>
          <a:xfrm>
            <a:off x="3508668" y="4356749"/>
            <a:ext cx="1788466" cy="290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Candara" panose="020E0502030303020204" pitchFamily="34" charset="0"/>
              </a:rPr>
              <a:t>Tx Coordinator</a:t>
            </a:r>
          </a:p>
        </p:txBody>
      </p:sp>
    </p:spTree>
    <p:extLst>
      <p:ext uri="{BB962C8B-B14F-4D97-AF65-F5344CB8AC3E}">
        <p14:creationId xmlns:p14="http://schemas.microsoft.com/office/powerpoint/2010/main" val="4236235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b="1"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b="1">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4"/>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5"/>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latin typeface="Candara" panose="020E0502030303020204" pitchFamily="34" charset="0"/>
              </a:rPr>
              <a:t>Database Interface</a:t>
            </a:r>
          </a:p>
          <a:p>
            <a:pPr algn="ctr"/>
            <a:endParaRPr lang="en-IN" b="1" dirty="0">
              <a:latin typeface="Candara" panose="020E0502030303020204" pitchFamily="34" charset="0"/>
            </a:endParaRPr>
          </a:p>
          <a:p>
            <a:pPr algn="ctr"/>
            <a:endParaRPr lang="en-IN" b="1"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loud 23">
            <a:extLst>
              <a:ext uri="{FF2B5EF4-FFF2-40B4-BE49-F238E27FC236}">
                <a16:creationId xmlns:a16="http://schemas.microsoft.com/office/drawing/2014/main" id="{04F8F1B2-3310-4E45-B85B-2094F2A2AC5F}"/>
              </a:ext>
            </a:extLst>
          </p:cNvPr>
          <p:cNvSpPr/>
          <p:nvPr/>
        </p:nvSpPr>
        <p:spPr>
          <a:xfrm>
            <a:off x="5831251" y="2609603"/>
            <a:ext cx="1403960" cy="1164920"/>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Candara" panose="020E0502030303020204" pitchFamily="34" charset="0"/>
            </a:endParaRPr>
          </a:p>
        </p:txBody>
      </p:sp>
      <p:sp>
        <p:nvSpPr>
          <p:cNvPr id="26" name="Multiplication Sign 25">
            <a:extLst>
              <a:ext uri="{FF2B5EF4-FFF2-40B4-BE49-F238E27FC236}">
                <a16:creationId xmlns:a16="http://schemas.microsoft.com/office/drawing/2014/main" id="{9970CED3-D1A6-4A4A-A7D3-37FB2ECC6743}"/>
              </a:ext>
            </a:extLst>
          </p:cNvPr>
          <p:cNvSpPr/>
          <p:nvPr/>
        </p:nvSpPr>
        <p:spPr>
          <a:xfrm>
            <a:off x="6158563" y="2844959"/>
            <a:ext cx="733633" cy="69420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Candara" panose="020E0502030303020204" pitchFamily="34" charset="0"/>
            </a:endParaRPr>
          </a:p>
        </p:txBody>
      </p:sp>
      <p:sp>
        <p:nvSpPr>
          <p:cNvPr id="20" name="TextBox 19">
            <a:extLst>
              <a:ext uri="{FF2B5EF4-FFF2-40B4-BE49-F238E27FC236}">
                <a16:creationId xmlns:a16="http://schemas.microsoft.com/office/drawing/2014/main" id="{6830DA2D-62BF-432F-B0D8-1A555C1C8DC9}"/>
              </a:ext>
            </a:extLst>
          </p:cNvPr>
          <p:cNvSpPr txBox="1"/>
          <p:nvPr/>
        </p:nvSpPr>
        <p:spPr>
          <a:xfrm>
            <a:off x="5121765" y="5344467"/>
            <a:ext cx="6858001" cy="116955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i="0" dirty="0">
                <a:effectLst/>
                <a:latin typeface="Candara" panose="020E0502030303020204" pitchFamily="34" charset="0"/>
              </a:rPr>
              <a:t>Begin transaction </a:t>
            </a:r>
          </a:p>
          <a:p>
            <a:r>
              <a:rPr lang="en-IN" sz="1400" i="0" dirty="0">
                <a:solidFill>
                  <a:srgbClr val="00B050"/>
                </a:solidFill>
                <a:effectLst/>
                <a:latin typeface="Candara" panose="020E0502030303020204" pitchFamily="34" charset="0"/>
              </a:rPr>
              <a:t>Insert into </a:t>
            </a:r>
            <a:r>
              <a:rPr lang="en-IN" sz="1400" b="1" i="0" dirty="0">
                <a:solidFill>
                  <a:srgbClr val="00B050"/>
                </a:solidFill>
                <a:effectLst/>
                <a:latin typeface="Candara" panose="020E0502030303020204" pitchFamily="34" charset="0"/>
              </a:rPr>
              <a:t>transaction</a:t>
            </a:r>
            <a:r>
              <a:rPr lang="en-IN" sz="1400" i="0" dirty="0">
                <a:solidFill>
                  <a:srgbClr val="00B050"/>
                </a:solidFill>
                <a:effectLst/>
                <a:latin typeface="Candara" panose="020E0502030303020204" pitchFamily="34" charset="0"/>
              </a:rPr>
              <a:t> (xid, </a:t>
            </a:r>
            <a:r>
              <a:rPr lang="en-IN" sz="1400" i="0" dirty="0" err="1">
                <a:solidFill>
                  <a:srgbClr val="00B050"/>
                </a:solidFill>
                <a:effectLst/>
                <a:latin typeface="Candara" panose="020E0502030303020204" pitchFamily="34" charset="0"/>
              </a:rPr>
              <a:t>seller_id</a:t>
            </a:r>
            <a:r>
              <a:rPr lang="en-IN" sz="1400" i="0" dirty="0">
                <a:solidFill>
                  <a:srgbClr val="00B050"/>
                </a:solidFill>
                <a:effectLst/>
                <a:latin typeface="Candara" panose="020E0502030303020204" pitchFamily="34" charset="0"/>
              </a:rPr>
              <a:t>, </a:t>
            </a:r>
            <a:r>
              <a:rPr lang="en-IN" sz="1400" i="0" dirty="0" err="1">
                <a:solidFill>
                  <a:srgbClr val="00B050"/>
                </a:solidFill>
                <a:effectLst/>
                <a:latin typeface="Candara" panose="020E0502030303020204" pitchFamily="34" charset="0"/>
              </a:rPr>
              <a:t>buyer_id</a:t>
            </a:r>
            <a:r>
              <a:rPr lang="en-IN" sz="1400" i="0" dirty="0">
                <a:solidFill>
                  <a:srgbClr val="00B050"/>
                </a:solidFill>
                <a:effectLst/>
                <a:latin typeface="Candara" panose="020E0502030303020204" pitchFamily="34" charset="0"/>
              </a:rPr>
              <a:t>, amount); </a:t>
            </a:r>
          </a:p>
          <a:p>
            <a:r>
              <a:rPr lang="en-IN" sz="1400" i="0" dirty="0">
                <a:solidFill>
                  <a:schemeClr val="accent2"/>
                </a:solidFill>
                <a:effectLst/>
                <a:latin typeface="Candara" panose="020E0502030303020204" pitchFamily="34" charset="0"/>
              </a:rPr>
              <a:t>Update </a:t>
            </a:r>
            <a:r>
              <a:rPr lang="en-IN" sz="1400" b="1" i="0" dirty="0">
                <a:solidFill>
                  <a:schemeClr val="accent2"/>
                </a:solidFill>
                <a:effectLst/>
                <a:latin typeface="Candara" panose="020E0502030303020204" pitchFamily="34" charset="0"/>
              </a:rPr>
              <a:t>user</a:t>
            </a:r>
            <a:r>
              <a:rPr lang="en-IN" sz="1400" i="0" dirty="0">
                <a:solidFill>
                  <a:schemeClr val="accent2"/>
                </a:solidFill>
                <a:effectLst/>
                <a:latin typeface="Candara" panose="020E0502030303020204" pitchFamily="34" charset="0"/>
              </a:rPr>
              <a:t> set </a:t>
            </a:r>
            <a:r>
              <a:rPr lang="en-IN" sz="1400" i="0" dirty="0" err="1">
                <a:solidFill>
                  <a:schemeClr val="accent2"/>
                </a:solidFill>
                <a:effectLst/>
                <a:latin typeface="Candara" panose="020E0502030303020204" pitchFamily="34" charset="0"/>
              </a:rPr>
              <a:t>amt_sold</a:t>
            </a:r>
            <a:r>
              <a:rPr lang="en-IN" sz="1400" i="0" dirty="0">
                <a:solidFill>
                  <a:schemeClr val="accent2"/>
                </a:solidFill>
                <a:effectLst/>
                <a:latin typeface="Candara" panose="020E0502030303020204" pitchFamily="34" charset="0"/>
              </a:rPr>
              <a:t>      = </a:t>
            </a:r>
            <a:r>
              <a:rPr lang="en-IN" sz="1400" i="0" dirty="0" err="1">
                <a:solidFill>
                  <a:schemeClr val="accent2"/>
                </a:solidFill>
                <a:effectLst/>
                <a:latin typeface="Candara" panose="020E0502030303020204" pitchFamily="34" charset="0"/>
              </a:rPr>
              <a:t>amt_sold</a:t>
            </a:r>
            <a:r>
              <a:rPr lang="en-IN" sz="1400" i="0" dirty="0">
                <a:solidFill>
                  <a:schemeClr val="accent2"/>
                </a:solidFill>
                <a:effectLst/>
                <a:latin typeface="Candara" panose="020E0502030303020204" pitchFamily="34" charset="0"/>
              </a:rPr>
              <a:t>           +$amount where id=$seller_id; </a:t>
            </a:r>
          </a:p>
          <a:p>
            <a:r>
              <a:rPr lang="en-IN" sz="1400" i="0" dirty="0">
                <a:solidFill>
                  <a:schemeClr val="accent2"/>
                </a:solidFill>
                <a:effectLst/>
                <a:latin typeface="Candara" panose="020E0502030303020204" pitchFamily="34" charset="0"/>
              </a:rPr>
              <a:t>Update </a:t>
            </a:r>
            <a:r>
              <a:rPr lang="en-IN" sz="1400" b="1" i="0" dirty="0">
                <a:solidFill>
                  <a:schemeClr val="accent2"/>
                </a:solidFill>
                <a:effectLst/>
                <a:latin typeface="Candara" panose="020E0502030303020204" pitchFamily="34" charset="0"/>
              </a:rPr>
              <a:t>user</a:t>
            </a:r>
            <a:r>
              <a:rPr lang="en-IN" sz="1400" i="0" dirty="0">
                <a:solidFill>
                  <a:schemeClr val="accent2"/>
                </a:solidFill>
                <a:effectLst/>
                <a:latin typeface="Candara" panose="020E0502030303020204" pitchFamily="34" charset="0"/>
              </a:rPr>
              <a:t> set </a:t>
            </a:r>
            <a:r>
              <a:rPr lang="en-IN" sz="1400" i="0" dirty="0" err="1">
                <a:solidFill>
                  <a:schemeClr val="accent2"/>
                </a:solidFill>
                <a:effectLst/>
                <a:latin typeface="Candara" panose="020E0502030303020204" pitchFamily="34" charset="0"/>
              </a:rPr>
              <a:t>amt_bought</a:t>
            </a:r>
            <a:r>
              <a:rPr lang="en-IN" sz="1400" i="0" dirty="0">
                <a:solidFill>
                  <a:schemeClr val="accent2"/>
                </a:solidFill>
                <a:effectLst/>
                <a:latin typeface="Candara" panose="020E0502030303020204" pitchFamily="34" charset="0"/>
              </a:rPr>
              <a:t>= </a:t>
            </a:r>
            <a:r>
              <a:rPr lang="en-IN" sz="1400" i="0" dirty="0" err="1">
                <a:solidFill>
                  <a:schemeClr val="accent2"/>
                </a:solidFill>
                <a:effectLst/>
                <a:latin typeface="Candara" panose="020E0502030303020204" pitchFamily="34" charset="0"/>
              </a:rPr>
              <a:t>amount_bought</a:t>
            </a:r>
            <a:r>
              <a:rPr lang="en-IN" sz="1400" i="0" dirty="0">
                <a:solidFill>
                  <a:schemeClr val="accent2"/>
                </a:solidFill>
                <a:effectLst/>
                <a:latin typeface="Candara" panose="020E0502030303020204" pitchFamily="34" charset="0"/>
              </a:rPr>
              <a:t>+$amount where id=$</a:t>
            </a:r>
            <a:r>
              <a:rPr lang="en-IN" sz="1400" i="0" dirty="0" err="1">
                <a:solidFill>
                  <a:schemeClr val="accent2"/>
                </a:solidFill>
                <a:effectLst/>
                <a:latin typeface="Candara" panose="020E0502030303020204" pitchFamily="34" charset="0"/>
              </a:rPr>
              <a:t>buyer_id</a:t>
            </a:r>
            <a:r>
              <a:rPr lang="en-IN" sz="1400" i="0" dirty="0">
                <a:solidFill>
                  <a:schemeClr val="accent2"/>
                </a:solidFill>
                <a:effectLst/>
                <a:latin typeface="Candara" panose="020E0502030303020204" pitchFamily="34" charset="0"/>
              </a:rPr>
              <a:t>;</a:t>
            </a:r>
          </a:p>
          <a:p>
            <a:r>
              <a:rPr lang="en-IN" sz="1400" i="0" dirty="0">
                <a:effectLst/>
                <a:latin typeface="Candara" panose="020E0502030303020204" pitchFamily="34" charset="0"/>
              </a:rPr>
              <a:t>End transaction</a:t>
            </a:r>
            <a:endParaRPr lang="en-IN" sz="1400" dirty="0">
              <a:latin typeface="Candara" panose="020E0502030303020204" pitchFamily="34" charset="0"/>
            </a:endParaRPr>
          </a:p>
        </p:txBody>
      </p:sp>
      <p:pic>
        <p:nvPicPr>
          <p:cNvPr id="21" name="Graphic 20" descr="Checkmark with solid fill">
            <a:extLst>
              <a:ext uri="{FF2B5EF4-FFF2-40B4-BE49-F238E27FC236}">
                <a16:creationId xmlns:a16="http://schemas.microsoft.com/office/drawing/2014/main" id="{7795B956-9010-4D2C-8D96-FA4B0D41329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91691" y="202762"/>
            <a:ext cx="713086" cy="713086"/>
          </a:xfrm>
          <a:prstGeom prst="rect">
            <a:avLst/>
          </a:prstGeom>
        </p:spPr>
      </p:pic>
      <p:sp>
        <p:nvSpPr>
          <p:cNvPr id="27" name="Rectangle 26">
            <a:extLst>
              <a:ext uri="{FF2B5EF4-FFF2-40B4-BE49-F238E27FC236}">
                <a16:creationId xmlns:a16="http://schemas.microsoft.com/office/drawing/2014/main" id="{5751A341-BAD6-47C8-95FA-D19BB20D5538}"/>
              </a:ext>
            </a:extLst>
          </p:cNvPr>
          <p:cNvSpPr/>
          <p:nvPr/>
        </p:nvSpPr>
        <p:spPr>
          <a:xfrm>
            <a:off x="3508668" y="4356749"/>
            <a:ext cx="1788466" cy="290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Candara" panose="020E0502030303020204" pitchFamily="34" charset="0"/>
              </a:rPr>
              <a:t>Tx Coordinator</a:t>
            </a:r>
          </a:p>
        </p:txBody>
      </p:sp>
    </p:spTree>
    <p:extLst>
      <p:ext uri="{BB962C8B-B14F-4D97-AF65-F5344CB8AC3E}">
        <p14:creationId xmlns:p14="http://schemas.microsoft.com/office/powerpoint/2010/main" val="195976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8D56F8-3F16-42A4-9BAD-7586841E17C2}"/>
              </a:ext>
            </a:extLst>
          </p:cNvPr>
          <p:cNvSpPr txBox="1"/>
          <p:nvPr/>
        </p:nvSpPr>
        <p:spPr>
          <a:xfrm>
            <a:off x="1315232" y="826718"/>
            <a:ext cx="8165404" cy="7017306"/>
          </a:xfrm>
          <a:prstGeom prst="rect">
            <a:avLst/>
          </a:prstGeom>
          <a:noFill/>
        </p:spPr>
        <p:txBody>
          <a:bodyPr wrap="square" rtlCol="0">
            <a:spAutoFit/>
          </a:bodyPr>
          <a:lstStyle/>
          <a:p>
            <a:r>
              <a:rPr lang="en-IN" b="1" dirty="0">
                <a:solidFill>
                  <a:schemeClr val="accent2"/>
                </a:solidFill>
                <a:latin typeface="Candara" panose="020E0502030303020204" pitchFamily="34" charset="0"/>
              </a:rPr>
              <a:t>Our aim</a:t>
            </a:r>
          </a:p>
          <a:p>
            <a:r>
              <a:rPr lang="en-IN" dirty="0">
                <a:latin typeface="Candara" panose="020E0502030303020204" pitchFamily="34" charset="0"/>
              </a:rPr>
              <a:t>To build web applications that can acquire broad adoption</a:t>
            </a:r>
          </a:p>
          <a:p>
            <a:endParaRPr lang="en-IN" dirty="0">
              <a:latin typeface="Candara" panose="020E0502030303020204" pitchFamily="34" charset="0"/>
            </a:endParaRPr>
          </a:p>
          <a:p>
            <a:r>
              <a:rPr lang="en-IN" b="1" dirty="0">
                <a:solidFill>
                  <a:schemeClr val="accent2"/>
                </a:solidFill>
                <a:latin typeface="Candara" panose="020E0502030303020204" pitchFamily="34" charset="0"/>
              </a:rPr>
              <a:t>Side effect</a:t>
            </a:r>
          </a:p>
          <a:p>
            <a:r>
              <a:rPr lang="en-IN" dirty="0">
                <a:latin typeface="Candara" panose="020E0502030303020204" pitchFamily="34" charset="0"/>
              </a:rPr>
              <a:t>Transactional growth</a:t>
            </a:r>
          </a:p>
          <a:p>
            <a:endParaRPr lang="en-IN" dirty="0">
              <a:latin typeface="Candara" panose="020E0502030303020204" pitchFamily="34" charset="0"/>
            </a:endParaRPr>
          </a:p>
          <a:p>
            <a:r>
              <a:rPr lang="en-IN" b="1" dirty="0">
                <a:solidFill>
                  <a:schemeClr val="accent2"/>
                </a:solidFill>
                <a:latin typeface="Candara" panose="020E0502030303020204" pitchFamily="34" charset="0"/>
              </a:rPr>
              <a:t>Challenge</a:t>
            </a:r>
            <a:r>
              <a:rPr lang="en-IN" dirty="0">
                <a:solidFill>
                  <a:schemeClr val="accent2"/>
                </a:solidFill>
                <a:latin typeface="Candara" panose="020E0502030303020204" pitchFamily="34" charset="0"/>
              </a:rPr>
              <a:t> </a:t>
            </a:r>
          </a:p>
          <a:p>
            <a:r>
              <a:rPr lang="en-IN" dirty="0">
                <a:latin typeface="Candara" panose="020E0502030303020204" pitchFamily="34" charset="0"/>
              </a:rPr>
              <a:t>Data storage and computational power</a:t>
            </a:r>
          </a:p>
          <a:p>
            <a:endParaRPr lang="en-IN" dirty="0">
              <a:latin typeface="Candara" panose="020E0502030303020204" pitchFamily="34" charset="0"/>
            </a:endParaRPr>
          </a:p>
          <a:p>
            <a:r>
              <a:rPr lang="en-IN" b="1" dirty="0">
                <a:solidFill>
                  <a:schemeClr val="accent2"/>
                </a:solidFill>
                <a:latin typeface="Candara" panose="020E0502030303020204" pitchFamily="34" charset="0"/>
              </a:rPr>
              <a:t>Solution</a:t>
            </a:r>
            <a:r>
              <a:rPr lang="en-IN" dirty="0">
                <a:solidFill>
                  <a:schemeClr val="accent2"/>
                </a:solidFill>
                <a:latin typeface="Candara" panose="020E0502030303020204" pitchFamily="34" charset="0"/>
              </a:rPr>
              <a:t> </a:t>
            </a:r>
          </a:p>
          <a:p>
            <a:r>
              <a:rPr lang="en-IN" dirty="0">
                <a:latin typeface="Candara" panose="020E0502030303020204" pitchFamily="34" charset="0"/>
              </a:rPr>
              <a:t>Distributed systems</a:t>
            </a:r>
          </a:p>
          <a:p>
            <a:endParaRPr lang="en-IN" dirty="0">
              <a:latin typeface="Candara" panose="020E0502030303020204" pitchFamily="34" charset="0"/>
            </a:endParaRPr>
          </a:p>
          <a:p>
            <a:r>
              <a:rPr lang="en-IN" b="1" dirty="0">
                <a:solidFill>
                  <a:schemeClr val="accent2"/>
                </a:solidFill>
                <a:latin typeface="Candara" panose="020E0502030303020204" pitchFamily="34" charset="0"/>
              </a:rPr>
              <a:t>Issue</a:t>
            </a:r>
            <a:r>
              <a:rPr lang="en-IN" dirty="0">
                <a:latin typeface="Candara" panose="020E0502030303020204" pitchFamily="34" charset="0"/>
              </a:rPr>
              <a:t> </a:t>
            </a:r>
          </a:p>
          <a:p>
            <a:r>
              <a:rPr lang="en-IN" dirty="0">
                <a:latin typeface="Candara" panose="020E0502030303020204" pitchFamily="34" charset="0"/>
              </a:rPr>
              <a:t>Availability-Consistency trade-off</a:t>
            </a:r>
          </a:p>
          <a:p>
            <a:endParaRPr lang="en-IN" dirty="0">
              <a:latin typeface="Candara" panose="020E0502030303020204" pitchFamily="34" charset="0"/>
            </a:endParaRPr>
          </a:p>
          <a:p>
            <a:r>
              <a:rPr lang="en-IN" b="1" dirty="0">
                <a:solidFill>
                  <a:schemeClr val="accent2"/>
                </a:solidFill>
                <a:latin typeface="Candara" panose="020E0502030303020204" pitchFamily="34" charset="0"/>
              </a:rPr>
              <a:t>Suggestion</a:t>
            </a:r>
          </a:p>
          <a:p>
            <a:r>
              <a:rPr lang="en-IN" dirty="0">
                <a:latin typeface="Candara" panose="020E0502030303020204" pitchFamily="34" charset="0"/>
              </a:rPr>
              <a:t>BASE</a:t>
            </a:r>
          </a:p>
          <a:p>
            <a:endParaRPr lang="en-IN" dirty="0">
              <a:latin typeface="Candara" panose="020E0502030303020204" pitchFamily="34" charset="0"/>
            </a:endParaRPr>
          </a:p>
          <a:p>
            <a:endParaRPr lang="en-IN" dirty="0">
              <a:latin typeface="Candara" panose="020E0502030303020204" pitchFamily="34" charset="0"/>
            </a:endParaRPr>
          </a:p>
          <a:p>
            <a:endParaRPr lang="en-IN" dirty="0">
              <a:latin typeface="Candara" panose="020E0502030303020204" pitchFamily="34" charset="0"/>
            </a:endParaRPr>
          </a:p>
          <a:p>
            <a:endParaRPr lang="en-IN" dirty="0">
              <a:latin typeface="Candara" panose="020E0502030303020204" pitchFamily="34" charset="0"/>
            </a:endParaRPr>
          </a:p>
          <a:p>
            <a:endParaRPr lang="en-IN" dirty="0">
              <a:latin typeface="Candara" panose="020E0502030303020204" pitchFamily="34" charset="0"/>
            </a:endParaRPr>
          </a:p>
          <a:p>
            <a:endParaRPr lang="en-IN" dirty="0">
              <a:latin typeface="Candara" panose="020E0502030303020204" pitchFamily="34" charset="0"/>
            </a:endParaRPr>
          </a:p>
          <a:p>
            <a:endParaRPr lang="en-IN" dirty="0">
              <a:latin typeface="Candara" panose="020E0502030303020204" pitchFamily="34" charset="0"/>
            </a:endParaRPr>
          </a:p>
          <a:p>
            <a:endParaRPr lang="en-IN" dirty="0">
              <a:latin typeface="Candara" panose="020E0502030303020204" pitchFamily="34" charset="0"/>
            </a:endParaRPr>
          </a:p>
        </p:txBody>
      </p:sp>
    </p:spTree>
    <p:extLst>
      <p:ext uri="{BB962C8B-B14F-4D97-AF65-F5344CB8AC3E}">
        <p14:creationId xmlns:p14="http://schemas.microsoft.com/office/powerpoint/2010/main" val="328200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b="1"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b="1">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4"/>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5"/>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latin typeface="Candara" panose="020E0502030303020204" pitchFamily="34" charset="0"/>
              </a:rPr>
              <a:t>Database Interface</a:t>
            </a:r>
          </a:p>
          <a:p>
            <a:pPr algn="ctr"/>
            <a:endParaRPr lang="en-IN" b="1" dirty="0">
              <a:latin typeface="Candara" panose="020E0502030303020204" pitchFamily="34" charset="0"/>
            </a:endParaRPr>
          </a:p>
          <a:p>
            <a:pPr algn="ctr"/>
            <a:endParaRPr lang="en-IN" b="1"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loud 23">
            <a:extLst>
              <a:ext uri="{FF2B5EF4-FFF2-40B4-BE49-F238E27FC236}">
                <a16:creationId xmlns:a16="http://schemas.microsoft.com/office/drawing/2014/main" id="{04F8F1B2-3310-4E45-B85B-2094F2A2AC5F}"/>
              </a:ext>
            </a:extLst>
          </p:cNvPr>
          <p:cNvSpPr/>
          <p:nvPr/>
        </p:nvSpPr>
        <p:spPr>
          <a:xfrm>
            <a:off x="5831251" y="2609603"/>
            <a:ext cx="1403960" cy="1164920"/>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Candara" panose="020E0502030303020204" pitchFamily="34" charset="0"/>
            </a:endParaRPr>
          </a:p>
        </p:txBody>
      </p:sp>
      <p:sp>
        <p:nvSpPr>
          <p:cNvPr id="26" name="Multiplication Sign 25">
            <a:extLst>
              <a:ext uri="{FF2B5EF4-FFF2-40B4-BE49-F238E27FC236}">
                <a16:creationId xmlns:a16="http://schemas.microsoft.com/office/drawing/2014/main" id="{9970CED3-D1A6-4A4A-A7D3-37FB2ECC6743}"/>
              </a:ext>
            </a:extLst>
          </p:cNvPr>
          <p:cNvSpPr/>
          <p:nvPr/>
        </p:nvSpPr>
        <p:spPr>
          <a:xfrm>
            <a:off x="6158563" y="2844959"/>
            <a:ext cx="733633" cy="69420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Candara" panose="020E0502030303020204" pitchFamily="34" charset="0"/>
            </a:endParaRPr>
          </a:p>
        </p:txBody>
      </p:sp>
      <p:sp>
        <p:nvSpPr>
          <p:cNvPr id="20" name="TextBox 19">
            <a:extLst>
              <a:ext uri="{FF2B5EF4-FFF2-40B4-BE49-F238E27FC236}">
                <a16:creationId xmlns:a16="http://schemas.microsoft.com/office/drawing/2014/main" id="{6830DA2D-62BF-432F-B0D8-1A555C1C8DC9}"/>
              </a:ext>
            </a:extLst>
          </p:cNvPr>
          <p:cNvSpPr txBox="1"/>
          <p:nvPr/>
        </p:nvSpPr>
        <p:spPr>
          <a:xfrm>
            <a:off x="5121765" y="5344467"/>
            <a:ext cx="6858001" cy="116955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i="0" dirty="0">
                <a:effectLst/>
                <a:latin typeface="Candara" panose="020E0502030303020204" pitchFamily="34" charset="0"/>
              </a:rPr>
              <a:t>Begin transaction </a:t>
            </a:r>
          </a:p>
          <a:p>
            <a:r>
              <a:rPr lang="en-IN" sz="1400" i="0" dirty="0">
                <a:solidFill>
                  <a:srgbClr val="00B050"/>
                </a:solidFill>
                <a:effectLst/>
                <a:latin typeface="Candara" panose="020E0502030303020204" pitchFamily="34" charset="0"/>
              </a:rPr>
              <a:t>Insert into </a:t>
            </a:r>
            <a:r>
              <a:rPr lang="en-IN" sz="1400" b="1" i="0" dirty="0">
                <a:solidFill>
                  <a:srgbClr val="00B050"/>
                </a:solidFill>
                <a:effectLst/>
                <a:latin typeface="Candara" panose="020E0502030303020204" pitchFamily="34" charset="0"/>
              </a:rPr>
              <a:t>transaction</a:t>
            </a:r>
            <a:r>
              <a:rPr lang="en-IN" sz="1400" i="0" dirty="0">
                <a:solidFill>
                  <a:srgbClr val="00B050"/>
                </a:solidFill>
                <a:effectLst/>
                <a:latin typeface="Candara" panose="020E0502030303020204" pitchFamily="34" charset="0"/>
              </a:rPr>
              <a:t> (xid, </a:t>
            </a:r>
            <a:r>
              <a:rPr lang="en-IN" sz="1400" i="0" dirty="0" err="1">
                <a:solidFill>
                  <a:srgbClr val="00B050"/>
                </a:solidFill>
                <a:effectLst/>
                <a:latin typeface="Candara" panose="020E0502030303020204" pitchFamily="34" charset="0"/>
              </a:rPr>
              <a:t>seller_id</a:t>
            </a:r>
            <a:r>
              <a:rPr lang="en-IN" sz="1400" i="0" dirty="0">
                <a:solidFill>
                  <a:srgbClr val="00B050"/>
                </a:solidFill>
                <a:effectLst/>
                <a:latin typeface="Candara" panose="020E0502030303020204" pitchFamily="34" charset="0"/>
              </a:rPr>
              <a:t>, </a:t>
            </a:r>
            <a:r>
              <a:rPr lang="en-IN" sz="1400" i="0" dirty="0" err="1">
                <a:solidFill>
                  <a:srgbClr val="00B050"/>
                </a:solidFill>
                <a:effectLst/>
                <a:latin typeface="Candara" panose="020E0502030303020204" pitchFamily="34" charset="0"/>
              </a:rPr>
              <a:t>buyer_id</a:t>
            </a:r>
            <a:r>
              <a:rPr lang="en-IN" sz="1400" i="0" dirty="0">
                <a:solidFill>
                  <a:srgbClr val="00B050"/>
                </a:solidFill>
                <a:effectLst/>
                <a:latin typeface="Candara" panose="020E0502030303020204" pitchFamily="34" charset="0"/>
              </a:rPr>
              <a:t>, amount); </a:t>
            </a:r>
          </a:p>
          <a:p>
            <a:r>
              <a:rPr lang="en-IN" sz="1400" i="0" dirty="0">
                <a:solidFill>
                  <a:schemeClr val="accent2"/>
                </a:solidFill>
                <a:effectLst/>
                <a:latin typeface="Candara" panose="020E0502030303020204" pitchFamily="34" charset="0"/>
              </a:rPr>
              <a:t>Update </a:t>
            </a:r>
            <a:r>
              <a:rPr lang="en-IN" sz="1400" b="1" i="0" dirty="0">
                <a:solidFill>
                  <a:schemeClr val="accent2"/>
                </a:solidFill>
                <a:effectLst/>
                <a:latin typeface="Candara" panose="020E0502030303020204" pitchFamily="34" charset="0"/>
              </a:rPr>
              <a:t>user</a:t>
            </a:r>
            <a:r>
              <a:rPr lang="en-IN" sz="1400" i="0" dirty="0">
                <a:solidFill>
                  <a:schemeClr val="accent2"/>
                </a:solidFill>
                <a:effectLst/>
                <a:latin typeface="Candara" panose="020E0502030303020204" pitchFamily="34" charset="0"/>
              </a:rPr>
              <a:t> set </a:t>
            </a:r>
            <a:r>
              <a:rPr lang="en-IN" sz="1400" i="0" dirty="0" err="1">
                <a:solidFill>
                  <a:schemeClr val="accent2"/>
                </a:solidFill>
                <a:effectLst/>
                <a:latin typeface="Candara" panose="020E0502030303020204" pitchFamily="34" charset="0"/>
              </a:rPr>
              <a:t>amt_sold</a:t>
            </a:r>
            <a:r>
              <a:rPr lang="en-IN" sz="1400" i="0" dirty="0">
                <a:solidFill>
                  <a:schemeClr val="accent2"/>
                </a:solidFill>
                <a:effectLst/>
                <a:latin typeface="Candara" panose="020E0502030303020204" pitchFamily="34" charset="0"/>
              </a:rPr>
              <a:t>      = </a:t>
            </a:r>
            <a:r>
              <a:rPr lang="en-IN" sz="1400" i="0" dirty="0" err="1">
                <a:solidFill>
                  <a:schemeClr val="accent2"/>
                </a:solidFill>
                <a:effectLst/>
                <a:latin typeface="Candara" panose="020E0502030303020204" pitchFamily="34" charset="0"/>
              </a:rPr>
              <a:t>amt_sold</a:t>
            </a:r>
            <a:r>
              <a:rPr lang="en-IN" sz="1400" i="0" dirty="0">
                <a:solidFill>
                  <a:schemeClr val="accent2"/>
                </a:solidFill>
                <a:effectLst/>
                <a:latin typeface="Candara" panose="020E0502030303020204" pitchFamily="34" charset="0"/>
              </a:rPr>
              <a:t>              +$amount where id=$seller_id; </a:t>
            </a:r>
          </a:p>
          <a:p>
            <a:r>
              <a:rPr lang="en-IN" sz="1400" i="0" dirty="0">
                <a:solidFill>
                  <a:schemeClr val="accent2"/>
                </a:solidFill>
                <a:effectLst/>
                <a:latin typeface="Candara" panose="020E0502030303020204" pitchFamily="34" charset="0"/>
              </a:rPr>
              <a:t>Update </a:t>
            </a:r>
            <a:r>
              <a:rPr lang="en-IN" sz="1400" b="1" i="0" dirty="0">
                <a:solidFill>
                  <a:schemeClr val="accent2"/>
                </a:solidFill>
                <a:effectLst/>
                <a:latin typeface="Candara" panose="020E0502030303020204" pitchFamily="34" charset="0"/>
              </a:rPr>
              <a:t>user</a:t>
            </a:r>
            <a:r>
              <a:rPr lang="en-IN" sz="1400" i="0" dirty="0">
                <a:solidFill>
                  <a:schemeClr val="accent2"/>
                </a:solidFill>
                <a:effectLst/>
                <a:latin typeface="Candara" panose="020E0502030303020204" pitchFamily="34" charset="0"/>
              </a:rPr>
              <a:t> set </a:t>
            </a:r>
            <a:r>
              <a:rPr lang="en-IN" sz="1400" i="0" dirty="0" err="1">
                <a:solidFill>
                  <a:schemeClr val="accent2"/>
                </a:solidFill>
                <a:effectLst/>
                <a:latin typeface="Candara" panose="020E0502030303020204" pitchFamily="34" charset="0"/>
              </a:rPr>
              <a:t>amt_bought</a:t>
            </a:r>
            <a:r>
              <a:rPr lang="en-IN" sz="1400" i="0" dirty="0">
                <a:solidFill>
                  <a:schemeClr val="accent2"/>
                </a:solidFill>
                <a:effectLst/>
                <a:latin typeface="Candara" panose="020E0502030303020204" pitchFamily="34" charset="0"/>
              </a:rPr>
              <a:t>= </a:t>
            </a:r>
            <a:r>
              <a:rPr lang="en-IN" sz="1400" i="0" dirty="0" err="1">
                <a:solidFill>
                  <a:schemeClr val="accent2"/>
                </a:solidFill>
                <a:effectLst/>
                <a:latin typeface="Candara" panose="020E0502030303020204" pitchFamily="34" charset="0"/>
              </a:rPr>
              <a:t>amount_bought</a:t>
            </a:r>
            <a:r>
              <a:rPr lang="en-IN" sz="1400" i="0" dirty="0">
                <a:solidFill>
                  <a:schemeClr val="accent2"/>
                </a:solidFill>
                <a:effectLst/>
                <a:latin typeface="Candara" panose="020E0502030303020204" pitchFamily="34" charset="0"/>
              </a:rPr>
              <a:t>+$amount where id=$</a:t>
            </a:r>
            <a:r>
              <a:rPr lang="en-IN" sz="1400" i="0" dirty="0" err="1">
                <a:solidFill>
                  <a:schemeClr val="accent2"/>
                </a:solidFill>
                <a:effectLst/>
                <a:latin typeface="Candara" panose="020E0502030303020204" pitchFamily="34" charset="0"/>
              </a:rPr>
              <a:t>buyer_id</a:t>
            </a:r>
            <a:r>
              <a:rPr lang="en-IN" sz="1400" i="0" dirty="0">
                <a:solidFill>
                  <a:schemeClr val="accent2"/>
                </a:solidFill>
                <a:effectLst/>
                <a:latin typeface="Candara" panose="020E0502030303020204" pitchFamily="34" charset="0"/>
              </a:rPr>
              <a:t>;</a:t>
            </a:r>
          </a:p>
          <a:p>
            <a:r>
              <a:rPr lang="en-IN" sz="1400" i="0" dirty="0">
                <a:effectLst/>
                <a:latin typeface="Candara" panose="020E0502030303020204" pitchFamily="34" charset="0"/>
              </a:rPr>
              <a:t>End transaction</a:t>
            </a:r>
            <a:endParaRPr lang="en-IN" sz="1400" dirty="0">
              <a:latin typeface="Candara" panose="020E0502030303020204" pitchFamily="34" charset="0"/>
            </a:endParaRPr>
          </a:p>
        </p:txBody>
      </p:sp>
      <p:pic>
        <p:nvPicPr>
          <p:cNvPr id="21" name="Graphic 20" descr="Checkmark with solid fill">
            <a:extLst>
              <a:ext uri="{FF2B5EF4-FFF2-40B4-BE49-F238E27FC236}">
                <a16:creationId xmlns:a16="http://schemas.microsoft.com/office/drawing/2014/main" id="{7795B956-9010-4D2C-8D96-FA4B0D41329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91691" y="202762"/>
            <a:ext cx="713086" cy="713086"/>
          </a:xfrm>
          <a:prstGeom prst="rect">
            <a:avLst/>
          </a:prstGeom>
        </p:spPr>
      </p:pic>
      <p:sp>
        <p:nvSpPr>
          <p:cNvPr id="23" name="Multiplication Sign 22">
            <a:extLst>
              <a:ext uri="{FF2B5EF4-FFF2-40B4-BE49-F238E27FC236}">
                <a16:creationId xmlns:a16="http://schemas.microsoft.com/office/drawing/2014/main" id="{EB3F9D8C-FC6F-48DA-8B94-01962D50CB57}"/>
              </a:ext>
            </a:extLst>
          </p:cNvPr>
          <p:cNvSpPr/>
          <p:nvPr/>
        </p:nvSpPr>
        <p:spPr>
          <a:xfrm>
            <a:off x="7865831" y="409676"/>
            <a:ext cx="864810" cy="69420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Candara" panose="020E0502030303020204" pitchFamily="34" charset="0"/>
            </a:endParaRPr>
          </a:p>
        </p:txBody>
      </p:sp>
      <p:sp>
        <p:nvSpPr>
          <p:cNvPr id="28" name="Rectangle 27">
            <a:extLst>
              <a:ext uri="{FF2B5EF4-FFF2-40B4-BE49-F238E27FC236}">
                <a16:creationId xmlns:a16="http://schemas.microsoft.com/office/drawing/2014/main" id="{58909AF3-CD3A-42CF-9EF7-FDF4CE213DF3}"/>
              </a:ext>
            </a:extLst>
          </p:cNvPr>
          <p:cNvSpPr/>
          <p:nvPr/>
        </p:nvSpPr>
        <p:spPr>
          <a:xfrm>
            <a:off x="3508668" y="4356749"/>
            <a:ext cx="1788466" cy="290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Candara" panose="020E0502030303020204" pitchFamily="34" charset="0"/>
              </a:rPr>
              <a:t>Tx Coordinator</a:t>
            </a:r>
          </a:p>
        </p:txBody>
      </p:sp>
    </p:spTree>
    <p:extLst>
      <p:ext uri="{BB962C8B-B14F-4D97-AF65-F5344CB8AC3E}">
        <p14:creationId xmlns:p14="http://schemas.microsoft.com/office/powerpoint/2010/main" val="4274996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4"/>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5"/>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loud 23">
            <a:extLst>
              <a:ext uri="{FF2B5EF4-FFF2-40B4-BE49-F238E27FC236}">
                <a16:creationId xmlns:a16="http://schemas.microsoft.com/office/drawing/2014/main" id="{04F8F1B2-3310-4E45-B85B-2094F2A2AC5F}"/>
              </a:ext>
            </a:extLst>
          </p:cNvPr>
          <p:cNvSpPr/>
          <p:nvPr/>
        </p:nvSpPr>
        <p:spPr>
          <a:xfrm>
            <a:off x="5831251" y="2609603"/>
            <a:ext cx="1403960" cy="1164920"/>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ndara" panose="020E0502030303020204" pitchFamily="34" charset="0"/>
            </a:endParaRPr>
          </a:p>
        </p:txBody>
      </p:sp>
      <p:sp>
        <p:nvSpPr>
          <p:cNvPr id="26" name="Multiplication Sign 25">
            <a:extLst>
              <a:ext uri="{FF2B5EF4-FFF2-40B4-BE49-F238E27FC236}">
                <a16:creationId xmlns:a16="http://schemas.microsoft.com/office/drawing/2014/main" id="{9970CED3-D1A6-4A4A-A7D3-37FB2ECC6743}"/>
              </a:ext>
            </a:extLst>
          </p:cNvPr>
          <p:cNvSpPr/>
          <p:nvPr/>
        </p:nvSpPr>
        <p:spPr>
          <a:xfrm>
            <a:off x="6158563" y="2844959"/>
            <a:ext cx="733633" cy="69420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ndara" panose="020E0502030303020204" pitchFamily="34" charset="0"/>
            </a:endParaRPr>
          </a:p>
        </p:txBody>
      </p:sp>
      <p:sp>
        <p:nvSpPr>
          <p:cNvPr id="20" name="TextBox 19">
            <a:extLst>
              <a:ext uri="{FF2B5EF4-FFF2-40B4-BE49-F238E27FC236}">
                <a16:creationId xmlns:a16="http://schemas.microsoft.com/office/drawing/2014/main" id="{6830DA2D-62BF-432F-B0D8-1A555C1C8DC9}"/>
              </a:ext>
            </a:extLst>
          </p:cNvPr>
          <p:cNvSpPr txBox="1"/>
          <p:nvPr/>
        </p:nvSpPr>
        <p:spPr>
          <a:xfrm>
            <a:off x="5121765" y="5344467"/>
            <a:ext cx="6858001" cy="116955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Candara" panose="020E0502030303020204" pitchFamily="34" charset="0"/>
              </a:rPr>
              <a:t>Begin transaction </a:t>
            </a:r>
          </a:p>
          <a:p>
            <a:r>
              <a:rPr lang="en-IN" sz="1400" b="0" i="0" dirty="0">
                <a:solidFill>
                  <a:srgbClr val="00B050"/>
                </a:solidFill>
                <a:effectLst/>
                <a:latin typeface="Candara" panose="020E0502030303020204" pitchFamily="34" charset="0"/>
              </a:rPr>
              <a:t>Insert into </a:t>
            </a:r>
            <a:r>
              <a:rPr lang="en-IN" sz="1400" b="1" i="0" dirty="0">
                <a:solidFill>
                  <a:srgbClr val="00B050"/>
                </a:solidFill>
                <a:effectLst/>
                <a:latin typeface="Candara" panose="020E0502030303020204" pitchFamily="34" charset="0"/>
              </a:rPr>
              <a:t>transaction </a:t>
            </a:r>
            <a:r>
              <a:rPr lang="en-IN" sz="1400" b="0" i="0" dirty="0">
                <a:solidFill>
                  <a:srgbClr val="00B050"/>
                </a:solidFill>
                <a:effectLst/>
                <a:latin typeface="Candara" panose="020E0502030303020204" pitchFamily="34" charset="0"/>
              </a:rPr>
              <a:t>(xid, </a:t>
            </a:r>
            <a:r>
              <a:rPr lang="en-IN" sz="1400" b="0" i="0" dirty="0" err="1">
                <a:solidFill>
                  <a:srgbClr val="00B050"/>
                </a:solidFill>
                <a:effectLst/>
                <a:latin typeface="Candara" panose="020E0502030303020204" pitchFamily="34" charset="0"/>
              </a:rPr>
              <a:t>seller_id</a:t>
            </a:r>
            <a:r>
              <a:rPr lang="en-IN" sz="1400" b="0" i="0" dirty="0">
                <a:solidFill>
                  <a:srgbClr val="00B050"/>
                </a:solidFill>
                <a:effectLst/>
                <a:latin typeface="Candara" panose="020E0502030303020204" pitchFamily="34" charset="0"/>
              </a:rPr>
              <a:t>, </a:t>
            </a:r>
            <a:r>
              <a:rPr lang="en-IN" sz="1400" b="0" i="0" dirty="0" err="1">
                <a:solidFill>
                  <a:srgbClr val="00B050"/>
                </a:solidFill>
                <a:effectLst/>
                <a:latin typeface="Candara" panose="020E0502030303020204" pitchFamily="34" charset="0"/>
              </a:rPr>
              <a:t>buyer_id</a:t>
            </a:r>
            <a:r>
              <a:rPr lang="en-IN" sz="1400" b="0" i="0" dirty="0">
                <a:solidFill>
                  <a:srgbClr val="00B050"/>
                </a:solidFill>
                <a:effectLst/>
                <a:latin typeface="Candara" panose="020E0502030303020204" pitchFamily="34" charset="0"/>
              </a:rPr>
              <a:t>, amount); </a:t>
            </a:r>
          </a:p>
          <a:p>
            <a:r>
              <a:rPr lang="en-IN" sz="1400" b="0" i="0" dirty="0">
                <a:solidFill>
                  <a:schemeClr val="accent2"/>
                </a:solidFill>
                <a:effectLst/>
                <a:latin typeface="Candara" panose="020E0502030303020204" pitchFamily="34" charset="0"/>
              </a:rPr>
              <a:t>Update </a:t>
            </a:r>
            <a:r>
              <a:rPr lang="en-IN" sz="1400" b="1" i="0" dirty="0">
                <a:solidFill>
                  <a:schemeClr val="accent2"/>
                </a:solidFill>
                <a:effectLst/>
                <a:latin typeface="Candara" panose="020E0502030303020204" pitchFamily="34" charset="0"/>
              </a:rPr>
              <a:t>user</a:t>
            </a:r>
            <a:r>
              <a:rPr lang="en-IN" sz="1400" b="0" i="0" dirty="0">
                <a:solidFill>
                  <a:schemeClr val="accent2"/>
                </a:solidFill>
                <a:effectLst/>
                <a:latin typeface="Candara" panose="020E0502030303020204" pitchFamily="34" charset="0"/>
              </a:rPr>
              <a:t> set </a:t>
            </a:r>
            <a:r>
              <a:rPr lang="en-IN" sz="1400" b="0" i="0" dirty="0" err="1">
                <a:solidFill>
                  <a:schemeClr val="accent2"/>
                </a:solidFill>
                <a:effectLst/>
                <a:latin typeface="Candara" panose="020E0502030303020204" pitchFamily="34" charset="0"/>
              </a:rPr>
              <a:t>amt_sold</a:t>
            </a:r>
            <a:r>
              <a:rPr lang="en-IN" sz="1400" b="0" i="0" dirty="0">
                <a:solidFill>
                  <a:schemeClr val="accent2"/>
                </a:solidFill>
                <a:effectLst/>
                <a:latin typeface="Candara" panose="020E0502030303020204" pitchFamily="34" charset="0"/>
              </a:rPr>
              <a:t>    = </a:t>
            </a:r>
            <a:r>
              <a:rPr lang="en-IN" sz="1400" b="0" i="0" dirty="0" err="1">
                <a:solidFill>
                  <a:schemeClr val="accent2"/>
                </a:solidFill>
                <a:effectLst/>
                <a:latin typeface="Candara" panose="020E0502030303020204" pitchFamily="34" charset="0"/>
              </a:rPr>
              <a:t>amt_sold</a:t>
            </a:r>
            <a:r>
              <a:rPr lang="en-IN" sz="1400" b="0" i="0" dirty="0">
                <a:solidFill>
                  <a:schemeClr val="accent2"/>
                </a:solidFill>
                <a:effectLst/>
                <a:latin typeface="Candara" panose="020E0502030303020204" pitchFamily="34" charset="0"/>
              </a:rPr>
              <a:t>           +$amount where id=$</a:t>
            </a:r>
            <a:r>
              <a:rPr lang="en-IN" sz="1400" b="0" i="0" dirty="0" err="1">
                <a:solidFill>
                  <a:schemeClr val="accent2"/>
                </a:solidFill>
                <a:effectLst/>
                <a:latin typeface="Candara" panose="020E0502030303020204" pitchFamily="34" charset="0"/>
              </a:rPr>
              <a:t>seller_id</a:t>
            </a:r>
            <a:r>
              <a:rPr lang="en-IN" sz="1400" b="0" i="0" dirty="0">
                <a:solidFill>
                  <a:schemeClr val="accent2"/>
                </a:solidFill>
                <a:effectLst/>
                <a:latin typeface="Candara" panose="020E0502030303020204" pitchFamily="34" charset="0"/>
              </a:rPr>
              <a:t>; </a:t>
            </a:r>
          </a:p>
          <a:p>
            <a:r>
              <a:rPr lang="en-IN" sz="1400" b="0" i="0" dirty="0">
                <a:solidFill>
                  <a:schemeClr val="accent2"/>
                </a:solidFill>
                <a:effectLst/>
                <a:latin typeface="Candara" panose="020E0502030303020204" pitchFamily="34" charset="0"/>
              </a:rPr>
              <a:t>Update </a:t>
            </a:r>
            <a:r>
              <a:rPr lang="en-IN" sz="1400" b="1" i="0" dirty="0">
                <a:solidFill>
                  <a:schemeClr val="accent2"/>
                </a:solidFill>
                <a:effectLst/>
                <a:latin typeface="Candara" panose="020E0502030303020204" pitchFamily="34" charset="0"/>
              </a:rPr>
              <a:t>user</a:t>
            </a:r>
            <a:r>
              <a:rPr lang="en-IN" sz="1400" b="0" i="0" dirty="0">
                <a:solidFill>
                  <a:schemeClr val="accent2"/>
                </a:solidFill>
                <a:effectLst/>
                <a:latin typeface="Candara" panose="020E0502030303020204" pitchFamily="34" charset="0"/>
              </a:rPr>
              <a:t> set </a:t>
            </a:r>
            <a:r>
              <a:rPr lang="en-IN" sz="1400" b="0" i="0" dirty="0" err="1">
                <a:solidFill>
                  <a:schemeClr val="accent2"/>
                </a:solidFill>
                <a:effectLst/>
                <a:latin typeface="Candara" panose="020E0502030303020204" pitchFamily="34" charset="0"/>
              </a:rPr>
              <a:t>amt_bought</a:t>
            </a:r>
            <a:r>
              <a:rPr lang="en-IN" sz="1400" b="0" i="0" dirty="0">
                <a:solidFill>
                  <a:schemeClr val="accent2"/>
                </a:solidFill>
                <a:effectLst/>
                <a:latin typeface="Candara" panose="020E0502030303020204" pitchFamily="34" charset="0"/>
              </a:rPr>
              <a:t>= </a:t>
            </a:r>
            <a:r>
              <a:rPr lang="en-IN" sz="1400" b="0" i="0" dirty="0" err="1">
                <a:solidFill>
                  <a:schemeClr val="accent2"/>
                </a:solidFill>
                <a:effectLst/>
                <a:latin typeface="Candara" panose="020E0502030303020204" pitchFamily="34" charset="0"/>
              </a:rPr>
              <a:t>amount_bought</a:t>
            </a:r>
            <a:r>
              <a:rPr lang="en-IN" sz="1400" b="0" i="0" dirty="0">
                <a:solidFill>
                  <a:schemeClr val="accent2"/>
                </a:solidFill>
                <a:effectLst/>
                <a:latin typeface="Candara" panose="020E0502030303020204" pitchFamily="34" charset="0"/>
              </a:rPr>
              <a:t>+$amount where id=$</a:t>
            </a:r>
            <a:r>
              <a:rPr lang="en-IN" sz="1400" b="0" i="0" dirty="0" err="1">
                <a:solidFill>
                  <a:schemeClr val="accent2"/>
                </a:solidFill>
                <a:effectLst/>
                <a:latin typeface="Candara" panose="020E0502030303020204" pitchFamily="34" charset="0"/>
              </a:rPr>
              <a:t>buyer_id</a:t>
            </a:r>
            <a:r>
              <a:rPr lang="en-IN" sz="1400" b="0" i="0" dirty="0">
                <a:solidFill>
                  <a:schemeClr val="accent2"/>
                </a:solidFill>
                <a:effectLst/>
                <a:latin typeface="Candara" panose="020E0502030303020204" pitchFamily="34" charset="0"/>
              </a:rPr>
              <a:t>;</a:t>
            </a:r>
          </a:p>
          <a:p>
            <a:r>
              <a:rPr lang="en-IN" sz="1400" b="0" i="0" dirty="0">
                <a:effectLst/>
                <a:latin typeface="Candara" panose="020E0502030303020204" pitchFamily="34" charset="0"/>
              </a:rPr>
              <a:t>End transaction</a:t>
            </a:r>
            <a:endParaRPr lang="en-IN" sz="1400" dirty="0">
              <a:latin typeface="Candara" panose="020E0502030303020204" pitchFamily="34" charset="0"/>
            </a:endParaRPr>
          </a:p>
        </p:txBody>
      </p:sp>
      <p:pic>
        <p:nvPicPr>
          <p:cNvPr id="21" name="Graphic 20" descr="Checkmark with solid fill">
            <a:extLst>
              <a:ext uri="{FF2B5EF4-FFF2-40B4-BE49-F238E27FC236}">
                <a16:creationId xmlns:a16="http://schemas.microsoft.com/office/drawing/2014/main" id="{7795B956-9010-4D2C-8D96-FA4B0D41329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91691" y="202762"/>
            <a:ext cx="713086" cy="713086"/>
          </a:xfrm>
          <a:prstGeom prst="rect">
            <a:avLst/>
          </a:prstGeom>
        </p:spPr>
      </p:pic>
      <p:sp>
        <p:nvSpPr>
          <p:cNvPr id="23" name="Multiplication Sign 22">
            <a:extLst>
              <a:ext uri="{FF2B5EF4-FFF2-40B4-BE49-F238E27FC236}">
                <a16:creationId xmlns:a16="http://schemas.microsoft.com/office/drawing/2014/main" id="{EB3F9D8C-FC6F-48DA-8B94-01962D50CB57}"/>
              </a:ext>
            </a:extLst>
          </p:cNvPr>
          <p:cNvSpPr/>
          <p:nvPr/>
        </p:nvSpPr>
        <p:spPr>
          <a:xfrm>
            <a:off x="7865831" y="409676"/>
            <a:ext cx="864810" cy="69420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ndara" panose="020E0502030303020204" pitchFamily="34" charset="0"/>
            </a:endParaRPr>
          </a:p>
        </p:txBody>
      </p:sp>
      <p:sp>
        <p:nvSpPr>
          <p:cNvPr id="27" name="TextBox 26">
            <a:extLst>
              <a:ext uri="{FF2B5EF4-FFF2-40B4-BE49-F238E27FC236}">
                <a16:creationId xmlns:a16="http://schemas.microsoft.com/office/drawing/2014/main" id="{FB2022F9-F6C3-4F18-B325-BAD869F2AF10}"/>
              </a:ext>
            </a:extLst>
          </p:cNvPr>
          <p:cNvSpPr txBox="1"/>
          <p:nvPr/>
        </p:nvSpPr>
        <p:spPr>
          <a:xfrm>
            <a:off x="3170924" y="3119515"/>
            <a:ext cx="2290259" cy="923330"/>
          </a:xfrm>
          <a:prstGeom prst="rect">
            <a:avLst/>
          </a:prstGeom>
          <a:noFill/>
        </p:spPr>
        <p:txBody>
          <a:bodyPr wrap="square" rtlCol="0">
            <a:spAutoFit/>
          </a:bodyPr>
          <a:lstStyle/>
          <a:p>
            <a:pPr algn="ctr"/>
            <a:r>
              <a:rPr lang="en-IN" b="1" dirty="0">
                <a:solidFill>
                  <a:srgbClr val="FF0000"/>
                </a:solidFill>
                <a:latin typeface="Candara" panose="020E0502030303020204" pitchFamily="34" charset="0"/>
              </a:rPr>
              <a:t>Could not process transaction!</a:t>
            </a:r>
          </a:p>
          <a:p>
            <a:endParaRPr lang="en-IN" b="1" dirty="0">
              <a:solidFill>
                <a:srgbClr val="FF0000"/>
              </a:solidFill>
              <a:latin typeface="Candara" panose="020E0502030303020204" pitchFamily="34" charset="0"/>
            </a:endParaRPr>
          </a:p>
        </p:txBody>
      </p:sp>
      <p:sp>
        <p:nvSpPr>
          <p:cNvPr id="29" name="TextBox 28">
            <a:extLst>
              <a:ext uri="{FF2B5EF4-FFF2-40B4-BE49-F238E27FC236}">
                <a16:creationId xmlns:a16="http://schemas.microsoft.com/office/drawing/2014/main" id="{D3E0A9B8-69B4-413C-B663-7B81F93B13F7}"/>
              </a:ext>
            </a:extLst>
          </p:cNvPr>
          <p:cNvSpPr txBox="1"/>
          <p:nvPr/>
        </p:nvSpPr>
        <p:spPr>
          <a:xfrm>
            <a:off x="7295881" y="4243770"/>
            <a:ext cx="2287753" cy="369332"/>
          </a:xfrm>
          <a:prstGeom prst="rect">
            <a:avLst/>
          </a:prstGeom>
          <a:noFill/>
        </p:spPr>
        <p:txBody>
          <a:bodyPr wrap="square" rtlCol="0">
            <a:spAutoFit/>
          </a:bodyPr>
          <a:lstStyle/>
          <a:p>
            <a:pPr algn="ctr"/>
            <a:r>
              <a:rPr lang="en-IN" b="1" dirty="0">
                <a:solidFill>
                  <a:srgbClr val="FF0000"/>
                </a:solidFill>
                <a:latin typeface="Candara" panose="020E0502030303020204" pitchFamily="34" charset="0"/>
              </a:rPr>
              <a:t>Availability is LOST.</a:t>
            </a:r>
          </a:p>
        </p:txBody>
      </p:sp>
      <p:sp>
        <p:nvSpPr>
          <p:cNvPr id="32" name="Rectangle 31">
            <a:extLst>
              <a:ext uri="{FF2B5EF4-FFF2-40B4-BE49-F238E27FC236}">
                <a16:creationId xmlns:a16="http://schemas.microsoft.com/office/drawing/2014/main" id="{4A9F1B63-20E3-4546-ADCE-F91038B67E70}"/>
              </a:ext>
            </a:extLst>
          </p:cNvPr>
          <p:cNvSpPr/>
          <p:nvPr/>
        </p:nvSpPr>
        <p:spPr>
          <a:xfrm>
            <a:off x="3508668" y="4356749"/>
            <a:ext cx="1788466" cy="290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Candara" panose="020E0502030303020204" pitchFamily="34" charset="0"/>
              </a:rPr>
              <a:t>Tx Coordinator</a:t>
            </a:r>
          </a:p>
        </p:txBody>
      </p:sp>
    </p:spTree>
    <p:extLst>
      <p:ext uri="{BB962C8B-B14F-4D97-AF65-F5344CB8AC3E}">
        <p14:creationId xmlns:p14="http://schemas.microsoft.com/office/powerpoint/2010/main" val="468378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5"/>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6"/>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loud 23">
            <a:extLst>
              <a:ext uri="{FF2B5EF4-FFF2-40B4-BE49-F238E27FC236}">
                <a16:creationId xmlns:a16="http://schemas.microsoft.com/office/drawing/2014/main" id="{04F8F1B2-3310-4E45-B85B-2094F2A2AC5F}"/>
              </a:ext>
            </a:extLst>
          </p:cNvPr>
          <p:cNvSpPr/>
          <p:nvPr/>
        </p:nvSpPr>
        <p:spPr>
          <a:xfrm>
            <a:off x="5831251" y="2609603"/>
            <a:ext cx="1403960" cy="1164920"/>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ndara" panose="020E0502030303020204" pitchFamily="34" charset="0"/>
            </a:endParaRPr>
          </a:p>
        </p:txBody>
      </p:sp>
      <p:sp>
        <p:nvSpPr>
          <p:cNvPr id="26" name="Multiplication Sign 25">
            <a:extLst>
              <a:ext uri="{FF2B5EF4-FFF2-40B4-BE49-F238E27FC236}">
                <a16:creationId xmlns:a16="http://schemas.microsoft.com/office/drawing/2014/main" id="{9970CED3-D1A6-4A4A-A7D3-37FB2ECC6743}"/>
              </a:ext>
            </a:extLst>
          </p:cNvPr>
          <p:cNvSpPr/>
          <p:nvPr/>
        </p:nvSpPr>
        <p:spPr>
          <a:xfrm>
            <a:off x="6158563" y="2844959"/>
            <a:ext cx="733633" cy="69420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ndara" panose="020E0502030303020204" pitchFamily="34" charset="0"/>
            </a:endParaRPr>
          </a:p>
        </p:txBody>
      </p:sp>
      <p:sp>
        <p:nvSpPr>
          <p:cNvPr id="20" name="TextBox 19">
            <a:extLst>
              <a:ext uri="{FF2B5EF4-FFF2-40B4-BE49-F238E27FC236}">
                <a16:creationId xmlns:a16="http://schemas.microsoft.com/office/drawing/2014/main" id="{6830DA2D-62BF-432F-B0D8-1A555C1C8DC9}"/>
              </a:ext>
            </a:extLst>
          </p:cNvPr>
          <p:cNvSpPr txBox="1"/>
          <p:nvPr/>
        </p:nvSpPr>
        <p:spPr>
          <a:xfrm>
            <a:off x="5121765" y="5344467"/>
            <a:ext cx="6858001" cy="116955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Candara" panose="020E0502030303020204" pitchFamily="34" charset="0"/>
              </a:rPr>
              <a:t>Begin transaction </a:t>
            </a:r>
          </a:p>
          <a:p>
            <a:r>
              <a:rPr lang="en-IN" sz="1400" b="0" i="0" dirty="0">
                <a:solidFill>
                  <a:srgbClr val="00B050"/>
                </a:solidFill>
                <a:effectLst/>
                <a:latin typeface="Candara" panose="020E0502030303020204" pitchFamily="34" charset="0"/>
              </a:rPr>
              <a:t>Insert into </a:t>
            </a:r>
            <a:r>
              <a:rPr lang="en-IN" sz="1400" b="1" i="0" dirty="0">
                <a:solidFill>
                  <a:srgbClr val="00B050"/>
                </a:solidFill>
                <a:effectLst/>
                <a:latin typeface="Candara" panose="020E0502030303020204" pitchFamily="34" charset="0"/>
              </a:rPr>
              <a:t>transaction </a:t>
            </a:r>
            <a:r>
              <a:rPr lang="en-IN" sz="1400" b="0" i="0" dirty="0">
                <a:solidFill>
                  <a:srgbClr val="00B050"/>
                </a:solidFill>
                <a:effectLst/>
                <a:latin typeface="Candara" panose="020E0502030303020204" pitchFamily="34" charset="0"/>
              </a:rPr>
              <a:t>(xid, </a:t>
            </a:r>
            <a:r>
              <a:rPr lang="en-IN" sz="1400" b="0" i="0" dirty="0" err="1">
                <a:solidFill>
                  <a:srgbClr val="00B050"/>
                </a:solidFill>
                <a:effectLst/>
                <a:latin typeface="Candara" panose="020E0502030303020204" pitchFamily="34" charset="0"/>
              </a:rPr>
              <a:t>seller_id</a:t>
            </a:r>
            <a:r>
              <a:rPr lang="en-IN" sz="1400" b="0" i="0" dirty="0">
                <a:solidFill>
                  <a:srgbClr val="00B050"/>
                </a:solidFill>
                <a:effectLst/>
                <a:latin typeface="Candara" panose="020E0502030303020204" pitchFamily="34" charset="0"/>
              </a:rPr>
              <a:t>, </a:t>
            </a:r>
            <a:r>
              <a:rPr lang="en-IN" sz="1400" b="0" i="0" dirty="0" err="1">
                <a:solidFill>
                  <a:srgbClr val="00B050"/>
                </a:solidFill>
                <a:effectLst/>
                <a:latin typeface="Candara" panose="020E0502030303020204" pitchFamily="34" charset="0"/>
              </a:rPr>
              <a:t>buyer_id</a:t>
            </a:r>
            <a:r>
              <a:rPr lang="en-IN" sz="1400" b="0" i="0" dirty="0">
                <a:solidFill>
                  <a:srgbClr val="00B050"/>
                </a:solidFill>
                <a:effectLst/>
                <a:latin typeface="Candara" panose="020E0502030303020204" pitchFamily="34" charset="0"/>
              </a:rPr>
              <a:t>, amount); </a:t>
            </a:r>
          </a:p>
          <a:p>
            <a:r>
              <a:rPr lang="en-IN" sz="1400" b="0" i="0" dirty="0">
                <a:solidFill>
                  <a:schemeClr val="accent2"/>
                </a:solidFill>
                <a:effectLst/>
                <a:latin typeface="Candara" panose="020E0502030303020204" pitchFamily="34" charset="0"/>
              </a:rPr>
              <a:t>Update </a:t>
            </a:r>
            <a:r>
              <a:rPr lang="en-IN" sz="1400" b="1" i="0" dirty="0">
                <a:solidFill>
                  <a:schemeClr val="accent2"/>
                </a:solidFill>
                <a:effectLst/>
                <a:latin typeface="Candara" panose="020E0502030303020204" pitchFamily="34" charset="0"/>
              </a:rPr>
              <a:t>user</a:t>
            </a:r>
            <a:r>
              <a:rPr lang="en-IN" sz="1400" b="0" i="0" dirty="0">
                <a:solidFill>
                  <a:schemeClr val="accent2"/>
                </a:solidFill>
                <a:effectLst/>
                <a:latin typeface="Candara" panose="020E0502030303020204" pitchFamily="34" charset="0"/>
              </a:rPr>
              <a:t> set </a:t>
            </a:r>
            <a:r>
              <a:rPr lang="en-IN" sz="1400" b="0" i="0" dirty="0" err="1">
                <a:solidFill>
                  <a:schemeClr val="accent2"/>
                </a:solidFill>
                <a:effectLst/>
                <a:latin typeface="Candara" panose="020E0502030303020204" pitchFamily="34" charset="0"/>
              </a:rPr>
              <a:t>amt_sold</a:t>
            </a:r>
            <a:r>
              <a:rPr lang="en-IN" sz="1400" b="0" i="0" dirty="0">
                <a:solidFill>
                  <a:schemeClr val="accent2"/>
                </a:solidFill>
                <a:effectLst/>
                <a:latin typeface="Candara" panose="020E0502030303020204" pitchFamily="34" charset="0"/>
              </a:rPr>
              <a:t>      = </a:t>
            </a:r>
            <a:r>
              <a:rPr lang="en-IN" sz="1400" b="0" i="0" dirty="0" err="1">
                <a:solidFill>
                  <a:schemeClr val="accent2"/>
                </a:solidFill>
                <a:effectLst/>
                <a:latin typeface="Candara" panose="020E0502030303020204" pitchFamily="34" charset="0"/>
              </a:rPr>
              <a:t>amt_sold</a:t>
            </a:r>
            <a:r>
              <a:rPr lang="en-IN" sz="1400" b="0" i="0" dirty="0">
                <a:solidFill>
                  <a:schemeClr val="accent2"/>
                </a:solidFill>
                <a:effectLst/>
                <a:latin typeface="Candara" panose="020E0502030303020204" pitchFamily="34" charset="0"/>
              </a:rPr>
              <a:t>              +$amount where id=$seller_id; </a:t>
            </a:r>
          </a:p>
          <a:p>
            <a:r>
              <a:rPr lang="en-IN" sz="1400" b="0" i="0" dirty="0">
                <a:solidFill>
                  <a:schemeClr val="accent2"/>
                </a:solidFill>
                <a:effectLst/>
                <a:latin typeface="Candara" panose="020E0502030303020204" pitchFamily="34" charset="0"/>
              </a:rPr>
              <a:t>Update </a:t>
            </a:r>
            <a:r>
              <a:rPr lang="en-IN" sz="1400" b="1" i="0" dirty="0">
                <a:solidFill>
                  <a:schemeClr val="accent2"/>
                </a:solidFill>
                <a:effectLst/>
                <a:latin typeface="Candara" panose="020E0502030303020204" pitchFamily="34" charset="0"/>
              </a:rPr>
              <a:t>user</a:t>
            </a:r>
            <a:r>
              <a:rPr lang="en-IN" sz="1400" b="0" i="0" dirty="0">
                <a:solidFill>
                  <a:schemeClr val="accent2"/>
                </a:solidFill>
                <a:effectLst/>
                <a:latin typeface="Candara" panose="020E0502030303020204" pitchFamily="34" charset="0"/>
              </a:rPr>
              <a:t> set </a:t>
            </a:r>
            <a:r>
              <a:rPr lang="en-IN" sz="1400" b="0" i="0" dirty="0" err="1">
                <a:solidFill>
                  <a:schemeClr val="accent2"/>
                </a:solidFill>
                <a:effectLst/>
                <a:latin typeface="Candara" panose="020E0502030303020204" pitchFamily="34" charset="0"/>
              </a:rPr>
              <a:t>amt_bought</a:t>
            </a:r>
            <a:r>
              <a:rPr lang="en-IN" sz="1400" b="0" i="0" dirty="0">
                <a:solidFill>
                  <a:schemeClr val="accent2"/>
                </a:solidFill>
                <a:effectLst/>
                <a:latin typeface="Candara" panose="020E0502030303020204" pitchFamily="34" charset="0"/>
              </a:rPr>
              <a:t>= </a:t>
            </a:r>
            <a:r>
              <a:rPr lang="en-IN" sz="1400" b="0" i="0" dirty="0" err="1">
                <a:solidFill>
                  <a:schemeClr val="accent2"/>
                </a:solidFill>
                <a:effectLst/>
                <a:latin typeface="Candara" panose="020E0502030303020204" pitchFamily="34" charset="0"/>
              </a:rPr>
              <a:t>amount_bought</a:t>
            </a:r>
            <a:r>
              <a:rPr lang="en-IN" sz="1400" b="0" i="0" dirty="0">
                <a:solidFill>
                  <a:schemeClr val="accent2"/>
                </a:solidFill>
                <a:effectLst/>
                <a:latin typeface="Candara" panose="020E0502030303020204" pitchFamily="34" charset="0"/>
              </a:rPr>
              <a:t>+$amount where id=$</a:t>
            </a:r>
            <a:r>
              <a:rPr lang="en-IN" sz="1400" b="0" i="0" dirty="0" err="1">
                <a:solidFill>
                  <a:schemeClr val="accent2"/>
                </a:solidFill>
                <a:effectLst/>
                <a:latin typeface="Candara" panose="020E0502030303020204" pitchFamily="34" charset="0"/>
              </a:rPr>
              <a:t>buyer_id</a:t>
            </a:r>
            <a:r>
              <a:rPr lang="en-IN" sz="1400" b="0" i="0" dirty="0">
                <a:solidFill>
                  <a:schemeClr val="accent2"/>
                </a:solidFill>
                <a:effectLst/>
                <a:latin typeface="Candara" panose="020E0502030303020204" pitchFamily="34" charset="0"/>
              </a:rPr>
              <a:t>;</a:t>
            </a:r>
          </a:p>
          <a:p>
            <a:r>
              <a:rPr lang="en-IN" sz="1400" b="0" i="0" dirty="0">
                <a:effectLst/>
                <a:latin typeface="Candara" panose="020E0502030303020204" pitchFamily="34" charset="0"/>
              </a:rPr>
              <a:t>End transaction</a:t>
            </a:r>
            <a:endParaRPr lang="en-IN" sz="1400" dirty="0">
              <a:latin typeface="Candara" panose="020E0502030303020204" pitchFamily="34" charset="0"/>
            </a:endParaRPr>
          </a:p>
        </p:txBody>
      </p:sp>
      <p:pic>
        <p:nvPicPr>
          <p:cNvPr id="21" name="Graphic 20" descr="Checkmark with solid fill">
            <a:extLst>
              <a:ext uri="{FF2B5EF4-FFF2-40B4-BE49-F238E27FC236}">
                <a16:creationId xmlns:a16="http://schemas.microsoft.com/office/drawing/2014/main" id="{7795B956-9010-4D2C-8D96-FA4B0D41329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91691" y="202762"/>
            <a:ext cx="713086" cy="713086"/>
          </a:xfrm>
          <a:prstGeom prst="rect">
            <a:avLst/>
          </a:prstGeom>
        </p:spPr>
      </p:pic>
      <p:sp>
        <p:nvSpPr>
          <p:cNvPr id="23" name="Multiplication Sign 22">
            <a:extLst>
              <a:ext uri="{FF2B5EF4-FFF2-40B4-BE49-F238E27FC236}">
                <a16:creationId xmlns:a16="http://schemas.microsoft.com/office/drawing/2014/main" id="{EB3F9D8C-FC6F-48DA-8B94-01962D50CB57}"/>
              </a:ext>
            </a:extLst>
          </p:cNvPr>
          <p:cNvSpPr/>
          <p:nvPr/>
        </p:nvSpPr>
        <p:spPr>
          <a:xfrm>
            <a:off x="7865831" y="409676"/>
            <a:ext cx="864810" cy="69420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ndara" panose="020E0502030303020204" pitchFamily="34" charset="0"/>
            </a:endParaRPr>
          </a:p>
        </p:txBody>
      </p:sp>
      <p:sp>
        <p:nvSpPr>
          <p:cNvPr id="27" name="TextBox 26">
            <a:extLst>
              <a:ext uri="{FF2B5EF4-FFF2-40B4-BE49-F238E27FC236}">
                <a16:creationId xmlns:a16="http://schemas.microsoft.com/office/drawing/2014/main" id="{FB2022F9-F6C3-4F18-B325-BAD869F2AF10}"/>
              </a:ext>
            </a:extLst>
          </p:cNvPr>
          <p:cNvSpPr txBox="1"/>
          <p:nvPr/>
        </p:nvSpPr>
        <p:spPr>
          <a:xfrm>
            <a:off x="2533332" y="5058437"/>
            <a:ext cx="2409435" cy="369332"/>
          </a:xfrm>
          <a:prstGeom prst="rect">
            <a:avLst/>
          </a:prstGeom>
          <a:noFill/>
        </p:spPr>
        <p:txBody>
          <a:bodyPr wrap="square" rtlCol="0">
            <a:spAutoFit/>
          </a:bodyPr>
          <a:lstStyle/>
          <a:p>
            <a:pPr algn="ctr"/>
            <a:r>
              <a:rPr lang="en-IN" b="1" dirty="0">
                <a:solidFill>
                  <a:srgbClr val="FF0000"/>
                </a:solidFill>
                <a:latin typeface="Candara" panose="020E0502030303020204" pitchFamily="34" charset="0"/>
              </a:rPr>
              <a:t>Request Timed Out</a:t>
            </a:r>
          </a:p>
        </p:txBody>
      </p:sp>
      <p:sp>
        <p:nvSpPr>
          <p:cNvPr id="28" name="TextBox 27">
            <a:extLst>
              <a:ext uri="{FF2B5EF4-FFF2-40B4-BE49-F238E27FC236}">
                <a16:creationId xmlns:a16="http://schemas.microsoft.com/office/drawing/2014/main" id="{347CEDC4-580F-4875-ABDA-3EA799D2D17C}"/>
              </a:ext>
            </a:extLst>
          </p:cNvPr>
          <p:cNvSpPr txBox="1"/>
          <p:nvPr/>
        </p:nvSpPr>
        <p:spPr>
          <a:xfrm>
            <a:off x="7658467" y="3505785"/>
            <a:ext cx="3677587" cy="1384995"/>
          </a:xfrm>
          <a:prstGeom prst="rect">
            <a:avLst/>
          </a:prstGeom>
          <a:noFill/>
        </p:spPr>
        <p:txBody>
          <a:bodyPr wrap="square" rtlCol="0">
            <a:spAutoFit/>
          </a:bodyPr>
          <a:lstStyle/>
          <a:p>
            <a:pPr marL="285750" indent="-285750">
              <a:buFont typeface="Arial" panose="020B0604020202020204" pitchFamily="34" charset="0"/>
              <a:buChar char="•"/>
            </a:pPr>
            <a:r>
              <a:rPr lang="en-IN" sz="2800" b="1" dirty="0">
                <a:latin typeface="Candara" panose="020E0502030303020204" pitchFamily="34" charset="0"/>
              </a:rPr>
              <a:t>Consistent</a:t>
            </a:r>
          </a:p>
          <a:p>
            <a:pPr marL="285750" indent="-285750">
              <a:buFont typeface="Arial" panose="020B0604020202020204" pitchFamily="34" charset="0"/>
              <a:buChar char="•"/>
            </a:pPr>
            <a:r>
              <a:rPr lang="en-IN" sz="2800" b="1" dirty="0">
                <a:solidFill>
                  <a:srgbClr val="FF0000"/>
                </a:solidFill>
                <a:latin typeface="Candara" panose="020E0502030303020204" pitchFamily="34" charset="0"/>
              </a:rPr>
              <a:t>Not Available</a:t>
            </a:r>
            <a:endParaRPr lang="en-IN" sz="2800" b="1" dirty="0">
              <a:latin typeface="Candara" panose="020E0502030303020204" pitchFamily="34" charset="0"/>
            </a:endParaRPr>
          </a:p>
          <a:p>
            <a:pPr marL="285750" indent="-285750">
              <a:buFont typeface="Arial" panose="020B0604020202020204" pitchFamily="34" charset="0"/>
              <a:buChar char="•"/>
            </a:pPr>
            <a:r>
              <a:rPr lang="en-IN" sz="2800" b="1" dirty="0">
                <a:latin typeface="Candara" panose="020E0502030303020204" pitchFamily="34" charset="0"/>
              </a:rPr>
              <a:t>Partition Tolerant</a:t>
            </a:r>
          </a:p>
        </p:txBody>
      </p:sp>
      <p:sp>
        <p:nvSpPr>
          <p:cNvPr id="32" name="Rectangle 31">
            <a:extLst>
              <a:ext uri="{FF2B5EF4-FFF2-40B4-BE49-F238E27FC236}">
                <a16:creationId xmlns:a16="http://schemas.microsoft.com/office/drawing/2014/main" id="{13FBFD0F-373F-4ED1-AFFF-8C66DAD8AA7E}"/>
              </a:ext>
            </a:extLst>
          </p:cNvPr>
          <p:cNvSpPr/>
          <p:nvPr/>
        </p:nvSpPr>
        <p:spPr>
          <a:xfrm>
            <a:off x="3508668" y="4356749"/>
            <a:ext cx="1788466" cy="290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Candara" panose="020E0502030303020204" pitchFamily="34" charset="0"/>
              </a:rPr>
              <a:t>Tx Coordinator</a:t>
            </a:r>
          </a:p>
        </p:txBody>
      </p:sp>
      <p:sp>
        <p:nvSpPr>
          <p:cNvPr id="29" name="TextBox 28">
            <a:extLst>
              <a:ext uri="{FF2B5EF4-FFF2-40B4-BE49-F238E27FC236}">
                <a16:creationId xmlns:a16="http://schemas.microsoft.com/office/drawing/2014/main" id="{F3D8ED50-C05B-4161-ADAA-C70E51D2D9CF}"/>
              </a:ext>
            </a:extLst>
          </p:cNvPr>
          <p:cNvSpPr txBox="1"/>
          <p:nvPr/>
        </p:nvSpPr>
        <p:spPr>
          <a:xfrm>
            <a:off x="3170924" y="3119515"/>
            <a:ext cx="2290259" cy="923330"/>
          </a:xfrm>
          <a:prstGeom prst="rect">
            <a:avLst/>
          </a:prstGeom>
          <a:noFill/>
        </p:spPr>
        <p:txBody>
          <a:bodyPr wrap="square" rtlCol="0">
            <a:spAutoFit/>
          </a:bodyPr>
          <a:lstStyle/>
          <a:p>
            <a:pPr algn="ctr"/>
            <a:r>
              <a:rPr lang="en-IN" b="1" dirty="0">
                <a:solidFill>
                  <a:srgbClr val="FF0000"/>
                </a:solidFill>
                <a:latin typeface="Candara" panose="020E0502030303020204" pitchFamily="34" charset="0"/>
              </a:rPr>
              <a:t>Could not process transaction!</a:t>
            </a:r>
          </a:p>
          <a:p>
            <a:endParaRPr lang="en-IN" b="1" dirty="0">
              <a:solidFill>
                <a:srgbClr val="FF0000"/>
              </a:solidFill>
              <a:latin typeface="Candara" panose="020E0502030303020204" pitchFamily="34" charset="0"/>
            </a:endParaRPr>
          </a:p>
        </p:txBody>
      </p:sp>
    </p:spTree>
    <p:extLst>
      <p:ext uri="{BB962C8B-B14F-4D97-AF65-F5344CB8AC3E}">
        <p14:creationId xmlns:p14="http://schemas.microsoft.com/office/powerpoint/2010/main" val="3851139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8F38DA-C9C5-4C37-9ABA-0E983A45AADE}"/>
              </a:ext>
            </a:extLst>
          </p:cNvPr>
          <p:cNvSpPr>
            <a:spLocks noGrp="1"/>
          </p:cNvSpPr>
          <p:nvPr>
            <p:ph idx="1"/>
          </p:nvPr>
        </p:nvSpPr>
        <p:spPr>
          <a:xfrm>
            <a:off x="589625" y="1544838"/>
            <a:ext cx="10515600" cy="5202191"/>
          </a:xfrm>
        </p:spPr>
        <p:txBody>
          <a:bodyPr>
            <a:normAutofit fontScale="92500" lnSpcReduction="20000"/>
          </a:bodyPr>
          <a:lstStyle/>
          <a:p>
            <a:endParaRPr lang="en-IN" b="0" i="0" dirty="0">
              <a:solidFill>
                <a:srgbClr val="000000"/>
              </a:solidFill>
              <a:effectLst/>
              <a:latin typeface="Linux Libertine"/>
            </a:endParaRPr>
          </a:p>
          <a:p>
            <a:endParaRPr lang="en-IN" dirty="0">
              <a:solidFill>
                <a:srgbClr val="000000"/>
              </a:solidFill>
              <a:latin typeface="Linux Libertine"/>
            </a:endParaRPr>
          </a:p>
          <a:p>
            <a:endParaRPr lang="en-IN" b="0" i="0" dirty="0">
              <a:solidFill>
                <a:srgbClr val="000000"/>
              </a:solidFill>
              <a:effectLst/>
              <a:latin typeface="Linux Libertine"/>
            </a:endParaRPr>
          </a:p>
          <a:p>
            <a:endParaRPr lang="en-IN" dirty="0">
              <a:solidFill>
                <a:srgbClr val="000000"/>
              </a:solidFill>
              <a:latin typeface="Linux Libertine"/>
            </a:endParaRPr>
          </a:p>
          <a:p>
            <a:endParaRPr lang="en-IN" b="0" i="0" dirty="0">
              <a:solidFill>
                <a:srgbClr val="000000"/>
              </a:solidFill>
              <a:effectLst/>
              <a:latin typeface="Linux Libertine"/>
            </a:endParaRPr>
          </a:p>
          <a:p>
            <a:endParaRPr lang="en-IN" dirty="0">
              <a:solidFill>
                <a:srgbClr val="000000"/>
              </a:solidFill>
              <a:latin typeface="Linux Libertine"/>
            </a:endParaRPr>
          </a:p>
          <a:p>
            <a:endParaRPr lang="en-IN" b="0" i="0" dirty="0">
              <a:solidFill>
                <a:srgbClr val="000000"/>
              </a:solidFill>
              <a:effectLst/>
              <a:latin typeface="Linux Libertine"/>
            </a:endParaRPr>
          </a:p>
          <a:p>
            <a:endParaRPr lang="en-IN" dirty="0">
              <a:solidFill>
                <a:srgbClr val="000000"/>
              </a:solidFill>
              <a:latin typeface="Linux Libertine"/>
            </a:endParaRPr>
          </a:p>
          <a:p>
            <a:endParaRPr lang="en-IN" dirty="0">
              <a:solidFill>
                <a:srgbClr val="000000"/>
              </a:solidFill>
              <a:latin typeface="Linux Libertine"/>
            </a:endParaRPr>
          </a:p>
          <a:p>
            <a:pPr marL="0" indent="0">
              <a:buNone/>
            </a:pPr>
            <a:r>
              <a:rPr lang="en-IN" dirty="0">
                <a:solidFill>
                  <a:srgbClr val="000000"/>
                </a:solidFill>
                <a:latin typeface="Linux Libertine"/>
              </a:rPr>
              <a:t>			</a:t>
            </a:r>
            <a:r>
              <a:rPr lang="en-IN" sz="1600" dirty="0">
                <a:solidFill>
                  <a:srgbClr val="000000"/>
                </a:solidFill>
                <a:latin typeface="+mj-lt"/>
              </a:rPr>
              <a:t>(</a:t>
            </a:r>
            <a:r>
              <a:rPr lang="en-IN" sz="1600" dirty="0" err="1">
                <a:solidFill>
                  <a:srgbClr val="000000"/>
                </a:solidFill>
                <a:latin typeface="+mj-lt"/>
              </a:rPr>
              <a:t>i</a:t>
            </a:r>
            <a:r>
              <a:rPr lang="en-IN" sz="1600" dirty="0">
                <a:solidFill>
                  <a:srgbClr val="000000"/>
                </a:solidFill>
                <a:latin typeface="+mj-lt"/>
              </a:rPr>
              <a:t>)</a:t>
            </a:r>
            <a:r>
              <a:rPr lang="en-IN" b="0" i="0" dirty="0">
                <a:solidFill>
                  <a:srgbClr val="757575"/>
                </a:solidFill>
                <a:effectLst/>
                <a:latin typeface="sohne"/>
              </a:rPr>
              <a:t> </a:t>
            </a:r>
            <a:r>
              <a:rPr lang="en-IN" sz="1600" dirty="0">
                <a:solidFill>
                  <a:srgbClr val="000000"/>
                </a:solidFill>
                <a:latin typeface="+mj-lt"/>
              </a:rPr>
              <a:t>Successful 2PC											 (ii)</a:t>
            </a:r>
            <a:r>
              <a:rPr lang="en-IN" sz="1600" b="0" i="0" dirty="0">
                <a:solidFill>
                  <a:srgbClr val="757575"/>
                </a:solidFill>
                <a:effectLst/>
                <a:latin typeface="sohne"/>
              </a:rPr>
              <a:t> Un</a:t>
            </a:r>
            <a:r>
              <a:rPr lang="en-IN" sz="1600" b="0" i="0" dirty="0">
                <a:solidFill>
                  <a:srgbClr val="000000"/>
                </a:solidFill>
                <a:effectLst/>
                <a:latin typeface="+mj-lt"/>
              </a:rPr>
              <a:t>s</a:t>
            </a:r>
            <a:r>
              <a:rPr lang="en-IN" sz="1600" dirty="0">
                <a:solidFill>
                  <a:srgbClr val="000000"/>
                </a:solidFill>
                <a:latin typeface="+mj-lt"/>
              </a:rPr>
              <a:t>uccessful 2PC</a:t>
            </a:r>
          </a:p>
          <a:p>
            <a:pPr marL="0" indent="0">
              <a:buNone/>
            </a:pPr>
            <a:endParaRPr lang="en-IN" sz="1600" dirty="0">
              <a:solidFill>
                <a:srgbClr val="000000"/>
              </a:solidFill>
              <a:latin typeface="+mj-lt"/>
            </a:endParaRPr>
          </a:p>
          <a:p>
            <a:r>
              <a:rPr lang="en-IN" sz="1900" dirty="0">
                <a:solidFill>
                  <a:srgbClr val="30333A"/>
                </a:solidFill>
                <a:latin typeface="Open Sans"/>
              </a:rPr>
              <a:t>Disadvantages of 2PC</a:t>
            </a:r>
          </a:p>
          <a:p>
            <a:pPr lvl="1"/>
            <a:r>
              <a:rPr lang="en-US" sz="1900" dirty="0">
                <a:solidFill>
                  <a:srgbClr val="30333A"/>
                </a:solidFill>
                <a:latin typeface="Open Sans"/>
              </a:rPr>
              <a:t>Loss of Availability</a:t>
            </a:r>
          </a:p>
          <a:p>
            <a:pPr lvl="1"/>
            <a:r>
              <a:rPr lang="en-US" sz="1900" dirty="0">
                <a:solidFill>
                  <a:srgbClr val="30333A"/>
                </a:solidFill>
                <a:latin typeface="Open Sans"/>
              </a:rPr>
              <a:t>It is a blocking protocol, introduces delays.</a:t>
            </a:r>
            <a:endParaRPr lang="en-IN" sz="1900" dirty="0">
              <a:solidFill>
                <a:srgbClr val="30333A"/>
              </a:solidFill>
              <a:latin typeface="Open Sans"/>
            </a:endParaRPr>
          </a:p>
          <a:p>
            <a:pPr lvl="1"/>
            <a:r>
              <a:rPr lang="en-IN" sz="1900" dirty="0">
                <a:solidFill>
                  <a:srgbClr val="30333A"/>
                </a:solidFill>
                <a:latin typeface="Open Sans"/>
              </a:rPr>
              <a:t>Too many failure points</a:t>
            </a:r>
            <a:endParaRPr lang="en-IN" sz="2800" dirty="0"/>
          </a:p>
        </p:txBody>
      </p:sp>
      <p:cxnSp>
        <p:nvCxnSpPr>
          <p:cNvPr id="9" name="Straight Connector 8">
            <a:extLst>
              <a:ext uri="{FF2B5EF4-FFF2-40B4-BE49-F238E27FC236}">
                <a16:creationId xmlns:a16="http://schemas.microsoft.com/office/drawing/2014/main" id="{2131BE64-8C85-4358-B80D-C148F7ECDF93}"/>
              </a:ext>
            </a:extLst>
          </p:cNvPr>
          <p:cNvCxnSpPr/>
          <p:nvPr/>
        </p:nvCxnSpPr>
        <p:spPr>
          <a:xfrm>
            <a:off x="6249882" y="541538"/>
            <a:ext cx="0" cy="4731798"/>
          </a:xfrm>
          <a:prstGeom prst="line">
            <a:avLst/>
          </a:prstGeom>
          <a:ln w="28575"/>
        </p:spPr>
        <p:style>
          <a:lnRef idx="1">
            <a:schemeClr val="accent5"/>
          </a:lnRef>
          <a:fillRef idx="0">
            <a:schemeClr val="accent5"/>
          </a:fillRef>
          <a:effectRef idx="0">
            <a:schemeClr val="accent5"/>
          </a:effectRef>
          <a:fontRef idx="minor">
            <a:schemeClr val="tx1"/>
          </a:fontRef>
        </p:style>
      </p:cxnSp>
      <p:sp>
        <p:nvSpPr>
          <p:cNvPr id="2" name="Title 1">
            <a:extLst>
              <a:ext uri="{FF2B5EF4-FFF2-40B4-BE49-F238E27FC236}">
                <a16:creationId xmlns:a16="http://schemas.microsoft.com/office/drawing/2014/main" id="{691F7991-0C17-47E8-97B3-50C423E5FC3A}"/>
              </a:ext>
            </a:extLst>
          </p:cNvPr>
          <p:cNvSpPr>
            <a:spLocks noGrp="1"/>
          </p:cNvSpPr>
          <p:nvPr>
            <p:ph type="title"/>
          </p:nvPr>
        </p:nvSpPr>
        <p:spPr>
          <a:xfrm>
            <a:off x="337097" y="71145"/>
            <a:ext cx="10515600" cy="1325563"/>
          </a:xfrm>
        </p:spPr>
        <p:txBody>
          <a:bodyPr/>
          <a:lstStyle/>
          <a:p>
            <a:r>
              <a:rPr lang="en-US" dirty="0"/>
              <a:t>2PC–An Illustration</a:t>
            </a:r>
            <a:endParaRPr lang="en-IN" dirty="0"/>
          </a:p>
        </p:txBody>
      </p:sp>
      <p:pic>
        <p:nvPicPr>
          <p:cNvPr id="6" name="Picture 5">
            <a:extLst>
              <a:ext uri="{FF2B5EF4-FFF2-40B4-BE49-F238E27FC236}">
                <a16:creationId xmlns:a16="http://schemas.microsoft.com/office/drawing/2014/main" id="{0FE94025-AC30-4187-B7CF-97D5A0FD937C}"/>
              </a:ext>
            </a:extLst>
          </p:cNvPr>
          <p:cNvPicPr>
            <a:picLocks noChangeAspect="1"/>
          </p:cNvPicPr>
          <p:nvPr/>
        </p:nvPicPr>
        <p:blipFill>
          <a:blip r:embed="rId3"/>
          <a:stretch>
            <a:fillRect/>
          </a:stretch>
        </p:blipFill>
        <p:spPr>
          <a:xfrm>
            <a:off x="304802" y="801512"/>
            <a:ext cx="5637318" cy="3758613"/>
          </a:xfrm>
          <a:prstGeom prst="rect">
            <a:avLst/>
          </a:prstGeom>
        </p:spPr>
      </p:pic>
      <p:pic>
        <p:nvPicPr>
          <p:cNvPr id="10" name="Picture 9">
            <a:extLst>
              <a:ext uri="{FF2B5EF4-FFF2-40B4-BE49-F238E27FC236}">
                <a16:creationId xmlns:a16="http://schemas.microsoft.com/office/drawing/2014/main" id="{64E6FBFA-22F8-48FD-8DC2-81435CCE340F}"/>
              </a:ext>
            </a:extLst>
          </p:cNvPr>
          <p:cNvPicPr>
            <a:picLocks noChangeAspect="1"/>
          </p:cNvPicPr>
          <p:nvPr/>
        </p:nvPicPr>
        <p:blipFill>
          <a:blip r:embed="rId4"/>
          <a:stretch>
            <a:fillRect/>
          </a:stretch>
        </p:blipFill>
        <p:spPr>
          <a:xfrm>
            <a:off x="6355425" y="835379"/>
            <a:ext cx="5554715" cy="3544870"/>
          </a:xfrm>
          <a:prstGeom prst="rect">
            <a:avLst/>
          </a:prstGeom>
        </p:spPr>
      </p:pic>
    </p:spTree>
    <p:extLst>
      <p:ext uri="{BB962C8B-B14F-4D97-AF65-F5344CB8AC3E}">
        <p14:creationId xmlns:p14="http://schemas.microsoft.com/office/powerpoint/2010/main" val="2767586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FDA2C-6825-45E4-869B-10EAF7C17E1A}"/>
              </a:ext>
            </a:extLst>
          </p:cNvPr>
          <p:cNvSpPr>
            <a:spLocks noGrp="1"/>
          </p:cNvSpPr>
          <p:nvPr>
            <p:ph idx="1"/>
          </p:nvPr>
        </p:nvSpPr>
        <p:spPr>
          <a:xfrm>
            <a:off x="222077" y="2819237"/>
            <a:ext cx="10515600" cy="4351338"/>
          </a:xfrm>
        </p:spPr>
        <p:txBody>
          <a:bodyPr>
            <a:normAutofit/>
          </a:bodyPr>
          <a:lstStyle/>
          <a:p>
            <a:pPr marL="0" indent="0">
              <a:buNone/>
            </a:pPr>
            <a:r>
              <a:rPr lang="en-IN" sz="5400" b="1" dirty="0">
                <a:latin typeface="Candara" panose="020E0502030303020204" pitchFamily="34" charset="0"/>
              </a:rPr>
              <a:t>  Consistency            Availability</a:t>
            </a:r>
          </a:p>
          <a:p>
            <a:pPr marL="0" indent="0" algn="ctr">
              <a:buNone/>
            </a:pPr>
            <a:endParaRPr lang="en-IN" sz="2000" dirty="0">
              <a:latin typeface="Candara" panose="020E0502030303020204" pitchFamily="34" charset="0"/>
            </a:endParaRPr>
          </a:p>
          <a:p>
            <a:pPr marL="0" indent="0" algn="ctr">
              <a:buNone/>
            </a:pPr>
            <a:r>
              <a:rPr lang="en-IN" sz="2800" dirty="0">
                <a:latin typeface="Candara" panose="020E0502030303020204" pitchFamily="34" charset="0"/>
              </a:rPr>
              <a:t>To guarantee consistency using 2PC, we lose Availability. </a:t>
            </a:r>
          </a:p>
          <a:p>
            <a:pPr marL="0" indent="0" algn="ctr">
              <a:buNone/>
            </a:pPr>
            <a:r>
              <a:rPr lang="en-IN" sz="2800" dirty="0">
                <a:latin typeface="Candara" panose="020E0502030303020204" pitchFamily="34" charset="0"/>
              </a:rPr>
              <a:t>What is our alternative?</a:t>
            </a:r>
          </a:p>
        </p:txBody>
      </p:sp>
      <p:sp>
        <p:nvSpPr>
          <p:cNvPr id="4" name="Arrow: Left-Right 3">
            <a:extLst>
              <a:ext uri="{FF2B5EF4-FFF2-40B4-BE49-F238E27FC236}">
                <a16:creationId xmlns:a16="http://schemas.microsoft.com/office/drawing/2014/main" id="{7444C66D-2062-4E5A-AAC5-56F7F9F15AC8}"/>
              </a:ext>
            </a:extLst>
          </p:cNvPr>
          <p:cNvSpPr/>
          <p:nvPr/>
        </p:nvSpPr>
        <p:spPr>
          <a:xfrm>
            <a:off x="4451487" y="3086492"/>
            <a:ext cx="1255113" cy="50847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ndara" panose="020E0502030303020204" pitchFamily="34" charset="0"/>
            </a:endParaRPr>
          </a:p>
        </p:txBody>
      </p:sp>
    </p:spTree>
    <p:extLst>
      <p:ext uri="{BB962C8B-B14F-4D97-AF65-F5344CB8AC3E}">
        <p14:creationId xmlns:p14="http://schemas.microsoft.com/office/powerpoint/2010/main" val="1378866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FDA2C-6825-45E4-869B-10EAF7C17E1A}"/>
              </a:ext>
            </a:extLst>
          </p:cNvPr>
          <p:cNvSpPr>
            <a:spLocks noGrp="1"/>
          </p:cNvSpPr>
          <p:nvPr>
            <p:ph idx="1"/>
          </p:nvPr>
        </p:nvSpPr>
        <p:spPr>
          <a:xfrm>
            <a:off x="222077" y="2819237"/>
            <a:ext cx="10515600" cy="4351338"/>
          </a:xfrm>
        </p:spPr>
        <p:txBody>
          <a:bodyPr>
            <a:normAutofit/>
          </a:bodyPr>
          <a:lstStyle/>
          <a:p>
            <a:pPr marL="0" indent="0">
              <a:buNone/>
            </a:pPr>
            <a:r>
              <a:rPr lang="en-IN" sz="5400" b="1" dirty="0">
                <a:latin typeface="Candara" panose="020E0502030303020204" pitchFamily="34" charset="0"/>
              </a:rPr>
              <a:t>  Consistency            Availability</a:t>
            </a:r>
          </a:p>
          <a:p>
            <a:pPr marL="0" indent="0" algn="ctr">
              <a:buNone/>
            </a:pPr>
            <a:endParaRPr lang="en-IN" sz="2000" dirty="0">
              <a:latin typeface="Candara" panose="020E0502030303020204" pitchFamily="34" charset="0"/>
            </a:endParaRPr>
          </a:p>
          <a:p>
            <a:pPr marL="0" indent="0" algn="ctr">
              <a:buNone/>
            </a:pPr>
            <a:r>
              <a:rPr lang="en-IN" sz="2800" dirty="0">
                <a:latin typeface="Candara" panose="020E0502030303020204" pitchFamily="34" charset="0"/>
              </a:rPr>
              <a:t>To guarantee consistency using 2PC, we lose Availability. </a:t>
            </a:r>
          </a:p>
          <a:p>
            <a:pPr marL="0" indent="0" algn="ctr">
              <a:buNone/>
            </a:pPr>
            <a:r>
              <a:rPr lang="en-IN" sz="2800" dirty="0">
                <a:latin typeface="Candara" panose="020E0502030303020204" pitchFamily="34" charset="0"/>
              </a:rPr>
              <a:t>What is our alternative?</a:t>
            </a:r>
          </a:p>
        </p:txBody>
      </p:sp>
      <p:sp>
        <p:nvSpPr>
          <p:cNvPr id="4" name="Arrow: Left-Right 3">
            <a:extLst>
              <a:ext uri="{FF2B5EF4-FFF2-40B4-BE49-F238E27FC236}">
                <a16:creationId xmlns:a16="http://schemas.microsoft.com/office/drawing/2014/main" id="{7444C66D-2062-4E5A-AAC5-56F7F9F15AC8}"/>
              </a:ext>
            </a:extLst>
          </p:cNvPr>
          <p:cNvSpPr/>
          <p:nvPr/>
        </p:nvSpPr>
        <p:spPr>
          <a:xfrm>
            <a:off x="4451487" y="3086492"/>
            <a:ext cx="1255113" cy="50847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5" name="TextBox 4">
            <a:extLst>
              <a:ext uri="{FF2B5EF4-FFF2-40B4-BE49-F238E27FC236}">
                <a16:creationId xmlns:a16="http://schemas.microsoft.com/office/drawing/2014/main" id="{9AA1DA3C-DD22-4E93-A57D-29D02C0E9059}"/>
              </a:ext>
            </a:extLst>
          </p:cNvPr>
          <p:cNvSpPr txBox="1"/>
          <p:nvPr/>
        </p:nvSpPr>
        <p:spPr>
          <a:xfrm>
            <a:off x="2213975" y="5370628"/>
            <a:ext cx="6106438" cy="1107996"/>
          </a:xfrm>
          <a:prstGeom prst="rect">
            <a:avLst/>
          </a:prstGeom>
          <a:noFill/>
        </p:spPr>
        <p:txBody>
          <a:bodyPr wrap="square">
            <a:spAutoFit/>
          </a:bodyPr>
          <a:lstStyle/>
          <a:p>
            <a:pPr marL="0" indent="0" algn="ctr">
              <a:buNone/>
            </a:pPr>
            <a:r>
              <a:rPr lang="en-IN" sz="6600" b="1" dirty="0">
                <a:solidFill>
                  <a:schemeClr val="accent2"/>
                </a:solidFill>
                <a:latin typeface="Candara" panose="020E0502030303020204" pitchFamily="34" charset="0"/>
              </a:rPr>
              <a:t>BASE</a:t>
            </a:r>
          </a:p>
        </p:txBody>
      </p:sp>
    </p:spTree>
    <p:extLst>
      <p:ext uri="{BB962C8B-B14F-4D97-AF65-F5344CB8AC3E}">
        <p14:creationId xmlns:p14="http://schemas.microsoft.com/office/powerpoint/2010/main" val="4237813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96E8F-8575-4A71-BFB3-9B3054F69B2C}"/>
              </a:ext>
            </a:extLst>
          </p:cNvPr>
          <p:cNvSpPr>
            <a:spLocks noGrp="1"/>
          </p:cNvSpPr>
          <p:nvPr>
            <p:ph idx="1"/>
          </p:nvPr>
        </p:nvSpPr>
        <p:spPr>
          <a:xfrm>
            <a:off x="-138830" y="1600156"/>
            <a:ext cx="10515600" cy="4841505"/>
          </a:xfrm>
        </p:spPr>
        <p:txBody>
          <a:bodyPr>
            <a:normAutofit/>
          </a:bodyPr>
          <a:lstStyle/>
          <a:p>
            <a:pPr algn="ctr"/>
            <a:endParaRPr lang="en-US" sz="6000" dirty="0">
              <a:latin typeface="Candara" panose="020E0502030303020204" pitchFamily="34" charset="0"/>
            </a:endParaRPr>
          </a:p>
          <a:p>
            <a:pPr marL="0" indent="0" algn="ctr">
              <a:buNone/>
            </a:pPr>
            <a:r>
              <a:rPr lang="en-US" sz="6000" dirty="0">
                <a:latin typeface="Candara" panose="020E0502030303020204" pitchFamily="34" charset="0"/>
              </a:rPr>
              <a:t>Increasing Availability:</a:t>
            </a:r>
          </a:p>
          <a:p>
            <a:pPr marL="0" indent="0" algn="ctr">
              <a:buNone/>
            </a:pPr>
            <a:r>
              <a:rPr lang="en-US" sz="6000" b="1" dirty="0">
                <a:solidFill>
                  <a:schemeClr val="accent2"/>
                </a:solidFill>
                <a:latin typeface="Candara" panose="020E0502030303020204" pitchFamily="34" charset="0"/>
              </a:rPr>
              <a:t>BASE</a:t>
            </a:r>
          </a:p>
        </p:txBody>
      </p:sp>
    </p:spTree>
    <p:extLst>
      <p:ext uri="{BB962C8B-B14F-4D97-AF65-F5344CB8AC3E}">
        <p14:creationId xmlns:p14="http://schemas.microsoft.com/office/powerpoint/2010/main" val="3430148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F7991-0C17-47E8-97B3-50C423E5FC3A}"/>
              </a:ext>
            </a:extLst>
          </p:cNvPr>
          <p:cNvSpPr>
            <a:spLocks noGrp="1"/>
          </p:cNvSpPr>
          <p:nvPr>
            <p:ph type="title"/>
          </p:nvPr>
        </p:nvSpPr>
        <p:spPr/>
        <p:txBody>
          <a:bodyPr/>
          <a:lstStyle/>
          <a:p>
            <a:r>
              <a:rPr lang="en-US" b="1" dirty="0">
                <a:solidFill>
                  <a:schemeClr val="accent2"/>
                </a:solidFill>
                <a:latin typeface="Candara" panose="020E0502030303020204" pitchFamily="34" charset="0"/>
              </a:rPr>
              <a:t>BASE</a:t>
            </a:r>
            <a:r>
              <a:rPr lang="en-US" dirty="0">
                <a:solidFill>
                  <a:schemeClr val="accent2"/>
                </a:solidFill>
                <a:latin typeface="Candara" panose="020E0502030303020204" pitchFamily="34" charset="0"/>
              </a:rPr>
              <a:t>-An ACID Alternative</a:t>
            </a:r>
            <a:endParaRPr lang="en-IN" dirty="0">
              <a:solidFill>
                <a:schemeClr val="accent2"/>
              </a:solidFill>
              <a:latin typeface="Candara" panose="020E0502030303020204" pitchFamily="34" charset="0"/>
            </a:endParaRPr>
          </a:p>
        </p:txBody>
      </p:sp>
      <p:sp>
        <p:nvSpPr>
          <p:cNvPr id="3" name="Content Placeholder 2">
            <a:extLst>
              <a:ext uri="{FF2B5EF4-FFF2-40B4-BE49-F238E27FC236}">
                <a16:creationId xmlns:a16="http://schemas.microsoft.com/office/drawing/2014/main" id="{FE8F38DA-C9C5-4C37-9ABA-0E983A45AADE}"/>
              </a:ext>
            </a:extLst>
          </p:cNvPr>
          <p:cNvSpPr>
            <a:spLocks noGrp="1"/>
          </p:cNvSpPr>
          <p:nvPr>
            <p:ph idx="1"/>
          </p:nvPr>
        </p:nvSpPr>
        <p:spPr>
          <a:xfrm>
            <a:off x="677335" y="1488613"/>
            <a:ext cx="8404036" cy="5024921"/>
          </a:xfrm>
        </p:spPr>
        <p:txBody>
          <a:bodyPr>
            <a:noAutofit/>
          </a:bodyPr>
          <a:lstStyle/>
          <a:p>
            <a:pPr algn="l">
              <a:buFont typeface="Arial" panose="020B0604020202020204" pitchFamily="34" charset="0"/>
              <a:buChar char="•"/>
            </a:pPr>
            <a:r>
              <a:rPr lang="en-US" sz="1600" dirty="0">
                <a:solidFill>
                  <a:srgbClr val="30333A"/>
                </a:solidFill>
                <a:latin typeface="Candara" panose="020E0502030303020204" pitchFamily="34" charset="0"/>
              </a:rPr>
              <a:t>BASE is diametrically opposed to ACID.</a:t>
            </a:r>
          </a:p>
          <a:p>
            <a:pPr algn="l">
              <a:buFont typeface="Arial" panose="020B0604020202020204" pitchFamily="34" charset="0"/>
              <a:buChar char="•"/>
            </a:pPr>
            <a:r>
              <a:rPr lang="en-US" sz="1600" b="1" dirty="0">
                <a:solidFill>
                  <a:srgbClr val="30333A"/>
                </a:solidFill>
                <a:latin typeface="Candara" panose="020E0502030303020204" pitchFamily="34" charset="0"/>
              </a:rPr>
              <a:t>BASE</a:t>
            </a:r>
          </a:p>
          <a:p>
            <a:pPr lvl="1"/>
            <a:r>
              <a:rPr lang="en-US" b="1" dirty="0">
                <a:solidFill>
                  <a:schemeClr val="accent2"/>
                </a:solidFill>
                <a:latin typeface="Candara" panose="020E0502030303020204" pitchFamily="34" charset="0"/>
              </a:rPr>
              <a:t>Basically Available</a:t>
            </a:r>
            <a:r>
              <a:rPr lang="en-US" dirty="0">
                <a:solidFill>
                  <a:schemeClr val="accent2"/>
                </a:solidFill>
                <a:latin typeface="Candara" panose="020E0502030303020204" pitchFamily="34" charset="0"/>
              </a:rPr>
              <a:t>: </a:t>
            </a:r>
            <a:r>
              <a:rPr lang="en-US" dirty="0">
                <a:solidFill>
                  <a:srgbClr val="30333A"/>
                </a:solidFill>
                <a:latin typeface="Candara" panose="020E0502030303020204" pitchFamily="34" charset="0"/>
              </a:rPr>
              <a:t>This constraint states that the system does guarantee the availability of the data as regards CAP Theorem; there will be a response to any request. But that response could still be ‘failure’ to obtain the requested data, or the data may be in an inconsistent or changing state, much like waiting for a check to clear in your bank account.</a:t>
            </a:r>
          </a:p>
          <a:p>
            <a:pPr lvl="1"/>
            <a:r>
              <a:rPr lang="en-US" b="1" dirty="0">
                <a:solidFill>
                  <a:schemeClr val="accent2"/>
                </a:solidFill>
                <a:latin typeface="Candara" panose="020E0502030303020204" pitchFamily="34" charset="0"/>
              </a:rPr>
              <a:t>Soft state</a:t>
            </a:r>
            <a:r>
              <a:rPr lang="en-US" dirty="0">
                <a:solidFill>
                  <a:schemeClr val="accent2"/>
                </a:solidFill>
                <a:latin typeface="Candara" panose="020E0502030303020204" pitchFamily="34" charset="0"/>
              </a:rPr>
              <a:t>: </a:t>
            </a:r>
            <a:r>
              <a:rPr lang="en-US" dirty="0">
                <a:solidFill>
                  <a:srgbClr val="30333A"/>
                </a:solidFill>
                <a:latin typeface="Candara" panose="020E0502030303020204" pitchFamily="34" charset="0"/>
              </a:rPr>
              <a:t>The state of the system could change over time, so even during times without input there may be changes going on due to ‘eventual consistency,’ thus the state of the system is always ‘soft.’</a:t>
            </a:r>
          </a:p>
          <a:p>
            <a:pPr lvl="1"/>
            <a:r>
              <a:rPr lang="en-US" b="1" dirty="0">
                <a:solidFill>
                  <a:schemeClr val="accent2"/>
                </a:solidFill>
                <a:latin typeface="Candara" panose="020E0502030303020204" pitchFamily="34" charset="0"/>
              </a:rPr>
              <a:t>Eventual consistency</a:t>
            </a:r>
            <a:r>
              <a:rPr lang="en-US" dirty="0">
                <a:solidFill>
                  <a:schemeClr val="accent2"/>
                </a:solidFill>
                <a:latin typeface="Candara" panose="020E0502030303020204" pitchFamily="34" charset="0"/>
              </a:rPr>
              <a:t>: </a:t>
            </a:r>
            <a:r>
              <a:rPr lang="en-US" dirty="0">
                <a:solidFill>
                  <a:srgbClr val="30333A"/>
                </a:solidFill>
                <a:latin typeface="Candara" panose="020E0502030303020204" pitchFamily="34" charset="0"/>
              </a:rPr>
              <a:t>The system will eventually become consistent once it stops receiving input. The data will propagate to everywhere it should sooner or later, but the system will continue to receive input and is not checking the consistency of every transaction before it moves onto the next one.</a:t>
            </a:r>
          </a:p>
          <a:p>
            <a:endParaRPr lang="en-IN" sz="1600" b="0" i="0" dirty="0">
              <a:solidFill>
                <a:srgbClr val="000000"/>
              </a:solidFill>
              <a:effectLst/>
              <a:latin typeface="Candara" panose="020E0502030303020204" pitchFamily="34" charset="0"/>
            </a:endParaRPr>
          </a:p>
        </p:txBody>
      </p:sp>
    </p:spTree>
    <p:extLst>
      <p:ext uri="{BB962C8B-B14F-4D97-AF65-F5344CB8AC3E}">
        <p14:creationId xmlns:p14="http://schemas.microsoft.com/office/powerpoint/2010/main" val="3458877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A541-F07D-44C8-B34C-2452E853A8C1}"/>
              </a:ext>
            </a:extLst>
          </p:cNvPr>
          <p:cNvSpPr>
            <a:spLocks noGrp="1"/>
          </p:cNvSpPr>
          <p:nvPr>
            <p:ph type="title"/>
          </p:nvPr>
        </p:nvSpPr>
        <p:spPr>
          <a:xfrm>
            <a:off x="677334" y="935277"/>
            <a:ext cx="8596668" cy="1320800"/>
          </a:xfrm>
        </p:spPr>
        <p:txBody>
          <a:bodyPr/>
          <a:lstStyle/>
          <a:p>
            <a:r>
              <a:rPr lang="en-IN" b="1" dirty="0">
                <a:solidFill>
                  <a:schemeClr val="accent2"/>
                </a:solidFill>
                <a:latin typeface="Candara" panose="020E0502030303020204" pitchFamily="34" charset="0"/>
              </a:rPr>
              <a:t>Relaxing Consistency</a:t>
            </a:r>
          </a:p>
        </p:txBody>
      </p:sp>
      <p:sp>
        <p:nvSpPr>
          <p:cNvPr id="3" name="Content Placeholder 2">
            <a:extLst>
              <a:ext uri="{FF2B5EF4-FFF2-40B4-BE49-F238E27FC236}">
                <a16:creationId xmlns:a16="http://schemas.microsoft.com/office/drawing/2014/main" id="{F52A4A03-1C53-4DFC-92DA-5CAE900DE8C4}"/>
              </a:ext>
            </a:extLst>
          </p:cNvPr>
          <p:cNvSpPr>
            <a:spLocks noGrp="1"/>
          </p:cNvSpPr>
          <p:nvPr>
            <p:ph idx="1"/>
          </p:nvPr>
        </p:nvSpPr>
        <p:spPr/>
        <p:txBody>
          <a:bodyPr/>
          <a:lstStyle/>
          <a:p>
            <a:r>
              <a:rPr lang="en-US" b="0" i="0" dirty="0">
                <a:effectLst/>
                <a:latin typeface="Candara" panose="020E0502030303020204" pitchFamily="34" charset="0"/>
              </a:rPr>
              <a:t>The total bought/sold </a:t>
            </a:r>
            <a:r>
              <a:rPr lang="en-IN" dirty="0">
                <a:latin typeface="Candara" panose="020E0502030303020204" pitchFamily="34" charset="0"/>
              </a:rPr>
              <a:t>amount</a:t>
            </a:r>
            <a:r>
              <a:rPr lang="en-US" b="0" i="0" dirty="0">
                <a:effectLst/>
                <a:latin typeface="Candara" panose="020E0502030303020204" pitchFamily="34" charset="0"/>
              </a:rPr>
              <a:t> columns in the user table can be considered a cache of the transaction table. </a:t>
            </a:r>
          </a:p>
          <a:p>
            <a:r>
              <a:rPr lang="en-IN" dirty="0">
                <a:latin typeface="Candara" panose="020E0502030303020204" pitchFamily="34" charset="0"/>
              </a:rPr>
              <a:t>Updating them immediately in the user table may not be necessary.</a:t>
            </a:r>
          </a:p>
          <a:p>
            <a:r>
              <a:rPr lang="en-IN" dirty="0">
                <a:latin typeface="Candara" panose="020E0502030303020204" pitchFamily="34" charset="0"/>
              </a:rPr>
              <a:t>With an appropriate contract, the end user may only expect an estimate of her the total bought/sold amount.</a:t>
            </a:r>
          </a:p>
        </p:txBody>
      </p:sp>
    </p:spTree>
    <p:extLst>
      <p:ext uri="{BB962C8B-B14F-4D97-AF65-F5344CB8AC3E}">
        <p14:creationId xmlns:p14="http://schemas.microsoft.com/office/powerpoint/2010/main" val="1815654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B4E79C-566F-4E6C-AF57-2C3377ECEA99}"/>
              </a:ext>
            </a:extLst>
          </p:cNvPr>
          <p:cNvSpPr txBox="1"/>
          <p:nvPr/>
        </p:nvSpPr>
        <p:spPr>
          <a:xfrm>
            <a:off x="1319572" y="341974"/>
            <a:ext cx="9335737" cy="163121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000" b="0" i="0" dirty="0">
                <a:effectLst/>
                <a:latin typeface="Arial" panose="020B0604020202020204" pitchFamily="34" charset="0"/>
              </a:rPr>
              <a:t>Begin transaction </a:t>
            </a:r>
          </a:p>
          <a:p>
            <a:r>
              <a:rPr lang="en-IN" sz="2000" b="0" i="0" dirty="0">
                <a:solidFill>
                  <a:srgbClr val="00B050"/>
                </a:solidFill>
                <a:effectLst/>
                <a:latin typeface="Arial" panose="020B0604020202020204" pitchFamily="34" charset="0"/>
              </a:rPr>
              <a:t>Insert into </a:t>
            </a:r>
            <a:r>
              <a:rPr lang="en-IN" sz="2000" b="1" i="0" dirty="0">
                <a:solidFill>
                  <a:srgbClr val="00B050"/>
                </a:solidFill>
                <a:effectLst/>
                <a:latin typeface="Arial" panose="020B0604020202020204" pitchFamily="34" charset="0"/>
              </a:rPr>
              <a:t>transaction </a:t>
            </a:r>
            <a:r>
              <a:rPr lang="en-IN" sz="2000" b="0" i="0" dirty="0">
                <a:solidFill>
                  <a:srgbClr val="00B050"/>
                </a:solidFill>
                <a:effectLst/>
                <a:latin typeface="Arial" panose="020B0604020202020204" pitchFamily="34" charset="0"/>
              </a:rPr>
              <a:t>(xid, </a:t>
            </a:r>
            <a:r>
              <a:rPr lang="en-IN" sz="2000" b="0" i="0" dirty="0" err="1">
                <a:solidFill>
                  <a:srgbClr val="00B050"/>
                </a:solidFill>
                <a:effectLst/>
                <a:latin typeface="Arial" panose="020B0604020202020204" pitchFamily="34" charset="0"/>
              </a:rPr>
              <a:t>seller_id</a:t>
            </a:r>
            <a:r>
              <a:rPr lang="en-IN" sz="2000" b="0" i="0" dirty="0">
                <a:solidFill>
                  <a:srgbClr val="00B050"/>
                </a:solidFill>
                <a:effectLst/>
                <a:latin typeface="Arial" panose="020B0604020202020204" pitchFamily="34" charset="0"/>
              </a:rPr>
              <a:t>, </a:t>
            </a:r>
            <a:r>
              <a:rPr lang="en-IN" sz="2000" b="0" i="0" dirty="0" err="1">
                <a:solidFill>
                  <a:srgbClr val="00B050"/>
                </a:solidFill>
                <a:effectLst/>
                <a:latin typeface="Arial" panose="020B0604020202020204" pitchFamily="34" charset="0"/>
              </a:rPr>
              <a:t>buyer_id</a:t>
            </a:r>
            <a:r>
              <a:rPr lang="en-IN" sz="2000" b="0" i="0" dirty="0">
                <a:solidFill>
                  <a:srgbClr val="00B050"/>
                </a:solidFill>
                <a:effectLst/>
                <a:latin typeface="Arial" panose="020B0604020202020204" pitchFamily="34" charset="0"/>
              </a:rPr>
              <a:t>, amount); </a:t>
            </a:r>
          </a:p>
          <a:p>
            <a:r>
              <a:rPr lang="en-IN" sz="2000" b="0" i="0" dirty="0">
                <a:solidFill>
                  <a:schemeClr val="accent1"/>
                </a:solidFill>
                <a:effectLst/>
                <a:latin typeface="Arial" panose="020B0604020202020204" pitchFamily="34" charset="0"/>
              </a:rPr>
              <a:t>Update </a:t>
            </a:r>
            <a:r>
              <a:rPr lang="en-IN" sz="2000" b="1" i="0" dirty="0">
                <a:solidFill>
                  <a:schemeClr val="accent1"/>
                </a:solidFill>
                <a:effectLst/>
                <a:latin typeface="Arial" panose="020B0604020202020204" pitchFamily="34" charset="0"/>
              </a:rPr>
              <a:t>user</a:t>
            </a:r>
            <a:r>
              <a:rPr lang="en-IN" sz="2000" b="0" i="0" dirty="0">
                <a:solidFill>
                  <a:schemeClr val="accent1"/>
                </a:solidFill>
                <a:effectLst/>
                <a:latin typeface="Arial" panose="020B0604020202020204" pitchFamily="34" charset="0"/>
              </a:rPr>
              <a:t> set </a:t>
            </a:r>
            <a:r>
              <a:rPr lang="en-IN" sz="2000" b="0" i="0" dirty="0" err="1">
                <a:solidFill>
                  <a:schemeClr val="accent1"/>
                </a:solidFill>
                <a:effectLst/>
                <a:latin typeface="Arial" panose="020B0604020202020204" pitchFamily="34" charset="0"/>
              </a:rPr>
              <a:t>amt_sold</a:t>
            </a:r>
            <a:r>
              <a:rPr lang="en-IN" sz="2000" b="0" i="0" dirty="0">
                <a:solidFill>
                  <a:schemeClr val="accent1"/>
                </a:solidFill>
                <a:effectLst/>
                <a:latin typeface="Arial" panose="020B0604020202020204" pitchFamily="34" charset="0"/>
              </a:rPr>
              <a:t>    = </a:t>
            </a:r>
            <a:r>
              <a:rPr lang="en-IN" sz="2000" b="0" i="0" dirty="0" err="1">
                <a:solidFill>
                  <a:schemeClr val="accent1"/>
                </a:solidFill>
                <a:effectLst/>
                <a:latin typeface="Arial" panose="020B0604020202020204" pitchFamily="34" charset="0"/>
              </a:rPr>
              <a:t>amt_sold</a:t>
            </a:r>
            <a:r>
              <a:rPr lang="en-IN" sz="2000" b="0" i="0" dirty="0">
                <a:solidFill>
                  <a:schemeClr val="accent1"/>
                </a:solidFill>
                <a:effectLst/>
                <a:latin typeface="Arial" panose="020B0604020202020204" pitchFamily="34" charset="0"/>
              </a:rPr>
              <a:t>           +$amount where id=$</a:t>
            </a:r>
            <a:r>
              <a:rPr lang="en-IN" sz="2000" b="0" i="0" dirty="0" err="1">
                <a:solidFill>
                  <a:schemeClr val="accent1"/>
                </a:solidFill>
                <a:effectLst/>
                <a:latin typeface="Arial" panose="020B0604020202020204" pitchFamily="34" charset="0"/>
              </a:rPr>
              <a:t>seller_id</a:t>
            </a:r>
            <a:r>
              <a:rPr lang="en-IN" sz="2000" b="0" i="0" dirty="0">
                <a:solidFill>
                  <a:schemeClr val="accent1"/>
                </a:solidFill>
                <a:effectLst/>
                <a:latin typeface="Arial" panose="020B0604020202020204" pitchFamily="34" charset="0"/>
              </a:rPr>
              <a:t>; </a:t>
            </a:r>
          </a:p>
          <a:p>
            <a:r>
              <a:rPr lang="en-IN" sz="2000" b="0" i="0" dirty="0">
                <a:solidFill>
                  <a:schemeClr val="accent1"/>
                </a:solidFill>
                <a:effectLst/>
                <a:latin typeface="Arial" panose="020B0604020202020204" pitchFamily="34" charset="0"/>
              </a:rPr>
              <a:t>Update </a:t>
            </a:r>
            <a:r>
              <a:rPr lang="en-IN" sz="2000" b="1" i="0" dirty="0">
                <a:solidFill>
                  <a:schemeClr val="accent1"/>
                </a:solidFill>
                <a:effectLst/>
                <a:latin typeface="Arial" panose="020B0604020202020204" pitchFamily="34" charset="0"/>
              </a:rPr>
              <a:t>user</a:t>
            </a:r>
            <a:r>
              <a:rPr lang="en-IN" sz="2000" b="0" i="0" dirty="0">
                <a:solidFill>
                  <a:schemeClr val="accent1"/>
                </a:solidFill>
                <a:effectLst/>
                <a:latin typeface="Arial" panose="020B0604020202020204" pitchFamily="34" charset="0"/>
              </a:rPr>
              <a:t> set </a:t>
            </a:r>
            <a:r>
              <a:rPr lang="en-IN" sz="2000" b="0" i="0" dirty="0" err="1">
                <a:solidFill>
                  <a:schemeClr val="accent1"/>
                </a:solidFill>
                <a:effectLst/>
                <a:latin typeface="Arial" panose="020B0604020202020204" pitchFamily="34" charset="0"/>
              </a:rPr>
              <a:t>amt_bought</a:t>
            </a:r>
            <a:r>
              <a:rPr lang="en-IN" sz="2000" b="0" i="0" dirty="0">
                <a:solidFill>
                  <a:schemeClr val="accent1"/>
                </a:solidFill>
                <a:effectLst/>
                <a:latin typeface="Arial" panose="020B0604020202020204" pitchFamily="34" charset="0"/>
              </a:rPr>
              <a:t>= </a:t>
            </a:r>
            <a:r>
              <a:rPr lang="en-IN" sz="2000" b="0" i="0" dirty="0" err="1">
                <a:solidFill>
                  <a:schemeClr val="accent1"/>
                </a:solidFill>
                <a:effectLst/>
                <a:latin typeface="Arial" panose="020B0604020202020204" pitchFamily="34" charset="0"/>
              </a:rPr>
              <a:t>amount_bought</a:t>
            </a:r>
            <a:r>
              <a:rPr lang="en-IN" sz="2000" b="0" i="0" dirty="0">
                <a:solidFill>
                  <a:schemeClr val="accent1"/>
                </a:solidFill>
                <a:effectLst/>
                <a:latin typeface="Arial" panose="020B0604020202020204" pitchFamily="34" charset="0"/>
              </a:rPr>
              <a:t>+$amount where id=$</a:t>
            </a:r>
            <a:r>
              <a:rPr lang="en-IN" sz="2000" b="0" i="0" dirty="0" err="1">
                <a:solidFill>
                  <a:schemeClr val="accent1"/>
                </a:solidFill>
                <a:effectLst/>
                <a:latin typeface="Arial" panose="020B0604020202020204" pitchFamily="34" charset="0"/>
              </a:rPr>
              <a:t>buyer_id</a:t>
            </a:r>
            <a:r>
              <a:rPr lang="en-IN" sz="2000" b="0" i="0" dirty="0">
                <a:solidFill>
                  <a:schemeClr val="accent1"/>
                </a:solidFill>
                <a:effectLst/>
                <a:latin typeface="Arial" panose="020B0604020202020204" pitchFamily="34" charset="0"/>
              </a:rPr>
              <a:t>;</a:t>
            </a:r>
          </a:p>
          <a:p>
            <a:r>
              <a:rPr lang="en-IN" sz="2000" b="0" i="0" dirty="0">
                <a:effectLst/>
                <a:latin typeface="Arial" panose="020B0604020202020204" pitchFamily="34" charset="0"/>
              </a:rPr>
              <a:t>End transaction</a:t>
            </a:r>
            <a:endParaRPr lang="en-IN" sz="2000" dirty="0"/>
          </a:p>
        </p:txBody>
      </p:sp>
      <p:sp>
        <p:nvSpPr>
          <p:cNvPr id="5" name="Arrow: Down 4">
            <a:extLst>
              <a:ext uri="{FF2B5EF4-FFF2-40B4-BE49-F238E27FC236}">
                <a16:creationId xmlns:a16="http://schemas.microsoft.com/office/drawing/2014/main" id="{610482AB-B515-42DB-8901-2DCD2E9CED3B}"/>
              </a:ext>
            </a:extLst>
          </p:cNvPr>
          <p:cNvSpPr/>
          <p:nvPr/>
        </p:nvSpPr>
        <p:spPr>
          <a:xfrm>
            <a:off x="5711869" y="2101241"/>
            <a:ext cx="551145" cy="132775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000"/>
          </a:p>
        </p:txBody>
      </p:sp>
      <p:sp>
        <p:nvSpPr>
          <p:cNvPr id="8" name="TextBox 7">
            <a:extLst>
              <a:ext uri="{FF2B5EF4-FFF2-40B4-BE49-F238E27FC236}">
                <a16:creationId xmlns:a16="http://schemas.microsoft.com/office/drawing/2014/main" id="{6907FC27-75B1-4D1B-9479-84EFFFD2AAAE}"/>
              </a:ext>
            </a:extLst>
          </p:cNvPr>
          <p:cNvSpPr txBox="1"/>
          <p:nvPr/>
        </p:nvSpPr>
        <p:spPr>
          <a:xfrm>
            <a:off x="1319572" y="3607538"/>
            <a:ext cx="9335737"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000" b="0" i="0" dirty="0">
                <a:effectLst/>
                <a:latin typeface="Arial" panose="020B0604020202020204" pitchFamily="34" charset="0"/>
              </a:rPr>
              <a:t>Begin transaction </a:t>
            </a:r>
          </a:p>
          <a:p>
            <a:r>
              <a:rPr lang="en-IN" sz="2000" b="0" i="0" dirty="0">
                <a:solidFill>
                  <a:srgbClr val="00B050"/>
                </a:solidFill>
                <a:effectLst/>
                <a:latin typeface="Arial" panose="020B0604020202020204" pitchFamily="34" charset="0"/>
              </a:rPr>
              <a:t>Insert into </a:t>
            </a:r>
            <a:r>
              <a:rPr lang="en-IN" sz="2000" b="1" i="0" dirty="0">
                <a:solidFill>
                  <a:srgbClr val="00B050"/>
                </a:solidFill>
                <a:effectLst/>
                <a:latin typeface="Arial" panose="020B0604020202020204" pitchFamily="34" charset="0"/>
              </a:rPr>
              <a:t>transaction </a:t>
            </a:r>
            <a:r>
              <a:rPr lang="en-IN" sz="2000" b="0" i="0" dirty="0">
                <a:solidFill>
                  <a:srgbClr val="00B050"/>
                </a:solidFill>
                <a:effectLst/>
                <a:latin typeface="Arial" panose="020B0604020202020204" pitchFamily="34" charset="0"/>
              </a:rPr>
              <a:t>(xid, seller_id, </a:t>
            </a:r>
            <a:r>
              <a:rPr lang="en-IN" sz="2000" b="0" i="0" dirty="0" err="1">
                <a:solidFill>
                  <a:srgbClr val="00B050"/>
                </a:solidFill>
                <a:effectLst/>
                <a:latin typeface="Arial" panose="020B0604020202020204" pitchFamily="34" charset="0"/>
              </a:rPr>
              <a:t>buyer_id</a:t>
            </a:r>
            <a:r>
              <a:rPr lang="en-IN" sz="2000" b="0" i="0" dirty="0">
                <a:solidFill>
                  <a:srgbClr val="00B050"/>
                </a:solidFill>
                <a:effectLst/>
                <a:latin typeface="Arial" panose="020B0604020202020204" pitchFamily="34" charset="0"/>
              </a:rPr>
              <a:t>, amount); </a:t>
            </a:r>
          </a:p>
          <a:p>
            <a:r>
              <a:rPr lang="en-IN" sz="2000" b="0" i="0" dirty="0">
                <a:effectLst/>
                <a:latin typeface="Arial" panose="020B0604020202020204" pitchFamily="34" charset="0"/>
              </a:rPr>
              <a:t>End transaction</a:t>
            </a:r>
          </a:p>
          <a:p>
            <a:endParaRPr lang="en-IN" sz="2000" dirty="0"/>
          </a:p>
          <a:p>
            <a:r>
              <a:rPr lang="en-IN" sz="2000" b="0" i="0" dirty="0">
                <a:effectLst/>
                <a:latin typeface="Arial" panose="020B0604020202020204" pitchFamily="34" charset="0"/>
              </a:rPr>
              <a:t>Begin transaction </a:t>
            </a:r>
            <a:endParaRPr lang="en-IN" sz="2000" b="0" i="0" dirty="0">
              <a:solidFill>
                <a:srgbClr val="00B050"/>
              </a:solidFill>
              <a:effectLst/>
              <a:latin typeface="Arial" panose="020B0604020202020204" pitchFamily="34" charset="0"/>
            </a:endParaRPr>
          </a:p>
          <a:p>
            <a:r>
              <a:rPr lang="en-IN" sz="2000" b="0" i="0" dirty="0">
                <a:solidFill>
                  <a:schemeClr val="accent1"/>
                </a:solidFill>
                <a:effectLst/>
                <a:latin typeface="Arial" panose="020B0604020202020204" pitchFamily="34" charset="0"/>
              </a:rPr>
              <a:t>Update </a:t>
            </a:r>
            <a:r>
              <a:rPr lang="en-IN" sz="2000" b="1" i="0" dirty="0">
                <a:solidFill>
                  <a:schemeClr val="accent1"/>
                </a:solidFill>
                <a:effectLst/>
                <a:latin typeface="Arial" panose="020B0604020202020204" pitchFamily="34" charset="0"/>
              </a:rPr>
              <a:t>user</a:t>
            </a:r>
            <a:r>
              <a:rPr lang="en-IN" sz="2000" b="0" i="0" dirty="0">
                <a:solidFill>
                  <a:schemeClr val="accent1"/>
                </a:solidFill>
                <a:effectLst/>
                <a:latin typeface="Arial" panose="020B0604020202020204" pitchFamily="34" charset="0"/>
              </a:rPr>
              <a:t> set </a:t>
            </a:r>
            <a:r>
              <a:rPr lang="en-IN" sz="2000" b="0" i="0" dirty="0" err="1">
                <a:solidFill>
                  <a:schemeClr val="accent1"/>
                </a:solidFill>
                <a:effectLst/>
                <a:latin typeface="Arial" panose="020B0604020202020204" pitchFamily="34" charset="0"/>
              </a:rPr>
              <a:t>amt_sold</a:t>
            </a:r>
            <a:r>
              <a:rPr lang="en-IN" sz="2000" b="0" i="0" dirty="0">
                <a:solidFill>
                  <a:schemeClr val="accent1"/>
                </a:solidFill>
                <a:effectLst/>
                <a:latin typeface="Arial" panose="020B0604020202020204" pitchFamily="34" charset="0"/>
              </a:rPr>
              <a:t>    = </a:t>
            </a:r>
            <a:r>
              <a:rPr lang="en-IN" sz="2000" b="0" i="0" dirty="0" err="1">
                <a:solidFill>
                  <a:schemeClr val="accent1"/>
                </a:solidFill>
                <a:effectLst/>
                <a:latin typeface="Arial" panose="020B0604020202020204" pitchFamily="34" charset="0"/>
              </a:rPr>
              <a:t>amt_sold</a:t>
            </a:r>
            <a:r>
              <a:rPr lang="en-IN" sz="2000" b="0" i="0" dirty="0">
                <a:solidFill>
                  <a:schemeClr val="accent1"/>
                </a:solidFill>
                <a:effectLst/>
                <a:latin typeface="Arial" panose="020B0604020202020204" pitchFamily="34" charset="0"/>
              </a:rPr>
              <a:t>           +$amount where id=$</a:t>
            </a:r>
            <a:r>
              <a:rPr lang="en-IN" sz="2000" b="0" i="0" dirty="0" err="1">
                <a:solidFill>
                  <a:schemeClr val="accent1"/>
                </a:solidFill>
                <a:effectLst/>
                <a:latin typeface="Arial" panose="020B0604020202020204" pitchFamily="34" charset="0"/>
              </a:rPr>
              <a:t>seller_id</a:t>
            </a:r>
            <a:r>
              <a:rPr lang="en-IN" sz="2000" b="0" i="0" dirty="0">
                <a:solidFill>
                  <a:schemeClr val="accent1"/>
                </a:solidFill>
                <a:effectLst/>
                <a:latin typeface="Arial" panose="020B0604020202020204" pitchFamily="34" charset="0"/>
              </a:rPr>
              <a:t>; </a:t>
            </a:r>
          </a:p>
          <a:p>
            <a:r>
              <a:rPr lang="en-IN" sz="2000" b="0" i="0" dirty="0">
                <a:solidFill>
                  <a:schemeClr val="accent1"/>
                </a:solidFill>
                <a:effectLst/>
                <a:latin typeface="Arial" panose="020B0604020202020204" pitchFamily="34" charset="0"/>
              </a:rPr>
              <a:t>Update </a:t>
            </a:r>
            <a:r>
              <a:rPr lang="en-IN" sz="2000" b="1" i="0" dirty="0">
                <a:solidFill>
                  <a:schemeClr val="accent1"/>
                </a:solidFill>
                <a:effectLst/>
                <a:latin typeface="Arial" panose="020B0604020202020204" pitchFamily="34" charset="0"/>
              </a:rPr>
              <a:t>user</a:t>
            </a:r>
            <a:r>
              <a:rPr lang="en-IN" sz="2000" b="0" i="0" dirty="0">
                <a:solidFill>
                  <a:schemeClr val="accent1"/>
                </a:solidFill>
                <a:effectLst/>
                <a:latin typeface="Arial" panose="020B0604020202020204" pitchFamily="34" charset="0"/>
              </a:rPr>
              <a:t> set </a:t>
            </a:r>
            <a:r>
              <a:rPr lang="en-IN" sz="2000" b="0" i="0" dirty="0" err="1">
                <a:solidFill>
                  <a:schemeClr val="accent1"/>
                </a:solidFill>
                <a:effectLst/>
                <a:latin typeface="Arial" panose="020B0604020202020204" pitchFamily="34" charset="0"/>
              </a:rPr>
              <a:t>amt_bought</a:t>
            </a:r>
            <a:r>
              <a:rPr lang="en-IN" sz="2000" b="0" i="0" dirty="0">
                <a:solidFill>
                  <a:schemeClr val="accent1"/>
                </a:solidFill>
                <a:effectLst/>
                <a:latin typeface="Arial" panose="020B0604020202020204" pitchFamily="34" charset="0"/>
              </a:rPr>
              <a:t>= </a:t>
            </a:r>
            <a:r>
              <a:rPr lang="en-IN" sz="2000" b="0" i="0" dirty="0" err="1">
                <a:solidFill>
                  <a:schemeClr val="accent1"/>
                </a:solidFill>
                <a:effectLst/>
                <a:latin typeface="Arial" panose="020B0604020202020204" pitchFamily="34" charset="0"/>
              </a:rPr>
              <a:t>amount_bought</a:t>
            </a:r>
            <a:r>
              <a:rPr lang="en-IN" sz="2000" b="0" i="0" dirty="0">
                <a:solidFill>
                  <a:schemeClr val="accent1"/>
                </a:solidFill>
                <a:effectLst/>
                <a:latin typeface="Arial" panose="020B0604020202020204" pitchFamily="34" charset="0"/>
              </a:rPr>
              <a:t>+$amount where id=$</a:t>
            </a:r>
            <a:r>
              <a:rPr lang="en-IN" sz="2000" b="0" i="0" dirty="0" err="1">
                <a:solidFill>
                  <a:schemeClr val="accent1"/>
                </a:solidFill>
                <a:effectLst/>
                <a:latin typeface="Arial" panose="020B0604020202020204" pitchFamily="34" charset="0"/>
              </a:rPr>
              <a:t>buyer_id</a:t>
            </a:r>
            <a:r>
              <a:rPr lang="en-IN" sz="2000" b="0" i="0" dirty="0">
                <a:solidFill>
                  <a:schemeClr val="accent1"/>
                </a:solidFill>
                <a:effectLst/>
                <a:latin typeface="Arial" panose="020B0604020202020204" pitchFamily="34" charset="0"/>
              </a:rPr>
              <a:t>;</a:t>
            </a:r>
          </a:p>
          <a:p>
            <a:r>
              <a:rPr lang="en-IN" sz="2000" b="0" i="0" dirty="0">
                <a:effectLst/>
                <a:latin typeface="Arial" panose="020B0604020202020204" pitchFamily="34" charset="0"/>
              </a:rPr>
              <a:t>End transaction</a:t>
            </a:r>
            <a:endParaRPr lang="en-IN" sz="2000" dirty="0"/>
          </a:p>
        </p:txBody>
      </p:sp>
    </p:spTree>
    <p:extLst>
      <p:ext uri="{BB962C8B-B14F-4D97-AF65-F5344CB8AC3E}">
        <p14:creationId xmlns:p14="http://schemas.microsoft.com/office/powerpoint/2010/main" val="284221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3E3959-C4BD-4627-A307-1C8AF088B7CC}"/>
              </a:ext>
            </a:extLst>
          </p:cNvPr>
          <p:cNvSpPr txBox="1"/>
          <p:nvPr/>
        </p:nvSpPr>
        <p:spPr>
          <a:xfrm>
            <a:off x="1628815" y="2091846"/>
            <a:ext cx="7568226" cy="1938992"/>
          </a:xfrm>
          <a:prstGeom prst="rect">
            <a:avLst/>
          </a:prstGeom>
          <a:noFill/>
        </p:spPr>
        <p:txBody>
          <a:bodyPr wrap="none" rtlCol="0">
            <a:spAutoFit/>
          </a:bodyPr>
          <a:lstStyle/>
          <a:p>
            <a:pPr algn="ctr"/>
            <a:r>
              <a:rPr lang="en-IN" sz="6000" dirty="0">
                <a:solidFill>
                  <a:schemeClr val="accent2"/>
                </a:solidFill>
              </a:rPr>
              <a:t>Scaling:</a:t>
            </a:r>
            <a:br>
              <a:rPr lang="en-IN" sz="6000" dirty="0">
                <a:solidFill>
                  <a:schemeClr val="accent2"/>
                </a:solidFill>
              </a:rPr>
            </a:br>
            <a:r>
              <a:rPr lang="en-IN" sz="6000" dirty="0">
                <a:solidFill>
                  <a:schemeClr val="accent2"/>
                </a:solidFill>
              </a:rPr>
              <a:t>Vertical vs Horizontal</a:t>
            </a:r>
          </a:p>
        </p:txBody>
      </p:sp>
    </p:spTree>
    <p:extLst>
      <p:ext uri="{BB962C8B-B14F-4D97-AF65-F5344CB8AC3E}">
        <p14:creationId xmlns:p14="http://schemas.microsoft.com/office/powerpoint/2010/main" val="1456054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4"/>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5"/>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CCFD697-4BED-4682-8FBC-73DA2A6293B1}"/>
              </a:ext>
            </a:extLst>
          </p:cNvPr>
          <p:cNvSpPr/>
          <p:nvPr/>
        </p:nvSpPr>
        <p:spPr>
          <a:xfrm>
            <a:off x="3491353" y="4356748"/>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Tree>
    <p:extLst>
      <p:ext uri="{BB962C8B-B14F-4D97-AF65-F5344CB8AC3E}">
        <p14:creationId xmlns:p14="http://schemas.microsoft.com/office/powerpoint/2010/main" val="8405679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4"/>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5"/>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9E89A72-B5E2-4800-8C53-0B905F586FAC}"/>
              </a:ext>
            </a:extLst>
          </p:cNvPr>
          <p:cNvSpPr txBox="1"/>
          <p:nvPr/>
        </p:nvSpPr>
        <p:spPr>
          <a:xfrm>
            <a:off x="5829818" y="5786927"/>
            <a:ext cx="6276846"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Candara" panose="020E0502030303020204" pitchFamily="34" charset="0"/>
              </a:rPr>
              <a:t>Begin transaction </a:t>
            </a:r>
          </a:p>
          <a:p>
            <a:r>
              <a:rPr lang="en-IN" sz="1400" b="0" i="0" dirty="0">
                <a:solidFill>
                  <a:schemeClr val="accent1"/>
                </a:solidFill>
                <a:effectLst/>
                <a:latin typeface="Candara" panose="020E0502030303020204" pitchFamily="34" charset="0"/>
              </a:rPr>
              <a:t>Update </a:t>
            </a:r>
            <a:r>
              <a:rPr lang="en-IN" sz="1400" b="1" i="0" dirty="0">
                <a:solidFill>
                  <a:schemeClr val="accent1"/>
                </a:solidFill>
                <a:effectLst/>
                <a:latin typeface="Candara" panose="020E0502030303020204" pitchFamily="34" charset="0"/>
              </a:rPr>
              <a:t>user</a:t>
            </a:r>
            <a:r>
              <a:rPr lang="en-IN" sz="1400" b="0" i="0" dirty="0">
                <a:solidFill>
                  <a:schemeClr val="accent1"/>
                </a:solidFill>
                <a:effectLst/>
                <a:latin typeface="Candara" panose="020E0502030303020204" pitchFamily="34" charset="0"/>
              </a:rPr>
              <a:t> set </a:t>
            </a:r>
            <a:r>
              <a:rPr lang="en-IN" sz="1400" b="0" i="0" dirty="0" err="1">
                <a:solidFill>
                  <a:schemeClr val="accent1"/>
                </a:solidFill>
                <a:effectLst/>
                <a:latin typeface="Candara" panose="020E0502030303020204" pitchFamily="34" charset="0"/>
              </a:rPr>
              <a:t>amt_sold</a:t>
            </a:r>
            <a:r>
              <a:rPr lang="en-IN" sz="1400" b="0" i="0" dirty="0">
                <a:solidFill>
                  <a:schemeClr val="accent1"/>
                </a:solidFill>
                <a:effectLst/>
                <a:latin typeface="Candara" panose="020E0502030303020204" pitchFamily="34" charset="0"/>
              </a:rPr>
              <a:t>    = </a:t>
            </a:r>
            <a:r>
              <a:rPr lang="en-IN" sz="1400" b="0" i="0" dirty="0" err="1">
                <a:solidFill>
                  <a:schemeClr val="accent1"/>
                </a:solidFill>
                <a:effectLst/>
                <a:latin typeface="Candara" panose="020E0502030303020204" pitchFamily="34" charset="0"/>
              </a:rPr>
              <a:t>amt_sold</a:t>
            </a:r>
            <a:r>
              <a:rPr lang="en-IN" sz="1400" b="0" i="0" dirty="0">
                <a:solidFill>
                  <a:schemeClr val="accent1"/>
                </a:solidFill>
                <a:effectLst/>
                <a:latin typeface="Candara" panose="020E0502030303020204" pitchFamily="34" charset="0"/>
              </a:rPr>
              <a:t>           +$amount where id=$seller_id; </a:t>
            </a:r>
          </a:p>
          <a:p>
            <a:r>
              <a:rPr lang="en-IN" sz="1400" b="0" i="0" dirty="0">
                <a:solidFill>
                  <a:schemeClr val="accent1"/>
                </a:solidFill>
                <a:effectLst/>
                <a:latin typeface="Candara" panose="020E0502030303020204" pitchFamily="34" charset="0"/>
              </a:rPr>
              <a:t>Update </a:t>
            </a:r>
            <a:r>
              <a:rPr lang="en-IN" sz="1400" b="1" i="0" dirty="0">
                <a:solidFill>
                  <a:schemeClr val="accent1"/>
                </a:solidFill>
                <a:effectLst/>
                <a:latin typeface="Candara" panose="020E0502030303020204" pitchFamily="34" charset="0"/>
              </a:rPr>
              <a:t>user</a:t>
            </a:r>
            <a:r>
              <a:rPr lang="en-IN" sz="1400" b="0" i="0" dirty="0">
                <a:solidFill>
                  <a:schemeClr val="accent1"/>
                </a:solidFill>
                <a:effectLst/>
                <a:latin typeface="Candara" panose="020E0502030303020204" pitchFamily="34" charset="0"/>
              </a:rPr>
              <a:t> set </a:t>
            </a:r>
            <a:r>
              <a:rPr lang="en-IN" sz="1400" b="0" i="0" dirty="0" err="1">
                <a:solidFill>
                  <a:schemeClr val="accent1"/>
                </a:solidFill>
                <a:effectLst/>
                <a:latin typeface="Candara" panose="020E0502030303020204" pitchFamily="34" charset="0"/>
              </a:rPr>
              <a:t>amt_bought</a:t>
            </a:r>
            <a:r>
              <a:rPr lang="en-IN" sz="1400" b="0" i="0" dirty="0">
                <a:solidFill>
                  <a:schemeClr val="accent1"/>
                </a:solidFill>
                <a:effectLst/>
                <a:latin typeface="Candara" panose="020E0502030303020204" pitchFamily="34" charset="0"/>
              </a:rPr>
              <a:t>= </a:t>
            </a:r>
            <a:r>
              <a:rPr lang="en-IN" sz="1400" b="0" i="0" dirty="0" err="1">
                <a:solidFill>
                  <a:schemeClr val="accent1"/>
                </a:solidFill>
                <a:effectLst/>
                <a:latin typeface="Candara" panose="020E0502030303020204" pitchFamily="34" charset="0"/>
              </a:rPr>
              <a:t>amount_bought</a:t>
            </a:r>
            <a:r>
              <a:rPr lang="en-IN" sz="1400" b="0" i="0" dirty="0">
                <a:solidFill>
                  <a:schemeClr val="accent1"/>
                </a:solidFill>
                <a:effectLst/>
                <a:latin typeface="Candara" panose="020E0502030303020204" pitchFamily="34" charset="0"/>
              </a:rPr>
              <a:t>+$amount where id=$</a:t>
            </a:r>
            <a:r>
              <a:rPr lang="en-IN" sz="1400" b="0" i="0" dirty="0" err="1">
                <a:solidFill>
                  <a:schemeClr val="accent1"/>
                </a:solidFill>
                <a:effectLst/>
                <a:latin typeface="Candara" panose="020E0502030303020204" pitchFamily="34" charset="0"/>
              </a:rPr>
              <a:t>buyer_id</a:t>
            </a:r>
            <a:r>
              <a:rPr lang="en-IN" sz="1400" b="0" i="0" dirty="0">
                <a:solidFill>
                  <a:schemeClr val="accent1"/>
                </a:solidFill>
                <a:effectLst/>
                <a:latin typeface="Candara" panose="020E0502030303020204" pitchFamily="34" charset="0"/>
              </a:rPr>
              <a:t>;</a:t>
            </a:r>
          </a:p>
          <a:p>
            <a:r>
              <a:rPr lang="en-IN" sz="1400" b="0" i="0" dirty="0">
                <a:effectLst/>
                <a:latin typeface="Candara" panose="020E0502030303020204" pitchFamily="34" charset="0"/>
              </a:rPr>
              <a:t>End transaction</a:t>
            </a:r>
            <a:endParaRPr lang="en-IN" sz="1400" dirty="0">
              <a:latin typeface="Candara" panose="020E0502030303020204" pitchFamily="34" charset="0"/>
            </a:endParaRPr>
          </a:p>
        </p:txBody>
      </p:sp>
      <p:sp>
        <p:nvSpPr>
          <p:cNvPr id="17" name="TextBox 16">
            <a:extLst>
              <a:ext uri="{FF2B5EF4-FFF2-40B4-BE49-F238E27FC236}">
                <a16:creationId xmlns:a16="http://schemas.microsoft.com/office/drawing/2014/main" id="{F88E8B5B-8619-4E77-8515-D706AE893652}"/>
              </a:ext>
            </a:extLst>
          </p:cNvPr>
          <p:cNvSpPr txBox="1"/>
          <p:nvPr/>
        </p:nvSpPr>
        <p:spPr>
          <a:xfrm>
            <a:off x="5829818" y="4970779"/>
            <a:ext cx="4761270" cy="73866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Candara" panose="020E0502030303020204" pitchFamily="34" charset="0"/>
              </a:rPr>
              <a:t>Begin transaction </a:t>
            </a:r>
          </a:p>
          <a:p>
            <a:r>
              <a:rPr lang="en-IN" sz="1400" b="0" i="0" dirty="0">
                <a:solidFill>
                  <a:srgbClr val="00B050"/>
                </a:solidFill>
                <a:effectLst/>
                <a:latin typeface="Candara" panose="020E0502030303020204" pitchFamily="34" charset="0"/>
              </a:rPr>
              <a:t>Insert into </a:t>
            </a:r>
            <a:r>
              <a:rPr lang="en-IN" sz="1400" b="1" i="0" dirty="0">
                <a:solidFill>
                  <a:srgbClr val="00B050"/>
                </a:solidFill>
                <a:effectLst/>
                <a:latin typeface="Candara" panose="020E0502030303020204" pitchFamily="34" charset="0"/>
              </a:rPr>
              <a:t>transaction </a:t>
            </a:r>
            <a:r>
              <a:rPr lang="en-IN" sz="1400" b="0" i="0" dirty="0">
                <a:solidFill>
                  <a:srgbClr val="00B050"/>
                </a:solidFill>
                <a:effectLst/>
                <a:latin typeface="Candara" panose="020E0502030303020204" pitchFamily="34" charset="0"/>
              </a:rPr>
              <a:t>(xid, seller_id, </a:t>
            </a:r>
            <a:r>
              <a:rPr lang="en-IN" sz="1400" b="0" i="0" dirty="0" err="1">
                <a:solidFill>
                  <a:srgbClr val="00B050"/>
                </a:solidFill>
                <a:effectLst/>
                <a:latin typeface="Candara" panose="020E0502030303020204" pitchFamily="34" charset="0"/>
              </a:rPr>
              <a:t>buyer_id</a:t>
            </a:r>
            <a:r>
              <a:rPr lang="en-IN" sz="1400" b="0" i="0" dirty="0">
                <a:solidFill>
                  <a:srgbClr val="00B050"/>
                </a:solidFill>
                <a:effectLst/>
                <a:latin typeface="Candara" panose="020E0502030303020204" pitchFamily="34" charset="0"/>
              </a:rPr>
              <a:t>, amount); </a:t>
            </a:r>
          </a:p>
          <a:p>
            <a:r>
              <a:rPr lang="en-IN" sz="1400" b="0" i="0" dirty="0">
                <a:effectLst/>
                <a:latin typeface="Candara" panose="020E0502030303020204" pitchFamily="34" charset="0"/>
              </a:rPr>
              <a:t>End transaction</a:t>
            </a:r>
            <a:endParaRPr lang="en-IN" sz="1400" dirty="0">
              <a:latin typeface="Candara" panose="020E0502030303020204" pitchFamily="34" charset="0"/>
            </a:endParaRPr>
          </a:p>
        </p:txBody>
      </p:sp>
      <p:sp>
        <p:nvSpPr>
          <p:cNvPr id="20" name="Rectangle 19">
            <a:extLst>
              <a:ext uri="{FF2B5EF4-FFF2-40B4-BE49-F238E27FC236}">
                <a16:creationId xmlns:a16="http://schemas.microsoft.com/office/drawing/2014/main" id="{784A1057-8021-4DD0-B10D-EFFAF0D9C589}"/>
              </a:ext>
            </a:extLst>
          </p:cNvPr>
          <p:cNvSpPr/>
          <p:nvPr/>
        </p:nvSpPr>
        <p:spPr>
          <a:xfrm>
            <a:off x="3491353" y="4356748"/>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Tree>
    <p:extLst>
      <p:ext uri="{BB962C8B-B14F-4D97-AF65-F5344CB8AC3E}">
        <p14:creationId xmlns:p14="http://schemas.microsoft.com/office/powerpoint/2010/main" val="15528986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30394" y="-762010"/>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1315232" y="250520"/>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7522401" y="246862"/>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1889867" y="1016360"/>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7824334" y="937980"/>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3068876" y="1052183"/>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2267211" y="2004164"/>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6538421" y="2004163"/>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4"/>
          <a:stretch>
            <a:fillRect/>
          </a:stretch>
        </p:blipFill>
        <p:spPr>
          <a:xfrm>
            <a:off x="2822918" y="1201025"/>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5"/>
          <a:stretch>
            <a:fillRect/>
          </a:stretch>
        </p:blipFill>
        <p:spPr>
          <a:xfrm>
            <a:off x="8943069" y="1408671"/>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4351930" y="3768547"/>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51469" y="4690681"/>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3916806" y="4544116"/>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11A078A-5CE0-419C-894B-BAA7C222D276}"/>
              </a:ext>
            </a:extLst>
          </p:cNvPr>
          <p:cNvSpPr txBox="1"/>
          <p:nvPr/>
        </p:nvSpPr>
        <p:spPr>
          <a:xfrm>
            <a:off x="6847659" y="3312630"/>
            <a:ext cx="4761270" cy="73866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Candara" panose="020E0502030303020204" pitchFamily="34" charset="0"/>
              </a:rPr>
              <a:t>Begin transaction </a:t>
            </a:r>
          </a:p>
          <a:p>
            <a:r>
              <a:rPr lang="en-IN" sz="1400" b="0" i="0" dirty="0">
                <a:solidFill>
                  <a:srgbClr val="00B050"/>
                </a:solidFill>
                <a:effectLst/>
                <a:latin typeface="Candara" panose="020E0502030303020204" pitchFamily="34" charset="0"/>
              </a:rPr>
              <a:t>Insert into </a:t>
            </a:r>
            <a:r>
              <a:rPr lang="en-IN" sz="1400" b="1" i="0" dirty="0">
                <a:solidFill>
                  <a:srgbClr val="00B050"/>
                </a:solidFill>
                <a:effectLst/>
                <a:latin typeface="Candara" panose="020E0502030303020204" pitchFamily="34" charset="0"/>
              </a:rPr>
              <a:t>transaction </a:t>
            </a:r>
            <a:r>
              <a:rPr lang="en-IN" sz="1400" b="0" i="0" dirty="0">
                <a:solidFill>
                  <a:srgbClr val="00B050"/>
                </a:solidFill>
                <a:effectLst/>
                <a:latin typeface="Candara" panose="020E0502030303020204" pitchFamily="34" charset="0"/>
              </a:rPr>
              <a:t>(xid, seller_id, </a:t>
            </a:r>
            <a:r>
              <a:rPr lang="en-IN" sz="1400" b="0" i="0" dirty="0" err="1">
                <a:solidFill>
                  <a:srgbClr val="00B050"/>
                </a:solidFill>
                <a:effectLst/>
                <a:latin typeface="Candara" panose="020E0502030303020204" pitchFamily="34" charset="0"/>
              </a:rPr>
              <a:t>buyer_id</a:t>
            </a:r>
            <a:r>
              <a:rPr lang="en-IN" sz="1400" b="0" i="0" dirty="0">
                <a:solidFill>
                  <a:srgbClr val="00B050"/>
                </a:solidFill>
                <a:effectLst/>
                <a:latin typeface="Candara" panose="020E0502030303020204" pitchFamily="34" charset="0"/>
              </a:rPr>
              <a:t>, amount); </a:t>
            </a:r>
          </a:p>
          <a:p>
            <a:r>
              <a:rPr lang="en-IN" sz="1400" b="0" i="0" dirty="0">
                <a:effectLst/>
                <a:latin typeface="Candara" panose="020E0502030303020204" pitchFamily="34" charset="0"/>
              </a:rPr>
              <a:t>End transaction</a:t>
            </a:r>
            <a:endParaRPr lang="en-IN" sz="1400" dirty="0">
              <a:latin typeface="Candara" panose="020E0502030303020204" pitchFamily="34" charset="0"/>
            </a:endParaRPr>
          </a:p>
        </p:txBody>
      </p:sp>
      <p:sp>
        <p:nvSpPr>
          <p:cNvPr id="21" name="TextBox 20">
            <a:extLst>
              <a:ext uri="{FF2B5EF4-FFF2-40B4-BE49-F238E27FC236}">
                <a16:creationId xmlns:a16="http://schemas.microsoft.com/office/drawing/2014/main" id="{E65E4C23-6368-4503-8B68-5E2781A08E46}"/>
              </a:ext>
            </a:extLst>
          </p:cNvPr>
          <p:cNvSpPr txBox="1"/>
          <p:nvPr/>
        </p:nvSpPr>
        <p:spPr>
          <a:xfrm>
            <a:off x="244274" y="2666990"/>
            <a:ext cx="6276846"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Candara" panose="020E0502030303020204" pitchFamily="34" charset="0"/>
              </a:rPr>
              <a:t>Begin transaction </a:t>
            </a:r>
          </a:p>
          <a:p>
            <a:r>
              <a:rPr lang="en-IN" sz="1400" b="0" i="0" dirty="0">
                <a:solidFill>
                  <a:schemeClr val="accent1"/>
                </a:solidFill>
                <a:effectLst/>
                <a:latin typeface="Candara" panose="020E0502030303020204" pitchFamily="34" charset="0"/>
              </a:rPr>
              <a:t>Update </a:t>
            </a:r>
            <a:r>
              <a:rPr lang="en-IN" sz="1400" b="1" i="0" dirty="0">
                <a:solidFill>
                  <a:schemeClr val="accent1"/>
                </a:solidFill>
                <a:effectLst/>
                <a:latin typeface="Candara" panose="020E0502030303020204" pitchFamily="34" charset="0"/>
              </a:rPr>
              <a:t>user</a:t>
            </a:r>
            <a:r>
              <a:rPr lang="en-IN" sz="1400" b="0" i="0" dirty="0">
                <a:solidFill>
                  <a:schemeClr val="accent1"/>
                </a:solidFill>
                <a:effectLst/>
                <a:latin typeface="Candara" panose="020E0502030303020204" pitchFamily="34" charset="0"/>
              </a:rPr>
              <a:t> set </a:t>
            </a:r>
            <a:r>
              <a:rPr lang="en-IN" sz="1400" b="0" i="0" dirty="0" err="1">
                <a:solidFill>
                  <a:schemeClr val="accent1"/>
                </a:solidFill>
                <a:effectLst/>
                <a:latin typeface="Candara" panose="020E0502030303020204" pitchFamily="34" charset="0"/>
              </a:rPr>
              <a:t>amt_sold</a:t>
            </a:r>
            <a:r>
              <a:rPr lang="en-IN" sz="1400" b="0" i="0" dirty="0">
                <a:solidFill>
                  <a:schemeClr val="accent1"/>
                </a:solidFill>
                <a:effectLst/>
                <a:latin typeface="Candara" panose="020E0502030303020204" pitchFamily="34" charset="0"/>
              </a:rPr>
              <a:t>    = </a:t>
            </a:r>
            <a:r>
              <a:rPr lang="en-IN" sz="1400" b="0" i="0" dirty="0" err="1">
                <a:solidFill>
                  <a:schemeClr val="accent1"/>
                </a:solidFill>
                <a:effectLst/>
                <a:latin typeface="Candara" panose="020E0502030303020204" pitchFamily="34" charset="0"/>
              </a:rPr>
              <a:t>amt_sold</a:t>
            </a:r>
            <a:r>
              <a:rPr lang="en-IN" sz="1400" b="0" i="0" dirty="0">
                <a:solidFill>
                  <a:schemeClr val="accent1"/>
                </a:solidFill>
                <a:effectLst/>
                <a:latin typeface="Candara" panose="020E0502030303020204" pitchFamily="34" charset="0"/>
              </a:rPr>
              <a:t>           +$amount where id=$seller_id; </a:t>
            </a:r>
          </a:p>
          <a:p>
            <a:r>
              <a:rPr lang="en-IN" sz="1400" b="0" i="0" dirty="0">
                <a:solidFill>
                  <a:schemeClr val="accent1"/>
                </a:solidFill>
                <a:effectLst/>
                <a:latin typeface="Candara" panose="020E0502030303020204" pitchFamily="34" charset="0"/>
              </a:rPr>
              <a:t>Update </a:t>
            </a:r>
            <a:r>
              <a:rPr lang="en-IN" sz="1400" b="1" i="0" dirty="0">
                <a:solidFill>
                  <a:schemeClr val="accent1"/>
                </a:solidFill>
                <a:effectLst/>
                <a:latin typeface="Candara" panose="020E0502030303020204" pitchFamily="34" charset="0"/>
              </a:rPr>
              <a:t>user</a:t>
            </a:r>
            <a:r>
              <a:rPr lang="en-IN" sz="1400" b="0" i="0" dirty="0">
                <a:solidFill>
                  <a:schemeClr val="accent1"/>
                </a:solidFill>
                <a:effectLst/>
                <a:latin typeface="Candara" panose="020E0502030303020204" pitchFamily="34" charset="0"/>
              </a:rPr>
              <a:t> set </a:t>
            </a:r>
            <a:r>
              <a:rPr lang="en-IN" sz="1400" b="0" i="0" dirty="0" err="1">
                <a:solidFill>
                  <a:schemeClr val="accent1"/>
                </a:solidFill>
                <a:effectLst/>
                <a:latin typeface="Candara" panose="020E0502030303020204" pitchFamily="34" charset="0"/>
              </a:rPr>
              <a:t>amt_bought</a:t>
            </a:r>
            <a:r>
              <a:rPr lang="en-IN" sz="1400" b="0" i="0" dirty="0">
                <a:solidFill>
                  <a:schemeClr val="accent1"/>
                </a:solidFill>
                <a:effectLst/>
                <a:latin typeface="Candara" panose="020E0502030303020204" pitchFamily="34" charset="0"/>
              </a:rPr>
              <a:t>= </a:t>
            </a:r>
            <a:r>
              <a:rPr lang="en-IN" sz="1400" b="0" i="0" dirty="0" err="1">
                <a:solidFill>
                  <a:schemeClr val="accent1"/>
                </a:solidFill>
                <a:effectLst/>
                <a:latin typeface="Candara" panose="020E0502030303020204" pitchFamily="34" charset="0"/>
              </a:rPr>
              <a:t>amount_bought</a:t>
            </a:r>
            <a:r>
              <a:rPr lang="en-IN" sz="1400" b="0" i="0" dirty="0">
                <a:solidFill>
                  <a:schemeClr val="accent1"/>
                </a:solidFill>
                <a:effectLst/>
                <a:latin typeface="Candara" panose="020E0502030303020204" pitchFamily="34" charset="0"/>
              </a:rPr>
              <a:t>+$amount where id=$</a:t>
            </a:r>
            <a:r>
              <a:rPr lang="en-IN" sz="1400" b="0" i="0" dirty="0" err="1">
                <a:solidFill>
                  <a:schemeClr val="accent1"/>
                </a:solidFill>
                <a:effectLst/>
                <a:latin typeface="Candara" panose="020E0502030303020204" pitchFamily="34" charset="0"/>
              </a:rPr>
              <a:t>buyer_id</a:t>
            </a:r>
            <a:r>
              <a:rPr lang="en-IN" sz="1400" b="0" i="0" dirty="0">
                <a:solidFill>
                  <a:schemeClr val="accent1"/>
                </a:solidFill>
                <a:effectLst/>
                <a:latin typeface="Candara" panose="020E0502030303020204" pitchFamily="34" charset="0"/>
              </a:rPr>
              <a:t>;</a:t>
            </a:r>
          </a:p>
          <a:p>
            <a:r>
              <a:rPr lang="en-IN" sz="1400" b="0" i="0" dirty="0">
                <a:effectLst/>
                <a:latin typeface="Candara" panose="020E0502030303020204" pitchFamily="34" charset="0"/>
              </a:rPr>
              <a:t>End transaction</a:t>
            </a:r>
            <a:endParaRPr lang="en-IN" sz="1400" dirty="0">
              <a:latin typeface="Candara" panose="020E0502030303020204" pitchFamily="34" charset="0"/>
            </a:endParaRPr>
          </a:p>
        </p:txBody>
      </p:sp>
      <p:sp>
        <p:nvSpPr>
          <p:cNvPr id="23" name="Rectangle 22">
            <a:extLst>
              <a:ext uri="{FF2B5EF4-FFF2-40B4-BE49-F238E27FC236}">
                <a16:creationId xmlns:a16="http://schemas.microsoft.com/office/drawing/2014/main" id="{06D86891-A090-48B4-8F92-7020DDB8CFD3}"/>
              </a:ext>
            </a:extLst>
          </p:cNvPr>
          <p:cNvSpPr/>
          <p:nvPr/>
        </p:nvSpPr>
        <p:spPr>
          <a:xfrm>
            <a:off x="4504322" y="4090035"/>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Tree>
    <p:extLst>
      <p:ext uri="{BB962C8B-B14F-4D97-AF65-F5344CB8AC3E}">
        <p14:creationId xmlns:p14="http://schemas.microsoft.com/office/powerpoint/2010/main" val="35878287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4"/>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5"/>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0E58DC9-7328-4C3E-84B0-68E371EAF90B}"/>
              </a:ext>
            </a:extLst>
          </p:cNvPr>
          <p:cNvSpPr txBox="1"/>
          <p:nvPr/>
        </p:nvSpPr>
        <p:spPr>
          <a:xfrm>
            <a:off x="6096000" y="3157008"/>
            <a:ext cx="4761270" cy="73866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Candara" panose="020E0502030303020204" pitchFamily="34" charset="0"/>
              </a:rPr>
              <a:t>Begin transaction </a:t>
            </a:r>
          </a:p>
          <a:p>
            <a:r>
              <a:rPr lang="en-IN" sz="1400" b="0" i="0" dirty="0">
                <a:solidFill>
                  <a:srgbClr val="00B050"/>
                </a:solidFill>
                <a:effectLst/>
                <a:latin typeface="Candara" panose="020E0502030303020204" pitchFamily="34" charset="0"/>
              </a:rPr>
              <a:t>Insert into </a:t>
            </a:r>
            <a:r>
              <a:rPr lang="en-IN" sz="1400" b="1" i="0" dirty="0">
                <a:solidFill>
                  <a:srgbClr val="00B050"/>
                </a:solidFill>
                <a:effectLst/>
                <a:latin typeface="Candara" panose="020E0502030303020204" pitchFamily="34" charset="0"/>
              </a:rPr>
              <a:t>transaction </a:t>
            </a:r>
            <a:r>
              <a:rPr lang="en-IN" sz="1400" b="0" i="0" dirty="0">
                <a:solidFill>
                  <a:srgbClr val="00B050"/>
                </a:solidFill>
                <a:effectLst/>
                <a:latin typeface="Candara" panose="020E0502030303020204" pitchFamily="34" charset="0"/>
              </a:rPr>
              <a:t>(xid, seller_id, </a:t>
            </a:r>
            <a:r>
              <a:rPr lang="en-IN" sz="1400" b="0" i="0" dirty="0" err="1">
                <a:solidFill>
                  <a:srgbClr val="00B050"/>
                </a:solidFill>
                <a:effectLst/>
                <a:latin typeface="Candara" panose="020E0502030303020204" pitchFamily="34" charset="0"/>
              </a:rPr>
              <a:t>buyer_id</a:t>
            </a:r>
            <a:r>
              <a:rPr lang="en-IN" sz="1400" b="0" i="0" dirty="0">
                <a:solidFill>
                  <a:srgbClr val="00B050"/>
                </a:solidFill>
                <a:effectLst/>
                <a:latin typeface="Candara" panose="020E0502030303020204" pitchFamily="34" charset="0"/>
              </a:rPr>
              <a:t>, amount); </a:t>
            </a:r>
          </a:p>
          <a:p>
            <a:r>
              <a:rPr lang="en-IN" sz="1400" b="0" i="0" dirty="0">
                <a:effectLst/>
                <a:latin typeface="Candara" panose="020E0502030303020204" pitchFamily="34" charset="0"/>
              </a:rPr>
              <a:t>End transaction</a:t>
            </a:r>
            <a:endParaRPr lang="en-IN" sz="1400" dirty="0">
              <a:latin typeface="Candara" panose="020E0502030303020204" pitchFamily="34" charset="0"/>
            </a:endParaRPr>
          </a:p>
        </p:txBody>
      </p:sp>
      <p:sp>
        <p:nvSpPr>
          <p:cNvPr id="24" name="TextBox 23">
            <a:extLst>
              <a:ext uri="{FF2B5EF4-FFF2-40B4-BE49-F238E27FC236}">
                <a16:creationId xmlns:a16="http://schemas.microsoft.com/office/drawing/2014/main" id="{2298774B-F823-422C-BE3C-01D552867236}"/>
              </a:ext>
            </a:extLst>
          </p:cNvPr>
          <p:cNvSpPr txBox="1"/>
          <p:nvPr/>
        </p:nvSpPr>
        <p:spPr>
          <a:xfrm>
            <a:off x="8903647" y="260892"/>
            <a:ext cx="131318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IN" b="1" dirty="0">
                <a:solidFill>
                  <a:schemeClr val="accent6"/>
                </a:solidFill>
                <a:latin typeface="Candara" panose="020E0502030303020204" pitchFamily="34" charset="0"/>
              </a:rPr>
              <a:t>T1, A, B, 100</a:t>
            </a:r>
          </a:p>
        </p:txBody>
      </p:sp>
      <p:sp>
        <p:nvSpPr>
          <p:cNvPr id="20" name="Rectangle 19">
            <a:extLst>
              <a:ext uri="{FF2B5EF4-FFF2-40B4-BE49-F238E27FC236}">
                <a16:creationId xmlns:a16="http://schemas.microsoft.com/office/drawing/2014/main" id="{EF8BFBD0-1927-493D-ABE3-E01AC7EB94F4}"/>
              </a:ext>
            </a:extLst>
          </p:cNvPr>
          <p:cNvSpPr/>
          <p:nvPr/>
        </p:nvSpPr>
        <p:spPr>
          <a:xfrm>
            <a:off x="3491353" y="4356748"/>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Tree>
    <p:extLst>
      <p:ext uri="{BB962C8B-B14F-4D97-AF65-F5344CB8AC3E}">
        <p14:creationId xmlns:p14="http://schemas.microsoft.com/office/powerpoint/2010/main" val="4022426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30685" y="117429"/>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1265129" y="501042"/>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7472298" y="497384"/>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1839764" y="1266882"/>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7774231" y="1188502"/>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3018773" y="1302705"/>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2217108" y="2254686"/>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6488318" y="2254685"/>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4"/>
          <a:stretch>
            <a:fillRect/>
          </a:stretch>
        </p:blipFill>
        <p:spPr>
          <a:xfrm>
            <a:off x="2772815" y="1451547"/>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5"/>
          <a:stretch>
            <a:fillRect/>
          </a:stretch>
        </p:blipFill>
        <p:spPr>
          <a:xfrm>
            <a:off x="8892966" y="1659193"/>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4301827" y="4019069"/>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01366" y="4941203"/>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3866703" y="4794638"/>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298774B-F823-422C-BE3C-01D552867236}"/>
              </a:ext>
            </a:extLst>
          </p:cNvPr>
          <p:cNvSpPr txBox="1"/>
          <p:nvPr/>
        </p:nvSpPr>
        <p:spPr>
          <a:xfrm>
            <a:off x="9930782" y="310997"/>
            <a:ext cx="131318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IN" b="1" dirty="0">
                <a:solidFill>
                  <a:schemeClr val="accent6"/>
                </a:solidFill>
                <a:latin typeface="Candara" panose="020E0502030303020204" pitchFamily="34" charset="0"/>
              </a:rPr>
              <a:t>T1, A, B, 100</a:t>
            </a:r>
          </a:p>
        </p:txBody>
      </p:sp>
      <p:sp>
        <p:nvSpPr>
          <p:cNvPr id="20" name="TextBox 19">
            <a:extLst>
              <a:ext uri="{FF2B5EF4-FFF2-40B4-BE49-F238E27FC236}">
                <a16:creationId xmlns:a16="http://schemas.microsoft.com/office/drawing/2014/main" id="{DB47625F-FED4-487A-8C6B-04BD0CDCA74A}"/>
              </a:ext>
            </a:extLst>
          </p:cNvPr>
          <p:cNvSpPr txBox="1"/>
          <p:nvPr/>
        </p:nvSpPr>
        <p:spPr>
          <a:xfrm>
            <a:off x="121044" y="2946742"/>
            <a:ext cx="6276846"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Candara" panose="020E0502030303020204" pitchFamily="34" charset="0"/>
              </a:rPr>
              <a:t>Begin transaction </a:t>
            </a:r>
          </a:p>
          <a:p>
            <a:r>
              <a:rPr lang="en-IN" sz="1400" b="0" i="0" dirty="0">
                <a:solidFill>
                  <a:schemeClr val="accent1"/>
                </a:solidFill>
                <a:effectLst/>
                <a:latin typeface="Candara" panose="020E0502030303020204" pitchFamily="34" charset="0"/>
              </a:rPr>
              <a:t>Update </a:t>
            </a:r>
            <a:r>
              <a:rPr lang="en-IN" sz="1400" b="1" i="0" dirty="0">
                <a:solidFill>
                  <a:schemeClr val="accent1"/>
                </a:solidFill>
                <a:effectLst/>
                <a:latin typeface="Candara" panose="020E0502030303020204" pitchFamily="34" charset="0"/>
              </a:rPr>
              <a:t>user</a:t>
            </a:r>
            <a:r>
              <a:rPr lang="en-IN" sz="1400" b="0" i="0" dirty="0">
                <a:solidFill>
                  <a:schemeClr val="accent1"/>
                </a:solidFill>
                <a:effectLst/>
                <a:latin typeface="Candara" panose="020E0502030303020204" pitchFamily="34" charset="0"/>
              </a:rPr>
              <a:t> set </a:t>
            </a:r>
            <a:r>
              <a:rPr lang="en-IN" sz="1400" b="0" i="0" dirty="0" err="1">
                <a:solidFill>
                  <a:schemeClr val="accent1"/>
                </a:solidFill>
                <a:effectLst/>
                <a:latin typeface="Candara" panose="020E0502030303020204" pitchFamily="34" charset="0"/>
              </a:rPr>
              <a:t>amt_sold</a:t>
            </a:r>
            <a:r>
              <a:rPr lang="en-IN" sz="1400" b="0" i="0" dirty="0">
                <a:solidFill>
                  <a:schemeClr val="accent1"/>
                </a:solidFill>
                <a:effectLst/>
                <a:latin typeface="Candara" panose="020E0502030303020204" pitchFamily="34" charset="0"/>
              </a:rPr>
              <a:t>       = </a:t>
            </a:r>
            <a:r>
              <a:rPr lang="en-IN" sz="1400" b="0" i="0" dirty="0" err="1">
                <a:solidFill>
                  <a:schemeClr val="accent1"/>
                </a:solidFill>
                <a:effectLst/>
                <a:latin typeface="Candara" panose="020E0502030303020204" pitchFamily="34" charset="0"/>
              </a:rPr>
              <a:t>amt_sold</a:t>
            </a:r>
            <a:r>
              <a:rPr lang="en-IN" sz="1400" b="0" i="0" dirty="0">
                <a:solidFill>
                  <a:schemeClr val="accent1"/>
                </a:solidFill>
                <a:effectLst/>
                <a:latin typeface="Candara" panose="020E0502030303020204" pitchFamily="34" charset="0"/>
              </a:rPr>
              <a:t>             +$amount where id=$seller_id; </a:t>
            </a:r>
          </a:p>
          <a:p>
            <a:r>
              <a:rPr lang="en-IN" sz="1400" b="0" i="0" dirty="0">
                <a:solidFill>
                  <a:schemeClr val="accent1"/>
                </a:solidFill>
                <a:effectLst/>
                <a:latin typeface="Candara" panose="020E0502030303020204" pitchFamily="34" charset="0"/>
              </a:rPr>
              <a:t>Update </a:t>
            </a:r>
            <a:r>
              <a:rPr lang="en-IN" sz="1400" b="1" i="0" dirty="0">
                <a:solidFill>
                  <a:schemeClr val="accent1"/>
                </a:solidFill>
                <a:effectLst/>
                <a:latin typeface="Candara" panose="020E0502030303020204" pitchFamily="34" charset="0"/>
              </a:rPr>
              <a:t>user</a:t>
            </a:r>
            <a:r>
              <a:rPr lang="en-IN" sz="1400" b="0" i="0" dirty="0">
                <a:solidFill>
                  <a:schemeClr val="accent1"/>
                </a:solidFill>
                <a:effectLst/>
                <a:latin typeface="Candara" panose="020E0502030303020204" pitchFamily="34" charset="0"/>
              </a:rPr>
              <a:t> set </a:t>
            </a:r>
            <a:r>
              <a:rPr lang="en-IN" sz="1400" b="0" i="0" dirty="0" err="1">
                <a:solidFill>
                  <a:schemeClr val="accent1"/>
                </a:solidFill>
                <a:effectLst/>
                <a:latin typeface="Candara" panose="020E0502030303020204" pitchFamily="34" charset="0"/>
              </a:rPr>
              <a:t>amt_bought</a:t>
            </a:r>
            <a:r>
              <a:rPr lang="en-IN" sz="1400" b="0" i="0" dirty="0">
                <a:solidFill>
                  <a:schemeClr val="accent1"/>
                </a:solidFill>
                <a:effectLst/>
                <a:latin typeface="Candara" panose="020E0502030303020204" pitchFamily="34" charset="0"/>
              </a:rPr>
              <a:t>= </a:t>
            </a:r>
            <a:r>
              <a:rPr lang="en-IN" sz="1400" b="0" i="0" dirty="0" err="1">
                <a:solidFill>
                  <a:schemeClr val="accent1"/>
                </a:solidFill>
                <a:effectLst/>
                <a:latin typeface="Candara" panose="020E0502030303020204" pitchFamily="34" charset="0"/>
              </a:rPr>
              <a:t>amount_bought</a:t>
            </a:r>
            <a:r>
              <a:rPr lang="en-IN" sz="1400" b="0" i="0" dirty="0">
                <a:solidFill>
                  <a:schemeClr val="accent1"/>
                </a:solidFill>
                <a:effectLst/>
                <a:latin typeface="Candara" panose="020E0502030303020204" pitchFamily="34" charset="0"/>
              </a:rPr>
              <a:t>+$amount where id=$</a:t>
            </a:r>
            <a:r>
              <a:rPr lang="en-IN" sz="1400" b="0" i="0" dirty="0" err="1">
                <a:solidFill>
                  <a:schemeClr val="accent1"/>
                </a:solidFill>
                <a:effectLst/>
                <a:latin typeface="Candara" panose="020E0502030303020204" pitchFamily="34" charset="0"/>
              </a:rPr>
              <a:t>buyer_id</a:t>
            </a:r>
            <a:r>
              <a:rPr lang="en-IN" sz="1400" b="0" i="0" dirty="0">
                <a:solidFill>
                  <a:schemeClr val="accent1"/>
                </a:solidFill>
                <a:effectLst/>
                <a:latin typeface="Candara" panose="020E0502030303020204" pitchFamily="34" charset="0"/>
              </a:rPr>
              <a:t>;</a:t>
            </a:r>
          </a:p>
          <a:p>
            <a:r>
              <a:rPr lang="en-IN" sz="1400" b="0" i="0" dirty="0">
                <a:effectLst/>
                <a:latin typeface="Candara" panose="020E0502030303020204" pitchFamily="34" charset="0"/>
              </a:rPr>
              <a:t>End transaction</a:t>
            </a:r>
            <a:endParaRPr lang="en-IN" sz="1400" dirty="0">
              <a:latin typeface="Candara" panose="020E0502030303020204" pitchFamily="34" charset="0"/>
            </a:endParaRPr>
          </a:p>
        </p:txBody>
      </p:sp>
      <p:sp>
        <p:nvSpPr>
          <p:cNvPr id="21" name="TextBox 20">
            <a:extLst>
              <a:ext uri="{FF2B5EF4-FFF2-40B4-BE49-F238E27FC236}">
                <a16:creationId xmlns:a16="http://schemas.microsoft.com/office/drawing/2014/main" id="{6ECA5248-EC4E-4CD5-82A6-5221B6501DE8}"/>
              </a:ext>
            </a:extLst>
          </p:cNvPr>
          <p:cNvSpPr txBox="1"/>
          <p:nvPr/>
        </p:nvSpPr>
        <p:spPr>
          <a:xfrm>
            <a:off x="3719957" y="140331"/>
            <a:ext cx="132921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IN" b="1" dirty="0">
                <a:solidFill>
                  <a:schemeClr val="accent1"/>
                </a:solidFill>
                <a:latin typeface="Candara" panose="020E0502030303020204" pitchFamily="34" charset="0"/>
              </a:rPr>
              <a:t>U1, A, 100, 0</a:t>
            </a:r>
          </a:p>
        </p:txBody>
      </p:sp>
      <p:sp>
        <p:nvSpPr>
          <p:cNvPr id="26" name="TextBox 25">
            <a:extLst>
              <a:ext uri="{FF2B5EF4-FFF2-40B4-BE49-F238E27FC236}">
                <a16:creationId xmlns:a16="http://schemas.microsoft.com/office/drawing/2014/main" id="{91465E77-56BA-4FF7-927F-59FEEE562447}"/>
              </a:ext>
            </a:extLst>
          </p:cNvPr>
          <p:cNvSpPr txBox="1"/>
          <p:nvPr/>
        </p:nvSpPr>
        <p:spPr>
          <a:xfrm>
            <a:off x="3719957" y="605717"/>
            <a:ext cx="138409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IN" b="1" dirty="0">
                <a:solidFill>
                  <a:schemeClr val="accent1"/>
                </a:solidFill>
                <a:latin typeface="Candara" panose="020E0502030303020204" pitchFamily="34" charset="0"/>
              </a:rPr>
              <a:t>U2, B, 0, 100</a:t>
            </a:r>
          </a:p>
        </p:txBody>
      </p:sp>
      <p:sp>
        <p:nvSpPr>
          <p:cNvPr id="23" name="Rectangle 22">
            <a:extLst>
              <a:ext uri="{FF2B5EF4-FFF2-40B4-BE49-F238E27FC236}">
                <a16:creationId xmlns:a16="http://schemas.microsoft.com/office/drawing/2014/main" id="{C2449DD7-DE0F-45D9-B838-231BB398148E}"/>
              </a:ext>
            </a:extLst>
          </p:cNvPr>
          <p:cNvSpPr/>
          <p:nvPr/>
        </p:nvSpPr>
        <p:spPr>
          <a:xfrm>
            <a:off x="4546093" y="4349033"/>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Tree>
    <p:extLst>
      <p:ext uri="{BB962C8B-B14F-4D97-AF65-F5344CB8AC3E}">
        <p14:creationId xmlns:p14="http://schemas.microsoft.com/office/powerpoint/2010/main" val="4320817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CEA1B4-0666-4BF2-A2BE-4469EE339176}"/>
              </a:ext>
            </a:extLst>
          </p:cNvPr>
          <p:cNvSpPr txBox="1"/>
          <p:nvPr/>
        </p:nvSpPr>
        <p:spPr>
          <a:xfrm>
            <a:off x="1820613" y="2151727"/>
            <a:ext cx="9335737"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000" b="0" i="0" dirty="0">
                <a:effectLst/>
                <a:latin typeface="Arial" panose="020B0604020202020204" pitchFamily="34" charset="0"/>
              </a:rPr>
              <a:t>Begin transaction </a:t>
            </a:r>
          </a:p>
          <a:p>
            <a:r>
              <a:rPr lang="en-IN" sz="2000" b="0" i="0" dirty="0">
                <a:solidFill>
                  <a:srgbClr val="00B050"/>
                </a:solidFill>
                <a:effectLst/>
                <a:latin typeface="Arial" panose="020B0604020202020204" pitchFamily="34" charset="0"/>
              </a:rPr>
              <a:t>Insert into </a:t>
            </a:r>
            <a:r>
              <a:rPr lang="en-IN" sz="2000" b="1" i="0" dirty="0">
                <a:solidFill>
                  <a:srgbClr val="00B050"/>
                </a:solidFill>
                <a:effectLst/>
                <a:latin typeface="Arial" panose="020B0604020202020204" pitchFamily="34" charset="0"/>
              </a:rPr>
              <a:t>transaction </a:t>
            </a:r>
            <a:r>
              <a:rPr lang="en-IN" sz="2000" b="0" i="0" dirty="0">
                <a:solidFill>
                  <a:srgbClr val="00B050"/>
                </a:solidFill>
                <a:effectLst/>
                <a:latin typeface="Arial" panose="020B0604020202020204" pitchFamily="34" charset="0"/>
              </a:rPr>
              <a:t>(xid, seller_id, </a:t>
            </a:r>
            <a:r>
              <a:rPr lang="en-IN" sz="2000" b="0" i="0" dirty="0" err="1">
                <a:solidFill>
                  <a:srgbClr val="00B050"/>
                </a:solidFill>
                <a:effectLst/>
                <a:latin typeface="Arial" panose="020B0604020202020204" pitchFamily="34" charset="0"/>
              </a:rPr>
              <a:t>buyer_id</a:t>
            </a:r>
            <a:r>
              <a:rPr lang="en-IN" sz="2000" b="0" i="0" dirty="0">
                <a:solidFill>
                  <a:srgbClr val="00B050"/>
                </a:solidFill>
                <a:effectLst/>
                <a:latin typeface="Arial" panose="020B0604020202020204" pitchFamily="34" charset="0"/>
              </a:rPr>
              <a:t>, amount); </a:t>
            </a:r>
          </a:p>
          <a:p>
            <a:r>
              <a:rPr lang="en-IN" sz="2000" b="0" i="0" dirty="0">
                <a:effectLst/>
                <a:latin typeface="Arial" panose="020B0604020202020204" pitchFamily="34" charset="0"/>
              </a:rPr>
              <a:t>End transaction</a:t>
            </a:r>
          </a:p>
          <a:p>
            <a:endParaRPr lang="en-IN" sz="2000" dirty="0"/>
          </a:p>
          <a:p>
            <a:r>
              <a:rPr lang="en-IN" sz="2000" b="0" i="0" dirty="0">
                <a:effectLst/>
                <a:latin typeface="Arial" panose="020B0604020202020204" pitchFamily="34" charset="0"/>
              </a:rPr>
              <a:t>Begin transaction </a:t>
            </a:r>
            <a:endParaRPr lang="en-IN" sz="2000" b="0" i="0" dirty="0">
              <a:solidFill>
                <a:srgbClr val="00B050"/>
              </a:solidFill>
              <a:effectLst/>
              <a:latin typeface="Arial" panose="020B0604020202020204" pitchFamily="34" charset="0"/>
            </a:endParaRPr>
          </a:p>
          <a:p>
            <a:r>
              <a:rPr lang="en-IN" sz="2000" b="0" i="0" dirty="0">
                <a:solidFill>
                  <a:schemeClr val="accent1"/>
                </a:solidFill>
                <a:effectLst/>
                <a:latin typeface="Arial" panose="020B0604020202020204" pitchFamily="34" charset="0"/>
              </a:rPr>
              <a:t>Update </a:t>
            </a:r>
            <a:r>
              <a:rPr lang="en-IN" sz="2000" b="1" i="0" dirty="0">
                <a:solidFill>
                  <a:schemeClr val="accent1"/>
                </a:solidFill>
                <a:effectLst/>
                <a:latin typeface="Arial" panose="020B0604020202020204" pitchFamily="34" charset="0"/>
              </a:rPr>
              <a:t>user</a:t>
            </a:r>
            <a:r>
              <a:rPr lang="en-IN" sz="2000" b="0" i="0" dirty="0">
                <a:solidFill>
                  <a:schemeClr val="accent1"/>
                </a:solidFill>
                <a:effectLst/>
                <a:latin typeface="Arial" panose="020B0604020202020204" pitchFamily="34" charset="0"/>
              </a:rPr>
              <a:t> set </a:t>
            </a:r>
            <a:r>
              <a:rPr lang="en-IN" sz="2000" b="0" i="0" dirty="0" err="1">
                <a:solidFill>
                  <a:schemeClr val="accent1"/>
                </a:solidFill>
                <a:effectLst/>
                <a:latin typeface="Arial" panose="020B0604020202020204" pitchFamily="34" charset="0"/>
              </a:rPr>
              <a:t>amt_sold</a:t>
            </a:r>
            <a:r>
              <a:rPr lang="en-IN" sz="2000" b="0" i="0" dirty="0">
                <a:solidFill>
                  <a:schemeClr val="accent1"/>
                </a:solidFill>
                <a:effectLst/>
                <a:latin typeface="Arial" panose="020B0604020202020204" pitchFamily="34" charset="0"/>
              </a:rPr>
              <a:t>    = </a:t>
            </a:r>
            <a:r>
              <a:rPr lang="en-IN" sz="2000" b="0" i="0" dirty="0" err="1">
                <a:solidFill>
                  <a:schemeClr val="accent1"/>
                </a:solidFill>
                <a:effectLst/>
                <a:latin typeface="Arial" panose="020B0604020202020204" pitchFamily="34" charset="0"/>
              </a:rPr>
              <a:t>amt_sold</a:t>
            </a:r>
            <a:r>
              <a:rPr lang="en-IN" sz="2000" b="0" i="0" dirty="0">
                <a:solidFill>
                  <a:schemeClr val="accent1"/>
                </a:solidFill>
                <a:effectLst/>
                <a:latin typeface="Arial" panose="020B0604020202020204" pitchFamily="34" charset="0"/>
              </a:rPr>
              <a:t>           +$amount where id=$</a:t>
            </a:r>
            <a:r>
              <a:rPr lang="en-IN" sz="2000" b="0" i="0" dirty="0" err="1">
                <a:solidFill>
                  <a:schemeClr val="accent1"/>
                </a:solidFill>
                <a:effectLst/>
                <a:latin typeface="Arial" panose="020B0604020202020204" pitchFamily="34" charset="0"/>
              </a:rPr>
              <a:t>seller_id</a:t>
            </a:r>
            <a:r>
              <a:rPr lang="en-IN" sz="2000" b="0" i="0" dirty="0">
                <a:solidFill>
                  <a:schemeClr val="accent1"/>
                </a:solidFill>
                <a:effectLst/>
                <a:latin typeface="Arial" panose="020B0604020202020204" pitchFamily="34" charset="0"/>
              </a:rPr>
              <a:t>; </a:t>
            </a:r>
          </a:p>
          <a:p>
            <a:r>
              <a:rPr lang="en-IN" sz="2000" b="0" i="0" dirty="0">
                <a:solidFill>
                  <a:schemeClr val="accent1"/>
                </a:solidFill>
                <a:effectLst/>
                <a:latin typeface="Arial" panose="020B0604020202020204" pitchFamily="34" charset="0"/>
              </a:rPr>
              <a:t>Update </a:t>
            </a:r>
            <a:r>
              <a:rPr lang="en-IN" sz="2000" b="1" i="0" dirty="0">
                <a:solidFill>
                  <a:schemeClr val="accent1"/>
                </a:solidFill>
                <a:effectLst/>
                <a:latin typeface="Arial" panose="020B0604020202020204" pitchFamily="34" charset="0"/>
              </a:rPr>
              <a:t>user</a:t>
            </a:r>
            <a:r>
              <a:rPr lang="en-IN" sz="2000" b="0" i="0" dirty="0">
                <a:solidFill>
                  <a:schemeClr val="accent1"/>
                </a:solidFill>
                <a:effectLst/>
                <a:latin typeface="Arial" panose="020B0604020202020204" pitchFamily="34" charset="0"/>
              </a:rPr>
              <a:t> set </a:t>
            </a:r>
            <a:r>
              <a:rPr lang="en-IN" sz="2000" b="0" i="0" dirty="0" err="1">
                <a:solidFill>
                  <a:schemeClr val="accent1"/>
                </a:solidFill>
                <a:effectLst/>
                <a:latin typeface="Arial" panose="020B0604020202020204" pitchFamily="34" charset="0"/>
              </a:rPr>
              <a:t>amt_bought</a:t>
            </a:r>
            <a:r>
              <a:rPr lang="en-IN" sz="2000" b="0" i="0" dirty="0">
                <a:solidFill>
                  <a:schemeClr val="accent1"/>
                </a:solidFill>
                <a:effectLst/>
                <a:latin typeface="Arial" panose="020B0604020202020204" pitchFamily="34" charset="0"/>
              </a:rPr>
              <a:t>= </a:t>
            </a:r>
            <a:r>
              <a:rPr lang="en-IN" sz="2000" b="0" i="0" dirty="0" err="1">
                <a:solidFill>
                  <a:schemeClr val="accent1"/>
                </a:solidFill>
                <a:effectLst/>
                <a:latin typeface="Arial" panose="020B0604020202020204" pitchFamily="34" charset="0"/>
              </a:rPr>
              <a:t>amount_bought</a:t>
            </a:r>
            <a:r>
              <a:rPr lang="en-IN" sz="2000" b="0" i="0" dirty="0">
                <a:solidFill>
                  <a:schemeClr val="accent1"/>
                </a:solidFill>
                <a:effectLst/>
                <a:latin typeface="Arial" panose="020B0604020202020204" pitchFamily="34" charset="0"/>
              </a:rPr>
              <a:t>+$amount where id=$</a:t>
            </a:r>
            <a:r>
              <a:rPr lang="en-IN" sz="2000" b="0" i="0" dirty="0" err="1">
                <a:solidFill>
                  <a:schemeClr val="accent1"/>
                </a:solidFill>
                <a:effectLst/>
                <a:latin typeface="Arial" panose="020B0604020202020204" pitchFamily="34" charset="0"/>
              </a:rPr>
              <a:t>buyer_id</a:t>
            </a:r>
            <a:r>
              <a:rPr lang="en-IN" sz="2000" b="0" i="0" dirty="0">
                <a:solidFill>
                  <a:schemeClr val="accent1"/>
                </a:solidFill>
                <a:effectLst/>
                <a:latin typeface="Arial" panose="020B0604020202020204" pitchFamily="34" charset="0"/>
              </a:rPr>
              <a:t>;</a:t>
            </a:r>
          </a:p>
          <a:p>
            <a:r>
              <a:rPr lang="en-IN" sz="2000" b="0" i="0" dirty="0">
                <a:effectLst/>
                <a:latin typeface="Arial" panose="020B0604020202020204" pitchFamily="34" charset="0"/>
              </a:rPr>
              <a:t>End transaction</a:t>
            </a:r>
            <a:endParaRPr lang="en-IN" sz="2000" dirty="0"/>
          </a:p>
        </p:txBody>
      </p:sp>
      <p:cxnSp>
        <p:nvCxnSpPr>
          <p:cNvPr id="6" name="Straight Connector 5">
            <a:extLst>
              <a:ext uri="{FF2B5EF4-FFF2-40B4-BE49-F238E27FC236}">
                <a16:creationId xmlns:a16="http://schemas.microsoft.com/office/drawing/2014/main" id="{2BA432DB-414C-48BA-B591-37FECCDD31D4}"/>
              </a:ext>
            </a:extLst>
          </p:cNvPr>
          <p:cNvCxnSpPr>
            <a:cxnSpLocks/>
          </p:cNvCxnSpPr>
          <p:nvPr/>
        </p:nvCxnSpPr>
        <p:spPr>
          <a:xfrm>
            <a:off x="1434230" y="3328452"/>
            <a:ext cx="10302658" cy="0"/>
          </a:xfrm>
          <a:prstGeom prst="line">
            <a:avLst/>
          </a:prstGeom>
        </p:spPr>
        <p:style>
          <a:lnRef idx="1">
            <a:schemeClr val="dk1"/>
          </a:lnRef>
          <a:fillRef idx="0">
            <a:schemeClr val="dk1"/>
          </a:fillRef>
          <a:effectRef idx="0">
            <a:schemeClr val="dk1"/>
          </a:effectRef>
          <a:fontRef idx="minor">
            <a:schemeClr val="tx1"/>
          </a:fontRef>
        </p:style>
      </p:cxnSp>
      <p:sp>
        <p:nvSpPr>
          <p:cNvPr id="8" name="Multiplication Sign 7">
            <a:extLst>
              <a:ext uri="{FF2B5EF4-FFF2-40B4-BE49-F238E27FC236}">
                <a16:creationId xmlns:a16="http://schemas.microsoft.com/office/drawing/2014/main" id="{67724301-8C5A-4341-B43B-C3355B9C35D1}"/>
              </a:ext>
            </a:extLst>
          </p:cNvPr>
          <p:cNvSpPr/>
          <p:nvPr/>
        </p:nvSpPr>
        <p:spPr>
          <a:xfrm>
            <a:off x="698509" y="2956635"/>
            <a:ext cx="733633" cy="69420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65486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1265129" y="501042"/>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7472298" y="497384"/>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1839764" y="1266882"/>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7774231" y="1188502"/>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3018773" y="1302705"/>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2217108" y="2254686"/>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6488318" y="2254685"/>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2"/>
          <a:stretch>
            <a:fillRect/>
          </a:stretch>
        </p:blipFill>
        <p:spPr>
          <a:xfrm>
            <a:off x="2772815" y="1451547"/>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3"/>
          <a:stretch>
            <a:fillRect/>
          </a:stretch>
        </p:blipFill>
        <p:spPr>
          <a:xfrm>
            <a:off x="8892966" y="1659193"/>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4301827" y="4019069"/>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01366" y="4941203"/>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3866703" y="4794638"/>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298774B-F823-422C-BE3C-01D552867236}"/>
              </a:ext>
            </a:extLst>
          </p:cNvPr>
          <p:cNvSpPr txBox="1"/>
          <p:nvPr/>
        </p:nvSpPr>
        <p:spPr>
          <a:xfrm>
            <a:off x="9930782" y="310997"/>
            <a:ext cx="131318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IN" b="1" dirty="0">
                <a:solidFill>
                  <a:schemeClr val="accent6"/>
                </a:solidFill>
                <a:latin typeface="Candara" panose="020E0502030303020204" pitchFamily="34" charset="0"/>
              </a:rPr>
              <a:t>T1, A, B, 100</a:t>
            </a:r>
          </a:p>
        </p:txBody>
      </p:sp>
      <p:sp>
        <p:nvSpPr>
          <p:cNvPr id="27" name="TextBox 26">
            <a:extLst>
              <a:ext uri="{FF2B5EF4-FFF2-40B4-BE49-F238E27FC236}">
                <a16:creationId xmlns:a16="http://schemas.microsoft.com/office/drawing/2014/main" id="{2CEB4494-DB14-4569-982F-241BBE0E5508}"/>
              </a:ext>
            </a:extLst>
          </p:cNvPr>
          <p:cNvSpPr txBox="1"/>
          <p:nvPr/>
        </p:nvSpPr>
        <p:spPr>
          <a:xfrm>
            <a:off x="3779233" y="113744"/>
            <a:ext cx="116531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IN" b="1" dirty="0">
                <a:solidFill>
                  <a:schemeClr val="accent1"/>
                </a:solidFill>
                <a:latin typeface="Candara" panose="020E0502030303020204" pitchFamily="34" charset="0"/>
              </a:rPr>
              <a:t>U1, A, 0, 0</a:t>
            </a:r>
          </a:p>
        </p:txBody>
      </p:sp>
      <p:sp>
        <p:nvSpPr>
          <p:cNvPr id="28" name="TextBox 27">
            <a:extLst>
              <a:ext uri="{FF2B5EF4-FFF2-40B4-BE49-F238E27FC236}">
                <a16:creationId xmlns:a16="http://schemas.microsoft.com/office/drawing/2014/main" id="{72BD686A-3BB6-437D-85BB-480E7FF8CF48}"/>
              </a:ext>
            </a:extLst>
          </p:cNvPr>
          <p:cNvSpPr txBox="1"/>
          <p:nvPr/>
        </p:nvSpPr>
        <p:spPr>
          <a:xfrm>
            <a:off x="3779234" y="542066"/>
            <a:ext cx="115005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IN" b="1" dirty="0">
                <a:solidFill>
                  <a:schemeClr val="accent1"/>
                </a:solidFill>
                <a:latin typeface="Candara" panose="020E0502030303020204" pitchFamily="34" charset="0"/>
              </a:rPr>
              <a:t>U2, B, 0, 0</a:t>
            </a:r>
          </a:p>
        </p:txBody>
      </p:sp>
      <p:sp>
        <p:nvSpPr>
          <p:cNvPr id="29" name="Multiplication Sign 28">
            <a:extLst>
              <a:ext uri="{FF2B5EF4-FFF2-40B4-BE49-F238E27FC236}">
                <a16:creationId xmlns:a16="http://schemas.microsoft.com/office/drawing/2014/main" id="{B272F716-2941-4123-90A2-F766EDF42DC4}"/>
              </a:ext>
            </a:extLst>
          </p:cNvPr>
          <p:cNvSpPr/>
          <p:nvPr/>
        </p:nvSpPr>
        <p:spPr>
          <a:xfrm>
            <a:off x="5207528" y="-94496"/>
            <a:ext cx="733633" cy="69420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ndara" panose="020E0502030303020204" pitchFamily="34" charset="0"/>
            </a:endParaRPr>
          </a:p>
        </p:txBody>
      </p:sp>
      <p:sp>
        <p:nvSpPr>
          <p:cNvPr id="31" name="Multiplication Sign 30">
            <a:extLst>
              <a:ext uri="{FF2B5EF4-FFF2-40B4-BE49-F238E27FC236}">
                <a16:creationId xmlns:a16="http://schemas.microsoft.com/office/drawing/2014/main" id="{5E119ABA-8DB9-4053-9B32-0DAEC67F82A6}"/>
              </a:ext>
            </a:extLst>
          </p:cNvPr>
          <p:cNvSpPr/>
          <p:nvPr/>
        </p:nvSpPr>
        <p:spPr>
          <a:xfrm>
            <a:off x="5221096" y="443821"/>
            <a:ext cx="733633" cy="69420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ndara" panose="020E0502030303020204" pitchFamily="34" charset="0"/>
            </a:endParaRPr>
          </a:p>
        </p:txBody>
      </p:sp>
      <p:sp>
        <p:nvSpPr>
          <p:cNvPr id="32" name="TextBox 31">
            <a:extLst>
              <a:ext uri="{FF2B5EF4-FFF2-40B4-BE49-F238E27FC236}">
                <a16:creationId xmlns:a16="http://schemas.microsoft.com/office/drawing/2014/main" id="{BAE99772-3E87-4637-83DD-688560FACC2B}"/>
              </a:ext>
            </a:extLst>
          </p:cNvPr>
          <p:cNvSpPr txBox="1"/>
          <p:nvPr/>
        </p:nvSpPr>
        <p:spPr>
          <a:xfrm>
            <a:off x="6923442" y="4700002"/>
            <a:ext cx="5041466" cy="1938992"/>
          </a:xfrm>
          <a:prstGeom prst="rect">
            <a:avLst/>
          </a:prstGeom>
          <a:noFill/>
        </p:spPr>
        <p:txBody>
          <a:bodyPr wrap="square" rtlCol="0">
            <a:spAutoFit/>
          </a:bodyPr>
          <a:lstStyle/>
          <a:p>
            <a:pPr marL="285750" indent="-285750">
              <a:buFont typeface="Arial" panose="020B0604020202020204" pitchFamily="34" charset="0"/>
              <a:buChar char="•"/>
            </a:pPr>
            <a:r>
              <a:rPr lang="en-IN" sz="2400" b="1" dirty="0">
                <a:latin typeface="Candara" panose="020E0502030303020204" pitchFamily="34" charset="0"/>
              </a:rPr>
              <a:t>Available</a:t>
            </a:r>
          </a:p>
          <a:p>
            <a:pPr marL="285750" indent="-285750">
              <a:buFont typeface="Arial" panose="020B0604020202020204" pitchFamily="34" charset="0"/>
              <a:buChar char="•"/>
            </a:pPr>
            <a:r>
              <a:rPr lang="en-IN" sz="2400" b="1" dirty="0">
                <a:latin typeface="Candara" panose="020E0502030303020204" pitchFamily="34" charset="0"/>
              </a:rPr>
              <a:t>Partition Tolerant</a:t>
            </a:r>
          </a:p>
          <a:p>
            <a:pPr marL="285750" indent="-285750">
              <a:buFont typeface="Arial" panose="020B0604020202020204" pitchFamily="34" charset="0"/>
              <a:buChar char="•"/>
            </a:pPr>
            <a:r>
              <a:rPr lang="en-IN" sz="2400" b="1" dirty="0">
                <a:solidFill>
                  <a:srgbClr val="FF0000"/>
                </a:solidFill>
                <a:latin typeface="Candara" panose="020E0502030303020204" pitchFamily="34" charset="0"/>
              </a:rPr>
              <a:t>Not even Eventual Consistent (Permanently Inconsistent) </a:t>
            </a:r>
            <a:endParaRPr lang="en-IN" sz="2400" b="1" dirty="0">
              <a:latin typeface="Candara" panose="020E0502030303020204" pitchFamily="34" charset="0"/>
            </a:endParaRPr>
          </a:p>
          <a:p>
            <a:pPr marL="285750" indent="-285750">
              <a:buFont typeface="Arial" panose="020B0604020202020204" pitchFamily="34" charset="0"/>
              <a:buChar char="•"/>
            </a:pPr>
            <a:endParaRPr lang="en-IN" sz="2400" b="1" dirty="0">
              <a:latin typeface="Candara" panose="020E0502030303020204" pitchFamily="34" charset="0"/>
            </a:endParaRPr>
          </a:p>
        </p:txBody>
      </p:sp>
      <p:sp>
        <p:nvSpPr>
          <p:cNvPr id="21" name="Rectangle 20">
            <a:extLst>
              <a:ext uri="{FF2B5EF4-FFF2-40B4-BE49-F238E27FC236}">
                <a16:creationId xmlns:a16="http://schemas.microsoft.com/office/drawing/2014/main" id="{F6E4AFE8-2DF9-47DB-9EF2-BAEBF2B28218}"/>
              </a:ext>
            </a:extLst>
          </p:cNvPr>
          <p:cNvSpPr/>
          <p:nvPr/>
        </p:nvSpPr>
        <p:spPr>
          <a:xfrm>
            <a:off x="4499792" y="4406853"/>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
        <p:nvSpPr>
          <p:cNvPr id="2" name="TextBox 1">
            <a:extLst>
              <a:ext uri="{FF2B5EF4-FFF2-40B4-BE49-F238E27FC236}">
                <a16:creationId xmlns:a16="http://schemas.microsoft.com/office/drawing/2014/main" id="{428B1A0E-8A32-438D-8EF2-AACC861BFA6F}"/>
              </a:ext>
            </a:extLst>
          </p:cNvPr>
          <p:cNvSpPr txBox="1"/>
          <p:nvPr/>
        </p:nvSpPr>
        <p:spPr>
          <a:xfrm>
            <a:off x="6004669" y="172734"/>
            <a:ext cx="1401346" cy="369332"/>
          </a:xfrm>
          <a:prstGeom prst="rect">
            <a:avLst/>
          </a:prstGeom>
          <a:noFill/>
        </p:spPr>
        <p:txBody>
          <a:bodyPr wrap="none" rtlCol="0">
            <a:spAutoFit/>
          </a:bodyPr>
          <a:lstStyle/>
          <a:p>
            <a:r>
              <a:rPr lang="en-IN" dirty="0">
                <a:solidFill>
                  <a:srgbClr val="FF0000"/>
                </a:solidFill>
              </a:rPr>
              <a:t>Lost update</a:t>
            </a:r>
          </a:p>
        </p:txBody>
      </p:sp>
    </p:spTree>
    <p:extLst>
      <p:ext uri="{BB962C8B-B14F-4D97-AF65-F5344CB8AC3E}">
        <p14:creationId xmlns:p14="http://schemas.microsoft.com/office/powerpoint/2010/main" val="9722486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3C0649-3414-4416-9C24-3ABD1D4C10E8}"/>
              </a:ext>
            </a:extLst>
          </p:cNvPr>
          <p:cNvSpPr>
            <a:spLocks noGrp="1"/>
          </p:cNvSpPr>
          <p:nvPr>
            <p:ph idx="1"/>
          </p:nvPr>
        </p:nvSpPr>
        <p:spPr/>
        <p:txBody>
          <a:bodyPr>
            <a:normAutofit/>
          </a:bodyPr>
          <a:lstStyle/>
          <a:p>
            <a:pPr marL="0" indent="0" algn="ctr">
              <a:buNone/>
            </a:pPr>
            <a:r>
              <a:rPr lang="en-IN" sz="4400" dirty="0">
                <a:latin typeface="Candara" panose="020E0502030303020204" pitchFamily="34" charset="0"/>
              </a:rPr>
              <a:t>Decoupling Transactions introduces permanent inconsistency:</a:t>
            </a:r>
          </a:p>
          <a:p>
            <a:pPr marL="0" indent="0" algn="ctr">
              <a:buNone/>
            </a:pPr>
            <a:r>
              <a:rPr lang="en-IN" sz="4400" b="1" dirty="0">
                <a:solidFill>
                  <a:schemeClr val="accent2"/>
                </a:solidFill>
                <a:latin typeface="Candara" panose="020E0502030303020204" pitchFamily="34" charset="0"/>
              </a:rPr>
              <a:t>What can be done?</a:t>
            </a:r>
          </a:p>
          <a:p>
            <a:pPr marL="0" indent="0" algn="ctr">
              <a:buNone/>
            </a:pPr>
            <a:endParaRPr lang="en-IN" sz="4400" dirty="0">
              <a:latin typeface="Candara" panose="020E0502030303020204" pitchFamily="34" charset="0"/>
            </a:endParaRPr>
          </a:p>
        </p:txBody>
      </p:sp>
    </p:spTree>
    <p:extLst>
      <p:ext uri="{BB962C8B-B14F-4D97-AF65-F5344CB8AC3E}">
        <p14:creationId xmlns:p14="http://schemas.microsoft.com/office/powerpoint/2010/main" val="31612979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3C0649-3414-4416-9C24-3ABD1D4C10E8}"/>
              </a:ext>
            </a:extLst>
          </p:cNvPr>
          <p:cNvSpPr>
            <a:spLocks noGrp="1"/>
          </p:cNvSpPr>
          <p:nvPr>
            <p:ph idx="1"/>
          </p:nvPr>
        </p:nvSpPr>
        <p:spPr>
          <a:xfrm>
            <a:off x="489443" y="1659548"/>
            <a:ext cx="8596668" cy="3880773"/>
          </a:xfrm>
        </p:spPr>
        <p:txBody>
          <a:bodyPr>
            <a:normAutofit/>
          </a:bodyPr>
          <a:lstStyle/>
          <a:p>
            <a:pPr marL="0" indent="0" algn="ctr">
              <a:buNone/>
            </a:pPr>
            <a:r>
              <a:rPr lang="en-IN" sz="4400" dirty="0">
                <a:latin typeface="Candara" panose="020E0502030303020204" pitchFamily="34" charset="0"/>
              </a:rPr>
              <a:t>Decoupling Transactions introduces permanent inconsistency:</a:t>
            </a:r>
          </a:p>
          <a:p>
            <a:pPr marL="0" indent="0" algn="ctr">
              <a:buNone/>
            </a:pPr>
            <a:r>
              <a:rPr lang="en-IN" sz="4400" b="1" dirty="0">
                <a:latin typeface="Candara" panose="020E0502030303020204" pitchFamily="34" charset="0"/>
              </a:rPr>
              <a:t>What can be done?</a:t>
            </a:r>
          </a:p>
          <a:p>
            <a:pPr marL="0" indent="0" algn="ctr">
              <a:buNone/>
            </a:pPr>
            <a:r>
              <a:rPr lang="en-IN" sz="4400" b="1" dirty="0">
                <a:solidFill>
                  <a:schemeClr val="accent2"/>
                </a:solidFill>
                <a:latin typeface="Candara" panose="020E0502030303020204" pitchFamily="34" charset="0"/>
              </a:rPr>
              <a:t>Persistent Message Queues</a:t>
            </a:r>
          </a:p>
          <a:p>
            <a:pPr marL="0" indent="0" algn="ctr">
              <a:buNone/>
            </a:pPr>
            <a:endParaRPr lang="en-IN" sz="4400" dirty="0">
              <a:latin typeface="Candara" panose="020E0502030303020204" pitchFamily="34" charset="0"/>
            </a:endParaRPr>
          </a:p>
        </p:txBody>
      </p:sp>
    </p:spTree>
    <p:extLst>
      <p:ext uri="{BB962C8B-B14F-4D97-AF65-F5344CB8AC3E}">
        <p14:creationId xmlns:p14="http://schemas.microsoft.com/office/powerpoint/2010/main" val="1573149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Down 4">
            <a:extLst>
              <a:ext uri="{FF2B5EF4-FFF2-40B4-BE49-F238E27FC236}">
                <a16:creationId xmlns:a16="http://schemas.microsoft.com/office/drawing/2014/main" id="{610482AB-B515-42DB-8901-2DCD2E9CED3B}"/>
              </a:ext>
            </a:extLst>
          </p:cNvPr>
          <p:cNvSpPr/>
          <p:nvPr/>
        </p:nvSpPr>
        <p:spPr>
          <a:xfrm>
            <a:off x="5782930" y="2226502"/>
            <a:ext cx="551145" cy="8047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400"/>
          </a:p>
        </p:txBody>
      </p:sp>
      <p:sp>
        <p:nvSpPr>
          <p:cNvPr id="8" name="TextBox 7">
            <a:extLst>
              <a:ext uri="{FF2B5EF4-FFF2-40B4-BE49-F238E27FC236}">
                <a16:creationId xmlns:a16="http://schemas.microsoft.com/office/drawing/2014/main" id="{6907FC27-75B1-4D1B-9479-84EFFFD2AAAE}"/>
              </a:ext>
            </a:extLst>
          </p:cNvPr>
          <p:cNvSpPr txBox="1"/>
          <p:nvPr/>
        </p:nvSpPr>
        <p:spPr>
          <a:xfrm>
            <a:off x="2121235" y="258309"/>
            <a:ext cx="7874534"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Arial" panose="020B0604020202020204" pitchFamily="34" charset="0"/>
              </a:rPr>
              <a:t>Begin transaction </a:t>
            </a:r>
          </a:p>
          <a:p>
            <a:r>
              <a:rPr lang="en-IN" sz="1400" b="0" i="0" dirty="0">
                <a:solidFill>
                  <a:srgbClr val="00B050"/>
                </a:solidFill>
                <a:effectLst/>
                <a:latin typeface="Arial" panose="020B0604020202020204" pitchFamily="34" charset="0"/>
              </a:rPr>
              <a:t>Insert into </a:t>
            </a:r>
            <a:r>
              <a:rPr lang="en-IN" sz="1400" b="1" i="0" dirty="0">
                <a:solidFill>
                  <a:srgbClr val="00B050"/>
                </a:solidFill>
                <a:effectLst/>
                <a:latin typeface="Arial" panose="020B0604020202020204" pitchFamily="34" charset="0"/>
              </a:rPr>
              <a:t>transaction </a:t>
            </a:r>
            <a:r>
              <a:rPr lang="en-IN" sz="1400" b="0" i="0" dirty="0">
                <a:solidFill>
                  <a:srgbClr val="00B050"/>
                </a:solidFill>
                <a:effectLst/>
                <a:latin typeface="Arial" panose="020B0604020202020204" pitchFamily="34" charset="0"/>
              </a:rPr>
              <a:t>(xid, seller_id, </a:t>
            </a:r>
            <a:r>
              <a:rPr lang="en-IN" sz="1400" b="0" i="0" dirty="0" err="1">
                <a:solidFill>
                  <a:srgbClr val="00B050"/>
                </a:solidFill>
                <a:effectLst/>
                <a:latin typeface="Arial" panose="020B0604020202020204" pitchFamily="34" charset="0"/>
              </a:rPr>
              <a:t>buyer_id</a:t>
            </a:r>
            <a:r>
              <a:rPr lang="en-IN" sz="1400" b="0" i="0" dirty="0">
                <a:solidFill>
                  <a:srgbClr val="00B050"/>
                </a:solidFill>
                <a:effectLst/>
                <a:latin typeface="Arial" panose="020B0604020202020204" pitchFamily="34" charset="0"/>
              </a:rPr>
              <a:t>, amount); </a:t>
            </a:r>
          </a:p>
          <a:p>
            <a:r>
              <a:rPr lang="en-IN" sz="1400" b="0" i="0" dirty="0">
                <a:effectLst/>
                <a:latin typeface="Arial" panose="020B0604020202020204" pitchFamily="34" charset="0"/>
              </a:rPr>
              <a:t>End transaction</a:t>
            </a:r>
          </a:p>
          <a:p>
            <a:endParaRPr lang="en-IN" sz="1400" dirty="0"/>
          </a:p>
          <a:p>
            <a:r>
              <a:rPr lang="en-IN" sz="1400" b="0" i="0" dirty="0">
                <a:effectLst/>
                <a:latin typeface="Arial" panose="020B0604020202020204" pitchFamily="34" charset="0"/>
              </a:rPr>
              <a:t>Begin transaction </a:t>
            </a:r>
            <a:endParaRPr lang="en-IN" sz="1400" b="0" i="0" dirty="0">
              <a:solidFill>
                <a:srgbClr val="00B050"/>
              </a:solidFill>
              <a:effectLst/>
              <a:latin typeface="Arial" panose="020B0604020202020204" pitchFamily="34" charset="0"/>
            </a:endParaRPr>
          </a:p>
          <a:p>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+$amount where id=$</a:t>
            </a:r>
            <a:r>
              <a:rPr lang="en-IN" sz="1400" b="0" i="0" dirty="0" err="1">
                <a:solidFill>
                  <a:schemeClr val="accent1"/>
                </a:solidFill>
                <a:effectLst/>
                <a:latin typeface="Arial" panose="020B0604020202020204" pitchFamily="34" charset="0"/>
              </a:rPr>
              <a:t>seller_id</a:t>
            </a:r>
            <a:r>
              <a:rPr lang="en-IN" sz="1400" b="0" i="0" dirty="0">
                <a:solidFill>
                  <a:schemeClr val="accent1"/>
                </a:solidFill>
                <a:effectLst/>
                <a:latin typeface="Arial" panose="020B0604020202020204" pitchFamily="34" charset="0"/>
              </a:rPr>
              <a:t>; </a:t>
            </a:r>
          </a:p>
          <a:p>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a:t>
            </a:r>
            <a:r>
              <a:rPr lang="en-IN" sz="1400" b="0" i="0" dirty="0" err="1">
                <a:solidFill>
                  <a:schemeClr val="accent1"/>
                </a:solidFill>
                <a:effectLst/>
                <a:latin typeface="Arial" panose="020B0604020202020204" pitchFamily="34" charset="0"/>
              </a:rPr>
              <a:t>amount_bought</a:t>
            </a:r>
            <a:r>
              <a:rPr lang="en-IN" sz="1400" b="0" i="0" dirty="0">
                <a:solidFill>
                  <a:schemeClr val="accent1"/>
                </a:solidFill>
                <a:effectLst/>
                <a:latin typeface="Arial" panose="020B0604020202020204" pitchFamily="34" charset="0"/>
              </a:rPr>
              <a:t>+$amount where id=$</a:t>
            </a:r>
            <a:r>
              <a:rPr lang="en-IN" sz="1400" b="0" i="0" dirty="0" err="1">
                <a:solidFill>
                  <a:schemeClr val="accent1"/>
                </a:solidFill>
                <a:effectLst/>
                <a:latin typeface="Arial" panose="020B0604020202020204" pitchFamily="34" charset="0"/>
              </a:rPr>
              <a:t>buyer_id</a:t>
            </a:r>
            <a:r>
              <a:rPr lang="en-IN" sz="1400" b="0" i="0" dirty="0">
                <a:solidFill>
                  <a:schemeClr val="accent1"/>
                </a:solidFill>
                <a:effectLst/>
                <a:latin typeface="Arial" panose="020B0604020202020204" pitchFamily="34" charset="0"/>
              </a:rPr>
              <a:t>;</a:t>
            </a:r>
          </a:p>
          <a:p>
            <a:r>
              <a:rPr lang="en-IN" sz="1400" b="0" i="0" dirty="0">
                <a:effectLst/>
                <a:latin typeface="Arial" panose="020B0604020202020204" pitchFamily="34" charset="0"/>
              </a:rPr>
              <a:t>End transaction</a:t>
            </a:r>
            <a:endParaRPr lang="en-IN" sz="1400" dirty="0"/>
          </a:p>
        </p:txBody>
      </p:sp>
      <p:sp>
        <p:nvSpPr>
          <p:cNvPr id="7" name="TextBox 6">
            <a:extLst>
              <a:ext uri="{FF2B5EF4-FFF2-40B4-BE49-F238E27FC236}">
                <a16:creationId xmlns:a16="http://schemas.microsoft.com/office/drawing/2014/main" id="{2316535A-ADF8-4814-94B0-5857752DBC4C}"/>
              </a:ext>
            </a:extLst>
          </p:cNvPr>
          <p:cNvSpPr txBox="1"/>
          <p:nvPr/>
        </p:nvSpPr>
        <p:spPr>
          <a:xfrm>
            <a:off x="2121235" y="3070418"/>
            <a:ext cx="787453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Arial" panose="020B0604020202020204" pitchFamily="34" charset="0"/>
              </a:rPr>
              <a:t>Begin transaction </a:t>
            </a:r>
          </a:p>
          <a:p>
            <a:r>
              <a:rPr lang="en-IN" sz="1400" b="0" i="0" dirty="0">
                <a:solidFill>
                  <a:srgbClr val="00B050"/>
                </a:solidFill>
                <a:effectLst/>
                <a:latin typeface="Arial" panose="020B0604020202020204" pitchFamily="34" charset="0"/>
              </a:rPr>
              <a:t>Insert into </a:t>
            </a:r>
            <a:r>
              <a:rPr lang="en-IN" sz="1400" b="1" i="0" dirty="0">
                <a:solidFill>
                  <a:srgbClr val="00B050"/>
                </a:solidFill>
                <a:effectLst/>
                <a:latin typeface="Arial" panose="020B0604020202020204" pitchFamily="34" charset="0"/>
              </a:rPr>
              <a:t>transaction</a:t>
            </a:r>
            <a:r>
              <a:rPr lang="en-IN" sz="1400" b="0" i="0" dirty="0">
                <a:solidFill>
                  <a:srgbClr val="00B050"/>
                </a:solidFill>
                <a:effectLst/>
                <a:latin typeface="Arial" panose="020B0604020202020204" pitchFamily="34" charset="0"/>
              </a:rPr>
              <a:t>(id, seller_id, </a:t>
            </a:r>
            <a:r>
              <a:rPr lang="en-IN" sz="1400" b="0" i="0" dirty="0" err="1">
                <a:solidFill>
                  <a:srgbClr val="00B050"/>
                </a:solidFill>
                <a:effectLst/>
                <a:latin typeface="Arial" panose="020B0604020202020204" pitchFamily="34" charset="0"/>
              </a:rPr>
              <a:t>buyer_id</a:t>
            </a:r>
            <a:r>
              <a:rPr lang="en-IN" sz="1400" b="0" i="0" dirty="0">
                <a:solidFill>
                  <a:srgbClr val="00B050"/>
                </a:solidFill>
                <a:effectLst/>
                <a:latin typeface="Arial" panose="020B0604020202020204" pitchFamily="34" charset="0"/>
              </a:rPr>
              <a:t>,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user(“seller”, seller_id,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user(“buyer”, </a:t>
            </a:r>
            <a:r>
              <a:rPr lang="en-IN" sz="1400" b="0" i="0" dirty="0" err="1">
                <a:solidFill>
                  <a:srgbClr val="FFC000"/>
                </a:solidFill>
                <a:effectLst/>
                <a:latin typeface="Arial" panose="020B0604020202020204" pitchFamily="34" charset="0"/>
              </a:rPr>
              <a:t>buyer_id</a:t>
            </a:r>
            <a:r>
              <a:rPr lang="en-IN" sz="1400" b="0" i="0" dirty="0">
                <a:solidFill>
                  <a:srgbClr val="FFC000"/>
                </a:solidFill>
                <a:effectLst/>
                <a:latin typeface="Arial" panose="020B0604020202020204" pitchFamily="34" charset="0"/>
              </a:rPr>
              <a:t>, amount)”;</a:t>
            </a:r>
          </a:p>
          <a:p>
            <a:r>
              <a:rPr lang="en-IN" sz="1400" b="0" i="0" dirty="0">
                <a:effectLst/>
                <a:latin typeface="Arial" panose="020B0604020202020204" pitchFamily="34" charset="0"/>
              </a:rPr>
              <a:t>End transaction</a:t>
            </a:r>
          </a:p>
          <a:p>
            <a:endParaRPr lang="en-IN" sz="1400" b="0" i="0" dirty="0">
              <a:effectLst/>
              <a:latin typeface="Arial" panose="020B0604020202020204" pitchFamily="34" charset="0"/>
            </a:endParaRPr>
          </a:p>
          <a:p>
            <a:r>
              <a:rPr lang="en-IN" sz="1400" b="0" i="0" dirty="0">
                <a:effectLst/>
                <a:latin typeface="Arial" panose="020B0604020202020204" pitchFamily="34" charset="0"/>
              </a:rPr>
              <a:t>For each message in queue </a:t>
            </a:r>
          </a:p>
          <a:p>
            <a:pPr lvl="1"/>
            <a:r>
              <a:rPr lang="en-IN" sz="1400" b="0" i="0" dirty="0">
                <a:effectLst/>
                <a:latin typeface="Arial" panose="020B0604020202020204" pitchFamily="34" charset="0"/>
              </a:rPr>
              <a:t>Begin transaction </a:t>
            </a:r>
          </a:p>
          <a:p>
            <a:pPr lvl="1"/>
            <a:r>
              <a:rPr lang="en-IN" sz="1400" b="1" i="0" dirty="0">
                <a:solidFill>
                  <a:srgbClr val="FFC000"/>
                </a:solidFill>
                <a:effectLst/>
                <a:latin typeface="Arial" panose="020B0604020202020204" pitchFamily="34" charset="0"/>
              </a:rPr>
              <a:t>Dequeue</a:t>
            </a:r>
            <a:r>
              <a:rPr lang="en-IN" sz="1400" b="0" i="0" dirty="0">
                <a:solidFill>
                  <a:srgbClr val="FFC000"/>
                </a:solidFill>
                <a:effectLst/>
                <a:latin typeface="Arial" panose="020B0604020202020204" pitchFamily="34" charset="0"/>
              </a:rPr>
              <a:t> message </a:t>
            </a:r>
          </a:p>
          <a:p>
            <a:pPr lvl="1"/>
            <a:r>
              <a:rPr lang="en-IN" sz="1400" b="0" i="0" dirty="0">
                <a:effectLst/>
                <a:latin typeface="Arial" panose="020B0604020202020204" pitchFamily="34" charset="0"/>
              </a:rPr>
              <a:t>If </a:t>
            </a:r>
            <a:r>
              <a:rPr lang="en-IN" sz="1400" b="0" i="0" dirty="0" err="1">
                <a:effectLst/>
                <a:latin typeface="Arial" panose="020B0604020202020204" pitchFamily="34" charset="0"/>
              </a:rPr>
              <a:t>message.type</a:t>
            </a:r>
            <a:r>
              <a:rPr lang="en-IN" sz="1400" b="0" i="0" dirty="0">
                <a:effectLst/>
                <a:latin typeface="Arial" panose="020B0604020202020204" pitchFamily="34" charset="0"/>
              </a:rPr>
              <a:t> == “seller” </a:t>
            </a:r>
          </a:p>
          <a:p>
            <a:pPr lvl="1"/>
            <a:r>
              <a:rPr lang="en-IN" sz="1400" dirty="0">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1"/>
            <a:r>
              <a:rPr lang="en-IN" sz="1400" b="0" i="0" dirty="0">
                <a:effectLst/>
                <a:latin typeface="Arial" panose="020B0604020202020204" pitchFamily="34" charset="0"/>
              </a:rPr>
              <a:t>Else </a:t>
            </a:r>
          </a:p>
          <a:p>
            <a:pPr lvl="1"/>
            <a:r>
              <a:rPr lang="en-IN" sz="1400" dirty="0">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1"/>
            <a:r>
              <a:rPr lang="en-IN" sz="1400" b="0" i="0" dirty="0">
                <a:effectLst/>
                <a:latin typeface="Arial" panose="020B0604020202020204" pitchFamily="34" charset="0"/>
              </a:rPr>
              <a:t>End if </a:t>
            </a:r>
          </a:p>
          <a:p>
            <a:pPr lvl="1"/>
            <a:r>
              <a:rPr lang="en-IN" sz="1400" b="0" i="0" dirty="0">
                <a:effectLst/>
                <a:latin typeface="Arial" panose="020B0604020202020204" pitchFamily="34" charset="0"/>
              </a:rPr>
              <a:t>End transaction</a:t>
            </a:r>
          </a:p>
          <a:p>
            <a:r>
              <a:rPr lang="en-IN" sz="1400" b="0" i="0" dirty="0">
                <a:effectLst/>
                <a:latin typeface="Arial" panose="020B0604020202020204" pitchFamily="34" charset="0"/>
              </a:rPr>
              <a:t>End for</a:t>
            </a:r>
            <a:endParaRPr lang="en-IN" sz="1400" dirty="0"/>
          </a:p>
        </p:txBody>
      </p:sp>
    </p:spTree>
    <p:extLst>
      <p:ext uri="{BB962C8B-B14F-4D97-AF65-F5344CB8AC3E}">
        <p14:creationId xmlns:p14="http://schemas.microsoft.com/office/powerpoint/2010/main" val="213871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engineering drawing&#10;&#10;Description automatically generated">
            <a:extLst>
              <a:ext uri="{FF2B5EF4-FFF2-40B4-BE49-F238E27FC236}">
                <a16:creationId xmlns:a16="http://schemas.microsoft.com/office/drawing/2014/main" id="{C8EE311E-267F-4B5C-B2B7-FA5ACB56B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64" y="942975"/>
            <a:ext cx="11487150" cy="4972050"/>
          </a:xfrm>
          <a:prstGeom prst="rect">
            <a:avLst/>
          </a:prstGeom>
          <a:ln>
            <a:noFill/>
          </a:ln>
          <a:effectLst>
            <a:softEdge rad="112500"/>
          </a:effectLst>
        </p:spPr>
      </p:pic>
    </p:spTree>
    <p:extLst>
      <p:ext uri="{BB962C8B-B14F-4D97-AF65-F5344CB8AC3E}">
        <p14:creationId xmlns:p14="http://schemas.microsoft.com/office/powerpoint/2010/main" val="8265498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4"/>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5"/>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4660D30-0E28-49CE-9129-70EDA2A85155}"/>
              </a:ext>
            </a:extLst>
          </p:cNvPr>
          <p:cNvSpPr txBox="1"/>
          <p:nvPr/>
        </p:nvSpPr>
        <p:spPr>
          <a:xfrm>
            <a:off x="6747096" y="3655284"/>
            <a:ext cx="4503020"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200" b="0" i="0" dirty="0">
                <a:effectLst/>
                <a:latin typeface="Candara" panose="020E0502030303020204" pitchFamily="34" charset="0"/>
              </a:rPr>
              <a:t>Begin transaction </a:t>
            </a:r>
          </a:p>
          <a:p>
            <a:r>
              <a:rPr lang="en-IN" sz="1200" b="0" i="0" dirty="0">
                <a:solidFill>
                  <a:srgbClr val="00B050"/>
                </a:solidFill>
                <a:effectLst/>
                <a:latin typeface="Candara" panose="020E0502030303020204" pitchFamily="34" charset="0"/>
              </a:rPr>
              <a:t>Insert into </a:t>
            </a:r>
            <a:r>
              <a:rPr lang="en-IN" sz="1200" b="1" i="0" dirty="0">
                <a:solidFill>
                  <a:srgbClr val="00B050"/>
                </a:solidFill>
                <a:effectLst/>
                <a:latin typeface="Candara" panose="020E0502030303020204" pitchFamily="34" charset="0"/>
              </a:rPr>
              <a:t>transaction</a:t>
            </a:r>
            <a:r>
              <a:rPr lang="en-IN" sz="1200" b="0" i="0" dirty="0">
                <a:solidFill>
                  <a:srgbClr val="00B050"/>
                </a:solidFill>
                <a:effectLst/>
                <a:latin typeface="Candara" panose="020E0502030303020204" pitchFamily="34" charset="0"/>
              </a:rPr>
              <a:t>(id, seller_id, </a:t>
            </a:r>
            <a:r>
              <a:rPr lang="en-IN" sz="1200" b="0" i="0" dirty="0" err="1">
                <a:solidFill>
                  <a:srgbClr val="00B050"/>
                </a:solidFill>
                <a:effectLst/>
                <a:latin typeface="Candara" panose="020E0502030303020204" pitchFamily="34" charset="0"/>
              </a:rPr>
              <a:t>buyer_id</a:t>
            </a:r>
            <a:r>
              <a:rPr lang="en-IN" sz="1200" b="0" i="0" dirty="0">
                <a:solidFill>
                  <a:srgbClr val="00B050"/>
                </a:solidFill>
                <a:effectLst/>
                <a:latin typeface="Candara" panose="020E0502030303020204" pitchFamily="34" charset="0"/>
              </a:rPr>
              <a:t>, amount); </a:t>
            </a:r>
          </a:p>
          <a:p>
            <a:r>
              <a:rPr lang="en-IN" sz="1200" b="1" i="0" dirty="0">
                <a:solidFill>
                  <a:srgbClr val="FFC000"/>
                </a:solidFill>
                <a:effectLst/>
                <a:latin typeface="Candara" panose="020E0502030303020204" pitchFamily="34" charset="0"/>
              </a:rPr>
              <a:t>Queue</a:t>
            </a:r>
            <a:r>
              <a:rPr lang="en-IN" sz="1200" b="0" i="0" dirty="0">
                <a:solidFill>
                  <a:srgbClr val="FFC000"/>
                </a:solidFill>
                <a:effectLst/>
                <a:latin typeface="Candara" panose="020E0502030303020204" pitchFamily="34" charset="0"/>
              </a:rPr>
              <a:t> message “update user(“seller”, seller_id, amount)”; </a:t>
            </a:r>
          </a:p>
          <a:p>
            <a:r>
              <a:rPr lang="en-IN" sz="1200" b="1" i="0" dirty="0">
                <a:solidFill>
                  <a:srgbClr val="FFC000"/>
                </a:solidFill>
                <a:effectLst/>
                <a:latin typeface="Candara" panose="020E0502030303020204" pitchFamily="34" charset="0"/>
              </a:rPr>
              <a:t>Queue</a:t>
            </a:r>
            <a:r>
              <a:rPr lang="en-IN" sz="1200" b="0" i="0" dirty="0">
                <a:solidFill>
                  <a:srgbClr val="FFC000"/>
                </a:solidFill>
                <a:effectLst/>
                <a:latin typeface="Candara" panose="020E0502030303020204" pitchFamily="34" charset="0"/>
              </a:rPr>
              <a:t> message “update user(“buyer”, </a:t>
            </a:r>
            <a:r>
              <a:rPr lang="en-IN" sz="1200" b="0" i="0" dirty="0" err="1">
                <a:solidFill>
                  <a:srgbClr val="FFC000"/>
                </a:solidFill>
                <a:effectLst/>
                <a:latin typeface="Candara" panose="020E0502030303020204" pitchFamily="34" charset="0"/>
              </a:rPr>
              <a:t>buyer_id</a:t>
            </a:r>
            <a:r>
              <a:rPr lang="en-IN" sz="1200" b="0" i="0" dirty="0">
                <a:solidFill>
                  <a:srgbClr val="FFC000"/>
                </a:solidFill>
                <a:effectLst/>
                <a:latin typeface="Candara" panose="020E0502030303020204" pitchFamily="34" charset="0"/>
              </a:rPr>
              <a:t>, amount)”;</a:t>
            </a:r>
          </a:p>
          <a:p>
            <a:r>
              <a:rPr lang="en-IN" sz="1200" b="0" i="0" dirty="0">
                <a:effectLst/>
                <a:latin typeface="Candara" panose="020E0502030303020204" pitchFamily="34" charset="0"/>
              </a:rPr>
              <a:t>End transaction</a:t>
            </a:r>
          </a:p>
        </p:txBody>
      </p:sp>
      <p:sp>
        <p:nvSpPr>
          <p:cNvPr id="17" name="TextBox 16">
            <a:extLst>
              <a:ext uri="{FF2B5EF4-FFF2-40B4-BE49-F238E27FC236}">
                <a16:creationId xmlns:a16="http://schemas.microsoft.com/office/drawing/2014/main" id="{A8208819-8026-4EFA-B6FC-4D637521FEA1}"/>
              </a:ext>
            </a:extLst>
          </p:cNvPr>
          <p:cNvSpPr txBox="1"/>
          <p:nvPr/>
        </p:nvSpPr>
        <p:spPr>
          <a:xfrm>
            <a:off x="5014935" y="4821271"/>
            <a:ext cx="6977624"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200" b="0" i="0" dirty="0">
                <a:effectLst/>
                <a:latin typeface="Candara" panose="020E0502030303020204" pitchFamily="34" charset="0"/>
              </a:rPr>
              <a:t>For each message in queue </a:t>
            </a:r>
          </a:p>
          <a:p>
            <a:pPr lvl="1"/>
            <a:r>
              <a:rPr lang="en-IN" sz="1200" b="0" i="0" dirty="0">
                <a:effectLst/>
                <a:latin typeface="Candara" panose="020E0502030303020204" pitchFamily="34" charset="0"/>
              </a:rPr>
              <a:t>Begin transaction </a:t>
            </a:r>
          </a:p>
          <a:p>
            <a:pPr lvl="1"/>
            <a:r>
              <a:rPr lang="en-IN" sz="1200" b="1" i="0" dirty="0">
                <a:solidFill>
                  <a:srgbClr val="FFC000"/>
                </a:solidFill>
                <a:effectLst/>
                <a:latin typeface="Candara" panose="020E0502030303020204" pitchFamily="34" charset="0"/>
              </a:rPr>
              <a:t>Dequeue</a:t>
            </a:r>
            <a:r>
              <a:rPr lang="en-IN" sz="1200" b="0" i="0" dirty="0">
                <a:solidFill>
                  <a:srgbClr val="FFC000"/>
                </a:solidFill>
                <a:effectLst/>
                <a:latin typeface="Candara" panose="020E0502030303020204" pitchFamily="34" charset="0"/>
              </a:rPr>
              <a:t> message </a:t>
            </a:r>
          </a:p>
          <a:p>
            <a:pPr lvl="1"/>
            <a:r>
              <a:rPr lang="en-IN" sz="1200" b="0" i="0" dirty="0">
                <a:effectLst/>
                <a:latin typeface="Candara" panose="020E0502030303020204" pitchFamily="34" charset="0"/>
              </a:rPr>
              <a:t>If </a:t>
            </a:r>
            <a:r>
              <a:rPr lang="en-IN" sz="1200" b="0" i="0" dirty="0" err="1">
                <a:effectLst/>
                <a:latin typeface="Candara" panose="020E0502030303020204" pitchFamily="34" charset="0"/>
              </a:rPr>
              <a:t>message.type</a:t>
            </a:r>
            <a:r>
              <a:rPr lang="en-IN" sz="1200" b="0" i="0" dirty="0">
                <a:effectLst/>
                <a:latin typeface="Candara" panose="020E0502030303020204" pitchFamily="34" charset="0"/>
              </a:rPr>
              <a:t> == “seller” </a:t>
            </a:r>
          </a:p>
          <a:p>
            <a:pPr lvl="1"/>
            <a:r>
              <a:rPr lang="en-IN" sz="1200" dirty="0">
                <a:latin typeface="Candara" panose="020E0502030303020204" pitchFamily="34" charset="0"/>
              </a:rPr>
              <a:t>	</a:t>
            </a:r>
            <a:r>
              <a:rPr lang="en-IN" sz="1200" b="0" i="0" dirty="0">
                <a:solidFill>
                  <a:schemeClr val="accent1"/>
                </a:solidFill>
                <a:effectLst/>
                <a:latin typeface="Candara" panose="020E0502030303020204" pitchFamily="34" charset="0"/>
              </a:rPr>
              <a:t>Update </a:t>
            </a:r>
            <a:r>
              <a:rPr lang="en-IN" sz="1200" b="1" i="0" dirty="0">
                <a:solidFill>
                  <a:schemeClr val="accent1"/>
                </a:solidFill>
                <a:effectLst/>
                <a:latin typeface="Candara" panose="020E0502030303020204" pitchFamily="34" charset="0"/>
              </a:rPr>
              <a:t>user</a:t>
            </a:r>
            <a:r>
              <a:rPr lang="en-IN" sz="1200" b="0" i="0" dirty="0">
                <a:solidFill>
                  <a:schemeClr val="accent1"/>
                </a:solidFill>
                <a:effectLst/>
                <a:latin typeface="Candara" panose="020E0502030303020204" pitchFamily="34" charset="0"/>
              </a:rPr>
              <a:t> set </a:t>
            </a:r>
            <a:r>
              <a:rPr lang="en-IN" sz="1200" b="0" i="0" dirty="0" err="1">
                <a:solidFill>
                  <a:schemeClr val="accent1"/>
                </a:solidFill>
                <a:effectLst/>
                <a:latin typeface="Candara" panose="020E0502030303020204" pitchFamily="34" charset="0"/>
              </a:rPr>
              <a:t>amt_sold</a:t>
            </a:r>
            <a:r>
              <a:rPr lang="en-IN" sz="1200" b="0" i="0" dirty="0">
                <a:solidFill>
                  <a:schemeClr val="accent1"/>
                </a:solidFill>
                <a:effectLst/>
                <a:latin typeface="Candara" panose="020E0502030303020204" pitchFamily="34" charset="0"/>
              </a:rPr>
              <a:t>    = </a:t>
            </a:r>
            <a:r>
              <a:rPr lang="en-IN" sz="1200" b="0" i="0" dirty="0" err="1">
                <a:solidFill>
                  <a:schemeClr val="accent1"/>
                </a:solidFill>
                <a:effectLst/>
                <a:latin typeface="Candara" panose="020E0502030303020204" pitchFamily="34" charset="0"/>
              </a:rPr>
              <a:t>amt_sold</a:t>
            </a:r>
            <a:r>
              <a:rPr lang="en-IN" sz="1200" b="0" i="0" dirty="0">
                <a:solidFill>
                  <a:schemeClr val="accent1"/>
                </a:solidFill>
                <a:effectLst/>
                <a:latin typeface="Candara" panose="020E0502030303020204" pitchFamily="34" charset="0"/>
              </a:rPr>
              <a:t>      + </a:t>
            </a:r>
            <a:r>
              <a:rPr lang="en-IN" sz="1200" b="0" i="0" dirty="0" err="1">
                <a:solidFill>
                  <a:schemeClr val="accent1"/>
                </a:solidFill>
                <a:effectLst/>
                <a:latin typeface="Candara" panose="020E0502030303020204" pitchFamily="34" charset="0"/>
              </a:rPr>
              <a:t>message.amount</a:t>
            </a:r>
            <a:r>
              <a:rPr lang="en-IN" sz="1200" b="0" i="0" dirty="0">
                <a:solidFill>
                  <a:schemeClr val="accent1"/>
                </a:solidFill>
                <a:effectLst/>
                <a:latin typeface="Candara" panose="020E0502030303020204" pitchFamily="34" charset="0"/>
              </a:rPr>
              <a:t> where id=message.id; </a:t>
            </a:r>
          </a:p>
          <a:p>
            <a:pPr lvl="1"/>
            <a:r>
              <a:rPr lang="en-IN" sz="1200" b="0" i="0" dirty="0">
                <a:effectLst/>
                <a:latin typeface="Candara" panose="020E0502030303020204" pitchFamily="34" charset="0"/>
              </a:rPr>
              <a:t>Else </a:t>
            </a:r>
          </a:p>
          <a:p>
            <a:pPr lvl="1"/>
            <a:r>
              <a:rPr lang="en-IN" sz="1200" dirty="0">
                <a:latin typeface="Candara" panose="020E0502030303020204" pitchFamily="34" charset="0"/>
              </a:rPr>
              <a:t>	</a:t>
            </a:r>
            <a:r>
              <a:rPr lang="en-IN" sz="1200" b="0" i="0" dirty="0">
                <a:solidFill>
                  <a:schemeClr val="accent1"/>
                </a:solidFill>
                <a:effectLst/>
                <a:latin typeface="Candara" panose="020E0502030303020204" pitchFamily="34" charset="0"/>
              </a:rPr>
              <a:t>Update </a:t>
            </a:r>
            <a:r>
              <a:rPr lang="en-IN" sz="1200" b="1" i="0" dirty="0">
                <a:solidFill>
                  <a:schemeClr val="accent1"/>
                </a:solidFill>
                <a:effectLst/>
                <a:latin typeface="Candara" panose="020E0502030303020204" pitchFamily="34" charset="0"/>
              </a:rPr>
              <a:t>user</a:t>
            </a:r>
            <a:r>
              <a:rPr lang="en-IN" sz="1200" b="0" i="0" dirty="0">
                <a:solidFill>
                  <a:schemeClr val="accent1"/>
                </a:solidFill>
                <a:effectLst/>
                <a:latin typeface="Candara" panose="020E0502030303020204" pitchFamily="34" charset="0"/>
              </a:rPr>
              <a:t> set </a:t>
            </a:r>
            <a:r>
              <a:rPr lang="en-IN" sz="1200" b="0" i="0" dirty="0" err="1">
                <a:solidFill>
                  <a:schemeClr val="accent1"/>
                </a:solidFill>
                <a:effectLst/>
                <a:latin typeface="Candara" panose="020E0502030303020204" pitchFamily="34" charset="0"/>
              </a:rPr>
              <a:t>amt_bought</a:t>
            </a:r>
            <a:r>
              <a:rPr lang="en-IN" sz="1200" b="0" i="0" dirty="0">
                <a:solidFill>
                  <a:schemeClr val="accent1"/>
                </a:solidFill>
                <a:effectLst/>
                <a:latin typeface="Candara" panose="020E0502030303020204" pitchFamily="34" charset="0"/>
              </a:rPr>
              <a:t>= </a:t>
            </a:r>
            <a:r>
              <a:rPr lang="en-IN" sz="1200" b="0" i="0" dirty="0" err="1">
                <a:solidFill>
                  <a:schemeClr val="accent1"/>
                </a:solidFill>
                <a:effectLst/>
                <a:latin typeface="Candara" panose="020E0502030303020204" pitchFamily="34" charset="0"/>
              </a:rPr>
              <a:t>amt_bought</a:t>
            </a:r>
            <a:r>
              <a:rPr lang="en-IN" sz="1200" b="0" i="0" dirty="0">
                <a:solidFill>
                  <a:schemeClr val="accent1"/>
                </a:solidFill>
                <a:effectLst/>
                <a:latin typeface="Candara" panose="020E0502030303020204" pitchFamily="34" charset="0"/>
              </a:rPr>
              <a:t> + </a:t>
            </a:r>
            <a:r>
              <a:rPr lang="en-IN" sz="1200" b="0" i="0" dirty="0" err="1">
                <a:solidFill>
                  <a:schemeClr val="accent1"/>
                </a:solidFill>
                <a:effectLst/>
                <a:latin typeface="Candara" panose="020E0502030303020204" pitchFamily="34" charset="0"/>
              </a:rPr>
              <a:t>message.amount</a:t>
            </a:r>
            <a:r>
              <a:rPr lang="en-IN" sz="1200" b="0" i="0" dirty="0">
                <a:solidFill>
                  <a:schemeClr val="accent1"/>
                </a:solidFill>
                <a:effectLst/>
                <a:latin typeface="Candara" panose="020E0502030303020204" pitchFamily="34" charset="0"/>
              </a:rPr>
              <a:t> where id=message.id; </a:t>
            </a:r>
          </a:p>
          <a:p>
            <a:pPr lvl="1"/>
            <a:r>
              <a:rPr lang="en-IN" sz="1200" b="0" i="0" dirty="0">
                <a:effectLst/>
                <a:latin typeface="Candara" panose="020E0502030303020204" pitchFamily="34" charset="0"/>
              </a:rPr>
              <a:t>End if </a:t>
            </a:r>
          </a:p>
          <a:p>
            <a:pPr lvl="1"/>
            <a:r>
              <a:rPr lang="en-IN" sz="1200" b="0" i="0" dirty="0">
                <a:effectLst/>
                <a:latin typeface="Candara" panose="020E0502030303020204" pitchFamily="34" charset="0"/>
              </a:rPr>
              <a:t>End transaction</a:t>
            </a:r>
          </a:p>
          <a:p>
            <a:r>
              <a:rPr lang="en-IN" sz="1200" b="0" i="0" dirty="0">
                <a:effectLst/>
                <a:latin typeface="Candara" panose="020E0502030303020204" pitchFamily="34" charset="0"/>
              </a:rPr>
              <a:t>End for</a:t>
            </a:r>
            <a:endParaRPr lang="en-IN" sz="1200" dirty="0">
              <a:latin typeface="Candara" panose="020E0502030303020204" pitchFamily="34" charset="0"/>
            </a:endParaRPr>
          </a:p>
        </p:txBody>
      </p:sp>
      <p:sp>
        <p:nvSpPr>
          <p:cNvPr id="20" name="Rectangle 19">
            <a:extLst>
              <a:ext uri="{FF2B5EF4-FFF2-40B4-BE49-F238E27FC236}">
                <a16:creationId xmlns:a16="http://schemas.microsoft.com/office/drawing/2014/main" id="{EBE2EE19-BA90-406E-9C7B-D1E314A8BA09}"/>
              </a:ext>
            </a:extLst>
          </p:cNvPr>
          <p:cNvSpPr/>
          <p:nvPr/>
        </p:nvSpPr>
        <p:spPr>
          <a:xfrm>
            <a:off x="6882014" y="1556101"/>
            <a:ext cx="843805" cy="369332"/>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latin typeface="Candara" panose="020E0502030303020204" pitchFamily="34" charset="0"/>
              </a:rPr>
              <a:t>Queue</a:t>
            </a:r>
          </a:p>
        </p:txBody>
      </p:sp>
      <p:sp>
        <p:nvSpPr>
          <p:cNvPr id="21" name="Rectangle 20">
            <a:extLst>
              <a:ext uri="{FF2B5EF4-FFF2-40B4-BE49-F238E27FC236}">
                <a16:creationId xmlns:a16="http://schemas.microsoft.com/office/drawing/2014/main" id="{71B6E3AF-0B03-4959-8AAA-0EFDDF89B87C}"/>
              </a:ext>
            </a:extLst>
          </p:cNvPr>
          <p:cNvSpPr/>
          <p:nvPr/>
        </p:nvSpPr>
        <p:spPr>
          <a:xfrm>
            <a:off x="3491353" y="4356748"/>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
        <p:nvSpPr>
          <p:cNvPr id="2" name="TextBox 1">
            <a:extLst>
              <a:ext uri="{FF2B5EF4-FFF2-40B4-BE49-F238E27FC236}">
                <a16:creationId xmlns:a16="http://schemas.microsoft.com/office/drawing/2014/main" id="{2219D05C-5042-4F3A-AD82-A03C0F3B00E7}"/>
              </a:ext>
            </a:extLst>
          </p:cNvPr>
          <p:cNvSpPr txBox="1"/>
          <p:nvPr/>
        </p:nvSpPr>
        <p:spPr>
          <a:xfrm>
            <a:off x="4367939" y="198297"/>
            <a:ext cx="2379158" cy="646331"/>
          </a:xfrm>
          <a:prstGeom prst="rect">
            <a:avLst/>
          </a:prstGeom>
          <a:noFill/>
        </p:spPr>
        <p:txBody>
          <a:bodyPr wrap="square" rtlCol="0">
            <a:spAutoFit/>
          </a:bodyPr>
          <a:lstStyle/>
          <a:p>
            <a:pPr algn="ctr"/>
            <a:r>
              <a:rPr lang="en-IN" dirty="0">
                <a:solidFill>
                  <a:srgbClr val="FF0000"/>
                </a:solidFill>
              </a:rPr>
              <a:t>Queue on the same DB, to avoid 2PC</a:t>
            </a:r>
          </a:p>
        </p:txBody>
      </p:sp>
    </p:spTree>
    <p:extLst>
      <p:ext uri="{BB962C8B-B14F-4D97-AF65-F5344CB8AC3E}">
        <p14:creationId xmlns:p14="http://schemas.microsoft.com/office/powerpoint/2010/main" val="39391394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4"/>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5"/>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B9AF4E9-17E7-4D77-AD84-D6265FE38E07}"/>
              </a:ext>
            </a:extLst>
          </p:cNvPr>
          <p:cNvSpPr txBox="1"/>
          <p:nvPr/>
        </p:nvSpPr>
        <p:spPr>
          <a:xfrm>
            <a:off x="8925922" y="194762"/>
            <a:ext cx="131318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IN" b="1" dirty="0">
                <a:solidFill>
                  <a:schemeClr val="accent6"/>
                </a:solidFill>
                <a:latin typeface="Candara" panose="020E0502030303020204" pitchFamily="34" charset="0"/>
              </a:rPr>
              <a:t>T1, A, B, 100</a:t>
            </a:r>
          </a:p>
        </p:txBody>
      </p:sp>
      <p:sp>
        <p:nvSpPr>
          <p:cNvPr id="21" name="TextBox 20">
            <a:extLst>
              <a:ext uri="{FF2B5EF4-FFF2-40B4-BE49-F238E27FC236}">
                <a16:creationId xmlns:a16="http://schemas.microsoft.com/office/drawing/2014/main" id="{EFD3CBCA-CC7A-4325-8A68-C9AF5A83D0C9}"/>
              </a:ext>
            </a:extLst>
          </p:cNvPr>
          <p:cNvSpPr txBox="1"/>
          <p:nvPr/>
        </p:nvSpPr>
        <p:spPr>
          <a:xfrm>
            <a:off x="8925922" y="739423"/>
            <a:ext cx="1393330" cy="646331"/>
          </a:xfrm>
          <a:prstGeom prst="rect">
            <a:avLst/>
          </a:prstGeom>
          <a:ln>
            <a:solidFill>
              <a:srgbClr val="FFC000"/>
            </a:solidFill>
          </a:ln>
        </p:spPr>
        <p:style>
          <a:lnRef idx="2">
            <a:schemeClr val="accent4"/>
          </a:lnRef>
          <a:fillRef idx="1">
            <a:schemeClr val="lt1"/>
          </a:fillRef>
          <a:effectRef idx="0">
            <a:schemeClr val="accent4"/>
          </a:effectRef>
          <a:fontRef idx="minor">
            <a:schemeClr val="dk1"/>
          </a:fontRef>
        </p:style>
        <p:txBody>
          <a:bodyPr wrap="none" rtlCol="0">
            <a:spAutoFit/>
          </a:bodyPr>
          <a:lstStyle/>
          <a:p>
            <a:pPr marL="285750" indent="-285750">
              <a:buFont typeface="Arial" panose="020B0604020202020204" pitchFamily="34" charset="0"/>
              <a:buChar char="•"/>
            </a:pPr>
            <a:r>
              <a:rPr lang="en-IN" b="1" dirty="0">
                <a:solidFill>
                  <a:srgbClr val="FFC000"/>
                </a:solidFill>
                <a:latin typeface="Candara" panose="020E0502030303020204" pitchFamily="34" charset="0"/>
              </a:rPr>
              <a:t>Update A</a:t>
            </a:r>
          </a:p>
          <a:p>
            <a:pPr marL="285750" indent="-285750">
              <a:buFont typeface="Arial" panose="020B0604020202020204" pitchFamily="34" charset="0"/>
              <a:buChar char="•"/>
            </a:pPr>
            <a:r>
              <a:rPr lang="en-IN" b="1" dirty="0">
                <a:solidFill>
                  <a:srgbClr val="FFC000"/>
                </a:solidFill>
                <a:latin typeface="Candara" panose="020E0502030303020204" pitchFamily="34" charset="0"/>
              </a:rPr>
              <a:t>Update B</a:t>
            </a:r>
          </a:p>
        </p:txBody>
      </p:sp>
      <p:sp>
        <p:nvSpPr>
          <p:cNvPr id="23" name="TextBox 22">
            <a:extLst>
              <a:ext uri="{FF2B5EF4-FFF2-40B4-BE49-F238E27FC236}">
                <a16:creationId xmlns:a16="http://schemas.microsoft.com/office/drawing/2014/main" id="{1B73928D-21A3-4711-9BF1-F46D3E6FD103}"/>
              </a:ext>
            </a:extLst>
          </p:cNvPr>
          <p:cNvSpPr txBox="1"/>
          <p:nvPr/>
        </p:nvSpPr>
        <p:spPr>
          <a:xfrm>
            <a:off x="5907431" y="3328702"/>
            <a:ext cx="5168204" cy="116955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Candara" panose="020E0502030303020204" pitchFamily="34" charset="0"/>
              </a:rPr>
              <a:t>Begin transaction </a:t>
            </a:r>
          </a:p>
          <a:p>
            <a:r>
              <a:rPr lang="en-IN" sz="1400" b="0" i="0" dirty="0">
                <a:solidFill>
                  <a:srgbClr val="00B050"/>
                </a:solidFill>
                <a:effectLst/>
                <a:latin typeface="Candara" panose="020E0502030303020204" pitchFamily="34" charset="0"/>
              </a:rPr>
              <a:t>Insert into </a:t>
            </a:r>
            <a:r>
              <a:rPr lang="en-IN" sz="1400" b="1" i="0" dirty="0">
                <a:solidFill>
                  <a:srgbClr val="00B050"/>
                </a:solidFill>
                <a:effectLst/>
                <a:latin typeface="Candara" panose="020E0502030303020204" pitchFamily="34" charset="0"/>
              </a:rPr>
              <a:t>transaction</a:t>
            </a:r>
            <a:r>
              <a:rPr lang="en-IN" sz="1400" b="0" i="0" dirty="0">
                <a:solidFill>
                  <a:srgbClr val="00B050"/>
                </a:solidFill>
                <a:effectLst/>
                <a:latin typeface="Candara" panose="020E0502030303020204" pitchFamily="34" charset="0"/>
              </a:rPr>
              <a:t>(id, seller_id, </a:t>
            </a:r>
            <a:r>
              <a:rPr lang="en-IN" sz="1400" b="0" i="0" dirty="0" err="1">
                <a:solidFill>
                  <a:srgbClr val="00B050"/>
                </a:solidFill>
                <a:effectLst/>
                <a:latin typeface="Candara" panose="020E0502030303020204" pitchFamily="34" charset="0"/>
              </a:rPr>
              <a:t>buyer_id</a:t>
            </a:r>
            <a:r>
              <a:rPr lang="en-IN" sz="1400" b="0" i="0" dirty="0">
                <a:solidFill>
                  <a:srgbClr val="00B050"/>
                </a:solidFill>
                <a:effectLst/>
                <a:latin typeface="Candara" panose="020E0502030303020204" pitchFamily="34" charset="0"/>
              </a:rPr>
              <a:t>, amount); </a:t>
            </a:r>
          </a:p>
          <a:p>
            <a:r>
              <a:rPr lang="en-IN" sz="1400" b="1" i="0" dirty="0">
                <a:solidFill>
                  <a:srgbClr val="FFC000"/>
                </a:solidFill>
                <a:effectLst/>
                <a:latin typeface="Candara" panose="020E0502030303020204" pitchFamily="34" charset="0"/>
              </a:rPr>
              <a:t>Queue</a:t>
            </a:r>
            <a:r>
              <a:rPr lang="en-IN" sz="1400" b="0" i="0" dirty="0">
                <a:solidFill>
                  <a:srgbClr val="FFC000"/>
                </a:solidFill>
                <a:effectLst/>
                <a:latin typeface="Candara" panose="020E0502030303020204" pitchFamily="34" charset="0"/>
              </a:rPr>
              <a:t> message “update user(“seller”, seller_id, amount)”; </a:t>
            </a:r>
          </a:p>
          <a:p>
            <a:r>
              <a:rPr lang="en-IN" sz="1400" b="1" i="0" dirty="0">
                <a:solidFill>
                  <a:srgbClr val="FFC000"/>
                </a:solidFill>
                <a:effectLst/>
                <a:latin typeface="Candara" panose="020E0502030303020204" pitchFamily="34" charset="0"/>
              </a:rPr>
              <a:t>Queue</a:t>
            </a:r>
            <a:r>
              <a:rPr lang="en-IN" sz="1400" b="0" i="0" dirty="0">
                <a:solidFill>
                  <a:srgbClr val="FFC000"/>
                </a:solidFill>
                <a:effectLst/>
                <a:latin typeface="Candara" panose="020E0502030303020204" pitchFamily="34" charset="0"/>
              </a:rPr>
              <a:t> message “update user(“buyer”, </a:t>
            </a:r>
            <a:r>
              <a:rPr lang="en-IN" sz="1400" b="0" i="0" dirty="0" err="1">
                <a:solidFill>
                  <a:srgbClr val="FFC000"/>
                </a:solidFill>
                <a:effectLst/>
                <a:latin typeface="Candara" panose="020E0502030303020204" pitchFamily="34" charset="0"/>
              </a:rPr>
              <a:t>buyer_id</a:t>
            </a:r>
            <a:r>
              <a:rPr lang="en-IN" sz="1400" b="0" i="0" dirty="0">
                <a:solidFill>
                  <a:srgbClr val="FFC000"/>
                </a:solidFill>
                <a:effectLst/>
                <a:latin typeface="Candara" panose="020E0502030303020204" pitchFamily="34" charset="0"/>
              </a:rPr>
              <a:t>, amount)”;</a:t>
            </a:r>
          </a:p>
          <a:p>
            <a:r>
              <a:rPr lang="en-IN" sz="1400" b="0" i="0" dirty="0">
                <a:effectLst/>
                <a:latin typeface="Candara" panose="020E0502030303020204" pitchFamily="34" charset="0"/>
              </a:rPr>
              <a:t>End transaction</a:t>
            </a:r>
          </a:p>
        </p:txBody>
      </p:sp>
      <p:sp>
        <p:nvSpPr>
          <p:cNvPr id="24" name="Rectangle 23">
            <a:extLst>
              <a:ext uri="{FF2B5EF4-FFF2-40B4-BE49-F238E27FC236}">
                <a16:creationId xmlns:a16="http://schemas.microsoft.com/office/drawing/2014/main" id="{E495529A-750D-491B-AF97-D55F3224D59E}"/>
              </a:ext>
            </a:extLst>
          </p:cNvPr>
          <p:cNvSpPr/>
          <p:nvPr/>
        </p:nvSpPr>
        <p:spPr>
          <a:xfrm>
            <a:off x="6882014" y="1556101"/>
            <a:ext cx="843805" cy="369332"/>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latin typeface="Candara" panose="020E0502030303020204" pitchFamily="34" charset="0"/>
              </a:rPr>
              <a:t>Queue</a:t>
            </a:r>
          </a:p>
        </p:txBody>
      </p:sp>
      <p:sp>
        <p:nvSpPr>
          <p:cNvPr id="26" name="Rectangle 25">
            <a:extLst>
              <a:ext uri="{FF2B5EF4-FFF2-40B4-BE49-F238E27FC236}">
                <a16:creationId xmlns:a16="http://schemas.microsoft.com/office/drawing/2014/main" id="{4D3A92D1-0E52-4AD0-987C-AB6E6CEF466D}"/>
              </a:ext>
            </a:extLst>
          </p:cNvPr>
          <p:cNvSpPr/>
          <p:nvPr/>
        </p:nvSpPr>
        <p:spPr>
          <a:xfrm>
            <a:off x="3491353" y="4356748"/>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
        <p:nvSpPr>
          <p:cNvPr id="2" name="TextBox 1">
            <a:extLst>
              <a:ext uri="{FF2B5EF4-FFF2-40B4-BE49-F238E27FC236}">
                <a16:creationId xmlns:a16="http://schemas.microsoft.com/office/drawing/2014/main" id="{0DEA983C-CF38-48E8-8C48-BFA238BA4F2C}"/>
              </a:ext>
            </a:extLst>
          </p:cNvPr>
          <p:cNvSpPr txBox="1"/>
          <p:nvPr/>
        </p:nvSpPr>
        <p:spPr>
          <a:xfrm>
            <a:off x="4040945" y="336797"/>
            <a:ext cx="2282692" cy="646331"/>
          </a:xfrm>
          <a:prstGeom prst="rect">
            <a:avLst/>
          </a:prstGeom>
          <a:noFill/>
        </p:spPr>
        <p:txBody>
          <a:bodyPr wrap="square" rtlCol="0">
            <a:spAutoFit/>
          </a:bodyPr>
          <a:lstStyle/>
          <a:p>
            <a:pPr algn="ctr"/>
            <a:r>
              <a:rPr lang="en-IN" b="1" dirty="0">
                <a:solidFill>
                  <a:srgbClr val="FF0000"/>
                </a:solidFill>
              </a:rPr>
              <a:t>Updates are captured in queue.</a:t>
            </a:r>
          </a:p>
        </p:txBody>
      </p:sp>
    </p:spTree>
    <p:extLst>
      <p:ext uri="{BB962C8B-B14F-4D97-AF65-F5344CB8AC3E}">
        <p14:creationId xmlns:p14="http://schemas.microsoft.com/office/powerpoint/2010/main" val="31841001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54798"/>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4"/>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5"/>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B9AF4E9-17E7-4D77-AD84-D6265FE38E07}"/>
              </a:ext>
            </a:extLst>
          </p:cNvPr>
          <p:cNvSpPr txBox="1"/>
          <p:nvPr/>
        </p:nvSpPr>
        <p:spPr>
          <a:xfrm>
            <a:off x="8925922" y="194762"/>
            <a:ext cx="131318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IN" b="1" dirty="0">
                <a:solidFill>
                  <a:schemeClr val="accent6"/>
                </a:solidFill>
                <a:latin typeface="Candara" panose="020E0502030303020204" pitchFamily="34" charset="0"/>
              </a:rPr>
              <a:t>T1, A, B, 100</a:t>
            </a:r>
          </a:p>
        </p:txBody>
      </p:sp>
      <p:sp>
        <p:nvSpPr>
          <p:cNvPr id="26" name="TextBox 25">
            <a:extLst>
              <a:ext uri="{FF2B5EF4-FFF2-40B4-BE49-F238E27FC236}">
                <a16:creationId xmlns:a16="http://schemas.microsoft.com/office/drawing/2014/main" id="{C1A71014-FC5B-4BFA-ACB7-283BB1CDFCC0}"/>
              </a:ext>
            </a:extLst>
          </p:cNvPr>
          <p:cNvSpPr txBox="1"/>
          <p:nvPr/>
        </p:nvSpPr>
        <p:spPr>
          <a:xfrm>
            <a:off x="2447396" y="192511"/>
            <a:ext cx="132921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IN" b="1" dirty="0">
                <a:solidFill>
                  <a:schemeClr val="accent1"/>
                </a:solidFill>
                <a:latin typeface="Candara" panose="020E0502030303020204" pitchFamily="34" charset="0"/>
              </a:rPr>
              <a:t>U1, A, 100, 0</a:t>
            </a:r>
          </a:p>
        </p:txBody>
      </p:sp>
      <p:sp>
        <p:nvSpPr>
          <p:cNvPr id="27" name="TextBox 26">
            <a:extLst>
              <a:ext uri="{FF2B5EF4-FFF2-40B4-BE49-F238E27FC236}">
                <a16:creationId xmlns:a16="http://schemas.microsoft.com/office/drawing/2014/main" id="{24CCA075-C340-40B6-B66E-74CBB291E1E9}"/>
              </a:ext>
            </a:extLst>
          </p:cNvPr>
          <p:cNvSpPr txBox="1"/>
          <p:nvPr/>
        </p:nvSpPr>
        <p:spPr>
          <a:xfrm>
            <a:off x="2447397" y="620833"/>
            <a:ext cx="138409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IN" b="1" dirty="0">
                <a:solidFill>
                  <a:schemeClr val="accent1"/>
                </a:solidFill>
                <a:latin typeface="Candara" panose="020E0502030303020204" pitchFamily="34" charset="0"/>
              </a:rPr>
              <a:t>U2, B, 0, 100</a:t>
            </a:r>
          </a:p>
        </p:txBody>
      </p:sp>
      <p:sp>
        <p:nvSpPr>
          <p:cNvPr id="28" name="TextBox 27">
            <a:extLst>
              <a:ext uri="{FF2B5EF4-FFF2-40B4-BE49-F238E27FC236}">
                <a16:creationId xmlns:a16="http://schemas.microsoft.com/office/drawing/2014/main" id="{64B24759-4C46-450C-9527-0ECD290C8F74}"/>
              </a:ext>
            </a:extLst>
          </p:cNvPr>
          <p:cNvSpPr txBox="1"/>
          <p:nvPr/>
        </p:nvSpPr>
        <p:spPr>
          <a:xfrm>
            <a:off x="4518086" y="4816263"/>
            <a:ext cx="6977624"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200" b="0" i="0" dirty="0">
                <a:effectLst/>
                <a:latin typeface="Candara" panose="020E0502030303020204" pitchFamily="34" charset="0"/>
              </a:rPr>
              <a:t>For each message in queue </a:t>
            </a:r>
          </a:p>
          <a:p>
            <a:pPr lvl="1"/>
            <a:r>
              <a:rPr lang="en-IN" sz="1200" b="0" i="0" dirty="0">
                <a:effectLst/>
                <a:latin typeface="Candara" panose="020E0502030303020204" pitchFamily="34" charset="0"/>
              </a:rPr>
              <a:t>Begin transaction </a:t>
            </a:r>
          </a:p>
          <a:p>
            <a:pPr lvl="1"/>
            <a:r>
              <a:rPr lang="en-IN" sz="1200" b="1" i="0" dirty="0">
                <a:solidFill>
                  <a:srgbClr val="FFC000"/>
                </a:solidFill>
                <a:effectLst/>
                <a:latin typeface="Candara" panose="020E0502030303020204" pitchFamily="34" charset="0"/>
              </a:rPr>
              <a:t>Dequeue</a:t>
            </a:r>
            <a:r>
              <a:rPr lang="en-IN" sz="1200" b="0" i="0" dirty="0">
                <a:solidFill>
                  <a:srgbClr val="FFC000"/>
                </a:solidFill>
                <a:effectLst/>
                <a:latin typeface="Candara" panose="020E0502030303020204" pitchFamily="34" charset="0"/>
              </a:rPr>
              <a:t> message </a:t>
            </a:r>
          </a:p>
          <a:p>
            <a:pPr lvl="1"/>
            <a:r>
              <a:rPr lang="en-IN" sz="1200" b="0" i="0" dirty="0">
                <a:effectLst/>
                <a:latin typeface="Candara" panose="020E0502030303020204" pitchFamily="34" charset="0"/>
              </a:rPr>
              <a:t>If </a:t>
            </a:r>
            <a:r>
              <a:rPr lang="en-IN" sz="1200" b="0" i="0" dirty="0" err="1">
                <a:effectLst/>
                <a:latin typeface="Candara" panose="020E0502030303020204" pitchFamily="34" charset="0"/>
              </a:rPr>
              <a:t>message.type</a:t>
            </a:r>
            <a:r>
              <a:rPr lang="en-IN" sz="1200" b="0" i="0" dirty="0">
                <a:effectLst/>
                <a:latin typeface="Candara" panose="020E0502030303020204" pitchFamily="34" charset="0"/>
              </a:rPr>
              <a:t> == “seller” </a:t>
            </a:r>
          </a:p>
          <a:p>
            <a:pPr lvl="1"/>
            <a:r>
              <a:rPr lang="en-IN" sz="1200" dirty="0">
                <a:latin typeface="Candara" panose="020E0502030303020204" pitchFamily="34" charset="0"/>
              </a:rPr>
              <a:t>	</a:t>
            </a:r>
            <a:r>
              <a:rPr lang="en-IN" sz="1200" b="0" i="0" dirty="0">
                <a:solidFill>
                  <a:schemeClr val="accent1"/>
                </a:solidFill>
                <a:effectLst/>
                <a:latin typeface="Candara" panose="020E0502030303020204" pitchFamily="34" charset="0"/>
              </a:rPr>
              <a:t>Update </a:t>
            </a:r>
            <a:r>
              <a:rPr lang="en-IN" sz="1200" b="1" i="0" dirty="0">
                <a:solidFill>
                  <a:schemeClr val="accent1"/>
                </a:solidFill>
                <a:effectLst/>
                <a:latin typeface="Candara" panose="020E0502030303020204" pitchFamily="34" charset="0"/>
              </a:rPr>
              <a:t>user</a:t>
            </a:r>
            <a:r>
              <a:rPr lang="en-IN" sz="1200" b="0" i="0" dirty="0">
                <a:solidFill>
                  <a:schemeClr val="accent1"/>
                </a:solidFill>
                <a:effectLst/>
                <a:latin typeface="Candara" panose="020E0502030303020204" pitchFamily="34" charset="0"/>
              </a:rPr>
              <a:t> set </a:t>
            </a:r>
            <a:r>
              <a:rPr lang="en-IN" sz="1200" b="0" i="0" dirty="0" err="1">
                <a:solidFill>
                  <a:schemeClr val="accent1"/>
                </a:solidFill>
                <a:effectLst/>
                <a:latin typeface="Candara" panose="020E0502030303020204" pitchFamily="34" charset="0"/>
              </a:rPr>
              <a:t>amt_sold</a:t>
            </a:r>
            <a:r>
              <a:rPr lang="en-IN" sz="1200" b="0" i="0" dirty="0">
                <a:solidFill>
                  <a:schemeClr val="accent1"/>
                </a:solidFill>
                <a:effectLst/>
                <a:latin typeface="Candara" panose="020E0502030303020204" pitchFamily="34" charset="0"/>
              </a:rPr>
              <a:t>    = </a:t>
            </a:r>
            <a:r>
              <a:rPr lang="en-IN" sz="1200" b="0" i="0" dirty="0" err="1">
                <a:solidFill>
                  <a:schemeClr val="accent1"/>
                </a:solidFill>
                <a:effectLst/>
                <a:latin typeface="Candara" panose="020E0502030303020204" pitchFamily="34" charset="0"/>
              </a:rPr>
              <a:t>amt_sold</a:t>
            </a:r>
            <a:r>
              <a:rPr lang="en-IN" sz="1200" b="0" i="0" dirty="0">
                <a:solidFill>
                  <a:schemeClr val="accent1"/>
                </a:solidFill>
                <a:effectLst/>
                <a:latin typeface="Candara" panose="020E0502030303020204" pitchFamily="34" charset="0"/>
              </a:rPr>
              <a:t>      + </a:t>
            </a:r>
            <a:r>
              <a:rPr lang="en-IN" sz="1200" b="0" i="0" dirty="0" err="1">
                <a:solidFill>
                  <a:schemeClr val="accent1"/>
                </a:solidFill>
                <a:effectLst/>
                <a:latin typeface="Candara" panose="020E0502030303020204" pitchFamily="34" charset="0"/>
              </a:rPr>
              <a:t>message.amount</a:t>
            </a:r>
            <a:r>
              <a:rPr lang="en-IN" sz="1200" b="0" i="0" dirty="0">
                <a:solidFill>
                  <a:schemeClr val="accent1"/>
                </a:solidFill>
                <a:effectLst/>
                <a:latin typeface="Candara" panose="020E0502030303020204" pitchFamily="34" charset="0"/>
              </a:rPr>
              <a:t> where id=message.id; </a:t>
            </a:r>
          </a:p>
          <a:p>
            <a:pPr lvl="1"/>
            <a:r>
              <a:rPr lang="en-IN" sz="1200" b="0" i="0" dirty="0">
                <a:effectLst/>
                <a:latin typeface="Candara" panose="020E0502030303020204" pitchFamily="34" charset="0"/>
              </a:rPr>
              <a:t>Else </a:t>
            </a:r>
          </a:p>
          <a:p>
            <a:pPr lvl="1"/>
            <a:r>
              <a:rPr lang="en-IN" sz="1200" dirty="0">
                <a:latin typeface="Candara" panose="020E0502030303020204" pitchFamily="34" charset="0"/>
              </a:rPr>
              <a:t>	</a:t>
            </a:r>
            <a:r>
              <a:rPr lang="en-IN" sz="1200" b="0" i="0" dirty="0">
                <a:solidFill>
                  <a:schemeClr val="accent1"/>
                </a:solidFill>
                <a:effectLst/>
                <a:latin typeface="Candara" panose="020E0502030303020204" pitchFamily="34" charset="0"/>
              </a:rPr>
              <a:t>Update </a:t>
            </a:r>
            <a:r>
              <a:rPr lang="en-IN" sz="1200" b="1" i="0" dirty="0">
                <a:solidFill>
                  <a:schemeClr val="accent1"/>
                </a:solidFill>
                <a:effectLst/>
                <a:latin typeface="Candara" panose="020E0502030303020204" pitchFamily="34" charset="0"/>
              </a:rPr>
              <a:t>user</a:t>
            </a:r>
            <a:r>
              <a:rPr lang="en-IN" sz="1200" b="0" i="0" dirty="0">
                <a:solidFill>
                  <a:schemeClr val="accent1"/>
                </a:solidFill>
                <a:effectLst/>
                <a:latin typeface="Candara" panose="020E0502030303020204" pitchFamily="34" charset="0"/>
              </a:rPr>
              <a:t> set </a:t>
            </a:r>
            <a:r>
              <a:rPr lang="en-IN" sz="1200" b="0" i="0" dirty="0" err="1">
                <a:solidFill>
                  <a:schemeClr val="accent1"/>
                </a:solidFill>
                <a:effectLst/>
                <a:latin typeface="Candara" panose="020E0502030303020204" pitchFamily="34" charset="0"/>
              </a:rPr>
              <a:t>amt_bought</a:t>
            </a:r>
            <a:r>
              <a:rPr lang="en-IN" sz="1200" b="0" i="0" dirty="0">
                <a:solidFill>
                  <a:schemeClr val="accent1"/>
                </a:solidFill>
                <a:effectLst/>
                <a:latin typeface="Candara" panose="020E0502030303020204" pitchFamily="34" charset="0"/>
              </a:rPr>
              <a:t>= </a:t>
            </a:r>
            <a:r>
              <a:rPr lang="en-IN" sz="1200" b="0" i="0" dirty="0" err="1">
                <a:solidFill>
                  <a:schemeClr val="accent1"/>
                </a:solidFill>
                <a:effectLst/>
                <a:latin typeface="Candara" panose="020E0502030303020204" pitchFamily="34" charset="0"/>
              </a:rPr>
              <a:t>amt_bought</a:t>
            </a:r>
            <a:r>
              <a:rPr lang="en-IN" sz="1200" b="0" i="0" dirty="0">
                <a:solidFill>
                  <a:schemeClr val="accent1"/>
                </a:solidFill>
                <a:effectLst/>
                <a:latin typeface="Candara" panose="020E0502030303020204" pitchFamily="34" charset="0"/>
              </a:rPr>
              <a:t> + </a:t>
            </a:r>
            <a:r>
              <a:rPr lang="en-IN" sz="1200" b="0" i="0" dirty="0" err="1">
                <a:solidFill>
                  <a:schemeClr val="accent1"/>
                </a:solidFill>
                <a:effectLst/>
                <a:latin typeface="Candara" panose="020E0502030303020204" pitchFamily="34" charset="0"/>
              </a:rPr>
              <a:t>message.amount</a:t>
            </a:r>
            <a:r>
              <a:rPr lang="en-IN" sz="1200" b="0" i="0" dirty="0">
                <a:solidFill>
                  <a:schemeClr val="accent1"/>
                </a:solidFill>
                <a:effectLst/>
                <a:latin typeface="Candara" panose="020E0502030303020204" pitchFamily="34" charset="0"/>
              </a:rPr>
              <a:t> where id=message.id; </a:t>
            </a:r>
          </a:p>
          <a:p>
            <a:pPr lvl="1"/>
            <a:r>
              <a:rPr lang="en-IN" sz="1200" b="0" i="0" dirty="0">
                <a:effectLst/>
                <a:latin typeface="Candara" panose="020E0502030303020204" pitchFamily="34" charset="0"/>
              </a:rPr>
              <a:t>End if </a:t>
            </a:r>
          </a:p>
          <a:p>
            <a:pPr lvl="1"/>
            <a:r>
              <a:rPr lang="en-IN" sz="1200" b="0" i="0" dirty="0">
                <a:effectLst/>
                <a:latin typeface="Candara" panose="020E0502030303020204" pitchFamily="34" charset="0"/>
              </a:rPr>
              <a:t>End transaction</a:t>
            </a:r>
          </a:p>
          <a:p>
            <a:r>
              <a:rPr lang="en-IN" sz="1200" b="0" i="0" dirty="0">
                <a:effectLst/>
                <a:latin typeface="Candara" panose="020E0502030303020204" pitchFamily="34" charset="0"/>
              </a:rPr>
              <a:t>End for</a:t>
            </a:r>
            <a:endParaRPr lang="en-IN" sz="1200" dirty="0">
              <a:latin typeface="Candara" panose="020E0502030303020204" pitchFamily="34" charset="0"/>
            </a:endParaRPr>
          </a:p>
        </p:txBody>
      </p:sp>
      <p:sp>
        <p:nvSpPr>
          <p:cNvPr id="29" name="Rectangle 28">
            <a:extLst>
              <a:ext uri="{FF2B5EF4-FFF2-40B4-BE49-F238E27FC236}">
                <a16:creationId xmlns:a16="http://schemas.microsoft.com/office/drawing/2014/main" id="{7471C967-6D8F-4B92-8BB3-21DF9532301B}"/>
              </a:ext>
            </a:extLst>
          </p:cNvPr>
          <p:cNvSpPr/>
          <p:nvPr/>
        </p:nvSpPr>
        <p:spPr>
          <a:xfrm>
            <a:off x="3491353" y="4356748"/>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
        <p:nvSpPr>
          <p:cNvPr id="23" name="TextBox 22">
            <a:extLst>
              <a:ext uri="{FF2B5EF4-FFF2-40B4-BE49-F238E27FC236}">
                <a16:creationId xmlns:a16="http://schemas.microsoft.com/office/drawing/2014/main" id="{3D4E2173-318C-46D3-B64E-545CE44D8DE4}"/>
              </a:ext>
            </a:extLst>
          </p:cNvPr>
          <p:cNvSpPr txBox="1"/>
          <p:nvPr/>
        </p:nvSpPr>
        <p:spPr>
          <a:xfrm>
            <a:off x="8925922" y="739423"/>
            <a:ext cx="1393330" cy="646331"/>
          </a:xfrm>
          <a:prstGeom prst="rect">
            <a:avLst/>
          </a:prstGeom>
          <a:ln>
            <a:solidFill>
              <a:srgbClr val="FFC000"/>
            </a:solidFill>
          </a:ln>
        </p:spPr>
        <p:style>
          <a:lnRef idx="2">
            <a:schemeClr val="accent4"/>
          </a:lnRef>
          <a:fillRef idx="1">
            <a:schemeClr val="lt1"/>
          </a:fillRef>
          <a:effectRef idx="0">
            <a:schemeClr val="accent4"/>
          </a:effectRef>
          <a:fontRef idx="minor">
            <a:schemeClr val="dk1"/>
          </a:fontRef>
        </p:style>
        <p:txBody>
          <a:bodyPr wrap="none" rtlCol="0">
            <a:spAutoFit/>
          </a:bodyPr>
          <a:lstStyle/>
          <a:p>
            <a:pPr marL="285750" indent="-285750">
              <a:buFont typeface="Arial" panose="020B0604020202020204" pitchFamily="34" charset="0"/>
              <a:buChar char="•"/>
            </a:pPr>
            <a:r>
              <a:rPr lang="en-IN" b="1" dirty="0">
                <a:solidFill>
                  <a:srgbClr val="FFC000"/>
                </a:solidFill>
                <a:latin typeface="Candara" panose="020E0502030303020204" pitchFamily="34" charset="0"/>
              </a:rPr>
              <a:t>Update A</a:t>
            </a:r>
          </a:p>
          <a:p>
            <a:pPr marL="285750" indent="-285750">
              <a:buFont typeface="Arial" panose="020B0604020202020204" pitchFamily="34" charset="0"/>
              <a:buChar char="•"/>
            </a:pPr>
            <a:r>
              <a:rPr lang="en-IN" b="1" dirty="0">
                <a:solidFill>
                  <a:srgbClr val="FFC000"/>
                </a:solidFill>
                <a:latin typeface="Candara" panose="020E0502030303020204" pitchFamily="34" charset="0"/>
              </a:rPr>
              <a:t>Update B</a:t>
            </a:r>
          </a:p>
        </p:txBody>
      </p:sp>
      <p:sp>
        <p:nvSpPr>
          <p:cNvPr id="31" name="Rectangle 30">
            <a:extLst>
              <a:ext uri="{FF2B5EF4-FFF2-40B4-BE49-F238E27FC236}">
                <a16:creationId xmlns:a16="http://schemas.microsoft.com/office/drawing/2014/main" id="{0F9E9D78-3A9C-4740-A13E-C9188CCF8385}"/>
              </a:ext>
            </a:extLst>
          </p:cNvPr>
          <p:cNvSpPr/>
          <p:nvPr/>
        </p:nvSpPr>
        <p:spPr>
          <a:xfrm>
            <a:off x="6882014" y="1556101"/>
            <a:ext cx="843805" cy="369332"/>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latin typeface="Candara" panose="020E0502030303020204" pitchFamily="34" charset="0"/>
              </a:rPr>
              <a:t>Queue</a:t>
            </a:r>
          </a:p>
        </p:txBody>
      </p:sp>
      <p:sp>
        <p:nvSpPr>
          <p:cNvPr id="32" name="TextBox 31">
            <a:extLst>
              <a:ext uri="{FF2B5EF4-FFF2-40B4-BE49-F238E27FC236}">
                <a16:creationId xmlns:a16="http://schemas.microsoft.com/office/drawing/2014/main" id="{A93B1048-D676-449D-9036-E280218B33B8}"/>
              </a:ext>
            </a:extLst>
          </p:cNvPr>
          <p:cNvSpPr txBox="1"/>
          <p:nvPr/>
        </p:nvSpPr>
        <p:spPr>
          <a:xfrm>
            <a:off x="6610354" y="3874109"/>
            <a:ext cx="2973280" cy="646331"/>
          </a:xfrm>
          <a:prstGeom prst="rect">
            <a:avLst/>
          </a:prstGeom>
          <a:noFill/>
        </p:spPr>
        <p:txBody>
          <a:bodyPr wrap="square" rtlCol="0">
            <a:spAutoFit/>
          </a:bodyPr>
          <a:lstStyle/>
          <a:p>
            <a:pPr algn="ctr"/>
            <a:r>
              <a:rPr lang="en-IN" b="1" dirty="0">
                <a:solidFill>
                  <a:srgbClr val="FF0000"/>
                </a:solidFill>
              </a:rPr>
              <a:t>Messages are processed in background.</a:t>
            </a:r>
          </a:p>
        </p:txBody>
      </p:sp>
    </p:spTree>
    <p:extLst>
      <p:ext uri="{BB962C8B-B14F-4D97-AF65-F5344CB8AC3E}">
        <p14:creationId xmlns:p14="http://schemas.microsoft.com/office/powerpoint/2010/main" val="37374794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4"/>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5"/>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B9AF4E9-17E7-4D77-AD84-D6265FE38E07}"/>
              </a:ext>
            </a:extLst>
          </p:cNvPr>
          <p:cNvSpPr txBox="1"/>
          <p:nvPr/>
        </p:nvSpPr>
        <p:spPr>
          <a:xfrm>
            <a:off x="8925922" y="194762"/>
            <a:ext cx="131318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IN" b="1" dirty="0">
                <a:solidFill>
                  <a:schemeClr val="accent6"/>
                </a:solidFill>
                <a:latin typeface="Candara" panose="020E0502030303020204" pitchFamily="34" charset="0"/>
              </a:rPr>
              <a:t>T1, A, B, 100</a:t>
            </a:r>
          </a:p>
        </p:txBody>
      </p:sp>
      <p:sp>
        <p:nvSpPr>
          <p:cNvPr id="26" name="TextBox 25">
            <a:extLst>
              <a:ext uri="{FF2B5EF4-FFF2-40B4-BE49-F238E27FC236}">
                <a16:creationId xmlns:a16="http://schemas.microsoft.com/office/drawing/2014/main" id="{C1A71014-FC5B-4BFA-ACB7-283BB1CDFCC0}"/>
              </a:ext>
            </a:extLst>
          </p:cNvPr>
          <p:cNvSpPr txBox="1"/>
          <p:nvPr/>
        </p:nvSpPr>
        <p:spPr>
          <a:xfrm>
            <a:off x="2447396" y="192511"/>
            <a:ext cx="132921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IN" b="1" dirty="0">
                <a:solidFill>
                  <a:schemeClr val="accent1"/>
                </a:solidFill>
                <a:latin typeface="Candara" panose="020E0502030303020204" pitchFamily="34" charset="0"/>
              </a:rPr>
              <a:t>U1, A, 100, 0</a:t>
            </a:r>
          </a:p>
        </p:txBody>
      </p:sp>
      <p:sp>
        <p:nvSpPr>
          <p:cNvPr id="27" name="TextBox 26">
            <a:extLst>
              <a:ext uri="{FF2B5EF4-FFF2-40B4-BE49-F238E27FC236}">
                <a16:creationId xmlns:a16="http://schemas.microsoft.com/office/drawing/2014/main" id="{24CCA075-C340-40B6-B66E-74CBB291E1E9}"/>
              </a:ext>
            </a:extLst>
          </p:cNvPr>
          <p:cNvSpPr txBox="1"/>
          <p:nvPr/>
        </p:nvSpPr>
        <p:spPr>
          <a:xfrm>
            <a:off x="2447397" y="620833"/>
            <a:ext cx="138409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IN" b="1" dirty="0">
                <a:solidFill>
                  <a:schemeClr val="accent1"/>
                </a:solidFill>
                <a:latin typeface="Candara" panose="020E0502030303020204" pitchFamily="34" charset="0"/>
              </a:rPr>
              <a:t>U2, B, 0, 100</a:t>
            </a:r>
          </a:p>
        </p:txBody>
      </p:sp>
      <p:sp>
        <p:nvSpPr>
          <p:cNvPr id="23" name="TextBox 22">
            <a:extLst>
              <a:ext uri="{FF2B5EF4-FFF2-40B4-BE49-F238E27FC236}">
                <a16:creationId xmlns:a16="http://schemas.microsoft.com/office/drawing/2014/main" id="{6ED2DAF1-604A-4AC0-8867-084B9ED84498}"/>
              </a:ext>
            </a:extLst>
          </p:cNvPr>
          <p:cNvSpPr txBox="1"/>
          <p:nvPr/>
        </p:nvSpPr>
        <p:spPr>
          <a:xfrm>
            <a:off x="6099813" y="3836592"/>
            <a:ext cx="4219439" cy="1815882"/>
          </a:xfrm>
          <a:prstGeom prst="rect">
            <a:avLst/>
          </a:prstGeom>
          <a:noFill/>
        </p:spPr>
        <p:txBody>
          <a:bodyPr wrap="square" rtlCol="0">
            <a:spAutoFit/>
          </a:bodyPr>
          <a:lstStyle/>
          <a:p>
            <a:pPr marL="285750" indent="-285750">
              <a:buFont typeface="Arial" panose="020B0604020202020204" pitchFamily="34" charset="0"/>
              <a:buChar char="•"/>
            </a:pPr>
            <a:r>
              <a:rPr lang="en-IN" sz="2800" b="1" dirty="0">
                <a:latin typeface="Candara" panose="020E0502030303020204" pitchFamily="34" charset="0"/>
              </a:rPr>
              <a:t>Partition Tolerant</a:t>
            </a:r>
          </a:p>
          <a:p>
            <a:pPr marL="285750" indent="-285750">
              <a:buFont typeface="Arial" panose="020B0604020202020204" pitchFamily="34" charset="0"/>
              <a:buChar char="•"/>
            </a:pPr>
            <a:r>
              <a:rPr lang="en-IN" sz="2800" b="1" dirty="0">
                <a:latin typeface="Candara" panose="020E0502030303020204" pitchFamily="34" charset="0"/>
              </a:rPr>
              <a:t>Available </a:t>
            </a:r>
            <a:r>
              <a:rPr lang="en-IN" sz="2800" b="1" dirty="0">
                <a:solidFill>
                  <a:srgbClr val="FF0000"/>
                </a:solidFill>
                <a:latin typeface="Candara" panose="020E0502030303020204" pitchFamily="34" charset="0"/>
              </a:rPr>
              <a:t>(Not yet)</a:t>
            </a:r>
          </a:p>
          <a:p>
            <a:pPr marL="285750" indent="-285750">
              <a:buFont typeface="Arial" panose="020B0604020202020204" pitchFamily="34" charset="0"/>
              <a:buChar char="•"/>
            </a:pPr>
            <a:r>
              <a:rPr lang="en-IN" sz="2800" b="1" dirty="0">
                <a:solidFill>
                  <a:srgbClr val="FF0000"/>
                </a:solidFill>
                <a:latin typeface="Candara" panose="020E0502030303020204" pitchFamily="34" charset="0"/>
              </a:rPr>
              <a:t>Eventually Consistent</a:t>
            </a:r>
          </a:p>
          <a:p>
            <a:pPr marL="285750" indent="-285750">
              <a:buFont typeface="Arial" panose="020B0604020202020204" pitchFamily="34" charset="0"/>
              <a:buChar char="•"/>
            </a:pPr>
            <a:r>
              <a:rPr lang="en-IN" sz="2800" b="1" dirty="0">
                <a:solidFill>
                  <a:srgbClr val="FF0000"/>
                </a:solidFill>
                <a:latin typeface="Candara" panose="020E0502030303020204" pitchFamily="34" charset="0"/>
              </a:rPr>
              <a:t>Soft State</a:t>
            </a:r>
            <a:endParaRPr lang="en-IN" sz="2800" b="1" dirty="0">
              <a:latin typeface="Candara" panose="020E0502030303020204" pitchFamily="34" charset="0"/>
            </a:endParaRPr>
          </a:p>
        </p:txBody>
      </p:sp>
      <p:sp>
        <p:nvSpPr>
          <p:cNvPr id="28" name="Rectangle 27">
            <a:extLst>
              <a:ext uri="{FF2B5EF4-FFF2-40B4-BE49-F238E27FC236}">
                <a16:creationId xmlns:a16="http://schemas.microsoft.com/office/drawing/2014/main" id="{9D62F5A9-0BC4-4BFE-A868-44536CD2C99F}"/>
              </a:ext>
            </a:extLst>
          </p:cNvPr>
          <p:cNvSpPr/>
          <p:nvPr/>
        </p:nvSpPr>
        <p:spPr>
          <a:xfrm>
            <a:off x="3491353" y="4356748"/>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
        <p:nvSpPr>
          <p:cNvPr id="29" name="TextBox 28">
            <a:extLst>
              <a:ext uri="{FF2B5EF4-FFF2-40B4-BE49-F238E27FC236}">
                <a16:creationId xmlns:a16="http://schemas.microsoft.com/office/drawing/2014/main" id="{68717451-12B0-4089-A4B3-3C6EDD84A652}"/>
              </a:ext>
            </a:extLst>
          </p:cNvPr>
          <p:cNvSpPr txBox="1"/>
          <p:nvPr/>
        </p:nvSpPr>
        <p:spPr>
          <a:xfrm>
            <a:off x="8925922" y="739423"/>
            <a:ext cx="1393330" cy="646331"/>
          </a:xfrm>
          <a:prstGeom prst="rect">
            <a:avLst/>
          </a:prstGeom>
          <a:ln>
            <a:solidFill>
              <a:srgbClr val="FFC000"/>
            </a:solidFill>
          </a:ln>
        </p:spPr>
        <p:style>
          <a:lnRef idx="2">
            <a:schemeClr val="accent4"/>
          </a:lnRef>
          <a:fillRef idx="1">
            <a:schemeClr val="lt1"/>
          </a:fillRef>
          <a:effectRef idx="0">
            <a:schemeClr val="accent4"/>
          </a:effectRef>
          <a:fontRef idx="minor">
            <a:schemeClr val="dk1"/>
          </a:fontRef>
        </p:style>
        <p:txBody>
          <a:bodyPr wrap="none" rtlCol="0">
            <a:spAutoFit/>
          </a:bodyPr>
          <a:lstStyle/>
          <a:p>
            <a:pPr marL="285750" indent="-285750">
              <a:buFont typeface="Arial" panose="020B0604020202020204" pitchFamily="34" charset="0"/>
              <a:buChar char="•"/>
            </a:pPr>
            <a:r>
              <a:rPr lang="en-IN" b="1" dirty="0">
                <a:solidFill>
                  <a:srgbClr val="FFC000"/>
                </a:solidFill>
                <a:latin typeface="Candara" panose="020E0502030303020204" pitchFamily="34" charset="0"/>
              </a:rPr>
              <a:t>Update A</a:t>
            </a:r>
          </a:p>
          <a:p>
            <a:pPr marL="285750" indent="-285750">
              <a:buFont typeface="Arial" panose="020B0604020202020204" pitchFamily="34" charset="0"/>
              <a:buChar char="•"/>
            </a:pPr>
            <a:r>
              <a:rPr lang="en-IN" b="1" dirty="0">
                <a:solidFill>
                  <a:srgbClr val="FFC000"/>
                </a:solidFill>
                <a:latin typeface="Candara" panose="020E0502030303020204" pitchFamily="34" charset="0"/>
              </a:rPr>
              <a:t>Update B</a:t>
            </a:r>
          </a:p>
        </p:txBody>
      </p:sp>
      <p:sp>
        <p:nvSpPr>
          <p:cNvPr id="32" name="Rectangle 31">
            <a:extLst>
              <a:ext uri="{FF2B5EF4-FFF2-40B4-BE49-F238E27FC236}">
                <a16:creationId xmlns:a16="http://schemas.microsoft.com/office/drawing/2014/main" id="{879A217B-6903-4474-9113-69E0B045FA2A}"/>
              </a:ext>
            </a:extLst>
          </p:cNvPr>
          <p:cNvSpPr/>
          <p:nvPr/>
        </p:nvSpPr>
        <p:spPr>
          <a:xfrm>
            <a:off x="6882014" y="1556101"/>
            <a:ext cx="843805" cy="369332"/>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latin typeface="Candara" panose="020E0502030303020204" pitchFamily="34" charset="0"/>
              </a:rPr>
              <a:t>Queue</a:t>
            </a:r>
          </a:p>
        </p:txBody>
      </p:sp>
    </p:spTree>
    <p:extLst>
      <p:ext uri="{BB962C8B-B14F-4D97-AF65-F5344CB8AC3E}">
        <p14:creationId xmlns:p14="http://schemas.microsoft.com/office/powerpoint/2010/main" val="10965673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3FD4-908B-4ABE-B5E2-8D337601B46A}"/>
              </a:ext>
            </a:extLst>
          </p:cNvPr>
          <p:cNvSpPr>
            <a:spLocks noGrp="1"/>
          </p:cNvSpPr>
          <p:nvPr>
            <p:ph type="title"/>
          </p:nvPr>
        </p:nvSpPr>
        <p:spPr>
          <a:xfrm>
            <a:off x="1166486" y="1542572"/>
            <a:ext cx="8678971" cy="2578492"/>
          </a:xfrm>
        </p:spPr>
        <p:txBody>
          <a:bodyPr>
            <a:noAutofit/>
          </a:bodyPr>
          <a:lstStyle/>
          <a:p>
            <a:pPr algn="ctr"/>
            <a:r>
              <a:rPr lang="en-IN" sz="6000" dirty="0">
                <a:solidFill>
                  <a:schemeClr val="tx1"/>
                </a:solidFill>
                <a:latin typeface="Candara" panose="020E0502030303020204" pitchFamily="34" charset="0"/>
              </a:rPr>
              <a:t>Why is it not fully available?</a:t>
            </a:r>
            <a:br>
              <a:rPr lang="en-IN" sz="6000" dirty="0">
                <a:latin typeface="Candara" panose="020E0502030303020204" pitchFamily="34" charset="0"/>
              </a:rPr>
            </a:br>
            <a:br>
              <a:rPr lang="en-IN" sz="6000" dirty="0">
                <a:latin typeface="Candara" panose="020E0502030303020204" pitchFamily="34" charset="0"/>
              </a:rPr>
            </a:br>
            <a:r>
              <a:rPr lang="en-IN" sz="4800" b="1" dirty="0">
                <a:solidFill>
                  <a:srgbClr val="0070C0"/>
                </a:solidFill>
                <a:latin typeface="Candara" panose="020E0502030303020204" pitchFamily="34" charset="0"/>
              </a:rPr>
              <a:t>We still have 2PC!</a:t>
            </a:r>
            <a:endParaRPr lang="en-IN" sz="6000" b="1" dirty="0">
              <a:solidFill>
                <a:srgbClr val="0070C0"/>
              </a:solidFill>
              <a:latin typeface="Candara" panose="020E0502030303020204" pitchFamily="34" charset="0"/>
            </a:endParaRPr>
          </a:p>
        </p:txBody>
      </p:sp>
    </p:spTree>
    <p:extLst>
      <p:ext uri="{BB962C8B-B14F-4D97-AF65-F5344CB8AC3E}">
        <p14:creationId xmlns:p14="http://schemas.microsoft.com/office/powerpoint/2010/main" val="3260293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683320" y="-101565"/>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1193138" cy="18301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4569602" y="2204580"/>
            <a:ext cx="2827541" cy="18301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4"/>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5"/>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2383111" y="3646943"/>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sp>
        <p:nvSpPr>
          <p:cNvPr id="10" name="Rectangle 9">
            <a:extLst>
              <a:ext uri="{FF2B5EF4-FFF2-40B4-BE49-F238E27FC236}">
                <a16:creationId xmlns:a16="http://schemas.microsoft.com/office/drawing/2014/main" id="{24A84974-07F0-4E81-8656-1A16839AC8FF}"/>
              </a:ext>
            </a:extLst>
          </p:cNvPr>
          <p:cNvSpPr/>
          <p:nvPr/>
        </p:nvSpPr>
        <p:spPr>
          <a:xfrm>
            <a:off x="2699664" y="4024527"/>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422512"/>
            <a:ext cx="636789" cy="14012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382882D-4365-45F4-94D7-E8D3CC0F3E13}"/>
              </a:ext>
            </a:extLst>
          </p:cNvPr>
          <p:cNvSpPr txBox="1"/>
          <p:nvPr/>
        </p:nvSpPr>
        <p:spPr>
          <a:xfrm>
            <a:off x="4786186" y="3608553"/>
            <a:ext cx="7159843" cy="30469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200" b="0" i="0" dirty="0">
                <a:effectLst/>
                <a:latin typeface="Candara" panose="020E0502030303020204" pitchFamily="34" charset="0"/>
              </a:rPr>
              <a:t>Begin transaction </a:t>
            </a:r>
          </a:p>
          <a:p>
            <a:r>
              <a:rPr lang="en-IN" sz="1200" b="0" i="0" dirty="0">
                <a:solidFill>
                  <a:srgbClr val="00B050"/>
                </a:solidFill>
                <a:effectLst/>
                <a:latin typeface="Candara" panose="020E0502030303020204" pitchFamily="34" charset="0"/>
              </a:rPr>
              <a:t>Insert into </a:t>
            </a:r>
            <a:r>
              <a:rPr lang="en-IN" sz="1200" b="1" i="0" dirty="0">
                <a:solidFill>
                  <a:srgbClr val="00B050"/>
                </a:solidFill>
                <a:effectLst/>
                <a:latin typeface="Candara" panose="020E0502030303020204" pitchFamily="34" charset="0"/>
              </a:rPr>
              <a:t>transaction</a:t>
            </a:r>
            <a:r>
              <a:rPr lang="en-IN" sz="1200" b="0" i="0" dirty="0">
                <a:solidFill>
                  <a:srgbClr val="00B050"/>
                </a:solidFill>
                <a:effectLst/>
                <a:latin typeface="Candara" panose="020E0502030303020204" pitchFamily="34" charset="0"/>
              </a:rPr>
              <a:t>(id, seller_id, </a:t>
            </a:r>
            <a:r>
              <a:rPr lang="en-IN" sz="1200" b="0" i="0" dirty="0" err="1">
                <a:solidFill>
                  <a:srgbClr val="00B050"/>
                </a:solidFill>
                <a:effectLst/>
                <a:latin typeface="Candara" panose="020E0502030303020204" pitchFamily="34" charset="0"/>
              </a:rPr>
              <a:t>buyer_id</a:t>
            </a:r>
            <a:r>
              <a:rPr lang="en-IN" sz="1200" b="0" i="0" dirty="0">
                <a:solidFill>
                  <a:srgbClr val="00B050"/>
                </a:solidFill>
                <a:effectLst/>
                <a:latin typeface="Candara" panose="020E0502030303020204" pitchFamily="34" charset="0"/>
              </a:rPr>
              <a:t>, amount); </a:t>
            </a:r>
          </a:p>
          <a:p>
            <a:r>
              <a:rPr lang="en-IN" sz="1200" b="1" i="0" dirty="0">
                <a:solidFill>
                  <a:srgbClr val="FFC000"/>
                </a:solidFill>
                <a:effectLst/>
                <a:latin typeface="Candara" panose="020E0502030303020204" pitchFamily="34" charset="0"/>
              </a:rPr>
              <a:t>Queue</a:t>
            </a:r>
            <a:r>
              <a:rPr lang="en-IN" sz="1200" b="0" i="0" dirty="0">
                <a:solidFill>
                  <a:srgbClr val="FFC000"/>
                </a:solidFill>
                <a:effectLst/>
                <a:latin typeface="Candara" panose="020E0502030303020204" pitchFamily="34" charset="0"/>
              </a:rPr>
              <a:t> message “update user(“seller”, seller_id, amount)”; </a:t>
            </a:r>
          </a:p>
          <a:p>
            <a:r>
              <a:rPr lang="en-IN" sz="1200" b="1" i="0" dirty="0">
                <a:solidFill>
                  <a:srgbClr val="FFC000"/>
                </a:solidFill>
                <a:effectLst/>
                <a:latin typeface="Candara" panose="020E0502030303020204" pitchFamily="34" charset="0"/>
              </a:rPr>
              <a:t>Queue</a:t>
            </a:r>
            <a:r>
              <a:rPr lang="en-IN" sz="1200" b="0" i="0" dirty="0">
                <a:solidFill>
                  <a:srgbClr val="FFC000"/>
                </a:solidFill>
                <a:effectLst/>
                <a:latin typeface="Candara" panose="020E0502030303020204" pitchFamily="34" charset="0"/>
              </a:rPr>
              <a:t> message “update user(“buyer”, </a:t>
            </a:r>
            <a:r>
              <a:rPr lang="en-IN" sz="1200" b="0" i="0" dirty="0" err="1">
                <a:solidFill>
                  <a:srgbClr val="FFC000"/>
                </a:solidFill>
                <a:effectLst/>
                <a:latin typeface="Candara" panose="020E0502030303020204" pitchFamily="34" charset="0"/>
              </a:rPr>
              <a:t>buyer_id</a:t>
            </a:r>
            <a:r>
              <a:rPr lang="en-IN" sz="1200" b="0" i="0" dirty="0">
                <a:solidFill>
                  <a:srgbClr val="FFC000"/>
                </a:solidFill>
                <a:effectLst/>
                <a:latin typeface="Candara" panose="020E0502030303020204" pitchFamily="34" charset="0"/>
              </a:rPr>
              <a:t>, amount)”;</a:t>
            </a:r>
          </a:p>
          <a:p>
            <a:r>
              <a:rPr lang="en-IN" sz="1200" b="0" i="0" dirty="0">
                <a:effectLst/>
                <a:latin typeface="Candara" panose="020E0502030303020204" pitchFamily="34" charset="0"/>
              </a:rPr>
              <a:t>End transaction</a:t>
            </a:r>
          </a:p>
          <a:p>
            <a:endParaRPr lang="en-IN" sz="1200" b="0" i="0" dirty="0">
              <a:effectLst/>
              <a:latin typeface="Candara" panose="020E0502030303020204" pitchFamily="34" charset="0"/>
            </a:endParaRPr>
          </a:p>
          <a:p>
            <a:r>
              <a:rPr lang="en-IN" sz="1200" b="0" i="0" dirty="0">
                <a:effectLst/>
                <a:latin typeface="Candara" panose="020E0502030303020204" pitchFamily="34" charset="0"/>
              </a:rPr>
              <a:t>For each message in queue </a:t>
            </a:r>
          </a:p>
          <a:p>
            <a:pPr lvl="1"/>
            <a:r>
              <a:rPr lang="en-IN" sz="1200" b="0" i="0" dirty="0">
                <a:solidFill>
                  <a:schemeClr val="tx1"/>
                </a:solidFill>
                <a:effectLst/>
                <a:latin typeface="Candara" panose="020E0502030303020204" pitchFamily="34" charset="0"/>
              </a:rPr>
              <a:t>Begin transaction </a:t>
            </a:r>
            <a:endParaRPr lang="en-IN" sz="1200" b="0" i="0" dirty="0">
              <a:solidFill>
                <a:schemeClr val="tx1"/>
              </a:solidFill>
              <a:effectLst/>
              <a:highlight>
                <a:srgbClr val="000000"/>
              </a:highlight>
              <a:latin typeface="Candara" panose="020E0502030303020204" pitchFamily="34" charset="0"/>
            </a:endParaRPr>
          </a:p>
          <a:p>
            <a:pPr lvl="1"/>
            <a:r>
              <a:rPr lang="en-IN" sz="1200" b="1" i="0" dirty="0">
                <a:solidFill>
                  <a:srgbClr val="FFC000"/>
                </a:solidFill>
                <a:effectLst/>
                <a:highlight>
                  <a:srgbClr val="000000"/>
                </a:highlight>
                <a:latin typeface="Candara" panose="020E0502030303020204" pitchFamily="34" charset="0"/>
              </a:rPr>
              <a:t>Dequeue</a:t>
            </a:r>
            <a:r>
              <a:rPr lang="en-IN" sz="1200" b="0" i="0" dirty="0">
                <a:solidFill>
                  <a:srgbClr val="FFC000"/>
                </a:solidFill>
                <a:effectLst/>
                <a:highlight>
                  <a:srgbClr val="000000"/>
                </a:highlight>
                <a:latin typeface="Candara" panose="020E0502030303020204" pitchFamily="34" charset="0"/>
              </a:rPr>
              <a:t> message </a:t>
            </a:r>
          </a:p>
          <a:p>
            <a:pPr lvl="1"/>
            <a:r>
              <a:rPr lang="en-IN" sz="1200" b="0" i="0" dirty="0">
                <a:effectLst/>
                <a:latin typeface="Candara" panose="020E0502030303020204" pitchFamily="34" charset="0"/>
              </a:rPr>
              <a:t>If </a:t>
            </a:r>
            <a:r>
              <a:rPr lang="en-IN" sz="1200" b="0" i="0" dirty="0" err="1">
                <a:effectLst/>
                <a:latin typeface="Candara" panose="020E0502030303020204" pitchFamily="34" charset="0"/>
              </a:rPr>
              <a:t>message.type</a:t>
            </a:r>
            <a:r>
              <a:rPr lang="en-IN" sz="1200" b="0" i="0" dirty="0">
                <a:effectLst/>
                <a:latin typeface="Candara" panose="020E0502030303020204" pitchFamily="34" charset="0"/>
              </a:rPr>
              <a:t> == “seller” </a:t>
            </a:r>
          </a:p>
          <a:p>
            <a:pPr lvl="1"/>
            <a:r>
              <a:rPr lang="en-IN" sz="1200" dirty="0">
                <a:latin typeface="Candara" panose="020E0502030303020204" pitchFamily="34" charset="0"/>
              </a:rPr>
              <a:t>	</a:t>
            </a:r>
            <a:r>
              <a:rPr lang="en-IN" sz="1200" b="0" i="0" dirty="0">
                <a:solidFill>
                  <a:schemeClr val="accent1"/>
                </a:solidFill>
                <a:effectLst/>
                <a:latin typeface="Candara" panose="020E0502030303020204" pitchFamily="34" charset="0"/>
              </a:rPr>
              <a:t>Update </a:t>
            </a:r>
            <a:r>
              <a:rPr lang="en-IN" sz="1200" b="1" i="0" dirty="0">
                <a:solidFill>
                  <a:schemeClr val="accent1"/>
                </a:solidFill>
                <a:effectLst/>
                <a:latin typeface="Candara" panose="020E0502030303020204" pitchFamily="34" charset="0"/>
              </a:rPr>
              <a:t>user</a:t>
            </a:r>
            <a:r>
              <a:rPr lang="en-IN" sz="1200" b="0" i="0" dirty="0">
                <a:solidFill>
                  <a:schemeClr val="accent1"/>
                </a:solidFill>
                <a:effectLst/>
                <a:latin typeface="Candara" panose="020E0502030303020204" pitchFamily="34" charset="0"/>
              </a:rPr>
              <a:t> set </a:t>
            </a:r>
            <a:r>
              <a:rPr lang="en-IN" sz="1200" b="0" i="0" dirty="0" err="1">
                <a:solidFill>
                  <a:schemeClr val="accent1"/>
                </a:solidFill>
                <a:effectLst/>
                <a:latin typeface="Candara" panose="020E0502030303020204" pitchFamily="34" charset="0"/>
              </a:rPr>
              <a:t>amt_sold</a:t>
            </a:r>
            <a:r>
              <a:rPr lang="en-IN" sz="1200" b="0" i="0" dirty="0">
                <a:solidFill>
                  <a:schemeClr val="accent1"/>
                </a:solidFill>
                <a:effectLst/>
                <a:latin typeface="Candara" panose="020E0502030303020204" pitchFamily="34" charset="0"/>
              </a:rPr>
              <a:t>    = </a:t>
            </a:r>
            <a:r>
              <a:rPr lang="en-IN" sz="1200" b="0" i="0" dirty="0" err="1">
                <a:solidFill>
                  <a:schemeClr val="accent1"/>
                </a:solidFill>
                <a:effectLst/>
                <a:latin typeface="Candara" panose="020E0502030303020204" pitchFamily="34" charset="0"/>
              </a:rPr>
              <a:t>amt_sold</a:t>
            </a:r>
            <a:r>
              <a:rPr lang="en-IN" sz="1200" b="0" i="0" dirty="0">
                <a:solidFill>
                  <a:schemeClr val="accent1"/>
                </a:solidFill>
                <a:effectLst/>
                <a:latin typeface="Candara" panose="020E0502030303020204" pitchFamily="34" charset="0"/>
              </a:rPr>
              <a:t>      + </a:t>
            </a:r>
            <a:r>
              <a:rPr lang="en-IN" sz="1200" b="0" i="0" dirty="0" err="1">
                <a:solidFill>
                  <a:schemeClr val="accent1"/>
                </a:solidFill>
                <a:effectLst/>
                <a:latin typeface="Candara" panose="020E0502030303020204" pitchFamily="34" charset="0"/>
              </a:rPr>
              <a:t>message.amount</a:t>
            </a:r>
            <a:r>
              <a:rPr lang="en-IN" sz="1200" b="0" i="0" dirty="0">
                <a:solidFill>
                  <a:schemeClr val="accent1"/>
                </a:solidFill>
                <a:effectLst/>
                <a:latin typeface="Candara" panose="020E0502030303020204" pitchFamily="34" charset="0"/>
              </a:rPr>
              <a:t> where id=message.id; </a:t>
            </a:r>
          </a:p>
          <a:p>
            <a:pPr lvl="1"/>
            <a:r>
              <a:rPr lang="en-IN" sz="1200" b="0" i="0" dirty="0">
                <a:effectLst/>
                <a:latin typeface="Candara" panose="020E0502030303020204" pitchFamily="34" charset="0"/>
              </a:rPr>
              <a:t>Else </a:t>
            </a:r>
          </a:p>
          <a:p>
            <a:pPr lvl="1"/>
            <a:r>
              <a:rPr lang="en-IN" sz="1200" dirty="0">
                <a:latin typeface="Candara" panose="020E0502030303020204" pitchFamily="34" charset="0"/>
              </a:rPr>
              <a:t>	</a:t>
            </a:r>
            <a:r>
              <a:rPr lang="en-IN" sz="1200" b="0" i="0" dirty="0">
                <a:solidFill>
                  <a:schemeClr val="accent1"/>
                </a:solidFill>
                <a:effectLst/>
                <a:latin typeface="Candara" panose="020E0502030303020204" pitchFamily="34" charset="0"/>
              </a:rPr>
              <a:t>Update </a:t>
            </a:r>
            <a:r>
              <a:rPr lang="en-IN" sz="1200" b="1" i="0" dirty="0">
                <a:solidFill>
                  <a:schemeClr val="accent1"/>
                </a:solidFill>
                <a:effectLst/>
                <a:latin typeface="Candara" panose="020E0502030303020204" pitchFamily="34" charset="0"/>
              </a:rPr>
              <a:t>user</a:t>
            </a:r>
            <a:r>
              <a:rPr lang="en-IN" sz="1200" b="0" i="0" dirty="0">
                <a:solidFill>
                  <a:schemeClr val="accent1"/>
                </a:solidFill>
                <a:effectLst/>
                <a:latin typeface="Candara" panose="020E0502030303020204" pitchFamily="34" charset="0"/>
              </a:rPr>
              <a:t> set </a:t>
            </a:r>
            <a:r>
              <a:rPr lang="en-IN" sz="1200" b="0" i="0" dirty="0" err="1">
                <a:solidFill>
                  <a:schemeClr val="accent1"/>
                </a:solidFill>
                <a:effectLst/>
                <a:latin typeface="Candara" panose="020E0502030303020204" pitchFamily="34" charset="0"/>
              </a:rPr>
              <a:t>amt_bought</a:t>
            </a:r>
            <a:r>
              <a:rPr lang="en-IN" sz="1200" b="0" i="0" dirty="0">
                <a:solidFill>
                  <a:schemeClr val="accent1"/>
                </a:solidFill>
                <a:effectLst/>
                <a:latin typeface="Candara" panose="020E0502030303020204" pitchFamily="34" charset="0"/>
              </a:rPr>
              <a:t>= </a:t>
            </a:r>
            <a:r>
              <a:rPr lang="en-IN" sz="1200" b="0" i="0" dirty="0" err="1">
                <a:solidFill>
                  <a:schemeClr val="accent1"/>
                </a:solidFill>
                <a:effectLst/>
                <a:latin typeface="Candara" panose="020E0502030303020204" pitchFamily="34" charset="0"/>
              </a:rPr>
              <a:t>amt_bought</a:t>
            </a:r>
            <a:r>
              <a:rPr lang="en-IN" sz="1200" b="0" i="0" dirty="0">
                <a:solidFill>
                  <a:schemeClr val="accent1"/>
                </a:solidFill>
                <a:effectLst/>
                <a:latin typeface="Candara" panose="020E0502030303020204" pitchFamily="34" charset="0"/>
              </a:rPr>
              <a:t> + </a:t>
            </a:r>
            <a:r>
              <a:rPr lang="en-IN" sz="1200" b="0" i="0" dirty="0" err="1">
                <a:solidFill>
                  <a:schemeClr val="accent1"/>
                </a:solidFill>
                <a:effectLst/>
                <a:latin typeface="Candara" panose="020E0502030303020204" pitchFamily="34" charset="0"/>
              </a:rPr>
              <a:t>message.amount</a:t>
            </a:r>
            <a:r>
              <a:rPr lang="en-IN" sz="1200" b="0" i="0" dirty="0">
                <a:solidFill>
                  <a:schemeClr val="accent1"/>
                </a:solidFill>
                <a:effectLst/>
                <a:latin typeface="Candara" panose="020E0502030303020204" pitchFamily="34" charset="0"/>
              </a:rPr>
              <a:t> where id=message.id; </a:t>
            </a:r>
          </a:p>
          <a:p>
            <a:pPr lvl="1"/>
            <a:r>
              <a:rPr lang="en-IN" sz="1200" b="0" i="0" dirty="0">
                <a:effectLst/>
                <a:latin typeface="Candara" panose="020E0502030303020204" pitchFamily="34" charset="0"/>
              </a:rPr>
              <a:t>End if </a:t>
            </a:r>
          </a:p>
          <a:p>
            <a:pPr lvl="1"/>
            <a:r>
              <a:rPr lang="en-IN" sz="1200" b="0" i="0" dirty="0">
                <a:solidFill>
                  <a:schemeClr val="tx1"/>
                </a:solidFill>
                <a:effectLst/>
                <a:latin typeface="Candara" panose="020E0502030303020204" pitchFamily="34" charset="0"/>
              </a:rPr>
              <a:t>End transaction</a:t>
            </a:r>
          </a:p>
          <a:p>
            <a:r>
              <a:rPr lang="en-IN" sz="1200" b="0" i="0" dirty="0">
                <a:effectLst/>
                <a:latin typeface="Candara" panose="020E0502030303020204" pitchFamily="34" charset="0"/>
              </a:rPr>
              <a:t>End for</a:t>
            </a:r>
            <a:endParaRPr lang="en-IN" sz="1200" dirty="0">
              <a:latin typeface="Candara" panose="020E0502030303020204" pitchFamily="34" charset="0"/>
            </a:endParaRPr>
          </a:p>
        </p:txBody>
      </p:sp>
      <p:sp>
        <p:nvSpPr>
          <p:cNvPr id="20" name="Rectangle 19">
            <a:extLst>
              <a:ext uri="{FF2B5EF4-FFF2-40B4-BE49-F238E27FC236}">
                <a16:creationId xmlns:a16="http://schemas.microsoft.com/office/drawing/2014/main" id="{B3C21CA6-1BB2-4545-AC28-52291020C789}"/>
              </a:ext>
            </a:extLst>
          </p:cNvPr>
          <p:cNvSpPr/>
          <p:nvPr/>
        </p:nvSpPr>
        <p:spPr>
          <a:xfrm>
            <a:off x="6882014" y="1556101"/>
            <a:ext cx="843805" cy="369332"/>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latin typeface="Candara" panose="020E0502030303020204" pitchFamily="34" charset="0"/>
              </a:rPr>
              <a:t>Queue</a:t>
            </a:r>
          </a:p>
        </p:txBody>
      </p:sp>
    </p:spTree>
    <p:extLst>
      <p:ext uri="{BB962C8B-B14F-4D97-AF65-F5344CB8AC3E}">
        <p14:creationId xmlns:p14="http://schemas.microsoft.com/office/powerpoint/2010/main" val="42512909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683320" y="-101565"/>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1193138" cy="18301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4569602" y="2204580"/>
            <a:ext cx="2827541" cy="18301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4"/>
          <a:stretch>
            <a:fillRect/>
          </a:stretch>
        </p:blipFill>
        <p:spPr>
          <a:xfrm>
            <a:off x="1745680" y="1401442"/>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5"/>
          <a:stretch>
            <a:fillRect/>
          </a:stretch>
        </p:blipFill>
        <p:spPr>
          <a:xfrm>
            <a:off x="7865831" y="1609088"/>
            <a:ext cx="1295400" cy="1447800"/>
          </a:xfrm>
          <a:prstGeom prst="rect">
            <a:avLst/>
          </a:prstGeom>
        </p:spPr>
      </p:pic>
      <p:sp>
        <p:nvSpPr>
          <p:cNvPr id="7" name="Rectangle 6">
            <a:extLst>
              <a:ext uri="{FF2B5EF4-FFF2-40B4-BE49-F238E27FC236}">
                <a16:creationId xmlns:a16="http://schemas.microsoft.com/office/drawing/2014/main" id="{9D335FAE-F3DB-4348-84D8-425762ED5E13}"/>
              </a:ext>
            </a:extLst>
          </p:cNvPr>
          <p:cNvSpPr/>
          <p:nvPr/>
        </p:nvSpPr>
        <p:spPr>
          <a:xfrm>
            <a:off x="2383111" y="3646943"/>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422512"/>
            <a:ext cx="636789" cy="14012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382882D-4365-45F4-94D7-E8D3CC0F3E13}"/>
              </a:ext>
            </a:extLst>
          </p:cNvPr>
          <p:cNvSpPr txBox="1"/>
          <p:nvPr/>
        </p:nvSpPr>
        <p:spPr>
          <a:xfrm>
            <a:off x="4786186" y="3608553"/>
            <a:ext cx="7159843" cy="30469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200" b="0" i="0" dirty="0">
                <a:effectLst/>
                <a:latin typeface="Candara" panose="020E0502030303020204" pitchFamily="34" charset="0"/>
              </a:rPr>
              <a:t>Begin transaction </a:t>
            </a:r>
          </a:p>
          <a:p>
            <a:r>
              <a:rPr lang="en-IN" sz="1200" b="0" i="0" dirty="0">
                <a:solidFill>
                  <a:srgbClr val="00B050"/>
                </a:solidFill>
                <a:effectLst/>
                <a:latin typeface="Candara" panose="020E0502030303020204" pitchFamily="34" charset="0"/>
              </a:rPr>
              <a:t>Insert into </a:t>
            </a:r>
            <a:r>
              <a:rPr lang="en-IN" sz="1200" b="1" i="0" dirty="0">
                <a:solidFill>
                  <a:srgbClr val="00B050"/>
                </a:solidFill>
                <a:effectLst/>
                <a:latin typeface="Candara" panose="020E0502030303020204" pitchFamily="34" charset="0"/>
              </a:rPr>
              <a:t>transaction</a:t>
            </a:r>
            <a:r>
              <a:rPr lang="en-IN" sz="1200" b="0" i="0" dirty="0">
                <a:solidFill>
                  <a:srgbClr val="00B050"/>
                </a:solidFill>
                <a:effectLst/>
                <a:latin typeface="Candara" panose="020E0502030303020204" pitchFamily="34" charset="0"/>
              </a:rPr>
              <a:t>(id, seller_id, </a:t>
            </a:r>
            <a:r>
              <a:rPr lang="en-IN" sz="1200" b="0" i="0" dirty="0" err="1">
                <a:solidFill>
                  <a:srgbClr val="00B050"/>
                </a:solidFill>
                <a:effectLst/>
                <a:latin typeface="Candara" panose="020E0502030303020204" pitchFamily="34" charset="0"/>
              </a:rPr>
              <a:t>buyer_id</a:t>
            </a:r>
            <a:r>
              <a:rPr lang="en-IN" sz="1200" b="0" i="0" dirty="0">
                <a:solidFill>
                  <a:srgbClr val="00B050"/>
                </a:solidFill>
                <a:effectLst/>
                <a:latin typeface="Candara" panose="020E0502030303020204" pitchFamily="34" charset="0"/>
              </a:rPr>
              <a:t>, amount); </a:t>
            </a:r>
          </a:p>
          <a:p>
            <a:r>
              <a:rPr lang="en-IN" sz="1200" b="1" i="0" dirty="0">
                <a:solidFill>
                  <a:srgbClr val="FFC000"/>
                </a:solidFill>
                <a:effectLst/>
                <a:latin typeface="Candara" panose="020E0502030303020204" pitchFamily="34" charset="0"/>
              </a:rPr>
              <a:t>Queue</a:t>
            </a:r>
            <a:r>
              <a:rPr lang="en-IN" sz="1200" b="0" i="0" dirty="0">
                <a:solidFill>
                  <a:srgbClr val="FFC000"/>
                </a:solidFill>
                <a:effectLst/>
                <a:latin typeface="Candara" panose="020E0502030303020204" pitchFamily="34" charset="0"/>
              </a:rPr>
              <a:t> message “update user(“seller”, seller_id, amount)”; </a:t>
            </a:r>
          </a:p>
          <a:p>
            <a:r>
              <a:rPr lang="en-IN" sz="1200" b="1" i="0" dirty="0">
                <a:solidFill>
                  <a:srgbClr val="FFC000"/>
                </a:solidFill>
                <a:effectLst/>
                <a:latin typeface="Candara" panose="020E0502030303020204" pitchFamily="34" charset="0"/>
              </a:rPr>
              <a:t>Queue</a:t>
            </a:r>
            <a:r>
              <a:rPr lang="en-IN" sz="1200" b="0" i="0" dirty="0">
                <a:solidFill>
                  <a:srgbClr val="FFC000"/>
                </a:solidFill>
                <a:effectLst/>
                <a:latin typeface="Candara" panose="020E0502030303020204" pitchFamily="34" charset="0"/>
              </a:rPr>
              <a:t> message “update user(“buyer”, </a:t>
            </a:r>
            <a:r>
              <a:rPr lang="en-IN" sz="1200" b="0" i="0" dirty="0" err="1">
                <a:solidFill>
                  <a:srgbClr val="FFC000"/>
                </a:solidFill>
                <a:effectLst/>
                <a:latin typeface="Candara" panose="020E0502030303020204" pitchFamily="34" charset="0"/>
              </a:rPr>
              <a:t>buyer_id</a:t>
            </a:r>
            <a:r>
              <a:rPr lang="en-IN" sz="1200" b="0" i="0" dirty="0">
                <a:solidFill>
                  <a:srgbClr val="FFC000"/>
                </a:solidFill>
                <a:effectLst/>
                <a:latin typeface="Candara" panose="020E0502030303020204" pitchFamily="34" charset="0"/>
              </a:rPr>
              <a:t>, amount)”;</a:t>
            </a:r>
          </a:p>
          <a:p>
            <a:r>
              <a:rPr lang="en-IN" sz="1200" b="0" i="0" dirty="0">
                <a:effectLst/>
                <a:latin typeface="Candara" panose="020E0502030303020204" pitchFamily="34" charset="0"/>
              </a:rPr>
              <a:t>End transaction</a:t>
            </a:r>
          </a:p>
          <a:p>
            <a:endParaRPr lang="en-IN" sz="1200" b="0" i="0" dirty="0">
              <a:effectLst/>
              <a:latin typeface="Candara" panose="020E0502030303020204" pitchFamily="34" charset="0"/>
            </a:endParaRPr>
          </a:p>
          <a:p>
            <a:r>
              <a:rPr lang="en-IN" sz="1200" b="0" i="0" dirty="0">
                <a:effectLst/>
                <a:latin typeface="Candara" panose="020E0502030303020204" pitchFamily="34" charset="0"/>
              </a:rPr>
              <a:t>For each message in queue </a:t>
            </a:r>
          </a:p>
          <a:p>
            <a:pPr lvl="1"/>
            <a:r>
              <a:rPr lang="en-IN" sz="1200" b="0" i="0" dirty="0">
                <a:solidFill>
                  <a:schemeClr val="tx1"/>
                </a:solidFill>
                <a:effectLst/>
                <a:latin typeface="Candara" panose="020E0502030303020204" pitchFamily="34" charset="0"/>
              </a:rPr>
              <a:t>Begin transaction </a:t>
            </a:r>
            <a:endParaRPr lang="en-IN" sz="1200" b="0" i="0" dirty="0">
              <a:solidFill>
                <a:schemeClr val="tx1"/>
              </a:solidFill>
              <a:effectLst/>
              <a:highlight>
                <a:srgbClr val="000000"/>
              </a:highlight>
              <a:latin typeface="Candara" panose="020E0502030303020204" pitchFamily="34" charset="0"/>
            </a:endParaRPr>
          </a:p>
          <a:p>
            <a:pPr lvl="1"/>
            <a:r>
              <a:rPr lang="en-IN" sz="1200" b="1" i="0" dirty="0">
                <a:solidFill>
                  <a:srgbClr val="FFC000"/>
                </a:solidFill>
                <a:effectLst/>
                <a:highlight>
                  <a:srgbClr val="000000"/>
                </a:highlight>
                <a:latin typeface="Candara" panose="020E0502030303020204" pitchFamily="34" charset="0"/>
              </a:rPr>
              <a:t>Dequeue</a:t>
            </a:r>
            <a:r>
              <a:rPr lang="en-IN" sz="1200" b="0" i="0" dirty="0">
                <a:solidFill>
                  <a:srgbClr val="FFC000"/>
                </a:solidFill>
                <a:effectLst/>
                <a:highlight>
                  <a:srgbClr val="000000"/>
                </a:highlight>
                <a:latin typeface="Candara" panose="020E0502030303020204" pitchFamily="34" charset="0"/>
              </a:rPr>
              <a:t> message </a:t>
            </a:r>
          </a:p>
          <a:p>
            <a:pPr lvl="1"/>
            <a:r>
              <a:rPr lang="en-IN" sz="1200" b="0" i="0" dirty="0">
                <a:effectLst/>
                <a:latin typeface="Candara" panose="020E0502030303020204" pitchFamily="34" charset="0"/>
              </a:rPr>
              <a:t>If </a:t>
            </a:r>
            <a:r>
              <a:rPr lang="en-IN" sz="1200" b="0" i="0" dirty="0" err="1">
                <a:effectLst/>
                <a:latin typeface="Candara" panose="020E0502030303020204" pitchFamily="34" charset="0"/>
              </a:rPr>
              <a:t>message.type</a:t>
            </a:r>
            <a:r>
              <a:rPr lang="en-IN" sz="1200" b="0" i="0" dirty="0">
                <a:effectLst/>
                <a:latin typeface="Candara" panose="020E0502030303020204" pitchFamily="34" charset="0"/>
              </a:rPr>
              <a:t> == “seller” </a:t>
            </a:r>
          </a:p>
          <a:p>
            <a:pPr lvl="1"/>
            <a:r>
              <a:rPr lang="en-IN" sz="1200" dirty="0">
                <a:latin typeface="Candara" panose="020E0502030303020204" pitchFamily="34" charset="0"/>
              </a:rPr>
              <a:t>	</a:t>
            </a:r>
            <a:r>
              <a:rPr lang="en-IN" sz="1200" b="0" i="0" dirty="0">
                <a:solidFill>
                  <a:schemeClr val="accent1"/>
                </a:solidFill>
                <a:effectLst/>
                <a:latin typeface="Candara" panose="020E0502030303020204" pitchFamily="34" charset="0"/>
              </a:rPr>
              <a:t>Update </a:t>
            </a:r>
            <a:r>
              <a:rPr lang="en-IN" sz="1200" b="1" i="0" dirty="0">
                <a:solidFill>
                  <a:schemeClr val="accent1"/>
                </a:solidFill>
                <a:effectLst/>
                <a:latin typeface="Candara" panose="020E0502030303020204" pitchFamily="34" charset="0"/>
              </a:rPr>
              <a:t>user</a:t>
            </a:r>
            <a:r>
              <a:rPr lang="en-IN" sz="1200" b="0" i="0" dirty="0">
                <a:solidFill>
                  <a:schemeClr val="accent1"/>
                </a:solidFill>
                <a:effectLst/>
                <a:latin typeface="Candara" panose="020E0502030303020204" pitchFamily="34" charset="0"/>
              </a:rPr>
              <a:t> set </a:t>
            </a:r>
            <a:r>
              <a:rPr lang="en-IN" sz="1200" b="0" i="0" dirty="0" err="1">
                <a:solidFill>
                  <a:schemeClr val="accent1"/>
                </a:solidFill>
                <a:effectLst/>
                <a:latin typeface="Candara" panose="020E0502030303020204" pitchFamily="34" charset="0"/>
              </a:rPr>
              <a:t>amt_sold</a:t>
            </a:r>
            <a:r>
              <a:rPr lang="en-IN" sz="1200" b="0" i="0" dirty="0">
                <a:solidFill>
                  <a:schemeClr val="accent1"/>
                </a:solidFill>
                <a:effectLst/>
                <a:latin typeface="Candara" panose="020E0502030303020204" pitchFamily="34" charset="0"/>
              </a:rPr>
              <a:t>    = </a:t>
            </a:r>
            <a:r>
              <a:rPr lang="en-IN" sz="1200" b="0" i="0" dirty="0" err="1">
                <a:solidFill>
                  <a:schemeClr val="accent1"/>
                </a:solidFill>
                <a:effectLst/>
                <a:latin typeface="Candara" panose="020E0502030303020204" pitchFamily="34" charset="0"/>
              </a:rPr>
              <a:t>amt_sold</a:t>
            </a:r>
            <a:r>
              <a:rPr lang="en-IN" sz="1200" b="0" i="0" dirty="0">
                <a:solidFill>
                  <a:schemeClr val="accent1"/>
                </a:solidFill>
                <a:effectLst/>
                <a:latin typeface="Candara" panose="020E0502030303020204" pitchFamily="34" charset="0"/>
              </a:rPr>
              <a:t>      + </a:t>
            </a:r>
            <a:r>
              <a:rPr lang="en-IN" sz="1200" b="0" i="0" dirty="0" err="1">
                <a:solidFill>
                  <a:schemeClr val="accent1"/>
                </a:solidFill>
                <a:effectLst/>
                <a:latin typeface="Candara" panose="020E0502030303020204" pitchFamily="34" charset="0"/>
              </a:rPr>
              <a:t>message.amount</a:t>
            </a:r>
            <a:r>
              <a:rPr lang="en-IN" sz="1200" b="0" i="0" dirty="0">
                <a:solidFill>
                  <a:schemeClr val="accent1"/>
                </a:solidFill>
                <a:effectLst/>
                <a:latin typeface="Candara" panose="020E0502030303020204" pitchFamily="34" charset="0"/>
              </a:rPr>
              <a:t> where id=message.id; </a:t>
            </a:r>
          </a:p>
          <a:p>
            <a:pPr lvl="1"/>
            <a:r>
              <a:rPr lang="en-IN" sz="1200" b="0" i="0" dirty="0">
                <a:effectLst/>
                <a:latin typeface="Candara" panose="020E0502030303020204" pitchFamily="34" charset="0"/>
              </a:rPr>
              <a:t>Else </a:t>
            </a:r>
          </a:p>
          <a:p>
            <a:pPr lvl="1"/>
            <a:r>
              <a:rPr lang="en-IN" sz="1200" dirty="0">
                <a:latin typeface="Candara" panose="020E0502030303020204" pitchFamily="34" charset="0"/>
              </a:rPr>
              <a:t>	</a:t>
            </a:r>
            <a:r>
              <a:rPr lang="en-IN" sz="1200" b="0" i="0" dirty="0">
                <a:solidFill>
                  <a:schemeClr val="accent1"/>
                </a:solidFill>
                <a:effectLst/>
                <a:latin typeface="Candara" panose="020E0502030303020204" pitchFamily="34" charset="0"/>
              </a:rPr>
              <a:t>Update </a:t>
            </a:r>
            <a:r>
              <a:rPr lang="en-IN" sz="1200" b="1" i="0" dirty="0">
                <a:solidFill>
                  <a:schemeClr val="accent1"/>
                </a:solidFill>
                <a:effectLst/>
                <a:latin typeface="Candara" panose="020E0502030303020204" pitchFamily="34" charset="0"/>
              </a:rPr>
              <a:t>user</a:t>
            </a:r>
            <a:r>
              <a:rPr lang="en-IN" sz="1200" b="0" i="0" dirty="0">
                <a:solidFill>
                  <a:schemeClr val="accent1"/>
                </a:solidFill>
                <a:effectLst/>
                <a:latin typeface="Candara" panose="020E0502030303020204" pitchFamily="34" charset="0"/>
              </a:rPr>
              <a:t> set </a:t>
            </a:r>
            <a:r>
              <a:rPr lang="en-IN" sz="1200" b="0" i="0" dirty="0" err="1">
                <a:solidFill>
                  <a:schemeClr val="accent1"/>
                </a:solidFill>
                <a:effectLst/>
                <a:latin typeface="Candara" panose="020E0502030303020204" pitchFamily="34" charset="0"/>
              </a:rPr>
              <a:t>amt_bought</a:t>
            </a:r>
            <a:r>
              <a:rPr lang="en-IN" sz="1200" b="0" i="0" dirty="0">
                <a:solidFill>
                  <a:schemeClr val="accent1"/>
                </a:solidFill>
                <a:effectLst/>
                <a:latin typeface="Candara" panose="020E0502030303020204" pitchFamily="34" charset="0"/>
              </a:rPr>
              <a:t>= </a:t>
            </a:r>
            <a:r>
              <a:rPr lang="en-IN" sz="1200" b="0" i="0" dirty="0" err="1">
                <a:solidFill>
                  <a:schemeClr val="accent1"/>
                </a:solidFill>
                <a:effectLst/>
                <a:latin typeface="Candara" panose="020E0502030303020204" pitchFamily="34" charset="0"/>
              </a:rPr>
              <a:t>amt_bought</a:t>
            </a:r>
            <a:r>
              <a:rPr lang="en-IN" sz="1200" b="0" i="0" dirty="0">
                <a:solidFill>
                  <a:schemeClr val="accent1"/>
                </a:solidFill>
                <a:effectLst/>
                <a:latin typeface="Candara" panose="020E0502030303020204" pitchFamily="34" charset="0"/>
              </a:rPr>
              <a:t> + </a:t>
            </a:r>
            <a:r>
              <a:rPr lang="en-IN" sz="1200" b="0" i="0" dirty="0" err="1">
                <a:solidFill>
                  <a:schemeClr val="accent1"/>
                </a:solidFill>
                <a:effectLst/>
                <a:latin typeface="Candara" panose="020E0502030303020204" pitchFamily="34" charset="0"/>
              </a:rPr>
              <a:t>message.amount</a:t>
            </a:r>
            <a:r>
              <a:rPr lang="en-IN" sz="1200" b="0" i="0" dirty="0">
                <a:solidFill>
                  <a:schemeClr val="accent1"/>
                </a:solidFill>
                <a:effectLst/>
                <a:latin typeface="Candara" panose="020E0502030303020204" pitchFamily="34" charset="0"/>
              </a:rPr>
              <a:t> where id=message.id; </a:t>
            </a:r>
          </a:p>
          <a:p>
            <a:pPr lvl="1"/>
            <a:r>
              <a:rPr lang="en-IN" sz="1200" b="0" i="0" dirty="0">
                <a:effectLst/>
                <a:latin typeface="Candara" panose="020E0502030303020204" pitchFamily="34" charset="0"/>
              </a:rPr>
              <a:t>End if </a:t>
            </a:r>
          </a:p>
          <a:p>
            <a:pPr lvl="1"/>
            <a:r>
              <a:rPr lang="en-IN" sz="1200" b="0" i="0" dirty="0">
                <a:solidFill>
                  <a:schemeClr val="tx1"/>
                </a:solidFill>
                <a:effectLst/>
                <a:latin typeface="Candara" panose="020E0502030303020204" pitchFamily="34" charset="0"/>
              </a:rPr>
              <a:t>End transaction</a:t>
            </a:r>
          </a:p>
          <a:p>
            <a:r>
              <a:rPr lang="en-IN" sz="1200" b="0" i="0" dirty="0">
                <a:effectLst/>
                <a:latin typeface="Candara" panose="020E0502030303020204" pitchFamily="34" charset="0"/>
              </a:rPr>
              <a:t>End for</a:t>
            </a:r>
            <a:endParaRPr lang="en-IN" sz="1200" dirty="0">
              <a:latin typeface="Candara" panose="020E0502030303020204" pitchFamily="34" charset="0"/>
            </a:endParaRPr>
          </a:p>
        </p:txBody>
      </p:sp>
      <p:pic>
        <p:nvPicPr>
          <p:cNvPr id="20" name="Graphic 19" descr="Checkmark with solid fill">
            <a:extLst>
              <a:ext uri="{FF2B5EF4-FFF2-40B4-BE49-F238E27FC236}">
                <a16:creationId xmlns:a16="http://schemas.microsoft.com/office/drawing/2014/main" id="{76383BD2-5837-40C2-BD0E-6C1E707FC25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91691" y="202762"/>
            <a:ext cx="713086" cy="713086"/>
          </a:xfrm>
          <a:prstGeom prst="rect">
            <a:avLst/>
          </a:prstGeom>
        </p:spPr>
      </p:pic>
      <p:pic>
        <p:nvPicPr>
          <p:cNvPr id="21" name="Graphic 20" descr="Checkmark with solid fill">
            <a:extLst>
              <a:ext uri="{FF2B5EF4-FFF2-40B4-BE49-F238E27FC236}">
                <a16:creationId xmlns:a16="http://schemas.microsoft.com/office/drawing/2014/main" id="{E28CC7F2-0415-4280-BFF4-87B52F6356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09564" y="263627"/>
            <a:ext cx="713086" cy="713086"/>
          </a:xfrm>
          <a:prstGeom prst="rect">
            <a:avLst/>
          </a:prstGeom>
        </p:spPr>
      </p:pic>
      <p:sp>
        <p:nvSpPr>
          <p:cNvPr id="23" name="Rectangle 22">
            <a:extLst>
              <a:ext uri="{FF2B5EF4-FFF2-40B4-BE49-F238E27FC236}">
                <a16:creationId xmlns:a16="http://schemas.microsoft.com/office/drawing/2014/main" id="{6DED465E-5D55-4900-9601-CD98B6051259}"/>
              </a:ext>
            </a:extLst>
          </p:cNvPr>
          <p:cNvSpPr/>
          <p:nvPr/>
        </p:nvSpPr>
        <p:spPr>
          <a:xfrm>
            <a:off x="2699664" y="4024527"/>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
        <p:nvSpPr>
          <p:cNvPr id="26" name="Rectangle 25">
            <a:extLst>
              <a:ext uri="{FF2B5EF4-FFF2-40B4-BE49-F238E27FC236}">
                <a16:creationId xmlns:a16="http://schemas.microsoft.com/office/drawing/2014/main" id="{2C2D0067-A622-4AA4-9839-9E08EF434294}"/>
              </a:ext>
            </a:extLst>
          </p:cNvPr>
          <p:cNvSpPr/>
          <p:nvPr/>
        </p:nvSpPr>
        <p:spPr>
          <a:xfrm>
            <a:off x="6882014" y="1556101"/>
            <a:ext cx="843805" cy="369332"/>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latin typeface="Candara" panose="020E0502030303020204" pitchFamily="34" charset="0"/>
              </a:rPr>
              <a:t>Queue</a:t>
            </a:r>
          </a:p>
        </p:txBody>
      </p:sp>
    </p:spTree>
    <p:extLst>
      <p:ext uri="{BB962C8B-B14F-4D97-AF65-F5344CB8AC3E}">
        <p14:creationId xmlns:p14="http://schemas.microsoft.com/office/powerpoint/2010/main" val="8035403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3FD4-908B-4ABE-B5E2-8D337601B46A}"/>
              </a:ext>
            </a:extLst>
          </p:cNvPr>
          <p:cNvSpPr>
            <a:spLocks noGrp="1"/>
          </p:cNvSpPr>
          <p:nvPr>
            <p:ph type="title"/>
          </p:nvPr>
        </p:nvSpPr>
        <p:spPr>
          <a:xfrm>
            <a:off x="1404481" y="1805619"/>
            <a:ext cx="7428977" cy="2578492"/>
          </a:xfrm>
        </p:spPr>
        <p:txBody>
          <a:bodyPr>
            <a:noAutofit/>
          </a:bodyPr>
          <a:lstStyle/>
          <a:p>
            <a:pPr algn="ctr"/>
            <a:r>
              <a:rPr lang="en-IN" sz="6000" dirty="0">
                <a:solidFill>
                  <a:schemeClr val="tx1"/>
                </a:solidFill>
              </a:rPr>
              <a:t>Avoiding 2PC:</a:t>
            </a:r>
            <a:br>
              <a:rPr lang="en-IN" sz="6000" dirty="0">
                <a:solidFill>
                  <a:schemeClr val="tx1"/>
                </a:solidFill>
              </a:rPr>
            </a:br>
            <a:r>
              <a:rPr lang="en-IN" sz="4800" b="1" dirty="0">
                <a:solidFill>
                  <a:srgbClr val="0070C0"/>
                </a:solidFill>
              </a:rPr>
              <a:t>What can be done?</a:t>
            </a:r>
            <a:endParaRPr lang="en-IN" sz="6000" b="1" dirty="0">
              <a:solidFill>
                <a:srgbClr val="0070C0"/>
              </a:solidFill>
            </a:endParaRPr>
          </a:p>
        </p:txBody>
      </p:sp>
    </p:spTree>
    <p:extLst>
      <p:ext uri="{BB962C8B-B14F-4D97-AF65-F5344CB8AC3E}">
        <p14:creationId xmlns:p14="http://schemas.microsoft.com/office/powerpoint/2010/main" val="42577380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3FD4-908B-4ABE-B5E2-8D337601B46A}"/>
              </a:ext>
            </a:extLst>
          </p:cNvPr>
          <p:cNvSpPr>
            <a:spLocks noGrp="1"/>
          </p:cNvSpPr>
          <p:nvPr>
            <p:ph type="title"/>
          </p:nvPr>
        </p:nvSpPr>
        <p:spPr>
          <a:xfrm>
            <a:off x="1715022" y="1429838"/>
            <a:ext cx="7428977" cy="2578492"/>
          </a:xfrm>
        </p:spPr>
        <p:txBody>
          <a:bodyPr>
            <a:noAutofit/>
          </a:bodyPr>
          <a:lstStyle/>
          <a:p>
            <a:pPr algn="ctr"/>
            <a:r>
              <a:rPr lang="en-IN" sz="6000" dirty="0">
                <a:solidFill>
                  <a:schemeClr val="tx1"/>
                </a:solidFill>
              </a:rPr>
              <a:t>Avoiding 2PC:</a:t>
            </a:r>
            <a:endParaRPr lang="en-IN" sz="6000" b="1" dirty="0">
              <a:solidFill>
                <a:schemeClr val="tx1"/>
              </a:solidFill>
            </a:endParaRPr>
          </a:p>
        </p:txBody>
      </p:sp>
      <p:sp>
        <p:nvSpPr>
          <p:cNvPr id="4" name="TextBox 3">
            <a:extLst>
              <a:ext uri="{FF2B5EF4-FFF2-40B4-BE49-F238E27FC236}">
                <a16:creationId xmlns:a16="http://schemas.microsoft.com/office/drawing/2014/main" id="{17BB51B0-5C86-4F8C-A4AB-87FFD1B00864}"/>
              </a:ext>
            </a:extLst>
          </p:cNvPr>
          <p:cNvSpPr txBox="1"/>
          <p:nvPr/>
        </p:nvSpPr>
        <p:spPr>
          <a:xfrm>
            <a:off x="2158651" y="2719084"/>
            <a:ext cx="6096000" cy="1446550"/>
          </a:xfrm>
          <a:prstGeom prst="rect">
            <a:avLst/>
          </a:prstGeom>
          <a:noFill/>
        </p:spPr>
        <p:txBody>
          <a:bodyPr wrap="square">
            <a:spAutoFit/>
          </a:bodyPr>
          <a:lstStyle/>
          <a:p>
            <a:pPr algn="ctr"/>
            <a:r>
              <a:rPr lang="en-IN" sz="4400" dirty="0">
                <a:solidFill>
                  <a:srgbClr val="0070C0"/>
                </a:solidFill>
              </a:rPr>
              <a:t>Solution1: </a:t>
            </a:r>
          </a:p>
          <a:p>
            <a:pPr algn="ctr"/>
            <a:r>
              <a:rPr lang="en-IN" sz="4400" b="1" dirty="0">
                <a:solidFill>
                  <a:srgbClr val="0070C0"/>
                </a:solidFill>
              </a:rPr>
              <a:t>Do Nothing. </a:t>
            </a:r>
            <a:r>
              <a:rPr lang="en-IN" sz="4400" b="1" dirty="0">
                <a:solidFill>
                  <a:srgbClr val="0070C0"/>
                </a:solidFill>
                <a:sym typeface="Wingdings" panose="05000000000000000000" pitchFamily="2" charset="2"/>
              </a:rPr>
              <a:t></a:t>
            </a:r>
            <a:r>
              <a:rPr lang="en-IN" sz="4400" b="1" dirty="0">
                <a:solidFill>
                  <a:srgbClr val="0070C0"/>
                </a:solidFill>
              </a:rPr>
              <a:t> </a:t>
            </a:r>
          </a:p>
        </p:txBody>
      </p:sp>
    </p:spTree>
    <p:extLst>
      <p:ext uri="{BB962C8B-B14F-4D97-AF65-F5344CB8AC3E}">
        <p14:creationId xmlns:p14="http://schemas.microsoft.com/office/powerpoint/2010/main" val="26349722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82871" y="0"/>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12943" y="383613"/>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20112" y="379955"/>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787578" y="1149453"/>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22045" y="1071073"/>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66587" y="1185276"/>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Graphic 23" descr="User with solid fill">
            <a:extLst>
              <a:ext uri="{FF2B5EF4-FFF2-40B4-BE49-F238E27FC236}">
                <a16:creationId xmlns:a16="http://schemas.microsoft.com/office/drawing/2014/main" id="{4789F930-14EF-4A25-B7C7-C2AFB627F2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65147" y="4369230"/>
            <a:ext cx="1865337" cy="1865337"/>
          </a:xfrm>
          <a:prstGeom prst="rect">
            <a:avLst/>
          </a:prstGeom>
        </p:spPr>
      </p:pic>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24" idx="1"/>
          </p:cNvCxnSpPr>
          <p:nvPr/>
        </p:nvCxnSpPr>
        <p:spPr>
          <a:xfrm>
            <a:off x="1164922" y="2137257"/>
            <a:ext cx="500225" cy="31646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24" idx="3"/>
          </p:cNvCxnSpPr>
          <p:nvPr/>
        </p:nvCxnSpPr>
        <p:spPr>
          <a:xfrm flipH="1">
            <a:off x="3530484" y="2137256"/>
            <a:ext cx="3841608" cy="31646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6"/>
          <a:stretch>
            <a:fillRect/>
          </a:stretch>
        </p:blipFill>
        <p:spPr>
          <a:xfrm>
            <a:off x="1720629" y="1334118"/>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7"/>
          <a:stretch>
            <a:fillRect/>
          </a:stretch>
        </p:blipFill>
        <p:spPr>
          <a:xfrm>
            <a:off x="7840780" y="1541764"/>
            <a:ext cx="1295400" cy="1447800"/>
          </a:xfrm>
          <a:prstGeom prst="rect">
            <a:avLst/>
          </a:prstGeom>
        </p:spPr>
      </p:pic>
      <p:sp>
        <p:nvSpPr>
          <p:cNvPr id="3" name="TextBox 2">
            <a:extLst>
              <a:ext uri="{FF2B5EF4-FFF2-40B4-BE49-F238E27FC236}">
                <a16:creationId xmlns:a16="http://schemas.microsoft.com/office/drawing/2014/main" id="{BD5BFA1F-97A2-4345-AEB8-DD62908403EE}"/>
              </a:ext>
            </a:extLst>
          </p:cNvPr>
          <p:cNvSpPr txBox="1"/>
          <p:nvPr/>
        </p:nvSpPr>
        <p:spPr>
          <a:xfrm>
            <a:off x="9237429" y="3396411"/>
            <a:ext cx="273013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b="1" dirty="0">
                <a:solidFill>
                  <a:srgbClr val="FF0000"/>
                </a:solidFill>
                <a:latin typeface="Candara" panose="020E0502030303020204" pitchFamily="34" charset="0"/>
              </a:rPr>
              <a:t>User facing component is not affected.</a:t>
            </a:r>
          </a:p>
        </p:txBody>
      </p:sp>
      <p:sp>
        <p:nvSpPr>
          <p:cNvPr id="17" name="TextBox 16">
            <a:extLst>
              <a:ext uri="{FF2B5EF4-FFF2-40B4-BE49-F238E27FC236}">
                <a16:creationId xmlns:a16="http://schemas.microsoft.com/office/drawing/2014/main" id="{049B27F5-E9E8-4987-A752-9C84182788C4}"/>
              </a:ext>
            </a:extLst>
          </p:cNvPr>
          <p:cNvSpPr txBox="1"/>
          <p:nvPr/>
        </p:nvSpPr>
        <p:spPr>
          <a:xfrm>
            <a:off x="4597629" y="3457182"/>
            <a:ext cx="4503020"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200" b="0" i="0" dirty="0">
                <a:effectLst/>
                <a:latin typeface="Candara" panose="020E0502030303020204" pitchFamily="34" charset="0"/>
              </a:rPr>
              <a:t>Begin transaction </a:t>
            </a:r>
          </a:p>
          <a:p>
            <a:r>
              <a:rPr lang="en-IN" sz="1200" b="0" i="0" dirty="0">
                <a:solidFill>
                  <a:srgbClr val="00B050"/>
                </a:solidFill>
                <a:effectLst/>
                <a:latin typeface="Candara" panose="020E0502030303020204" pitchFamily="34" charset="0"/>
              </a:rPr>
              <a:t>Insert into </a:t>
            </a:r>
            <a:r>
              <a:rPr lang="en-IN" sz="1200" b="1" i="0" dirty="0">
                <a:solidFill>
                  <a:srgbClr val="00B050"/>
                </a:solidFill>
                <a:effectLst/>
                <a:latin typeface="Candara" panose="020E0502030303020204" pitchFamily="34" charset="0"/>
              </a:rPr>
              <a:t>transaction</a:t>
            </a:r>
            <a:r>
              <a:rPr lang="en-IN" sz="1200" b="0" i="0" dirty="0">
                <a:solidFill>
                  <a:srgbClr val="00B050"/>
                </a:solidFill>
                <a:effectLst/>
                <a:latin typeface="Candara" panose="020E0502030303020204" pitchFamily="34" charset="0"/>
              </a:rPr>
              <a:t>(id, seller_id, </a:t>
            </a:r>
            <a:r>
              <a:rPr lang="en-IN" sz="1200" b="0" i="0" dirty="0" err="1">
                <a:solidFill>
                  <a:srgbClr val="00B050"/>
                </a:solidFill>
                <a:effectLst/>
                <a:latin typeface="Candara" panose="020E0502030303020204" pitchFamily="34" charset="0"/>
              </a:rPr>
              <a:t>buyer_id</a:t>
            </a:r>
            <a:r>
              <a:rPr lang="en-IN" sz="1200" b="0" i="0" dirty="0">
                <a:solidFill>
                  <a:srgbClr val="00B050"/>
                </a:solidFill>
                <a:effectLst/>
                <a:latin typeface="Candara" panose="020E0502030303020204" pitchFamily="34" charset="0"/>
              </a:rPr>
              <a:t>, amount); </a:t>
            </a:r>
          </a:p>
          <a:p>
            <a:r>
              <a:rPr lang="en-IN" sz="1200" b="1" i="0" dirty="0">
                <a:solidFill>
                  <a:srgbClr val="FFC000"/>
                </a:solidFill>
                <a:effectLst/>
                <a:latin typeface="Candara" panose="020E0502030303020204" pitchFamily="34" charset="0"/>
              </a:rPr>
              <a:t>Queue</a:t>
            </a:r>
            <a:r>
              <a:rPr lang="en-IN" sz="1200" b="0" i="0" dirty="0">
                <a:solidFill>
                  <a:srgbClr val="FFC000"/>
                </a:solidFill>
                <a:effectLst/>
                <a:latin typeface="Candara" panose="020E0502030303020204" pitchFamily="34" charset="0"/>
              </a:rPr>
              <a:t> message “update user(“seller”, seller_id, amount)”; </a:t>
            </a:r>
          </a:p>
          <a:p>
            <a:r>
              <a:rPr lang="en-IN" sz="1200" b="1" i="0" dirty="0">
                <a:solidFill>
                  <a:srgbClr val="FFC000"/>
                </a:solidFill>
                <a:effectLst/>
                <a:latin typeface="Candara" panose="020E0502030303020204" pitchFamily="34" charset="0"/>
              </a:rPr>
              <a:t>Queue</a:t>
            </a:r>
            <a:r>
              <a:rPr lang="en-IN" sz="1200" b="0" i="0" dirty="0">
                <a:solidFill>
                  <a:srgbClr val="FFC000"/>
                </a:solidFill>
                <a:effectLst/>
                <a:latin typeface="Candara" panose="020E0502030303020204" pitchFamily="34" charset="0"/>
              </a:rPr>
              <a:t> message “update user(“buyer”, </a:t>
            </a:r>
            <a:r>
              <a:rPr lang="en-IN" sz="1200" b="0" i="0" dirty="0" err="1">
                <a:solidFill>
                  <a:srgbClr val="FFC000"/>
                </a:solidFill>
                <a:effectLst/>
                <a:latin typeface="Candara" panose="020E0502030303020204" pitchFamily="34" charset="0"/>
              </a:rPr>
              <a:t>buyer_id</a:t>
            </a:r>
            <a:r>
              <a:rPr lang="en-IN" sz="1200" b="0" i="0" dirty="0">
                <a:solidFill>
                  <a:srgbClr val="FFC000"/>
                </a:solidFill>
                <a:effectLst/>
                <a:latin typeface="Candara" panose="020E0502030303020204" pitchFamily="34" charset="0"/>
              </a:rPr>
              <a:t>, amount)”;</a:t>
            </a:r>
          </a:p>
          <a:p>
            <a:r>
              <a:rPr lang="en-IN" sz="1200" b="0" i="0" dirty="0">
                <a:effectLst/>
                <a:latin typeface="Candara" panose="020E0502030303020204" pitchFamily="34" charset="0"/>
              </a:rPr>
              <a:t>End transaction</a:t>
            </a:r>
          </a:p>
        </p:txBody>
      </p:sp>
      <p:sp>
        <p:nvSpPr>
          <p:cNvPr id="19" name="TextBox 18">
            <a:extLst>
              <a:ext uri="{FF2B5EF4-FFF2-40B4-BE49-F238E27FC236}">
                <a16:creationId xmlns:a16="http://schemas.microsoft.com/office/drawing/2014/main" id="{7CEDE52A-3C5F-4AD2-85C5-827FD7EFF17E}"/>
              </a:ext>
            </a:extLst>
          </p:cNvPr>
          <p:cNvSpPr txBox="1"/>
          <p:nvPr/>
        </p:nvSpPr>
        <p:spPr>
          <a:xfrm>
            <a:off x="4613165" y="4703228"/>
            <a:ext cx="6977624"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200" b="0" i="0" dirty="0">
                <a:effectLst/>
                <a:latin typeface="Candara" panose="020E0502030303020204" pitchFamily="34" charset="0"/>
              </a:rPr>
              <a:t>For each message in queue </a:t>
            </a:r>
          </a:p>
          <a:p>
            <a:pPr lvl="1"/>
            <a:r>
              <a:rPr lang="en-IN" sz="1200" b="0" i="0" dirty="0">
                <a:effectLst/>
                <a:latin typeface="Candara" panose="020E0502030303020204" pitchFamily="34" charset="0"/>
              </a:rPr>
              <a:t>Begin transaction </a:t>
            </a:r>
          </a:p>
          <a:p>
            <a:pPr lvl="1"/>
            <a:r>
              <a:rPr lang="en-IN" sz="1200" b="1" i="0" dirty="0">
                <a:solidFill>
                  <a:srgbClr val="FFC000"/>
                </a:solidFill>
                <a:effectLst/>
                <a:highlight>
                  <a:srgbClr val="000000"/>
                </a:highlight>
                <a:latin typeface="Candara" panose="020E0502030303020204" pitchFamily="34" charset="0"/>
              </a:rPr>
              <a:t>Dequeue</a:t>
            </a:r>
            <a:r>
              <a:rPr lang="en-IN" sz="1200" b="0" i="0" dirty="0">
                <a:solidFill>
                  <a:srgbClr val="FFC000"/>
                </a:solidFill>
                <a:effectLst/>
                <a:highlight>
                  <a:srgbClr val="000000"/>
                </a:highlight>
                <a:latin typeface="Candara" panose="020E0502030303020204" pitchFamily="34" charset="0"/>
              </a:rPr>
              <a:t> message </a:t>
            </a:r>
          </a:p>
          <a:p>
            <a:pPr lvl="1"/>
            <a:r>
              <a:rPr lang="en-IN" sz="1200" b="0" i="0" dirty="0">
                <a:effectLst/>
                <a:latin typeface="Candara" panose="020E0502030303020204" pitchFamily="34" charset="0"/>
              </a:rPr>
              <a:t>If </a:t>
            </a:r>
            <a:r>
              <a:rPr lang="en-IN" sz="1200" b="0" i="0" dirty="0" err="1">
                <a:effectLst/>
                <a:latin typeface="Candara" panose="020E0502030303020204" pitchFamily="34" charset="0"/>
              </a:rPr>
              <a:t>message.type</a:t>
            </a:r>
            <a:r>
              <a:rPr lang="en-IN" sz="1200" b="0" i="0" dirty="0">
                <a:effectLst/>
                <a:latin typeface="Candara" panose="020E0502030303020204" pitchFamily="34" charset="0"/>
              </a:rPr>
              <a:t> == “seller” </a:t>
            </a:r>
          </a:p>
          <a:p>
            <a:pPr lvl="1"/>
            <a:r>
              <a:rPr lang="en-IN" sz="1200" dirty="0">
                <a:latin typeface="Candara" panose="020E0502030303020204" pitchFamily="34" charset="0"/>
              </a:rPr>
              <a:t>	</a:t>
            </a:r>
            <a:r>
              <a:rPr lang="en-IN" sz="1200" b="0" i="0" dirty="0">
                <a:solidFill>
                  <a:schemeClr val="accent1"/>
                </a:solidFill>
                <a:effectLst/>
                <a:latin typeface="Candara" panose="020E0502030303020204" pitchFamily="34" charset="0"/>
              </a:rPr>
              <a:t>Update </a:t>
            </a:r>
            <a:r>
              <a:rPr lang="en-IN" sz="1200" b="1" i="0" dirty="0">
                <a:solidFill>
                  <a:schemeClr val="accent1"/>
                </a:solidFill>
                <a:effectLst/>
                <a:latin typeface="Candara" panose="020E0502030303020204" pitchFamily="34" charset="0"/>
              </a:rPr>
              <a:t>user</a:t>
            </a:r>
            <a:r>
              <a:rPr lang="en-IN" sz="1200" b="0" i="0" dirty="0">
                <a:solidFill>
                  <a:schemeClr val="accent1"/>
                </a:solidFill>
                <a:effectLst/>
                <a:latin typeface="Candara" panose="020E0502030303020204" pitchFamily="34" charset="0"/>
              </a:rPr>
              <a:t> set </a:t>
            </a:r>
            <a:r>
              <a:rPr lang="en-IN" sz="1200" b="0" i="0" dirty="0" err="1">
                <a:solidFill>
                  <a:schemeClr val="accent1"/>
                </a:solidFill>
                <a:effectLst/>
                <a:latin typeface="Candara" panose="020E0502030303020204" pitchFamily="34" charset="0"/>
              </a:rPr>
              <a:t>amt_sold</a:t>
            </a:r>
            <a:r>
              <a:rPr lang="en-IN" sz="1200" b="0" i="0" dirty="0">
                <a:solidFill>
                  <a:schemeClr val="accent1"/>
                </a:solidFill>
                <a:effectLst/>
                <a:latin typeface="Candara" panose="020E0502030303020204" pitchFamily="34" charset="0"/>
              </a:rPr>
              <a:t>    = </a:t>
            </a:r>
            <a:r>
              <a:rPr lang="en-IN" sz="1200" b="0" i="0" dirty="0" err="1">
                <a:solidFill>
                  <a:schemeClr val="accent1"/>
                </a:solidFill>
                <a:effectLst/>
                <a:latin typeface="Candara" panose="020E0502030303020204" pitchFamily="34" charset="0"/>
              </a:rPr>
              <a:t>amt_sold</a:t>
            </a:r>
            <a:r>
              <a:rPr lang="en-IN" sz="1200" b="0" i="0" dirty="0">
                <a:solidFill>
                  <a:schemeClr val="accent1"/>
                </a:solidFill>
                <a:effectLst/>
                <a:latin typeface="Candara" panose="020E0502030303020204" pitchFamily="34" charset="0"/>
              </a:rPr>
              <a:t>      + </a:t>
            </a:r>
            <a:r>
              <a:rPr lang="en-IN" sz="1200" b="0" i="0" dirty="0" err="1">
                <a:solidFill>
                  <a:schemeClr val="accent1"/>
                </a:solidFill>
                <a:effectLst/>
                <a:latin typeface="Candara" panose="020E0502030303020204" pitchFamily="34" charset="0"/>
              </a:rPr>
              <a:t>message.amount</a:t>
            </a:r>
            <a:r>
              <a:rPr lang="en-IN" sz="1200" b="0" i="0" dirty="0">
                <a:solidFill>
                  <a:schemeClr val="accent1"/>
                </a:solidFill>
                <a:effectLst/>
                <a:latin typeface="Candara" panose="020E0502030303020204" pitchFamily="34" charset="0"/>
              </a:rPr>
              <a:t> where id=message.id; </a:t>
            </a:r>
          </a:p>
          <a:p>
            <a:pPr lvl="1"/>
            <a:r>
              <a:rPr lang="en-IN" sz="1200" b="0" i="0" dirty="0">
                <a:effectLst/>
                <a:latin typeface="Candara" panose="020E0502030303020204" pitchFamily="34" charset="0"/>
              </a:rPr>
              <a:t>Else </a:t>
            </a:r>
          </a:p>
          <a:p>
            <a:pPr lvl="1"/>
            <a:r>
              <a:rPr lang="en-IN" sz="1200" dirty="0">
                <a:latin typeface="Candara" panose="020E0502030303020204" pitchFamily="34" charset="0"/>
              </a:rPr>
              <a:t>	</a:t>
            </a:r>
            <a:r>
              <a:rPr lang="en-IN" sz="1200" b="0" i="0" dirty="0">
                <a:solidFill>
                  <a:schemeClr val="accent1"/>
                </a:solidFill>
                <a:effectLst/>
                <a:latin typeface="Candara" panose="020E0502030303020204" pitchFamily="34" charset="0"/>
              </a:rPr>
              <a:t>Update </a:t>
            </a:r>
            <a:r>
              <a:rPr lang="en-IN" sz="1200" b="1" i="0" dirty="0">
                <a:solidFill>
                  <a:schemeClr val="accent1"/>
                </a:solidFill>
                <a:effectLst/>
                <a:latin typeface="Candara" panose="020E0502030303020204" pitchFamily="34" charset="0"/>
              </a:rPr>
              <a:t>user</a:t>
            </a:r>
            <a:r>
              <a:rPr lang="en-IN" sz="1200" b="0" i="0" dirty="0">
                <a:solidFill>
                  <a:schemeClr val="accent1"/>
                </a:solidFill>
                <a:effectLst/>
                <a:latin typeface="Candara" panose="020E0502030303020204" pitchFamily="34" charset="0"/>
              </a:rPr>
              <a:t> set </a:t>
            </a:r>
            <a:r>
              <a:rPr lang="en-IN" sz="1200" b="0" i="0" dirty="0" err="1">
                <a:solidFill>
                  <a:schemeClr val="accent1"/>
                </a:solidFill>
                <a:effectLst/>
                <a:latin typeface="Candara" panose="020E0502030303020204" pitchFamily="34" charset="0"/>
              </a:rPr>
              <a:t>amt_bought</a:t>
            </a:r>
            <a:r>
              <a:rPr lang="en-IN" sz="1200" b="0" i="0" dirty="0">
                <a:solidFill>
                  <a:schemeClr val="accent1"/>
                </a:solidFill>
                <a:effectLst/>
                <a:latin typeface="Candara" panose="020E0502030303020204" pitchFamily="34" charset="0"/>
              </a:rPr>
              <a:t>= </a:t>
            </a:r>
            <a:r>
              <a:rPr lang="en-IN" sz="1200" b="0" i="0" dirty="0" err="1">
                <a:solidFill>
                  <a:schemeClr val="accent1"/>
                </a:solidFill>
                <a:effectLst/>
                <a:latin typeface="Candara" panose="020E0502030303020204" pitchFamily="34" charset="0"/>
              </a:rPr>
              <a:t>amt_bought</a:t>
            </a:r>
            <a:r>
              <a:rPr lang="en-IN" sz="1200" b="0" i="0" dirty="0">
                <a:solidFill>
                  <a:schemeClr val="accent1"/>
                </a:solidFill>
                <a:effectLst/>
                <a:latin typeface="Candara" panose="020E0502030303020204" pitchFamily="34" charset="0"/>
              </a:rPr>
              <a:t> + </a:t>
            </a:r>
            <a:r>
              <a:rPr lang="en-IN" sz="1200" b="0" i="0" dirty="0" err="1">
                <a:solidFill>
                  <a:schemeClr val="accent1"/>
                </a:solidFill>
                <a:effectLst/>
                <a:latin typeface="Candara" panose="020E0502030303020204" pitchFamily="34" charset="0"/>
              </a:rPr>
              <a:t>message.amount</a:t>
            </a:r>
            <a:r>
              <a:rPr lang="en-IN" sz="1200" b="0" i="0" dirty="0">
                <a:solidFill>
                  <a:schemeClr val="accent1"/>
                </a:solidFill>
                <a:effectLst/>
                <a:latin typeface="Candara" panose="020E0502030303020204" pitchFamily="34" charset="0"/>
              </a:rPr>
              <a:t> where id=message.id; </a:t>
            </a:r>
          </a:p>
          <a:p>
            <a:pPr lvl="1"/>
            <a:r>
              <a:rPr lang="en-IN" sz="1200" b="0" i="0" dirty="0">
                <a:effectLst/>
                <a:latin typeface="Candara" panose="020E0502030303020204" pitchFamily="34" charset="0"/>
              </a:rPr>
              <a:t>End if </a:t>
            </a:r>
          </a:p>
          <a:p>
            <a:pPr lvl="1"/>
            <a:r>
              <a:rPr lang="en-IN" sz="1200" b="0" i="0" dirty="0">
                <a:effectLst/>
                <a:latin typeface="Candara" panose="020E0502030303020204" pitchFamily="34" charset="0"/>
              </a:rPr>
              <a:t>End transaction</a:t>
            </a:r>
          </a:p>
          <a:p>
            <a:r>
              <a:rPr lang="en-IN" sz="1200" b="0" i="0" dirty="0">
                <a:effectLst/>
                <a:latin typeface="Candara" panose="020E0502030303020204" pitchFamily="34" charset="0"/>
              </a:rPr>
              <a:t>End for</a:t>
            </a:r>
            <a:endParaRPr lang="en-IN" sz="1200" dirty="0">
              <a:latin typeface="Candara" panose="020E0502030303020204" pitchFamily="34" charset="0"/>
            </a:endParaRPr>
          </a:p>
        </p:txBody>
      </p:sp>
      <p:sp>
        <p:nvSpPr>
          <p:cNvPr id="20" name="Rectangle 19">
            <a:extLst>
              <a:ext uri="{FF2B5EF4-FFF2-40B4-BE49-F238E27FC236}">
                <a16:creationId xmlns:a16="http://schemas.microsoft.com/office/drawing/2014/main" id="{5B2E8F12-A5D8-414D-80F3-3D0E28ABD9ED}"/>
              </a:ext>
            </a:extLst>
          </p:cNvPr>
          <p:cNvSpPr/>
          <p:nvPr/>
        </p:nvSpPr>
        <p:spPr>
          <a:xfrm>
            <a:off x="6882014" y="1556101"/>
            <a:ext cx="843805" cy="369332"/>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latin typeface="Candara" panose="020E0502030303020204" pitchFamily="34" charset="0"/>
              </a:rPr>
              <a:t>Queue</a:t>
            </a:r>
          </a:p>
        </p:txBody>
      </p:sp>
    </p:spTree>
    <p:extLst>
      <p:ext uri="{BB962C8B-B14F-4D97-AF65-F5344CB8AC3E}">
        <p14:creationId xmlns:p14="http://schemas.microsoft.com/office/powerpoint/2010/main" val="180081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1BDDEE-3A3A-4110-AF97-72EF0FCE34B6}"/>
              </a:ext>
            </a:extLst>
          </p:cNvPr>
          <p:cNvSpPr txBox="1"/>
          <p:nvPr/>
        </p:nvSpPr>
        <p:spPr>
          <a:xfrm>
            <a:off x="962025" y="885825"/>
            <a:ext cx="4143375" cy="461665"/>
          </a:xfrm>
          <a:prstGeom prst="rect">
            <a:avLst/>
          </a:prstGeom>
          <a:noFill/>
        </p:spPr>
        <p:txBody>
          <a:bodyPr wrap="square" rtlCol="0">
            <a:spAutoFit/>
          </a:bodyPr>
          <a:lstStyle/>
          <a:p>
            <a:r>
              <a:rPr lang="en-IN" sz="2400" b="1" dirty="0">
                <a:solidFill>
                  <a:schemeClr val="accent2"/>
                </a:solidFill>
                <a:latin typeface="Candara" panose="020E0502030303020204" pitchFamily="34" charset="0"/>
              </a:rPr>
              <a:t>Vertical scaling (Scaling up)</a:t>
            </a:r>
          </a:p>
        </p:txBody>
      </p:sp>
      <p:sp>
        <p:nvSpPr>
          <p:cNvPr id="3" name="TextBox 2">
            <a:extLst>
              <a:ext uri="{FF2B5EF4-FFF2-40B4-BE49-F238E27FC236}">
                <a16:creationId xmlns:a16="http://schemas.microsoft.com/office/drawing/2014/main" id="{2F330B81-5F07-4429-9928-D183BE5D81E3}"/>
              </a:ext>
            </a:extLst>
          </p:cNvPr>
          <p:cNvSpPr txBox="1"/>
          <p:nvPr/>
        </p:nvSpPr>
        <p:spPr>
          <a:xfrm>
            <a:off x="6029325" y="885825"/>
            <a:ext cx="4933950" cy="461665"/>
          </a:xfrm>
          <a:prstGeom prst="rect">
            <a:avLst/>
          </a:prstGeom>
          <a:noFill/>
        </p:spPr>
        <p:txBody>
          <a:bodyPr wrap="square" rtlCol="0">
            <a:spAutoFit/>
          </a:bodyPr>
          <a:lstStyle/>
          <a:p>
            <a:r>
              <a:rPr lang="en-IN" sz="2400" b="1" dirty="0">
                <a:solidFill>
                  <a:schemeClr val="accent2"/>
                </a:solidFill>
                <a:latin typeface="Candara" panose="020E0502030303020204" pitchFamily="34" charset="0"/>
              </a:rPr>
              <a:t>Horizontal scaling </a:t>
            </a:r>
            <a:r>
              <a:rPr lang="en-US" sz="2400" b="1" dirty="0">
                <a:solidFill>
                  <a:schemeClr val="accent2"/>
                </a:solidFill>
                <a:latin typeface="Candara" panose="020E0502030303020204" pitchFamily="34" charset="0"/>
              </a:rPr>
              <a:t>(Scaling out) </a:t>
            </a:r>
            <a:endParaRPr lang="en-IN" sz="2400" b="1" dirty="0">
              <a:solidFill>
                <a:schemeClr val="accent2"/>
              </a:solidFill>
              <a:latin typeface="Candara" panose="020E0502030303020204" pitchFamily="34" charset="0"/>
            </a:endParaRPr>
          </a:p>
        </p:txBody>
      </p:sp>
      <p:sp>
        <p:nvSpPr>
          <p:cNvPr id="7" name="TextBox 6">
            <a:extLst>
              <a:ext uri="{FF2B5EF4-FFF2-40B4-BE49-F238E27FC236}">
                <a16:creationId xmlns:a16="http://schemas.microsoft.com/office/drawing/2014/main" id="{7830E60B-E2C7-425F-A71F-289309D0E6D3}"/>
              </a:ext>
            </a:extLst>
          </p:cNvPr>
          <p:cNvSpPr txBox="1"/>
          <p:nvPr/>
        </p:nvSpPr>
        <p:spPr>
          <a:xfrm>
            <a:off x="962025" y="1514475"/>
            <a:ext cx="4624583"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ndara" panose="020E0502030303020204" pitchFamily="34" charset="0"/>
              </a:rPr>
              <a:t>Scaling by adding more power (CPU, RAM </a:t>
            </a:r>
            <a:r>
              <a:rPr lang="en-US" dirty="0" err="1">
                <a:latin typeface="Candara" panose="020E0502030303020204" pitchFamily="34" charset="0"/>
              </a:rPr>
              <a:t>etc</a:t>
            </a:r>
            <a:r>
              <a:rPr lang="en-US" dirty="0">
                <a:latin typeface="Candara" panose="020E0502030303020204" pitchFamily="34" charset="0"/>
              </a:rPr>
              <a:t>)</a:t>
            </a:r>
          </a:p>
          <a:p>
            <a:pPr marL="285750" indent="-285750">
              <a:buFont typeface="Arial" panose="020B0604020202020204" pitchFamily="34" charset="0"/>
              <a:buChar char="•"/>
            </a:pPr>
            <a:r>
              <a:rPr lang="en-US" dirty="0">
                <a:latin typeface="Candara" panose="020E0502030303020204" pitchFamily="34" charset="0"/>
              </a:rPr>
              <a:t>Easier to implement as logic need not be altered. (Just run same code on machines with higher specifications)</a:t>
            </a:r>
          </a:p>
          <a:p>
            <a:pPr marL="285750" indent="-285750">
              <a:buFont typeface="Arial" panose="020B0604020202020204" pitchFamily="34" charset="0"/>
              <a:buChar char="•"/>
            </a:pPr>
            <a:r>
              <a:rPr lang="en-US" dirty="0">
                <a:latin typeface="Candara" panose="020E0502030303020204" pitchFamily="34" charset="0"/>
              </a:rPr>
              <a:t>Data lives on single node and scaling is done through multicore</a:t>
            </a:r>
          </a:p>
          <a:p>
            <a:pPr marL="285750" indent="-285750">
              <a:buFont typeface="Arial" panose="020B0604020202020204" pitchFamily="34" charset="0"/>
              <a:buChar char="•"/>
            </a:pPr>
            <a:r>
              <a:rPr lang="en-US" dirty="0">
                <a:latin typeface="Candara" panose="020E0502030303020204" pitchFamily="34" charset="0"/>
              </a:rPr>
              <a:t>Higher downtime required for scaling</a:t>
            </a:r>
          </a:p>
          <a:p>
            <a:pPr marL="285750" indent="-285750">
              <a:buFont typeface="Arial" panose="020B0604020202020204" pitchFamily="34" charset="0"/>
              <a:buChar char="•"/>
            </a:pPr>
            <a:r>
              <a:rPr lang="en-US" dirty="0">
                <a:latin typeface="Candara" panose="020E0502030303020204" pitchFamily="34" charset="0"/>
              </a:rPr>
              <a:t>Concurrent programming done using Message passing is easier due to shared address space (Data sharing/message sharing can be done by passing a reference) </a:t>
            </a:r>
          </a:p>
          <a:p>
            <a:endParaRPr lang="en-IN" dirty="0">
              <a:latin typeface="Candara" panose="020E0502030303020204" pitchFamily="34" charset="0"/>
            </a:endParaRPr>
          </a:p>
          <a:p>
            <a:pPr marL="285750" indent="-285750">
              <a:buFont typeface="Arial" panose="020B0604020202020204" pitchFamily="34" charset="0"/>
              <a:buChar char="•"/>
            </a:pPr>
            <a:endParaRPr lang="en-IN" dirty="0">
              <a:latin typeface="Candara" panose="020E0502030303020204" pitchFamily="34" charset="0"/>
            </a:endParaRPr>
          </a:p>
        </p:txBody>
      </p:sp>
      <p:sp>
        <p:nvSpPr>
          <p:cNvPr id="8" name="TextBox 7">
            <a:extLst>
              <a:ext uri="{FF2B5EF4-FFF2-40B4-BE49-F238E27FC236}">
                <a16:creationId xmlns:a16="http://schemas.microsoft.com/office/drawing/2014/main" id="{B5C22AC4-54AB-4801-BFC3-D9346568BBB6}"/>
              </a:ext>
            </a:extLst>
          </p:cNvPr>
          <p:cNvSpPr txBox="1"/>
          <p:nvPr/>
        </p:nvSpPr>
        <p:spPr>
          <a:xfrm>
            <a:off x="6029325" y="1514475"/>
            <a:ext cx="4714875"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ndara" panose="020E0502030303020204" pitchFamily="34" charset="0"/>
              </a:rPr>
              <a:t>Scaling by adding more machines</a:t>
            </a:r>
          </a:p>
          <a:p>
            <a:pPr marL="285750" indent="-285750">
              <a:buFont typeface="Arial" panose="020B0604020202020204" pitchFamily="34" charset="0"/>
              <a:buChar char="•"/>
            </a:pPr>
            <a:r>
              <a:rPr lang="en-US" dirty="0">
                <a:latin typeface="Candara" panose="020E0502030303020204" pitchFamily="34" charset="0"/>
              </a:rPr>
              <a:t>Tougher to implement</a:t>
            </a:r>
          </a:p>
          <a:p>
            <a:pPr marL="285750" indent="-285750">
              <a:buFont typeface="Arial" panose="020B0604020202020204" pitchFamily="34" charset="0"/>
              <a:buChar char="•"/>
            </a:pPr>
            <a:r>
              <a:rPr lang="en-US" dirty="0">
                <a:latin typeface="Candara" panose="020E0502030303020204" pitchFamily="34" charset="0"/>
              </a:rPr>
              <a:t>Each node contains part of data</a:t>
            </a:r>
          </a:p>
          <a:p>
            <a:pPr marL="285750" indent="-285750">
              <a:buFont typeface="Arial" panose="020B0604020202020204" pitchFamily="34" charset="0"/>
              <a:buChar char="•"/>
            </a:pPr>
            <a:r>
              <a:rPr lang="en-US" dirty="0">
                <a:latin typeface="Candara" panose="020E0502030303020204" pitchFamily="34" charset="0"/>
              </a:rPr>
              <a:t>Lesser downtime required for scaling</a:t>
            </a:r>
          </a:p>
          <a:p>
            <a:pPr marL="285750" indent="-285750">
              <a:buFont typeface="Arial" panose="020B0604020202020204" pitchFamily="34" charset="0"/>
              <a:buChar char="•"/>
            </a:pPr>
            <a:r>
              <a:rPr lang="en-US" dirty="0">
                <a:latin typeface="Candara" panose="020E0502030303020204" pitchFamily="34" charset="0"/>
              </a:rPr>
              <a:t>Jobs can be distributed across networks (</a:t>
            </a:r>
            <a:r>
              <a:rPr lang="en-US" dirty="0" err="1">
                <a:latin typeface="Candara" panose="020E0502030303020204" pitchFamily="34" charset="0"/>
              </a:rPr>
              <a:t>Eg</a:t>
            </a:r>
            <a:r>
              <a:rPr lang="en-US" dirty="0">
                <a:latin typeface="Candara" panose="020E0502030303020204" pitchFamily="34" charset="0"/>
              </a:rPr>
              <a:t>: Map reduce)</a:t>
            </a:r>
          </a:p>
          <a:p>
            <a:pPr marL="285750" indent="-285750">
              <a:buFont typeface="Arial" panose="020B0604020202020204" pitchFamily="34" charset="0"/>
              <a:buChar char="•"/>
            </a:pPr>
            <a:r>
              <a:rPr lang="en-US" dirty="0">
                <a:latin typeface="Candara" panose="020E0502030303020204" pitchFamily="34" charset="0"/>
              </a:rPr>
              <a:t>Data sharing is complex and costly</a:t>
            </a:r>
          </a:p>
          <a:p>
            <a:endParaRPr lang="en-IN" dirty="0">
              <a:latin typeface="Candara" panose="020E0502030303020204" pitchFamily="34" charset="0"/>
            </a:endParaRPr>
          </a:p>
          <a:p>
            <a:pPr marL="285750" indent="-285750">
              <a:buFont typeface="Arial" panose="020B0604020202020204" pitchFamily="34" charset="0"/>
              <a:buChar char="•"/>
            </a:pPr>
            <a:endParaRPr lang="en-US" dirty="0">
              <a:latin typeface="Candara" panose="020E0502030303020204" pitchFamily="34" charset="0"/>
            </a:endParaRPr>
          </a:p>
          <a:p>
            <a:endParaRPr lang="en-IN" dirty="0">
              <a:latin typeface="Candara" panose="020E0502030303020204" pitchFamily="34" charset="0"/>
            </a:endParaRPr>
          </a:p>
        </p:txBody>
      </p:sp>
    </p:spTree>
    <p:extLst>
      <p:ext uri="{BB962C8B-B14F-4D97-AF65-F5344CB8AC3E}">
        <p14:creationId xmlns:p14="http://schemas.microsoft.com/office/powerpoint/2010/main" val="1865149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82871" y="0"/>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12943" y="383613"/>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20112" y="379955"/>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787578" y="1149453"/>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22045" y="1071073"/>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66587" y="1185276"/>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Graphic 23" descr="User with solid fill">
            <a:extLst>
              <a:ext uri="{FF2B5EF4-FFF2-40B4-BE49-F238E27FC236}">
                <a16:creationId xmlns:a16="http://schemas.microsoft.com/office/drawing/2014/main" id="{4789F930-14EF-4A25-B7C7-C2AFB627F2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65147" y="4369230"/>
            <a:ext cx="1865337" cy="1865337"/>
          </a:xfrm>
          <a:prstGeom prst="rect">
            <a:avLst/>
          </a:prstGeom>
        </p:spPr>
      </p:pic>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24" idx="1"/>
          </p:cNvCxnSpPr>
          <p:nvPr/>
        </p:nvCxnSpPr>
        <p:spPr>
          <a:xfrm>
            <a:off x="1164922" y="2137257"/>
            <a:ext cx="500225" cy="31646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24" idx="3"/>
          </p:cNvCxnSpPr>
          <p:nvPr/>
        </p:nvCxnSpPr>
        <p:spPr>
          <a:xfrm flipH="1">
            <a:off x="3530484" y="2137256"/>
            <a:ext cx="3841608" cy="31646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6"/>
          <a:stretch>
            <a:fillRect/>
          </a:stretch>
        </p:blipFill>
        <p:spPr>
          <a:xfrm>
            <a:off x="1720629" y="1334118"/>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7"/>
          <a:stretch>
            <a:fillRect/>
          </a:stretch>
        </p:blipFill>
        <p:spPr>
          <a:xfrm>
            <a:off x="7840780" y="1541764"/>
            <a:ext cx="1295400" cy="1447800"/>
          </a:xfrm>
          <a:prstGeom prst="rect">
            <a:avLst/>
          </a:prstGeom>
        </p:spPr>
      </p:pic>
      <p:sp>
        <p:nvSpPr>
          <p:cNvPr id="3" name="TextBox 2">
            <a:extLst>
              <a:ext uri="{FF2B5EF4-FFF2-40B4-BE49-F238E27FC236}">
                <a16:creationId xmlns:a16="http://schemas.microsoft.com/office/drawing/2014/main" id="{BD5BFA1F-97A2-4345-AEB8-DD62908403EE}"/>
              </a:ext>
            </a:extLst>
          </p:cNvPr>
          <p:cNvSpPr txBox="1"/>
          <p:nvPr/>
        </p:nvSpPr>
        <p:spPr>
          <a:xfrm>
            <a:off x="363256" y="5995889"/>
            <a:ext cx="434478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b="1" dirty="0">
                <a:solidFill>
                  <a:srgbClr val="FF0000"/>
                </a:solidFill>
                <a:latin typeface="Candara" panose="020E0502030303020204" pitchFamily="34" charset="0"/>
              </a:rPr>
              <a:t>Due to 2PC, background component which processes messages looses availability.</a:t>
            </a:r>
          </a:p>
        </p:txBody>
      </p:sp>
      <p:sp>
        <p:nvSpPr>
          <p:cNvPr id="17" name="TextBox 16">
            <a:extLst>
              <a:ext uri="{FF2B5EF4-FFF2-40B4-BE49-F238E27FC236}">
                <a16:creationId xmlns:a16="http://schemas.microsoft.com/office/drawing/2014/main" id="{10E33484-B411-4D01-88BC-805AC58CF2C7}"/>
              </a:ext>
            </a:extLst>
          </p:cNvPr>
          <p:cNvSpPr txBox="1"/>
          <p:nvPr/>
        </p:nvSpPr>
        <p:spPr>
          <a:xfrm>
            <a:off x="4851120" y="3467631"/>
            <a:ext cx="4503020"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200" b="0" i="0" dirty="0">
                <a:effectLst/>
                <a:latin typeface="Candara" panose="020E0502030303020204" pitchFamily="34" charset="0"/>
              </a:rPr>
              <a:t>Begin transaction </a:t>
            </a:r>
          </a:p>
          <a:p>
            <a:r>
              <a:rPr lang="en-IN" sz="1200" b="0" i="0" dirty="0">
                <a:solidFill>
                  <a:srgbClr val="00B050"/>
                </a:solidFill>
                <a:effectLst/>
                <a:latin typeface="Candara" panose="020E0502030303020204" pitchFamily="34" charset="0"/>
              </a:rPr>
              <a:t>Insert into </a:t>
            </a:r>
            <a:r>
              <a:rPr lang="en-IN" sz="1200" b="1" i="0" dirty="0">
                <a:solidFill>
                  <a:srgbClr val="00B050"/>
                </a:solidFill>
                <a:effectLst/>
                <a:latin typeface="Candara" panose="020E0502030303020204" pitchFamily="34" charset="0"/>
              </a:rPr>
              <a:t>transaction</a:t>
            </a:r>
            <a:r>
              <a:rPr lang="en-IN" sz="1200" b="0" i="0" dirty="0">
                <a:solidFill>
                  <a:srgbClr val="00B050"/>
                </a:solidFill>
                <a:effectLst/>
                <a:latin typeface="Candara" panose="020E0502030303020204" pitchFamily="34" charset="0"/>
              </a:rPr>
              <a:t>(id, seller_id, </a:t>
            </a:r>
            <a:r>
              <a:rPr lang="en-IN" sz="1200" b="0" i="0" dirty="0" err="1">
                <a:solidFill>
                  <a:srgbClr val="00B050"/>
                </a:solidFill>
                <a:effectLst/>
                <a:latin typeface="Candara" panose="020E0502030303020204" pitchFamily="34" charset="0"/>
              </a:rPr>
              <a:t>buyer_id</a:t>
            </a:r>
            <a:r>
              <a:rPr lang="en-IN" sz="1200" b="0" i="0" dirty="0">
                <a:solidFill>
                  <a:srgbClr val="00B050"/>
                </a:solidFill>
                <a:effectLst/>
                <a:latin typeface="Candara" panose="020E0502030303020204" pitchFamily="34" charset="0"/>
              </a:rPr>
              <a:t>, amount); </a:t>
            </a:r>
          </a:p>
          <a:p>
            <a:r>
              <a:rPr lang="en-IN" sz="1200" b="1" i="0" dirty="0">
                <a:solidFill>
                  <a:srgbClr val="FFC000"/>
                </a:solidFill>
                <a:effectLst/>
                <a:latin typeface="Candara" panose="020E0502030303020204" pitchFamily="34" charset="0"/>
              </a:rPr>
              <a:t>Queue</a:t>
            </a:r>
            <a:r>
              <a:rPr lang="en-IN" sz="1200" b="0" i="0" dirty="0">
                <a:solidFill>
                  <a:srgbClr val="FFC000"/>
                </a:solidFill>
                <a:effectLst/>
                <a:latin typeface="Candara" panose="020E0502030303020204" pitchFamily="34" charset="0"/>
              </a:rPr>
              <a:t> message “update user(“seller”, seller_id, amount)”; </a:t>
            </a:r>
          </a:p>
          <a:p>
            <a:r>
              <a:rPr lang="en-IN" sz="1200" b="1" i="0" dirty="0">
                <a:solidFill>
                  <a:srgbClr val="FFC000"/>
                </a:solidFill>
                <a:effectLst/>
                <a:latin typeface="Candara" panose="020E0502030303020204" pitchFamily="34" charset="0"/>
              </a:rPr>
              <a:t>Queue</a:t>
            </a:r>
            <a:r>
              <a:rPr lang="en-IN" sz="1200" b="0" i="0" dirty="0">
                <a:solidFill>
                  <a:srgbClr val="FFC000"/>
                </a:solidFill>
                <a:effectLst/>
                <a:latin typeface="Candara" panose="020E0502030303020204" pitchFamily="34" charset="0"/>
              </a:rPr>
              <a:t> message “update user(“buyer”, </a:t>
            </a:r>
            <a:r>
              <a:rPr lang="en-IN" sz="1200" b="0" i="0" dirty="0" err="1">
                <a:solidFill>
                  <a:srgbClr val="FFC000"/>
                </a:solidFill>
                <a:effectLst/>
                <a:latin typeface="Candara" panose="020E0502030303020204" pitchFamily="34" charset="0"/>
              </a:rPr>
              <a:t>buyer_id</a:t>
            </a:r>
            <a:r>
              <a:rPr lang="en-IN" sz="1200" b="0" i="0" dirty="0">
                <a:solidFill>
                  <a:srgbClr val="FFC000"/>
                </a:solidFill>
                <a:effectLst/>
                <a:latin typeface="Candara" panose="020E0502030303020204" pitchFamily="34" charset="0"/>
              </a:rPr>
              <a:t>, amount)”;</a:t>
            </a:r>
          </a:p>
          <a:p>
            <a:r>
              <a:rPr lang="en-IN" sz="1200" b="0" i="0" dirty="0">
                <a:effectLst/>
                <a:latin typeface="Candara" panose="020E0502030303020204" pitchFamily="34" charset="0"/>
              </a:rPr>
              <a:t>End transaction</a:t>
            </a:r>
          </a:p>
        </p:txBody>
      </p:sp>
      <p:sp>
        <p:nvSpPr>
          <p:cNvPr id="19" name="TextBox 18">
            <a:extLst>
              <a:ext uri="{FF2B5EF4-FFF2-40B4-BE49-F238E27FC236}">
                <a16:creationId xmlns:a16="http://schemas.microsoft.com/office/drawing/2014/main" id="{9CC7ECA8-80CD-473F-9F64-3D298744900C}"/>
              </a:ext>
            </a:extLst>
          </p:cNvPr>
          <p:cNvSpPr txBox="1"/>
          <p:nvPr/>
        </p:nvSpPr>
        <p:spPr>
          <a:xfrm>
            <a:off x="4851120" y="4696670"/>
            <a:ext cx="6977624"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200" b="0" i="0" dirty="0">
                <a:effectLst/>
                <a:latin typeface="Candara" panose="020E0502030303020204" pitchFamily="34" charset="0"/>
              </a:rPr>
              <a:t>For each message in queue </a:t>
            </a:r>
          </a:p>
          <a:p>
            <a:pPr lvl="1"/>
            <a:r>
              <a:rPr lang="en-IN" sz="1200" b="0" i="0" dirty="0">
                <a:effectLst/>
                <a:latin typeface="Candara" panose="020E0502030303020204" pitchFamily="34" charset="0"/>
              </a:rPr>
              <a:t>Begin transaction </a:t>
            </a:r>
          </a:p>
          <a:p>
            <a:pPr lvl="1"/>
            <a:r>
              <a:rPr lang="en-IN" sz="1200" b="1" i="0" dirty="0">
                <a:solidFill>
                  <a:srgbClr val="FFC000"/>
                </a:solidFill>
                <a:effectLst/>
                <a:highlight>
                  <a:srgbClr val="000000"/>
                </a:highlight>
                <a:latin typeface="Candara" panose="020E0502030303020204" pitchFamily="34" charset="0"/>
              </a:rPr>
              <a:t>Dequeue</a:t>
            </a:r>
            <a:r>
              <a:rPr lang="en-IN" sz="1200" b="0" i="0" dirty="0">
                <a:solidFill>
                  <a:srgbClr val="FFC000"/>
                </a:solidFill>
                <a:effectLst/>
                <a:highlight>
                  <a:srgbClr val="000000"/>
                </a:highlight>
                <a:latin typeface="Candara" panose="020E0502030303020204" pitchFamily="34" charset="0"/>
              </a:rPr>
              <a:t> message </a:t>
            </a:r>
          </a:p>
          <a:p>
            <a:pPr lvl="1"/>
            <a:r>
              <a:rPr lang="en-IN" sz="1200" b="0" i="0" dirty="0">
                <a:effectLst/>
                <a:latin typeface="Candara" panose="020E0502030303020204" pitchFamily="34" charset="0"/>
              </a:rPr>
              <a:t>If </a:t>
            </a:r>
            <a:r>
              <a:rPr lang="en-IN" sz="1200" b="0" i="0" dirty="0" err="1">
                <a:effectLst/>
                <a:latin typeface="Candara" panose="020E0502030303020204" pitchFamily="34" charset="0"/>
              </a:rPr>
              <a:t>message.type</a:t>
            </a:r>
            <a:r>
              <a:rPr lang="en-IN" sz="1200" b="0" i="0" dirty="0">
                <a:effectLst/>
                <a:latin typeface="Candara" panose="020E0502030303020204" pitchFamily="34" charset="0"/>
              </a:rPr>
              <a:t> == “seller” </a:t>
            </a:r>
          </a:p>
          <a:p>
            <a:pPr lvl="1"/>
            <a:r>
              <a:rPr lang="en-IN" sz="1200" dirty="0">
                <a:latin typeface="Candara" panose="020E0502030303020204" pitchFamily="34" charset="0"/>
              </a:rPr>
              <a:t>	</a:t>
            </a:r>
            <a:r>
              <a:rPr lang="en-IN" sz="1200" b="0" i="0" dirty="0">
                <a:solidFill>
                  <a:schemeClr val="accent1"/>
                </a:solidFill>
                <a:effectLst/>
                <a:latin typeface="Candara" panose="020E0502030303020204" pitchFamily="34" charset="0"/>
              </a:rPr>
              <a:t>Update </a:t>
            </a:r>
            <a:r>
              <a:rPr lang="en-IN" sz="1200" b="1" i="0" dirty="0">
                <a:solidFill>
                  <a:schemeClr val="accent1"/>
                </a:solidFill>
                <a:effectLst/>
                <a:latin typeface="Candara" panose="020E0502030303020204" pitchFamily="34" charset="0"/>
              </a:rPr>
              <a:t>user</a:t>
            </a:r>
            <a:r>
              <a:rPr lang="en-IN" sz="1200" b="0" i="0" dirty="0">
                <a:solidFill>
                  <a:schemeClr val="accent1"/>
                </a:solidFill>
                <a:effectLst/>
                <a:latin typeface="Candara" panose="020E0502030303020204" pitchFamily="34" charset="0"/>
              </a:rPr>
              <a:t> set </a:t>
            </a:r>
            <a:r>
              <a:rPr lang="en-IN" sz="1200" b="0" i="0" dirty="0" err="1">
                <a:solidFill>
                  <a:schemeClr val="accent1"/>
                </a:solidFill>
                <a:effectLst/>
                <a:latin typeface="Candara" panose="020E0502030303020204" pitchFamily="34" charset="0"/>
              </a:rPr>
              <a:t>amt_sold</a:t>
            </a:r>
            <a:r>
              <a:rPr lang="en-IN" sz="1200" b="0" i="0" dirty="0">
                <a:solidFill>
                  <a:schemeClr val="accent1"/>
                </a:solidFill>
                <a:effectLst/>
                <a:latin typeface="Candara" panose="020E0502030303020204" pitchFamily="34" charset="0"/>
              </a:rPr>
              <a:t>    = </a:t>
            </a:r>
            <a:r>
              <a:rPr lang="en-IN" sz="1200" b="0" i="0" dirty="0" err="1">
                <a:solidFill>
                  <a:schemeClr val="accent1"/>
                </a:solidFill>
                <a:effectLst/>
                <a:latin typeface="Candara" panose="020E0502030303020204" pitchFamily="34" charset="0"/>
              </a:rPr>
              <a:t>amt_sold</a:t>
            </a:r>
            <a:r>
              <a:rPr lang="en-IN" sz="1200" b="0" i="0" dirty="0">
                <a:solidFill>
                  <a:schemeClr val="accent1"/>
                </a:solidFill>
                <a:effectLst/>
                <a:latin typeface="Candara" panose="020E0502030303020204" pitchFamily="34" charset="0"/>
              </a:rPr>
              <a:t>      + </a:t>
            </a:r>
            <a:r>
              <a:rPr lang="en-IN" sz="1200" b="0" i="0" dirty="0" err="1">
                <a:solidFill>
                  <a:schemeClr val="accent1"/>
                </a:solidFill>
                <a:effectLst/>
                <a:latin typeface="Candara" panose="020E0502030303020204" pitchFamily="34" charset="0"/>
              </a:rPr>
              <a:t>message.amount</a:t>
            </a:r>
            <a:r>
              <a:rPr lang="en-IN" sz="1200" b="0" i="0" dirty="0">
                <a:solidFill>
                  <a:schemeClr val="accent1"/>
                </a:solidFill>
                <a:effectLst/>
                <a:latin typeface="Candara" panose="020E0502030303020204" pitchFamily="34" charset="0"/>
              </a:rPr>
              <a:t> where id=message.id; </a:t>
            </a:r>
          </a:p>
          <a:p>
            <a:pPr lvl="1"/>
            <a:r>
              <a:rPr lang="en-IN" sz="1200" b="0" i="0" dirty="0">
                <a:effectLst/>
                <a:latin typeface="Candara" panose="020E0502030303020204" pitchFamily="34" charset="0"/>
              </a:rPr>
              <a:t>Else </a:t>
            </a:r>
          </a:p>
          <a:p>
            <a:pPr lvl="1"/>
            <a:r>
              <a:rPr lang="en-IN" sz="1200" dirty="0">
                <a:latin typeface="Candara" panose="020E0502030303020204" pitchFamily="34" charset="0"/>
              </a:rPr>
              <a:t>	</a:t>
            </a:r>
            <a:r>
              <a:rPr lang="en-IN" sz="1200" b="0" i="0" dirty="0">
                <a:solidFill>
                  <a:schemeClr val="accent1"/>
                </a:solidFill>
                <a:effectLst/>
                <a:latin typeface="Candara" panose="020E0502030303020204" pitchFamily="34" charset="0"/>
              </a:rPr>
              <a:t>Update </a:t>
            </a:r>
            <a:r>
              <a:rPr lang="en-IN" sz="1200" b="1" i="0" dirty="0">
                <a:solidFill>
                  <a:schemeClr val="accent1"/>
                </a:solidFill>
                <a:effectLst/>
                <a:latin typeface="Candara" panose="020E0502030303020204" pitchFamily="34" charset="0"/>
              </a:rPr>
              <a:t>user</a:t>
            </a:r>
            <a:r>
              <a:rPr lang="en-IN" sz="1200" b="0" i="0" dirty="0">
                <a:solidFill>
                  <a:schemeClr val="accent1"/>
                </a:solidFill>
                <a:effectLst/>
                <a:latin typeface="Candara" panose="020E0502030303020204" pitchFamily="34" charset="0"/>
              </a:rPr>
              <a:t> set </a:t>
            </a:r>
            <a:r>
              <a:rPr lang="en-IN" sz="1200" b="0" i="0" dirty="0" err="1">
                <a:solidFill>
                  <a:schemeClr val="accent1"/>
                </a:solidFill>
                <a:effectLst/>
                <a:latin typeface="Candara" panose="020E0502030303020204" pitchFamily="34" charset="0"/>
              </a:rPr>
              <a:t>amt_bought</a:t>
            </a:r>
            <a:r>
              <a:rPr lang="en-IN" sz="1200" b="0" i="0" dirty="0">
                <a:solidFill>
                  <a:schemeClr val="accent1"/>
                </a:solidFill>
                <a:effectLst/>
                <a:latin typeface="Candara" panose="020E0502030303020204" pitchFamily="34" charset="0"/>
              </a:rPr>
              <a:t>= </a:t>
            </a:r>
            <a:r>
              <a:rPr lang="en-IN" sz="1200" b="0" i="0" dirty="0" err="1">
                <a:solidFill>
                  <a:schemeClr val="accent1"/>
                </a:solidFill>
                <a:effectLst/>
                <a:latin typeface="Candara" panose="020E0502030303020204" pitchFamily="34" charset="0"/>
              </a:rPr>
              <a:t>amt_bought</a:t>
            </a:r>
            <a:r>
              <a:rPr lang="en-IN" sz="1200" b="0" i="0" dirty="0">
                <a:solidFill>
                  <a:schemeClr val="accent1"/>
                </a:solidFill>
                <a:effectLst/>
                <a:latin typeface="Candara" panose="020E0502030303020204" pitchFamily="34" charset="0"/>
              </a:rPr>
              <a:t> + </a:t>
            </a:r>
            <a:r>
              <a:rPr lang="en-IN" sz="1200" b="0" i="0" dirty="0" err="1">
                <a:solidFill>
                  <a:schemeClr val="accent1"/>
                </a:solidFill>
                <a:effectLst/>
                <a:latin typeface="Candara" panose="020E0502030303020204" pitchFamily="34" charset="0"/>
              </a:rPr>
              <a:t>message.amount</a:t>
            </a:r>
            <a:r>
              <a:rPr lang="en-IN" sz="1200" b="0" i="0" dirty="0">
                <a:solidFill>
                  <a:schemeClr val="accent1"/>
                </a:solidFill>
                <a:effectLst/>
                <a:latin typeface="Candara" panose="020E0502030303020204" pitchFamily="34" charset="0"/>
              </a:rPr>
              <a:t> where id=message.id; </a:t>
            </a:r>
          </a:p>
          <a:p>
            <a:pPr lvl="1"/>
            <a:r>
              <a:rPr lang="en-IN" sz="1200" b="0" i="0" dirty="0">
                <a:effectLst/>
                <a:latin typeface="Candara" panose="020E0502030303020204" pitchFamily="34" charset="0"/>
              </a:rPr>
              <a:t>End if </a:t>
            </a:r>
          </a:p>
          <a:p>
            <a:pPr lvl="1"/>
            <a:r>
              <a:rPr lang="en-IN" sz="1200" b="0" i="0" dirty="0">
                <a:effectLst/>
                <a:latin typeface="Candara" panose="020E0502030303020204" pitchFamily="34" charset="0"/>
              </a:rPr>
              <a:t>End transaction</a:t>
            </a:r>
          </a:p>
          <a:p>
            <a:r>
              <a:rPr lang="en-IN" sz="1200" b="0" i="0" dirty="0">
                <a:effectLst/>
                <a:latin typeface="Candara" panose="020E0502030303020204" pitchFamily="34" charset="0"/>
              </a:rPr>
              <a:t>End for</a:t>
            </a:r>
            <a:endParaRPr lang="en-IN" sz="1200" dirty="0">
              <a:latin typeface="Candara" panose="020E0502030303020204" pitchFamily="34" charset="0"/>
            </a:endParaRPr>
          </a:p>
        </p:txBody>
      </p:sp>
      <p:sp>
        <p:nvSpPr>
          <p:cNvPr id="20" name="Rectangle 19">
            <a:extLst>
              <a:ext uri="{FF2B5EF4-FFF2-40B4-BE49-F238E27FC236}">
                <a16:creationId xmlns:a16="http://schemas.microsoft.com/office/drawing/2014/main" id="{D75B7D5E-149A-470A-8730-EB69265CCCD4}"/>
              </a:ext>
            </a:extLst>
          </p:cNvPr>
          <p:cNvSpPr/>
          <p:nvPr/>
        </p:nvSpPr>
        <p:spPr>
          <a:xfrm>
            <a:off x="6882014" y="1556101"/>
            <a:ext cx="843805" cy="369332"/>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latin typeface="Candara" panose="020E0502030303020204" pitchFamily="34" charset="0"/>
              </a:rPr>
              <a:t>Queue</a:t>
            </a:r>
          </a:p>
        </p:txBody>
      </p:sp>
    </p:spTree>
    <p:extLst>
      <p:ext uri="{BB962C8B-B14F-4D97-AF65-F5344CB8AC3E}">
        <p14:creationId xmlns:p14="http://schemas.microsoft.com/office/powerpoint/2010/main" val="7362763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3FD4-908B-4ABE-B5E2-8D337601B46A}"/>
              </a:ext>
            </a:extLst>
          </p:cNvPr>
          <p:cNvSpPr>
            <a:spLocks noGrp="1"/>
          </p:cNvSpPr>
          <p:nvPr>
            <p:ph type="title"/>
          </p:nvPr>
        </p:nvSpPr>
        <p:spPr>
          <a:xfrm>
            <a:off x="1892996" y="2239962"/>
            <a:ext cx="5735355" cy="2578492"/>
          </a:xfrm>
        </p:spPr>
        <p:txBody>
          <a:bodyPr>
            <a:noAutofit/>
          </a:bodyPr>
          <a:lstStyle/>
          <a:p>
            <a:pPr algn="ctr"/>
            <a:r>
              <a:rPr lang="en-IN" sz="6000" dirty="0">
                <a:solidFill>
                  <a:srgbClr val="0070C0"/>
                </a:solidFill>
              </a:rPr>
              <a:t>We don’t want 2PC at all.</a:t>
            </a:r>
            <a:endParaRPr lang="en-IN" sz="6000" b="1" dirty="0">
              <a:solidFill>
                <a:srgbClr val="0070C0"/>
              </a:solidFill>
            </a:endParaRPr>
          </a:p>
        </p:txBody>
      </p:sp>
    </p:spTree>
    <p:extLst>
      <p:ext uri="{BB962C8B-B14F-4D97-AF65-F5344CB8AC3E}">
        <p14:creationId xmlns:p14="http://schemas.microsoft.com/office/powerpoint/2010/main" val="41196844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Down 4">
            <a:extLst>
              <a:ext uri="{FF2B5EF4-FFF2-40B4-BE49-F238E27FC236}">
                <a16:creationId xmlns:a16="http://schemas.microsoft.com/office/drawing/2014/main" id="{610482AB-B515-42DB-8901-2DCD2E9CED3B}"/>
              </a:ext>
            </a:extLst>
          </p:cNvPr>
          <p:cNvSpPr/>
          <p:nvPr/>
        </p:nvSpPr>
        <p:spPr>
          <a:xfrm>
            <a:off x="5619929" y="4905505"/>
            <a:ext cx="551145" cy="8047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400"/>
          </a:p>
        </p:txBody>
      </p:sp>
      <p:sp>
        <p:nvSpPr>
          <p:cNvPr id="7" name="TextBox 6">
            <a:extLst>
              <a:ext uri="{FF2B5EF4-FFF2-40B4-BE49-F238E27FC236}">
                <a16:creationId xmlns:a16="http://schemas.microsoft.com/office/drawing/2014/main" id="{2316535A-ADF8-4814-94B0-5857752DBC4C}"/>
              </a:ext>
            </a:extLst>
          </p:cNvPr>
          <p:cNvSpPr txBox="1"/>
          <p:nvPr/>
        </p:nvSpPr>
        <p:spPr>
          <a:xfrm>
            <a:off x="1958234" y="702999"/>
            <a:ext cx="787453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Arial" panose="020B0604020202020204" pitchFamily="34" charset="0"/>
              </a:rPr>
              <a:t>Begin transaction </a:t>
            </a:r>
          </a:p>
          <a:p>
            <a:r>
              <a:rPr lang="en-IN" sz="1400" b="0" i="0" dirty="0">
                <a:solidFill>
                  <a:srgbClr val="00B050"/>
                </a:solidFill>
                <a:effectLst/>
                <a:latin typeface="Arial" panose="020B0604020202020204" pitchFamily="34" charset="0"/>
              </a:rPr>
              <a:t>Insert into </a:t>
            </a:r>
            <a:r>
              <a:rPr lang="en-IN" sz="1400" b="1" i="0" dirty="0">
                <a:solidFill>
                  <a:srgbClr val="00B050"/>
                </a:solidFill>
                <a:effectLst/>
                <a:latin typeface="Arial" panose="020B0604020202020204" pitchFamily="34" charset="0"/>
              </a:rPr>
              <a:t>transaction</a:t>
            </a:r>
            <a:r>
              <a:rPr lang="en-IN" sz="1400" b="0" i="0" dirty="0">
                <a:solidFill>
                  <a:srgbClr val="00B050"/>
                </a:solidFill>
                <a:effectLst/>
                <a:latin typeface="Arial" panose="020B0604020202020204" pitchFamily="34" charset="0"/>
              </a:rPr>
              <a:t>(id, seller_id, </a:t>
            </a:r>
            <a:r>
              <a:rPr lang="en-IN" sz="1400" b="0" i="0" dirty="0" err="1">
                <a:solidFill>
                  <a:srgbClr val="00B050"/>
                </a:solidFill>
                <a:effectLst/>
                <a:latin typeface="Arial" panose="020B0604020202020204" pitchFamily="34" charset="0"/>
              </a:rPr>
              <a:t>buyer_id</a:t>
            </a:r>
            <a:r>
              <a:rPr lang="en-IN" sz="1400" b="0" i="0" dirty="0">
                <a:solidFill>
                  <a:srgbClr val="00B050"/>
                </a:solidFill>
                <a:effectLst/>
                <a:latin typeface="Arial" panose="020B0604020202020204" pitchFamily="34" charset="0"/>
              </a:rPr>
              <a:t>,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user(“seller”, seller_id,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user(“buyer”, </a:t>
            </a:r>
            <a:r>
              <a:rPr lang="en-IN" sz="1400" b="0" i="0" dirty="0" err="1">
                <a:solidFill>
                  <a:srgbClr val="FFC000"/>
                </a:solidFill>
                <a:effectLst/>
                <a:latin typeface="Arial" panose="020B0604020202020204" pitchFamily="34" charset="0"/>
              </a:rPr>
              <a:t>buyer_id</a:t>
            </a:r>
            <a:r>
              <a:rPr lang="en-IN" sz="1400" b="0" i="0" dirty="0">
                <a:solidFill>
                  <a:srgbClr val="FFC000"/>
                </a:solidFill>
                <a:effectLst/>
                <a:latin typeface="Arial" panose="020B0604020202020204" pitchFamily="34" charset="0"/>
              </a:rPr>
              <a:t>, amount)”;</a:t>
            </a:r>
          </a:p>
          <a:p>
            <a:r>
              <a:rPr lang="en-IN" sz="1400" b="0" i="0" dirty="0">
                <a:effectLst/>
                <a:latin typeface="Arial" panose="020B0604020202020204" pitchFamily="34" charset="0"/>
              </a:rPr>
              <a:t>End transaction</a:t>
            </a:r>
          </a:p>
          <a:p>
            <a:endParaRPr lang="en-IN" sz="1400" b="0" i="0" dirty="0">
              <a:effectLst/>
              <a:latin typeface="Arial" panose="020B0604020202020204" pitchFamily="34" charset="0"/>
            </a:endParaRPr>
          </a:p>
          <a:p>
            <a:r>
              <a:rPr lang="en-IN" sz="1400" b="0" i="0" dirty="0">
                <a:effectLst/>
                <a:latin typeface="Arial" panose="020B0604020202020204" pitchFamily="34" charset="0"/>
              </a:rPr>
              <a:t>For each message in queue </a:t>
            </a:r>
          </a:p>
          <a:p>
            <a:pPr lvl="1"/>
            <a:r>
              <a:rPr lang="en-IN" sz="1400" b="0" i="0" dirty="0">
                <a:effectLst/>
                <a:latin typeface="Arial" panose="020B0604020202020204" pitchFamily="34" charset="0"/>
              </a:rPr>
              <a:t>Begin transaction </a:t>
            </a:r>
          </a:p>
          <a:p>
            <a:pPr lvl="1"/>
            <a:r>
              <a:rPr lang="en-IN" sz="1400" b="1" i="0" dirty="0">
                <a:solidFill>
                  <a:srgbClr val="FFC000"/>
                </a:solidFill>
                <a:effectLst/>
                <a:latin typeface="Arial" panose="020B0604020202020204" pitchFamily="34" charset="0"/>
              </a:rPr>
              <a:t>Dequeue</a:t>
            </a:r>
            <a:r>
              <a:rPr lang="en-IN" sz="1400" b="0" i="0" dirty="0">
                <a:solidFill>
                  <a:srgbClr val="FFC000"/>
                </a:solidFill>
                <a:effectLst/>
                <a:latin typeface="Arial" panose="020B0604020202020204" pitchFamily="34" charset="0"/>
              </a:rPr>
              <a:t> message </a:t>
            </a:r>
          </a:p>
          <a:p>
            <a:pPr lvl="1"/>
            <a:r>
              <a:rPr lang="en-IN" sz="1400" b="0" i="0" dirty="0">
                <a:effectLst/>
                <a:latin typeface="Arial" panose="020B0604020202020204" pitchFamily="34" charset="0"/>
              </a:rPr>
              <a:t>If </a:t>
            </a:r>
            <a:r>
              <a:rPr lang="en-IN" sz="1400" b="0" i="0" dirty="0" err="1">
                <a:effectLst/>
                <a:latin typeface="Arial" panose="020B0604020202020204" pitchFamily="34" charset="0"/>
              </a:rPr>
              <a:t>message.type</a:t>
            </a:r>
            <a:r>
              <a:rPr lang="en-IN" sz="1400" b="0" i="0" dirty="0">
                <a:effectLst/>
                <a:latin typeface="Arial" panose="020B0604020202020204" pitchFamily="34" charset="0"/>
              </a:rPr>
              <a:t> == “seller” </a:t>
            </a:r>
          </a:p>
          <a:p>
            <a:pPr lvl="1"/>
            <a:r>
              <a:rPr lang="en-IN" sz="1400" dirty="0">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1"/>
            <a:r>
              <a:rPr lang="en-IN" sz="1400" b="0" i="0" dirty="0">
                <a:effectLst/>
                <a:latin typeface="Arial" panose="020B0604020202020204" pitchFamily="34" charset="0"/>
              </a:rPr>
              <a:t>Else </a:t>
            </a:r>
          </a:p>
          <a:p>
            <a:pPr lvl="1"/>
            <a:r>
              <a:rPr lang="en-IN" sz="1400" dirty="0">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1"/>
            <a:r>
              <a:rPr lang="en-IN" sz="1400" b="0" i="0" dirty="0">
                <a:effectLst/>
                <a:latin typeface="Arial" panose="020B0604020202020204" pitchFamily="34" charset="0"/>
              </a:rPr>
              <a:t>End if </a:t>
            </a:r>
          </a:p>
          <a:p>
            <a:pPr lvl="1"/>
            <a:r>
              <a:rPr lang="en-IN" sz="1400" b="0" i="0" dirty="0">
                <a:effectLst/>
                <a:latin typeface="Arial" panose="020B0604020202020204" pitchFamily="34" charset="0"/>
              </a:rPr>
              <a:t>End transaction</a:t>
            </a:r>
          </a:p>
          <a:p>
            <a:r>
              <a:rPr lang="en-IN" sz="1400" b="0" i="0" dirty="0">
                <a:effectLst/>
                <a:latin typeface="Arial" panose="020B0604020202020204" pitchFamily="34" charset="0"/>
              </a:rPr>
              <a:t>End for</a:t>
            </a:r>
            <a:endParaRPr lang="en-IN" sz="1400" dirty="0"/>
          </a:p>
        </p:txBody>
      </p:sp>
    </p:spTree>
    <p:extLst>
      <p:ext uri="{BB962C8B-B14F-4D97-AF65-F5344CB8AC3E}">
        <p14:creationId xmlns:p14="http://schemas.microsoft.com/office/powerpoint/2010/main" val="7438269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Down 4">
            <a:extLst>
              <a:ext uri="{FF2B5EF4-FFF2-40B4-BE49-F238E27FC236}">
                <a16:creationId xmlns:a16="http://schemas.microsoft.com/office/drawing/2014/main" id="{610482AB-B515-42DB-8901-2DCD2E9CED3B}"/>
              </a:ext>
            </a:extLst>
          </p:cNvPr>
          <p:cNvSpPr/>
          <p:nvPr/>
        </p:nvSpPr>
        <p:spPr>
          <a:xfrm>
            <a:off x="5619929" y="4905505"/>
            <a:ext cx="551145" cy="8047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400"/>
          </a:p>
        </p:txBody>
      </p:sp>
      <p:sp>
        <p:nvSpPr>
          <p:cNvPr id="7" name="TextBox 6">
            <a:extLst>
              <a:ext uri="{FF2B5EF4-FFF2-40B4-BE49-F238E27FC236}">
                <a16:creationId xmlns:a16="http://schemas.microsoft.com/office/drawing/2014/main" id="{2316535A-ADF8-4814-94B0-5857752DBC4C}"/>
              </a:ext>
            </a:extLst>
          </p:cNvPr>
          <p:cNvSpPr txBox="1"/>
          <p:nvPr/>
        </p:nvSpPr>
        <p:spPr>
          <a:xfrm>
            <a:off x="1958234" y="702999"/>
            <a:ext cx="8801624" cy="375487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Arial" panose="020B0604020202020204" pitchFamily="34" charset="0"/>
              </a:rPr>
              <a:t>Begin transaction </a:t>
            </a:r>
          </a:p>
          <a:p>
            <a:r>
              <a:rPr lang="en-IN" sz="1400" b="0" i="0" dirty="0">
                <a:solidFill>
                  <a:srgbClr val="00B050"/>
                </a:solidFill>
                <a:effectLst/>
                <a:latin typeface="Arial" panose="020B0604020202020204" pitchFamily="34" charset="0"/>
              </a:rPr>
              <a:t>Insert into </a:t>
            </a:r>
            <a:r>
              <a:rPr lang="en-IN" sz="1400" b="1" i="0" dirty="0">
                <a:solidFill>
                  <a:srgbClr val="00B050"/>
                </a:solidFill>
                <a:effectLst/>
                <a:latin typeface="Arial" panose="020B0604020202020204" pitchFamily="34" charset="0"/>
              </a:rPr>
              <a:t>transaction</a:t>
            </a:r>
            <a:r>
              <a:rPr lang="en-IN" sz="1400" b="0" i="0" dirty="0">
                <a:solidFill>
                  <a:srgbClr val="00B050"/>
                </a:solidFill>
                <a:effectLst/>
                <a:latin typeface="Arial" panose="020B0604020202020204" pitchFamily="34" charset="0"/>
              </a:rPr>
              <a:t>(id, seller_id, </a:t>
            </a:r>
            <a:r>
              <a:rPr lang="en-IN" sz="1400" b="0" i="0" dirty="0" err="1">
                <a:solidFill>
                  <a:srgbClr val="00B050"/>
                </a:solidFill>
                <a:effectLst/>
                <a:latin typeface="Arial" panose="020B0604020202020204" pitchFamily="34" charset="0"/>
              </a:rPr>
              <a:t>buyer_id</a:t>
            </a:r>
            <a:r>
              <a:rPr lang="en-IN" sz="1400" b="0" i="0" dirty="0">
                <a:solidFill>
                  <a:srgbClr val="00B050"/>
                </a:solidFill>
                <a:effectLst/>
                <a:latin typeface="Arial" panose="020B0604020202020204" pitchFamily="34" charset="0"/>
              </a:rPr>
              <a:t>,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user(“seller”, seller_id,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user(“buyer”, </a:t>
            </a:r>
            <a:r>
              <a:rPr lang="en-IN" sz="1400" b="0" i="0" dirty="0" err="1">
                <a:solidFill>
                  <a:srgbClr val="FFC000"/>
                </a:solidFill>
                <a:effectLst/>
                <a:latin typeface="Arial" panose="020B0604020202020204" pitchFamily="34" charset="0"/>
              </a:rPr>
              <a:t>buyer_id</a:t>
            </a:r>
            <a:r>
              <a:rPr lang="en-IN" sz="1400" b="0" i="0" dirty="0">
                <a:solidFill>
                  <a:srgbClr val="FFC000"/>
                </a:solidFill>
                <a:effectLst/>
                <a:latin typeface="Arial" panose="020B0604020202020204" pitchFamily="34" charset="0"/>
              </a:rPr>
              <a:t>, amount)”;</a:t>
            </a:r>
          </a:p>
          <a:p>
            <a:r>
              <a:rPr lang="en-IN" sz="1400" b="0" i="0" dirty="0">
                <a:effectLst/>
                <a:latin typeface="Arial" panose="020B0604020202020204" pitchFamily="34" charset="0"/>
              </a:rPr>
              <a:t>End transaction</a:t>
            </a:r>
          </a:p>
          <a:p>
            <a:endParaRPr lang="en-IN" sz="1400" b="0" i="0" dirty="0">
              <a:effectLst/>
              <a:latin typeface="Arial" panose="020B0604020202020204" pitchFamily="34" charset="0"/>
            </a:endParaRPr>
          </a:p>
          <a:p>
            <a:r>
              <a:rPr lang="en-IN" sz="1400" b="0" i="0" dirty="0">
                <a:effectLst/>
                <a:latin typeface="Arial" panose="020B0604020202020204" pitchFamily="34" charset="0"/>
              </a:rPr>
              <a:t>For each message in queue </a:t>
            </a:r>
            <a:endParaRPr lang="en-IN" sz="1400" b="1" i="0" dirty="0">
              <a:solidFill>
                <a:schemeClr val="accent4"/>
              </a:solidFill>
              <a:effectLst/>
              <a:latin typeface="Arial" panose="020B0604020202020204" pitchFamily="34" charset="0"/>
            </a:endParaRPr>
          </a:p>
          <a:p>
            <a:r>
              <a:rPr lang="en-IN" sz="1400" b="1" i="0" dirty="0">
                <a:solidFill>
                  <a:srgbClr val="FFC000"/>
                </a:solidFill>
                <a:effectLst/>
                <a:latin typeface="Arial" panose="020B0604020202020204" pitchFamily="34" charset="0"/>
              </a:rPr>
              <a:t>         Dequeue</a:t>
            </a:r>
            <a:r>
              <a:rPr lang="en-IN" sz="1400" b="0" i="0" dirty="0">
                <a:solidFill>
                  <a:srgbClr val="FFC000"/>
                </a:solidFill>
                <a:effectLst/>
                <a:latin typeface="Arial" panose="020B0604020202020204" pitchFamily="34" charset="0"/>
              </a:rPr>
              <a:t> message </a:t>
            </a:r>
          </a:p>
          <a:p>
            <a:endParaRPr lang="en-IN" sz="1400" b="0" i="0" dirty="0">
              <a:effectLst/>
              <a:latin typeface="Arial" panose="020B0604020202020204" pitchFamily="34" charset="0"/>
            </a:endParaRPr>
          </a:p>
          <a:p>
            <a:pPr lvl="1"/>
            <a:r>
              <a:rPr lang="en-IN" sz="1400" b="0" i="0" dirty="0">
                <a:effectLst/>
                <a:latin typeface="Arial" panose="020B0604020202020204" pitchFamily="34" charset="0"/>
              </a:rPr>
              <a:t>Begin transaction </a:t>
            </a:r>
          </a:p>
          <a:p>
            <a:pPr lvl="2"/>
            <a:r>
              <a:rPr lang="en-IN" sz="1400" b="0" i="0" dirty="0">
                <a:effectLst/>
                <a:latin typeface="Arial" panose="020B0604020202020204" pitchFamily="34" charset="0"/>
              </a:rPr>
              <a:t>If </a:t>
            </a:r>
            <a:r>
              <a:rPr lang="en-IN" sz="1400" b="0" i="0" dirty="0" err="1">
                <a:effectLst/>
                <a:latin typeface="Arial" panose="020B0604020202020204" pitchFamily="34" charset="0"/>
              </a:rPr>
              <a:t>message.type</a:t>
            </a:r>
            <a:r>
              <a:rPr lang="en-IN" sz="1400" b="0" i="0" dirty="0">
                <a:effectLst/>
                <a:latin typeface="Arial" panose="020B0604020202020204" pitchFamily="34" charset="0"/>
              </a:rPr>
              <a:t> == “seller” </a:t>
            </a:r>
          </a:p>
          <a:p>
            <a:pPr lvl="2"/>
            <a:r>
              <a:rPr lang="en-IN" sz="1400" dirty="0">
                <a:solidFill>
                  <a:schemeClr val="accent1"/>
                </a:solidFill>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2"/>
            <a:r>
              <a:rPr lang="en-IN" sz="1400" b="0" i="0" dirty="0">
                <a:effectLst/>
                <a:latin typeface="Arial" panose="020B0604020202020204" pitchFamily="34" charset="0"/>
              </a:rPr>
              <a:t>Else </a:t>
            </a:r>
          </a:p>
          <a:p>
            <a:pPr lvl="2"/>
            <a:r>
              <a:rPr lang="en-IN" sz="1400" dirty="0">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2"/>
            <a:r>
              <a:rPr lang="en-IN" sz="1400" b="0" i="0" dirty="0">
                <a:effectLst/>
                <a:latin typeface="Arial" panose="020B0604020202020204" pitchFamily="34" charset="0"/>
              </a:rPr>
              <a:t>End if </a:t>
            </a:r>
          </a:p>
          <a:p>
            <a:pPr lvl="1"/>
            <a:r>
              <a:rPr lang="en-IN" sz="1400" b="0" i="0" dirty="0">
                <a:effectLst/>
                <a:latin typeface="Arial" panose="020B0604020202020204" pitchFamily="34" charset="0"/>
              </a:rPr>
              <a:t>End transaction</a:t>
            </a:r>
          </a:p>
          <a:p>
            <a:r>
              <a:rPr lang="en-IN" sz="1400" b="0" i="0" dirty="0">
                <a:effectLst/>
                <a:latin typeface="Arial" panose="020B0604020202020204" pitchFamily="34" charset="0"/>
              </a:rPr>
              <a:t>End for</a:t>
            </a:r>
            <a:endParaRPr lang="en-IN" sz="1400" dirty="0"/>
          </a:p>
        </p:txBody>
      </p:sp>
    </p:spTree>
    <p:extLst>
      <p:ext uri="{BB962C8B-B14F-4D97-AF65-F5344CB8AC3E}">
        <p14:creationId xmlns:p14="http://schemas.microsoft.com/office/powerpoint/2010/main" val="3161248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Down 4">
            <a:extLst>
              <a:ext uri="{FF2B5EF4-FFF2-40B4-BE49-F238E27FC236}">
                <a16:creationId xmlns:a16="http://schemas.microsoft.com/office/drawing/2014/main" id="{610482AB-B515-42DB-8901-2DCD2E9CED3B}"/>
              </a:ext>
            </a:extLst>
          </p:cNvPr>
          <p:cNvSpPr/>
          <p:nvPr/>
        </p:nvSpPr>
        <p:spPr>
          <a:xfrm>
            <a:off x="5619929" y="4905505"/>
            <a:ext cx="551145" cy="8047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400"/>
          </a:p>
        </p:txBody>
      </p:sp>
      <p:sp>
        <p:nvSpPr>
          <p:cNvPr id="7" name="TextBox 6">
            <a:extLst>
              <a:ext uri="{FF2B5EF4-FFF2-40B4-BE49-F238E27FC236}">
                <a16:creationId xmlns:a16="http://schemas.microsoft.com/office/drawing/2014/main" id="{2316535A-ADF8-4814-94B0-5857752DBC4C}"/>
              </a:ext>
            </a:extLst>
          </p:cNvPr>
          <p:cNvSpPr txBox="1"/>
          <p:nvPr/>
        </p:nvSpPr>
        <p:spPr>
          <a:xfrm>
            <a:off x="1958234" y="702999"/>
            <a:ext cx="8801624" cy="375487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Arial" panose="020B0604020202020204" pitchFamily="34" charset="0"/>
              </a:rPr>
              <a:t>Begin transaction </a:t>
            </a:r>
          </a:p>
          <a:p>
            <a:r>
              <a:rPr lang="en-IN" sz="1400" b="0" i="0" dirty="0">
                <a:solidFill>
                  <a:srgbClr val="00B050"/>
                </a:solidFill>
                <a:effectLst/>
                <a:latin typeface="Arial" panose="020B0604020202020204" pitchFamily="34" charset="0"/>
              </a:rPr>
              <a:t>Insert into </a:t>
            </a:r>
            <a:r>
              <a:rPr lang="en-IN" sz="1400" b="1" i="0" dirty="0">
                <a:solidFill>
                  <a:srgbClr val="00B050"/>
                </a:solidFill>
                <a:effectLst/>
                <a:latin typeface="Arial" panose="020B0604020202020204" pitchFamily="34" charset="0"/>
              </a:rPr>
              <a:t>transaction</a:t>
            </a:r>
            <a:r>
              <a:rPr lang="en-IN" sz="1400" b="0" i="0" dirty="0">
                <a:solidFill>
                  <a:srgbClr val="00B050"/>
                </a:solidFill>
                <a:effectLst/>
                <a:latin typeface="Arial" panose="020B0604020202020204" pitchFamily="34" charset="0"/>
              </a:rPr>
              <a:t>(id, seller_id, </a:t>
            </a:r>
            <a:r>
              <a:rPr lang="en-IN" sz="1400" b="0" i="0" dirty="0" err="1">
                <a:solidFill>
                  <a:srgbClr val="00B050"/>
                </a:solidFill>
                <a:effectLst/>
                <a:latin typeface="Arial" panose="020B0604020202020204" pitchFamily="34" charset="0"/>
              </a:rPr>
              <a:t>buyer_id</a:t>
            </a:r>
            <a:r>
              <a:rPr lang="en-IN" sz="1400" b="0" i="0" dirty="0">
                <a:solidFill>
                  <a:srgbClr val="00B050"/>
                </a:solidFill>
                <a:effectLst/>
                <a:latin typeface="Arial" panose="020B0604020202020204" pitchFamily="34" charset="0"/>
              </a:rPr>
              <a:t>,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user(“seller”, seller_id,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user(“buyer”, </a:t>
            </a:r>
            <a:r>
              <a:rPr lang="en-IN" sz="1400" b="0" i="0" dirty="0" err="1">
                <a:solidFill>
                  <a:srgbClr val="FFC000"/>
                </a:solidFill>
                <a:effectLst/>
                <a:latin typeface="Arial" panose="020B0604020202020204" pitchFamily="34" charset="0"/>
              </a:rPr>
              <a:t>buyer_id</a:t>
            </a:r>
            <a:r>
              <a:rPr lang="en-IN" sz="1400" b="0" i="0" dirty="0">
                <a:solidFill>
                  <a:srgbClr val="FFC000"/>
                </a:solidFill>
                <a:effectLst/>
                <a:latin typeface="Arial" panose="020B0604020202020204" pitchFamily="34" charset="0"/>
              </a:rPr>
              <a:t>, amount)”;</a:t>
            </a:r>
          </a:p>
          <a:p>
            <a:r>
              <a:rPr lang="en-IN" sz="1400" b="0" i="0" dirty="0">
                <a:effectLst/>
                <a:latin typeface="Arial" panose="020B0604020202020204" pitchFamily="34" charset="0"/>
              </a:rPr>
              <a:t>End transaction</a:t>
            </a:r>
          </a:p>
          <a:p>
            <a:endParaRPr lang="en-IN" sz="1400" b="0" i="0" dirty="0">
              <a:effectLst/>
              <a:latin typeface="Arial" panose="020B0604020202020204" pitchFamily="34" charset="0"/>
            </a:endParaRPr>
          </a:p>
          <a:p>
            <a:r>
              <a:rPr lang="en-IN" sz="1400" b="0" i="0" dirty="0">
                <a:effectLst/>
                <a:latin typeface="Arial" panose="020B0604020202020204" pitchFamily="34" charset="0"/>
              </a:rPr>
              <a:t>For each message in queue </a:t>
            </a:r>
            <a:endParaRPr lang="en-IN" sz="1400" b="1" i="0" dirty="0">
              <a:solidFill>
                <a:schemeClr val="accent4"/>
              </a:solidFill>
              <a:effectLst/>
              <a:latin typeface="Arial" panose="020B0604020202020204" pitchFamily="34" charset="0"/>
            </a:endParaRPr>
          </a:p>
          <a:p>
            <a:r>
              <a:rPr lang="en-IN" sz="1400" b="1" i="0" dirty="0">
                <a:solidFill>
                  <a:schemeClr val="accent4"/>
                </a:solidFill>
                <a:effectLst/>
                <a:latin typeface="Arial" panose="020B0604020202020204" pitchFamily="34" charset="0"/>
              </a:rPr>
              <a:t>         </a:t>
            </a:r>
            <a:r>
              <a:rPr lang="en-IN" sz="1400" b="1" i="0" dirty="0">
                <a:solidFill>
                  <a:srgbClr val="FFC000"/>
                </a:solidFill>
                <a:effectLst/>
                <a:latin typeface="Arial" panose="020B0604020202020204" pitchFamily="34" charset="0"/>
              </a:rPr>
              <a:t>Dequeue</a:t>
            </a:r>
            <a:r>
              <a:rPr lang="en-IN" sz="1400" b="0" i="0" dirty="0">
                <a:solidFill>
                  <a:srgbClr val="FFC000"/>
                </a:solidFill>
                <a:effectLst/>
                <a:latin typeface="Arial" panose="020B0604020202020204" pitchFamily="34" charset="0"/>
              </a:rPr>
              <a:t> message </a:t>
            </a:r>
          </a:p>
          <a:p>
            <a:endParaRPr lang="en-IN" sz="1400" b="0" i="0" dirty="0">
              <a:effectLst/>
              <a:latin typeface="Arial" panose="020B0604020202020204" pitchFamily="34" charset="0"/>
            </a:endParaRPr>
          </a:p>
          <a:p>
            <a:pPr lvl="1"/>
            <a:r>
              <a:rPr lang="en-IN" sz="1400" b="0" i="0" dirty="0">
                <a:effectLst/>
                <a:latin typeface="Arial" panose="020B0604020202020204" pitchFamily="34" charset="0"/>
              </a:rPr>
              <a:t>Begin transaction </a:t>
            </a:r>
          </a:p>
          <a:p>
            <a:pPr lvl="2"/>
            <a:r>
              <a:rPr lang="en-IN" sz="1400" b="0" i="0" dirty="0">
                <a:effectLst/>
                <a:latin typeface="Arial" panose="020B0604020202020204" pitchFamily="34" charset="0"/>
              </a:rPr>
              <a:t>If </a:t>
            </a:r>
            <a:r>
              <a:rPr lang="en-IN" sz="1400" b="0" i="0" dirty="0" err="1">
                <a:effectLst/>
                <a:latin typeface="Arial" panose="020B0604020202020204" pitchFamily="34" charset="0"/>
              </a:rPr>
              <a:t>message.type</a:t>
            </a:r>
            <a:r>
              <a:rPr lang="en-IN" sz="1400" b="0" i="0" dirty="0">
                <a:effectLst/>
                <a:latin typeface="Arial" panose="020B0604020202020204" pitchFamily="34" charset="0"/>
              </a:rPr>
              <a:t> == “seller” </a:t>
            </a:r>
          </a:p>
          <a:p>
            <a:pPr lvl="2"/>
            <a:r>
              <a:rPr lang="en-IN" sz="1400" dirty="0">
                <a:solidFill>
                  <a:schemeClr val="accent1"/>
                </a:solidFill>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2"/>
            <a:r>
              <a:rPr lang="en-IN" sz="1400" b="0" i="0" dirty="0">
                <a:effectLst/>
                <a:latin typeface="Arial" panose="020B0604020202020204" pitchFamily="34" charset="0"/>
              </a:rPr>
              <a:t>Else </a:t>
            </a:r>
          </a:p>
          <a:p>
            <a:pPr lvl="2"/>
            <a:r>
              <a:rPr lang="en-IN" sz="1400" dirty="0">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2"/>
            <a:r>
              <a:rPr lang="en-IN" sz="1400" b="0" i="0" dirty="0">
                <a:effectLst/>
                <a:latin typeface="Arial" panose="020B0604020202020204" pitchFamily="34" charset="0"/>
              </a:rPr>
              <a:t>End if </a:t>
            </a:r>
          </a:p>
          <a:p>
            <a:pPr lvl="1"/>
            <a:r>
              <a:rPr lang="en-IN" sz="1400" b="0" i="0" dirty="0">
                <a:effectLst/>
                <a:latin typeface="Arial" panose="020B0604020202020204" pitchFamily="34" charset="0"/>
              </a:rPr>
              <a:t>End transaction</a:t>
            </a:r>
          </a:p>
          <a:p>
            <a:r>
              <a:rPr lang="en-IN" sz="1400" b="0" i="0" dirty="0">
                <a:effectLst/>
                <a:latin typeface="Arial" panose="020B0604020202020204" pitchFamily="34" charset="0"/>
              </a:rPr>
              <a:t>End for</a:t>
            </a:r>
            <a:endParaRPr lang="en-IN" sz="1400" dirty="0"/>
          </a:p>
        </p:txBody>
      </p:sp>
      <p:sp>
        <p:nvSpPr>
          <p:cNvPr id="4" name="Multiplication Sign 3">
            <a:extLst>
              <a:ext uri="{FF2B5EF4-FFF2-40B4-BE49-F238E27FC236}">
                <a16:creationId xmlns:a16="http://schemas.microsoft.com/office/drawing/2014/main" id="{47375A93-C390-4E16-A2DF-31299309C1FC}"/>
              </a:ext>
            </a:extLst>
          </p:cNvPr>
          <p:cNvSpPr/>
          <p:nvPr/>
        </p:nvSpPr>
        <p:spPr>
          <a:xfrm>
            <a:off x="1065325" y="2233332"/>
            <a:ext cx="733633" cy="69420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09927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3FD4-908B-4ABE-B5E2-8D337601B46A}"/>
              </a:ext>
            </a:extLst>
          </p:cNvPr>
          <p:cNvSpPr>
            <a:spLocks noGrp="1"/>
          </p:cNvSpPr>
          <p:nvPr>
            <p:ph type="title"/>
          </p:nvPr>
        </p:nvSpPr>
        <p:spPr>
          <a:xfrm>
            <a:off x="1604898" y="1880775"/>
            <a:ext cx="7428977" cy="2578492"/>
          </a:xfrm>
        </p:spPr>
        <p:txBody>
          <a:bodyPr>
            <a:noAutofit/>
          </a:bodyPr>
          <a:lstStyle/>
          <a:p>
            <a:pPr algn="ctr"/>
            <a:r>
              <a:rPr lang="en-IN" sz="6000" b="1" dirty="0">
                <a:solidFill>
                  <a:schemeClr val="tx1"/>
                </a:solidFill>
              </a:rPr>
              <a:t>We need to support partial failures.</a:t>
            </a:r>
          </a:p>
        </p:txBody>
      </p:sp>
    </p:spTree>
    <p:extLst>
      <p:ext uri="{BB962C8B-B14F-4D97-AF65-F5344CB8AC3E}">
        <p14:creationId xmlns:p14="http://schemas.microsoft.com/office/powerpoint/2010/main" val="21513511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3FD4-908B-4ABE-B5E2-8D337601B46A}"/>
              </a:ext>
            </a:extLst>
          </p:cNvPr>
          <p:cNvSpPr>
            <a:spLocks noGrp="1"/>
          </p:cNvSpPr>
          <p:nvPr>
            <p:ph type="title"/>
          </p:nvPr>
        </p:nvSpPr>
        <p:spPr>
          <a:xfrm>
            <a:off x="1604898" y="1880775"/>
            <a:ext cx="7428977" cy="2578492"/>
          </a:xfrm>
        </p:spPr>
        <p:txBody>
          <a:bodyPr>
            <a:noAutofit/>
          </a:bodyPr>
          <a:lstStyle/>
          <a:p>
            <a:pPr algn="ctr"/>
            <a:r>
              <a:rPr lang="en-IN" sz="6000" b="1" dirty="0">
                <a:solidFill>
                  <a:schemeClr val="tx1"/>
                </a:solidFill>
              </a:rPr>
              <a:t>We need to support partial failures.</a:t>
            </a:r>
            <a:br>
              <a:rPr lang="en-IN" sz="6000" b="1" dirty="0">
                <a:solidFill>
                  <a:srgbClr val="00B050"/>
                </a:solidFill>
              </a:rPr>
            </a:br>
            <a:r>
              <a:rPr lang="en-IN" sz="6000" b="1" dirty="0">
                <a:solidFill>
                  <a:srgbClr val="0070C0"/>
                </a:solidFill>
              </a:rPr>
              <a:t>Idempotency</a:t>
            </a:r>
          </a:p>
        </p:txBody>
      </p:sp>
    </p:spTree>
    <p:extLst>
      <p:ext uri="{BB962C8B-B14F-4D97-AF65-F5344CB8AC3E}">
        <p14:creationId xmlns:p14="http://schemas.microsoft.com/office/powerpoint/2010/main" val="42496068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Down 4">
            <a:extLst>
              <a:ext uri="{FF2B5EF4-FFF2-40B4-BE49-F238E27FC236}">
                <a16:creationId xmlns:a16="http://schemas.microsoft.com/office/drawing/2014/main" id="{610482AB-B515-42DB-8901-2DCD2E9CED3B}"/>
              </a:ext>
            </a:extLst>
          </p:cNvPr>
          <p:cNvSpPr/>
          <p:nvPr/>
        </p:nvSpPr>
        <p:spPr>
          <a:xfrm>
            <a:off x="5619929" y="4905505"/>
            <a:ext cx="551145" cy="8047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400"/>
          </a:p>
        </p:txBody>
      </p:sp>
      <p:sp>
        <p:nvSpPr>
          <p:cNvPr id="7" name="TextBox 6">
            <a:extLst>
              <a:ext uri="{FF2B5EF4-FFF2-40B4-BE49-F238E27FC236}">
                <a16:creationId xmlns:a16="http://schemas.microsoft.com/office/drawing/2014/main" id="{2316535A-ADF8-4814-94B0-5857752DBC4C}"/>
              </a:ext>
            </a:extLst>
          </p:cNvPr>
          <p:cNvSpPr txBox="1"/>
          <p:nvPr/>
        </p:nvSpPr>
        <p:spPr>
          <a:xfrm>
            <a:off x="1958234" y="702999"/>
            <a:ext cx="8801624" cy="375487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Arial" panose="020B0604020202020204" pitchFamily="34" charset="0"/>
              </a:rPr>
              <a:t>Begin transaction </a:t>
            </a:r>
          </a:p>
          <a:p>
            <a:r>
              <a:rPr lang="en-IN" sz="1400" b="0" i="0" dirty="0">
                <a:solidFill>
                  <a:srgbClr val="00B050"/>
                </a:solidFill>
                <a:effectLst/>
                <a:latin typeface="Arial" panose="020B0604020202020204" pitchFamily="34" charset="0"/>
              </a:rPr>
              <a:t>Insert into </a:t>
            </a:r>
            <a:r>
              <a:rPr lang="en-IN" sz="1400" b="1" i="0" dirty="0">
                <a:solidFill>
                  <a:srgbClr val="00B050"/>
                </a:solidFill>
                <a:effectLst/>
                <a:latin typeface="Arial" panose="020B0604020202020204" pitchFamily="34" charset="0"/>
              </a:rPr>
              <a:t>transaction</a:t>
            </a:r>
            <a:r>
              <a:rPr lang="en-IN" sz="1400" b="0" i="0" dirty="0">
                <a:solidFill>
                  <a:srgbClr val="00B050"/>
                </a:solidFill>
                <a:effectLst/>
                <a:latin typeface="Arial" panose="020B0604020202020204" pitchFamily="34" charset="0"/>
              </a:rPr>
              <a:t>(id, seller_id, </a:t>
            </a:r>
            <a:r>
              <a:rPr lang="en-IN" sz="1400" b="0" i="0" dirty="0" err="1">
                <a:solidFill>
                  <a:srgbClr val="00B050"/>
                </a:solidFill>
                <a:effectLst/>
                <a:latin typeface="Arial" panose="020B0604020202020204" pitchFamily="34" charset="0"/>
              </a:rPr>
              <a:t>buyer_id</a:t>
            </a:r>
            <a:r>
              <a:rPr lang="en-IN" sz="1400" b="0" i="0" dirty="0">
                <a:solidFill>
                  <a:srgbClr val="00B050"/>
                </a:solidFill>
                <a:effectLst/>
                <a:latin typeface="Arial" panose="020B0604020202020204" pitchFamily="34" charset="0"/>
              </a:rPr>
              <a:t>,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user(“seller”, seller_id,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user(“buyer”, </a:t>
            </a:r>
            <a:r>
              <a:rPr lang="en-IN" sz="1400" b="0" i="0" dirty="0" err="1">
                <a:solidFill>
                  <a:srgbClr val="FFC000"/>
                </a:solidFill>
                <a:effectLst/>
                <a:latin typeface="Arial" panose="020B0604020202020204" pitchFamily="34" charset="0"/>
              </a:rPr>
              <a:t>buyer_id</a:t>
            </a:r>
            <a:r>
              <a:rPr lang="en-IN" sz="1400" b="0" i="0" dirty="0">
                <a:solidFill>
                  <a:srgbClr val="FFC000"/>
                </a:solidFill>
                <a:effectLst/>
                <a:latin typeface="Arial" panose="020B0604020202020204" pitchFamily="34" charset="0"/>
              </a:rPr>
              <a:t>, amount)”;</a:t>
            </a:r>
          </a:p>
          <a:p>
            <a:r>
              <a:rPr lang="en-IN" sz="1400" b="0" i="0" dirty="0">
                <a:effectLst/>
                <a:latin typeface="Arial" panose="020B0604020202020204" pitchFamily="34" charset="0"/>
              </a:rPr>
              <a:t>End transaction</a:t>
            </a:r>
          </a:p>
          <a:p>
            <a:endParaRPr lang="en-IN" sz="1400" b="0" i="0" dirty="0">
              <a:effectLst/>
              <a:latin typeface="Arial" panose="020B0604020202020204" pitchFamily="34" charset="0"/>
            </a:endParaRPr>
          </a:p>
          <a:p>
            <a:r>
              <a:rPr lang="en-IN" sz="1400" b="0" i="0" dirty="0">
                <a:effectLst/>
                <a:latin typeface="Arial" panose="020B0604020202020204" pitchFamily="34" charset="0"/>
              </a:rPr>
              <a:t>For each message in queue </a:t>
            </a:r>
            <a:endParaRPr lang="en-IN" sz="1400" b="1" i="0" dirty="0">
              <a:solidFill>
                <a:schemeClr val="accent4"/>
              </a:solidFill>
              <a:effectLst/>
              <a:latin typeface="Arial" panose="020B0604020202020204" pitchFamily="34" charset="0"/>
            </a:endParaRPr>
          </a:p>
          <a:p>
            <a:r>
              <a:rPr lang="en-IN" sz="1400" b="1" i="0" dirty="0">
                <a:solidFill>
                  <a:srgbClr val="FFC000"/>
                </a:solidFill>
                <a:effectLst/>
                <a:latin typeface="Arial" panose="020B0604020202020204" pitchFamily="34" charset="0"/>
              </a:rPr>
              <a:t>         Dequeue</a:t>
            </a:r>
            <a:r>
              <a:rPr lang="en-IN" sz="1400" b="0" i="0" dirty="0">
                <a:solidFill>
                  <a:srgbClr val="FFC000"/>
                </a:solidFill>
                <a:effectLst/>
                <a:latin typeface="Arial" panose="020B0604020202020204" pitchFamily="34" charset="0"/>
              </a:rPr>
              <a:t> message </a:t>
            </a:r>
          </a:p>
          <a:p>
            <a:endParaRPr lang="en-IN" sz="1400" b="0" i="0" dirty="0">
              <a:effectLst/>
              <a:latin typeface="Arial" panose="020B0604020202020204" pitchFamily="34" charset="0"/>
            </a:endParaRPr>
          </a:p>
          <a:p>
            <a:pPr lvl="1"/>
            <a:r>
              <a:rPr lang="en-IN" sz="1400" b="0" i="0" dirty="0">
                <a:effectLst/>
                <a:latin typeface="Arial" panose="020B0604020202020204" pitchFamily="34" charset="0"/>
              </a:rPr>
              <a:t>Begin transaction </a:t>
            </a:r>
          </a:p>
          <a:p>
            <a:pPr lvl="2"/>
            <a:r>
              <a:rPr lang="en-IN" sz="1400" b="0" i="0" dirty="0">
                <a:effectLst/>
                <a:latin typeface="Arial" panose="020B0604020202020204" pitchFamily="34" charset="0"/>
              </a:rPr>
              <a:t>If </a:t>
            </a:r>
            <a:r>
              <a:rPr lang="en-IN" sz="1400" b="0" i="0" dirty="0" err="1">
                <a:effectLst/>
                <a:latin typeface="Arial" panose="020B0604020202020204" pitchFamily="34" charset="0"/>
              </a:rPr>
              <a:t>message.type</a:t>
            </a:r>
            <a:r>
              <a:rPr lang="en-IN" sz="1400" b="0" i="0" dirty="0">
                <a:effectLst/>
                <a:latin typeface="Arial" panose="020B0604020202020204" pitchFamily="34" charset="0"/>
              </a:rPr>
              <a:t> == “seller” </a:t>
            </a:r>
          </a:p>
          <a:p>
            <a:pPr lvl="2"/>
            <a:r>
              <a:rPr lang="en-IN" sz="1400" dirty="0">
                <a:solidFill>
                  <a:schemeClr val="accent1"/>
                </a:solidFill>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2"/>
            <a:r>
              <a:rPr lang="en-IN" sz="1400" b="0" i="0" dirty="0">
                <a:effectLst/>
                <a:latin typeface="Arial" panose="020B0604020202020204" pitchFamily="34" charset="0"/>
              </a:rPr>
              <a:t>Else </a:t>
            </a:r>
          </a:p>
          <a:p>
            <a:pPr lvl="2"/>
            <a:r>
              <a:rPr lang="en-IN" sz="1400" dirty="0">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2"/>
            <a:r>
              <a:rPr lang="en-IN" sz="1400" b="0" i="0" dirty="0">
                <a:effectLst/>
                <a:latin typeface="Arial" panose="020B0604020202020204" pitchFamily="34" charset="0"/>
              </a:rPr>
              <a:t>End if </a:t>
            </a:r>
          </a:p>
          <a:p>
            <a:pPr lvl="1"/>
            <a:r>
              <a:rPr lang="en-IN" sz="1400" b="0" i="0" dirty="0">
                <a:effectLst/>
                <a:latin typeface="Arial" panose="020B0604020202020204" pitchFamily="34" charset="0"/>
              </a:rPr>
              <a:t>End transaction</a:t>
            </a:r>
          </a:p>
          <a:p>
            <a:r>
              <a:rPr lang="en-IN" sz="1400" b="0" i="0" dirty="0">
                <a:effectLst/>
                <a:latin typeface="Arial" panose="020B0604020202020204" pitchFamily="34" charset="0"/>
              </a:rPr>
              <a:t>End for</a:t>
            </a:r>
            <a:endParaRPr lang="en-IN" sz="1400" dirty="0"/>
          </a:p>
        </p:txBody>
      </p:sp>
      <p:sp>
        <p:nvSpPr>
          <p:cNvPr id="4" name="Multiplication Sign 3">
            <a:extLst>
              <a:ext uri="{FF2B5EF4-FFF2-40B4-BE49-F238E27FC236}">
                <a16:creationId xmlns:a16="http://schemas.microsoft.com/office/drawing/2014/main" id="{47375A93-C390-4E16-A2DF-31299309C1FC}"/>
              </a:ext>
            </a:extLst>
          </p:cNvPr>
          <p:cNvSpPr/>
          <p:nvPr/>
        </p:nvSpPr>
        <p:spPr>
          <a:xfrm>
            <a:off x="1065325" y="2233332"/>
            <a:ext cx="733633" cy="69420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497166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6F425FB-4A56-4A2F-9A38-92E1D8F1DA57}"/>
              </a:ext>
            </a:extLst>
          </p:cNvPr>
          <p:cNvSpPr txBox="1"/>
          <p:nvPr/>
        </p:nvSpPr>
        <p:spPr>
          <a:xfrm>
            <a:off x="1519985" y="684785"/>
            <a:ext cx="8964299" cy="461664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Arial" panose="020B0604020202020204" pitchFamily="34" charset="0"/>
              </a:rPr>
              <a:t>Begin transaction </a:t>
            </a:r>
          </a:p>
          <a:p>
            <a:r>
              <a:rPr lang="en-IN" sz="1400" b="0" i="0" dirty="0">
                <a:solidFill>
                  <a:srgbClr val="00B050"/>
                </a:solidFill>
                <a:effectLst/>
                <a:latin typeface="Arial" panose="020B0604020202020204" pitchFamily="34" charset="0"/>
              </a:rPr>
              <a:t>Insert into </a:t>
            </a:r>
            <a:r>
              <a:rPr lang="en-IN" sz="1400" b="1" i="0" dirty="0">
                <a:solidFill>
                  <a:srgbClr val="00B050"/>
                </a:solidFill>
                <a:effectLst/>
                <a:latin typeface="Arial" panose="020B0604020202020204" pitchFamily="34" charset="0"/>
              </a:rPr>
              <a:t>transaction</a:t>
            </a:r>
            <a:r>
              <a:rPr lang="en-IN" sz="1400" b="0" i="0" dirty="0">
                <a:solidFill>
                  <a:srgbClr val="00B050"/>
                </a:solidFill>
                <a:effectLst/>
                <a:latin typeface="Arial" panose="020B0604020202020204" pitchFamily="34" charset="0"/>
              </a:rPr>
              <a:t>(id, seller_id, </a:t>
            </a:r>
            <a:r>
              <a:rPr lang="en-IN" sz="1400" b="0" i="0" dirty="0" err="1">
                <a:solidFill>
                  <a:srgbClr val="00B050"/>
                </a:solidFill>
                <a:effectLst/>
                <a:latin typeface="Arial" panose="020B0604020202020204" pitchFamily="34" charset="0"/>
              </a:rPr>
              <a:t>buyer_id</a:t>
            </a:r>
            <a:r>
              <a:rPr lang="en-IN" sz="1400" b="0" i="0" dirty="0">
                <a:solidFill>
                  <a:srgbClr val="00B050"/>
                </a:solidFill>
                <a:effectLst/>
                <a:latin typeface="Arial" panose="020B0604020202020204" pitchFamily="34" charset="0"/>
              </a:rPr>
              <a:t>,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user(“seller”, seller_id,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user(“buyer”, </a:t>
            </a:r>
            <a:r>
              <a:rPr lang="en-IN" sz="1400" b="0" i="0" dirty="0" err="1">
                <a:solidFill>
                  <a:srgbClr val="FFC000"/>
                </a:solidFill>
                <a:effectLst/>
                <a:latin typeface="Arial" panose="020B0604020202020204" pitchFamily="34" charset="0"/>
              </a:rPr>
              <a:t>buyer_id</a:t>
            </a:r>
            <a:r>
              <a:rPr lang="en-IN" sz="1400" b="0" i="0" dirty="0">
                <a:solidFill>
                  <a:srgbClr val="FFC000"/>
                </a:solidFill>
                <a:effectLst/>
                <a:latin typeface="Arial" panose="020B0604020202020204" pitchFamily="34" charset="0"/>
              </a:rPr>
              <a:t>, amount)”;</a:t>
            </a:r>
          </a:p>
          <a:p>
            <a:r>
              <a:rPr lang="en-IN" sz="1400" b="0" i="0" dirty="0">
                <a:effectLst/>
                <a:latin typeface="Arial" panose="020B0604020202020204" pitchFamily="34" charset="0"/>
              </a:rPr>
              <a:t>End transaction</a:t>
            </a:r>
          </a:p>
          <a:p>
            <a:endParaRPr lang="en-IN" sz="1400" dirty="0">
              <a:latin typeface="Arial" panose="020B0604020202020204" pitchFamily="34" charset="0"/>
            </a:endParaRPr>
          </a:p>
          <a:p>
            <a:r>
              <a:rPr lang="en-IN" sz="1400" b="0" i="0" dirty="0">
                <a:effectLst/>
                <a:latin typeface="Arial" panose="020B0604020202020204" pitchFamily="34" charset="0"/>
              </a:rPr>
              <a:t>For each message in queue </a:t>
            </a:r>
          </a:p>
          <a:p>
            <a:pPr lvl="1"/>
            <a:r>
              <a:rPr lang="en-IN" sz="1400" b="1" i="0" dirty="0">
                <a:solidFill>
                  <a:srgbClr val="FFC000"/>
                </a:solidFill>
                <a:effectLst/>
                <a:latin typeface="Arial" panose="020B0604020202020204" pitchFamily="34" charset="0"/>
              </a:rPr>
              <a:t>Peek</a:t>
            </a:r>
            <a:r>
              <a:rPr lang="en-IN" sz="1400" b="0" i="0" dirty="0">
                <a:solidFill>
                  <a:srgbClr val="FFC000"/>
                </a:solidFill>
                <a:effectLst/>
                <a:latin typeface="Arial" panose="020B0604020202020204" pitchFamily="34" charset="0"/>
              </a:rPr>
              <a:t> message </a:t>
            </a:r>
          </a:p>
          <a:p>
            <a:pPr lvl="1"/>
            <a:endParaRPr lang="en-IN" sz="1400" b="0" i="0" dirty="0">
              <a:effectLst/>
              <a:latin typeface="Arial" panose="020B0604020202020204" pitchFamily="34" charset="0"/>
            </a:endParaRPr>
          </a:p>
          <a:p>
            <a:pPr lvl="1"/>
            <a:r>
              <a:rPr lang="en-IN" sz="1400" b="0" i="0" dirty="0">
                <a:effectLst/>
                <a:latin typeface="Arial" panose="020B0604020202020204" pitchFamily="34" charset="0"/>
              </a:rPr>
              <a:t>Begin transaction </a:t>
            </a:r>
          </a:p>
          <a:p>
            <a:pPr lvl="2"/>
            <a:r>
              <a:rPr lang="en-IN" sz="1400" b="0" i="0" dirty="0">
                <a:effectLst/>
                <a:latin typeface="Arial" panose="020B0604020202020204" pitchFamily="34" charset="0"/>
              </a:rPr>
              <a:t>If </a:t>
            </a:r>
            <a:r>
              <a:rPr lang="en-IN" sz="1400" b="0" i="0" dirty="0" err="1">
                <a:effectLst/>
                <a:latin typeface="Arial" panose="020B0604020202020204" pitchFamily="34" charset="0"/>
              </a:rPr>
              <a:t>message.type</a:t>
            </a:r>
            <a:r>
              <a:rPr lang="en-IN" sz="1400" b="0" i="0" dirty="0">
                <a:effectLst/>
                <a:latin typeface="Arial" panose="020B0604020202020204" pitchFamily="34" charset="0"/>
              </a:rPr>
              <a:t> == “seller” </a:t>
            </a:r>
          </a:p>
          <a:p>
            <a:pPr lvl="2"/>
            <a:r>
              <a:rPr lang="en-IN" sz="1400" dirty="0">
                <a:solidFill>
                  <a:schemeClr val="accent1"/>
                </a:solidFill>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2"/>
            <a:r>
              <a:rPr lang="en-IN" sz="1400" b="0" i="0" dirty="0">
                <a:effectLst/>
                <a:latin typeface="Arial" panose="020B0604020202020204" pitchFamily="34" charset="0"/>
              </a:rPr>
              <a:t>Else </a:t>
            </a:r>
          </a:p>
          <a:p>
            <a:pPr lvl="2"/>
            <a:r>
              <a:rPr lang="en-IN" sz="1400" dirty="0">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2"/>
            <a:r>
              <a:rPr lang="en-IN" sz="1400" b="0" i="0" dirty="0">
                <a:effectLst/>
                <a:latin typeface="Arial" panose="020B0604020202020204" pitchFamily="34" charset="0"/>
              </a:rPr>
              <a:t>End if </a:t>
            </a:r>
          </a:p>
          <a:p>
            <a:pPr lvl="1"/>
            <a:r>
              <a:rPr lang="en-IN" sz="1400" b="0" i="0" dirty="0">
                <a:effectLst/>
                <a:latin typeface="Arial" panose="020B0604020202020204" pitchFamily="34" charset="0"/>
              </a:rPr>
              <a:t>End transaction</a:t>
            </a:r>
          </a:p>
          <a:p>
            <a:pPr lvl="1"/>
            <a:endParaRPr lang="en-IN" sz="1400" b="0" i="0" dirty="0">
              <a:effectLst/>
              <a:latin typeface="Arial" panose="020B0604020202020204" pitchFamily="34" charset="0"/>
            </a:endParaRPr>
          </a:p>
          <a:p>
            <a:pPr lvl="1"/>
            <a:r>
              <a:rPr lang="en-IN" sz="1400" b="0" i="0" dirty="0">
                <a:effectLst/>
                <a:latin typeface="Arial" panose="020B0604020202020204" pitchFamily="34" charset="0"/>
              </a:rPr>
              <a:t>If transaction successful </a:t>
            </a:r>
          </a:p>
          <a:p>
            <a:pPr lvl="1"/>
            <a:r>
              <a:rPr lang="en-IN" sz="1400" b="0" i="0" dirty="0">
                <a:effectLst/>
                <a:latin typeface="Arial" panose="020B0604020202020204" pitchFamily="34" charset="0"/>
              </a:rPr>
              <a:t>	</a:t>
            </a:r>
            <a:r>
              <a:rPr lang="en-IN" sz="1400" b="1" i="0" dirty="0">
                <a:solidFill>
                  <a:srgbClr val="FFC000"/>
                </a:solidFill>
                <a:effectLst/>
                <a:latin typeface="Arial" panose="020B0604020202020204" pitchFamily="34" charset="0"/>
              </a:rPr>
              <a:t>Remove</a:t>
            </a:r>
            <a:r>
              <a:rPr lang="en-IN" sz="1400" b="0" i="0" dirty="0">
                <a:solidFill>
                  <a:srgbClr val="FFC000"/>
                </a:solidFill>
                <a:effectLst/>
                <a:latin typeface="Arial" panose="020B0604020202020204" pitchFamily="34" charset="0"/>
              </a:rPr>
              <a:t> message from queue </a:t>
            </a:r>
          </a:p>
          <a:p>
            <a:pPr lvl="1"/>
            <a:r>
              <a:rPr lang="en-IN" sz="1400" b="0" i="0" dirty="0">
                <a:effectLst/>
                <a:latin typeface="Arial" panose="020B0604020202020204" pitchFamily="34" charset="0"/>
              </a:rPr>
              <a:t>End if</a:t>
            </a:r>
          </a:p>
          <a:p>
            <a:r>
              <a:rPr lang="en-IN" sz="1400" b="0" i="0" dirty="0">
                <a:effectLst/>
                <a:latin typeface="Arial" panose="020B0604020202020204" pitchFamily="34" charset="0"/>
              </a:rPr>
              <a:t>End for</a:t>
            </a:r>
            <a:endParaRPr lang="en-IN" sz="1400" dirty="0"/>
          </a:p>
        </p:txBody>
      </p:sp>
    </p:spTree>
    <p:extLst>
      <p:ext uri="{BB962C8B-B14F-4D97-AF65-F5344CB8AC3E}">
        <p14:creationId xmlns:p14="http://schemas.microsoft.com/office/powerpoint/2010/main" val="30727149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6F425FB-4A56-4A2F-9A38-92E1D8F1DA57}"/>
              </a:ext>
            </a:extLst>
          </p:cNvPr>
          <p:cNvSpPr txBox="1"/>
          <p:nvPr/>
        </p:nvSpPr>
        <p:spPr>
          <a:xfrm>
            <a:off x="1519985" y="684785"/>
            <a:ext cx="8964299" cy="461664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Arial" panose="020B0604020202020204" pitchFamily="34" charset="0"/>
              </a:rPr>
              <a:t>Begin transaction </a:t>
            </a:r>
          </a:p>
          <a:p>
            <a:r>
              <a:rPr lang="en-IN" sz="1400" b="0" i="0" dirty="0">
                <a:solidFill>
                  <a:srgbClr val="00B050"/>
                </a:solidFill>
                <a:effectLst/>
                <a:latin typeface="Arial" panose="020B0604020202020204" pitchFamily="34" charset="0"/>
              </a:rPr>
              <a:t>Insert into </a:t>
            </a:r>
            <a:r>
              <a:rPr lang="en-IN" sz="1400" b="1" i="0" dirty="0">
                <a:solidFill>
                  <a:srgbClr val="00B050"/>
                </a:solidFill>
                <a:effectLst/>
                <a:latin typeface="Arial" panose="020B0604020202020204" pitchFamily="34" charset="0"/>
              </a:rPr>
              <a:t>transaction</a:t>
            </a:r>
            <a:r>
              <a:rPr lang="en-IN" sz="1400" b="0" i="0" dirty="0">
                <a:solidFill>
                  <a:srgbClr val="00B050"/>
                </a:solidFill>
                <a:effectLst/>
                <a:latin typeface="Arial" panose="020B0604020202020204" pitchFamily="34" charset="0"/>
              </a:rPr>
              <a:t>(id, seller_id, </a:t>
            </a:r>
            <a:r>
              <a:rPr lang="en-IN" sz="1400" b="0" i="0" dirty="0" err="1">
                <a:solidFill>
                  <a:srgbClr val="00B050"/>
                </a:solidFill>
                <a:effectLst/>
                <a:latin typeface="Arial" panose="020B0604020202020204" pitchFamily="34" charset="0"/>
              </a:rPr>
              <a:t>buyer_id</a:t>
            </a:r>
            <a:r>
              <a:rPr lang="en-IN" sz="1400" b="0" i="0" dirty="0">
                <a:solidFill>
                  <a:srgbClr val="00B050"/>
                </a:solidFill>
                <a:effectLst/>
                <a:latin typeface="Arial" panose="020B0604020202020204" pitchFamily="34" charset="0"/>
              </a:rPr>
              <a:t>,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user(“seller”, seller_id,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user(“buyer”, </a:t>
            </a:r>
            <a:r>
              <a:rPr lang="en-IN" sz="1400" b="0" i="0" dirty="0" err="1">
                <a:solidFill>
                  <a:srgbClr val="FFC000"/>
                </a:solidFill>
                <a:effectLst/>
                <a:latin typeface="Arial" panose="020B0604020202020204" pitchFamily="34" charset="0"/>
              </a:rPr>
              <a:t>buyer_id</a:t>
            </a:r>
            <a:r>
              <a:rPr lang="en-IN" sz="1400" b="0" i="0" dirty="0">
                <a:solidFill>
                  <a:srgbClr val="FFC000"/>
                </a:solidFill>
                <a:effectLst/>
                <a:latin typeface="Arial" panose="020B0604020202020204" pitchFamily="34" charset="0"/>
              </a:rPr>
              <a:t>, amount)”;</a:t>
            </a:r>
          </a:p>
          <a:p>
            <a:r>
              <a:rPr lang="en-IN" sz="1400" b="0" i="0" dirty="0">
                <a:effectLst/>
                <a:latin typeface="Arial" panose="020B0604020202020204" pitchFamily="34" charset="0"/>
              </a:rPr>
              <a:t>End transaction</a:t>
            </a:r>
          </a:p>
          <a:p>
            <a:endParaRPr lang="en-IN" sz="1400" dirty="0">
              <a:latin typeface="Arial" panose="020B0604020202020204" pitchFamily="34" charset="0"/>
            </a:endParaRPr>
          </a:p>
          <a:p>
            <a:r>
              <a:rPr lang="en-IN" sz="1400" b="0" i="0" dirty="0">
                <a:effectLst/>
                <a:latin typeface="Arial" panose="020B0604020202020204" pitchFamily="34" charset="0"/>
              </a:rPr>
              <a:t>For each message in queue </a:t>
            </a:r>
          </a:p>
          <a:p>
            <a:pPr lvl="1"/>
            <a:r>
              <a:rPr lang="en-IN" sz="1400" b="1" i="0" dirty="0">
                <a:solidFill>
                  <a:srgbClr val="FFC000"/>
                </a:solidFill>
                <a:effectLst/>
                <a:latin typeface="Arial" panose="020B0604020202020204" pitchFamily="34" charset="0"/>
              </a:rPr>
              <a:t>Peek</a:t>
            </a:r>
            <a:r>
              <a:rPr lang="en-IN" sz="1400" b="0" i="0" dirty="0">
                <a:solidFill>
                  <a:srgbClr val="FFC000"/>
                </a:solidFill>
                <a:effectLst/>
                <a:latin typeface="Arial" panose="020B0604020202020204" pitchFamily="34" charset="0"/>
              </a:rPr>
              <a:t> message </a:t>
            </a:r>
          </a:p>
          <a:p>
            <a:pPr lvl="1"/>
            <a:endParaRPr lang="en-IN" sz="1400" b="0" i="0" dirty="0">
              <a:effectLst/>
              <a:latin typeface="Arial" panose="020B0604020202020204" pitchFamily="34" charset="0"/>
            </a:endParaRPr>
          </a:p>
          <a:p>
            <a:pPr lvl="1"/>
            <a:r>
              <a:rPr lang="en-IN" sz="1400" b="0" i="0" dirty="0">
                <a:effectLst/>
                <a:latin typeface="Arial" panose="020B0604020202020204" pitchFamily="34" charset="0"/>
              </a:rPr>
              <a:t>Begin transaction </a:t>
            </a:r>
          </a:p>
          <a:p>
            <a:pPr lvl="2"/>
            <a:r>
              <a:rPr lang="en-IN" sz="1400" b="0" i="0" dirty="0">
                <a:effectLst/>
                <a:latin typeface="Arial" panose="020B0604020202020204" pitchFamily="34" charset="0"/>
              </a:rPr>
              <a:t>If </a:t>
            </a:r>
            <a:r>
              <a:rPr lang="en-IN" sz="1400" b="0" i="0" dirty="0" err="1">
                <a:effectLst/>
                <a:latin typeface="Arial" panose="020B0604020202020204" pitchFamily="34" charset="0"/>
              </a:rPr>
              <a:t>message.type</a:t>
            </a:r>
            <a:r>
              <a:rPr lang="en-IN" sz="1400" b="0" i="0" dirty="0">
                <a:effectLst/>
                <a:latin typeface="Arial" panose="020B0604020202020204" pitchFamily="34" charset="0"/>
              </a:rPr>
              <a:t> == “seller” </a:t>
            </a:r>
          </a:p>
          <a:p>
            <a:pPr lvl="2"/>
            <a:r>
              <a:rPr lang="en-IN" sz="1400" dirty="0">
                <a:solidFill>
                  <a:schemeClr val="accent1"/>
                </a:solidFill>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2"/>
            <a:r>
              <a:rPr lang="en-IN" sz="1400" b="0" i="0" dirty="0">
                <a:effectLst/>
                <a:latin typeface="Arial" panose="020B0604020202020204" pitchFamily="34" charset="0"/>
              </a:rPr>
              <a:t>Else </a:t>
            </a:r>
          </a:p>
          <a:p>
            <a:pPr lvl="2"/>
            <a:r>
              <a:rPr lang="en-IN" sz="1400" dirty="0">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2"/>
            <a:r>
              <a:rPr lang="en-IN" sz="1400" b="0" i="0" dirty="0">
                <a:effectLst/>
                <a:latin typeface="Arial" panose="020B0604020202020204" pitchFamily="34" charset="0"/>
              </a:rPr>
              <a:t>End if </a:t>
            </a:r>
          </a:p>
          <a:p>
            <a:pPr lvl="1"/>
            <a:r>
              <a:rPr lang="en-IN" sz="1400" b="0" i="0" dirty="0">
                <a:effectLst/>
                <a:latin typeface="Arial" panose="020B0604020202020204" pitchFamily="34" charset="0"/>
              </a:rPr>
              <a:t>End transaction</a:t>
            </a:r>
          </a:p>
          <a:p>
            <a:pPr lvl="1"/>
            <a:endParaRPr lang="en-IN" sz="1400" b="0" i="0" dirty="0">
              <a:effectLst/>
              <a:latin typeface="Arial" panose="020B0604020202020204" pitchFamily="34" charset="0"/>
            </a:endParaRPr>
          </a:p>
          <a:p>
            <a:pPr lvl="1"/>
            <a:r>
              <a:rPr lang="en-IN" sz="1400" b="0" i="0" dirty="0">
                <a:effectLst/>
                <a:latin typeface="Arial" panose="020B0604020202020204" pitchFamily="34" charset="0"/>
              </a:rPr>
              <a:t>If transaction successful </a:t>
            </a:r>
          </a:p>
          <a:p>
            <a:pPr lvl="1"/>
            <a:r>
              <a:rPr lang="en-IN" sz="1400" b="0" i="0" dirty="0">
                <a:effectLst/>
                <a:latin typeface="Arial" panose="020B0604020202020204" pitchFamily="34" charset="0"/>
              </a:rPr>
              <a:t>	</a:t>
            </a:r>
            <a:r>
              <a:rPr lang="en-IN" sz="1400" b="1" i="0" dirty="0">
                <a:solidFill>
                  <a:srgbClr val="FFC000"/>
                </a:solidFill>
                <a:effectLst/>
                <a:latin typeface="Arial" panose="020B0604020202020204" pitchFamily="34" charset="0"/>
              </a:rPr>
              <a:t>Remove</a:t>
            </a:r>
            <a:r>
              <a:rPr lang="en-IN" sz="1400" b="0" i="0" dirty="0">
                <a:solidFill>
                  <a:srgbClr val="FFC000"/>
                </a:solidFill>
                <a:effectLst/>
                <a:latin typeface="Arial" panose="020B0604020202020204" pitchFamily="34" charset="0"/>
              </a:rPr>
              <a:t> message from queue </a:t>
            </a:r>
          </a:p>
          <a:p>
            <a:pPr lvl="1"/>
            <a:r>
              <a:rPr lang="en-IN" sz="1400" b="0" i="0" dirty="0">
                <a:effectLst/>
                <a:latin typeface="Arial" panose="020B0604020202020204" pitchFamily="34" charset="0"/>
              </a:rPr>
              <a:t>End if</a:t>
            </a:r>
          </a:p>
          <a:p>
            <a:r>
              <a:rPr lang="en-IN" sz="1400" b="0" i="0" dirty="0">
                <a:effectLst/>
                <a:latin typeface="Arial" panose="020B0604020202020204" pitchFamily="34" charset="0"/>
              </a:rPr>
              <a:t>End for</a:t>
            </a:r>
            <a:endParaRPr lang="en-IN" sz="1400" dirty="0"/>
          </a:p>
        </p:txBody>
      </p:sp>
      <p:sp>
        <p:nvSpPr>
          <p:cNvPr id="3" name="Multiplication Sign 2">
            <a:extLst>
              <a:ext uri="{FF2B5EF4-FFF2-40B4-BE49-F238E27FC236}">
                <a16:creationId xmlns:a16="http://schemas.microsoft.com/office/drawing/2014/main" id="{4D49E43C-390F-487E-BBFF-B41802FB772B}"/>
              </a:ext>
            </a:extLst>
          </p:cNvPr>
          <p:cNvSpPr/>
          <p:nvPr/>
        </p:nvSpPr>
        <p:spPr>
          <a:xfrm>
            <a:off x="786352" y="2298902"/>
            <a:ext cx="733633" cy="69420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8112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9F14BF-D0F7-4801-8E0E-478BA13FBA18}"/>
              </a:ext>
            </a:extLst>
          </p:cNvPr>
          <p:cNvSpPr txBox="1"/>
          <p:nvPr/>
        </p:nvSpPr>
        <p:spPr>
          <a:xfrm>
            <a:off x="827371" y="871492"/>
            <a:ext cx="5273849" cy="461665"/>
          </a:xfrm>
          <a:prstGeom prst="rect">
            <a:avLst/>
          </a:prstGeom>
          <a:noFill/>
        </p:spPr>
        <p:txBody>
          <a:bodyPr wrap="square" rtlCol="0">
            <a:spAutoFit/>
          </a:bodyPr>
          <a:lstStyle/>
          <a:p>
            <a:r>
              <a:rPr lang="en-IN" sz="2400" b="1" dirty="0">
                <a:solidFill>
                  <a:schemeClr val="accent2"/>
                </a:solidFill>
                <a:latin typeface="Candara" panose="020E0502030303020204" pitchFamily="34" charset="0"/>
              </a:rPr>
              <a:t>2 Dimensions of Horizontal Scaling</a:t>
            </a:r>
          </a:p>
        </p:txBody>
      </p:sp>
      <p:sp>
        <p:nvSpPr>
          <p:cNvPr id="3" name="TextBox 2">
            <a:extLst>
              <a:ext uri="{FF2B5EF4-FFF2-40B4-BE49-F238E27FC236}">
                <a16:creationId xmlns:a16="http://schemas.microsoft.com/office/drawing/2014/main" id="{E294BBF7-53DE-4D34-B68C-45CB43A5AE8D}"/>
              </a:ext>
            </a:extLst>
          </p:cNvPr>
          <p:cNvSpPr txBox="1"/>
          <p:nvPr/>
        </p:nvSpPr>
        <p:spPr>
          <a:xfrm>
            <a:off x="827371" y="1783328"/>
            <a:ext cx="4657725" cy="1231106"/>
          </a:xfrm>
          <a:prstGeom prst="rect">
            <a:avLst/>
          </a:prstGeom>
          <a:noFill/>
        </p:spPr>
        <p:txBody>
          <a:bodyPr wrap="square" rtlCol="0">
            <a:spAutoFit/>
          </a:bodyPr>
          <a:lstStyle/>
          <a:p>
            <a:r>
              <a:rPr lang="en-IN" sz="2000" b="1" dirty="0">
                <a:solidFill>
                  <a:schemeClr val="accent2"/>
                </a:solidFill>
                <a:latin typeface="Candara" panose="020E0502030303020204" pitchFamily="34" charset="0"/>
              </a:rPr>
              <a:t>Functional scaling</a:t>
            </a:r>
          </a:p>
          <a:p>
            <a:endParaRPr lang="en-IN" dirty="0">
              <a:latin typeface="Candara" panose="020E0502030303020204" pitchFamily="34" charset="0"/>
            </a:endParaRPr>
          </a:p>
          <a:p>
            <a:r>
              <a:rPr lang="en-IN" dirty="0">
                <a:latin typeface="Candara" panose="020E0502030303020204" pitchFamily="34" charset="0"/>
              </a:rPr>
              <a:t>Grouping data by function and spreading functional groups across databases</a:t>
            </a:r>
          </a:p>
        </p:txBody>
      </p:sp>
      <p:sp>
        <p:nvSpPr>
          <p:cNvPr id="4" name="TextBox 3">
            <a:extLst>
              <a:ext uri="{FF2B5EF4-FFF2-40B4-BE49-F238E27FC236}">
                <a16:creationId xmlns:a16="http://schemas.microsoft.com/office/drawing/2014/main" id="{BCD5B441-9F02-46CD-841A-31602D4FA7FA}"/>
              </a:ext>
            </a:extLst>
          </p:cNvPr>
          <p:cNvSpPr txBox="1"/>
          <p:nvPr/>
        </p:nvSpPr>
        <p:spPr>
          <a:xfrm>
            <a:off x="827371" y="3464605"/>
            <a:ext cx="4905375" cy="1231106"/>
          </a:xfrm>
          <a:prstGeom prst="rect">
            <a:avLst/>
          </a:prstGeom>
          <a:noFill/>
        </p:spPr>
        <p:txBody>
          <a:bodyPr wrap="square" rtlCol="0">
            <a:spAutoFit/>
          </a:bodyPr>
          <a:lstStyle/>
          <a:p>
            <a:r>
              <a:rPr lang="en-IN" sz="2000" b="1" dirty="0" err="1">
                <a:solidFill>
                  <a:schemeClr val="accent2"/>
                </a:solidFill>
                <a:latin typeface="Candara" panose="020E0502030303020204" pitchFamily="34" charset="0"/>
              </a:rPr>
              <a:t>Sharding</a:t>
            </a:r>
            <a:endParaRPr lang="en-IN" sz="2000" b="1" dirty="0">
              <a:solidFill>
                <a:schemeClr val="accent2"/>
              </a:solidFill>
              <a:latin typeface="Candara" panose="020E0502030303020204" pitchFamily="34" charset="0"/>
            </a:endParaRPr>
          </a:p>
          <a:p>
            <a:endParaRPr lang="en-IN" dirty="0">
              <a:latin typeface="Candara" panose="020E0502030303020204" pitchFamily="34" charset="0"/>
            </a:endParaRPr>
          </a:p>
          <a:p>
            <a:r>
              <a:rPr lang="en-IN" dirty="0">
                <a:latin typeface="Candara" panose="020E0502030303020204" pitchFamily="34" charset="0"/>
              </a:rPr>
              <a:t>Splitting data within functional areas across multiple databases</a:t>
            </a:r>
          </a:p>
        </p:txBody>
      </p:sp>
      <p:pic>
        <p:nvPicPr>
          <p:cNvPr id="6" name="Picture 5">
            <a:extLst>
              <a:ext uri="{FF2B5EF4-FFF2-40B4-BE49-F238E27FC236}">
                <a16:creationId xmlns:a16="http://schemas.microsoft.com/office/drawing/2014/main" id="{E407E041-F2AA-481C-B84A-9B7E01240602}"/>
              </a:ext>
            </a:extLst>
          </p:cNvPr>
          <p:cNvPicPr>
            <a:picLocks noChangeAspect="1"/>
          </p:cNvPicPr>
          <p:nvPr/>
        </p:nvPicPr>
        <p:blipFill>
          <a:blip r:embed="rId2"/>
          <a:stretch>
            <a:fillRect/>
          </a:stretch>
        </p:blipFill>
        <p:spPr>
          <a:xfrm>
            <a:off x="5614334" y="1753171"/>
            <a:ext cx="5089922" cy="38584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234389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6F425FB-4A56-4A2F-9A38-92E1D8F1DA57}"/>
              </a:ext>
            </a:extLst>
          </p:cNvPr>
          <p:cNvSpPr txBox="1"/>
          <p:nvPr/>
        </p:nvSpPr>
        <p:spPr>
          <a:xfrm>
            <a:off x="1519985" y="684785"/>
            <a:ext cx="8964299" cy="461664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Arial" panose="020B0604020202020204" pitchFamily="34" charset="0"/>
              </a:rPr>
              <a:t>Begin transaction </a:t>
            </a:r>
          </a:p>
          <a:p>
            <a:r>
              <a:rPr lang="en-IN" sz="1400" b="0" i="0" dirty="0">
                <a:solidFill>
                  <a:srgbClr val="00B050"/>
                </a:solidFill>
                <a:effectLst/>
                <a:latin typeface="Arial" panose="020B0604020202020204" pitchFamily="34" charset="0"/>
              </a:rPr>
              <a:t>Insert into </a:t>
            </a:r>
            <a:r>
              <a:rPr lang="en-IN" sz="1400" b="1" i="0" dirty="0">
                <a:solidFill>
                  <a:srgbClr val="00B050"/>
                </a:solidFill>
                <a:effectLst/>
                <a:latin typeface="Arial" panose="020B0604020202020204" pitchFamily="34" charset="0"/>
              </a:rPr>
              <a:t>transaction</a:t>
            </a:r>
            <a:r>
              <a:rPr lang="en-IN" sz="1400" b="0" i="0" dirty="0">
                <a:solidFill>
                  <a:srgbClr val="00B050"/>
                </a:solidFill>
                <a:effectLst/>
                <a:latin typeface="Arial" panose="020B0604020202020204" pitchFamily="34" charset="0"/>
              </a:rPr>
              <a:t>(id, seller_id, </a:t>
            </a:r>
            <a:r>
              <a:rPr lang="en-IN" sz="1400" b="0" i="0" dirty="0" err="1">
                <a:solidFill>
                  <a:srgbClr val="00B050"/>
                </a:solidFill>
                <a:effectLst/>
                <a:latin typeface="Arial" panose="020B0604020202020204" pitchFamily="34" charset="0"/>
              </a:rPr>
              <a:t>buyer_id</a:t>
            </a:r>
            <a:r>
              <a:rPr lang="en-IN" sz="1400" b="0" i="0" dirty="0">
                <a:solidFill>
                  <a:srgbClr val="00B050"/>
                </a:solidFill>
                <a:effectLst/>
                <a:latin typeface="Arial" panose="020B0604020202020204" pitchFamily="34" charset="0"/>
              </a:rPr>
              <a:t>,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user(“seller”, seller_id,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user(“buyer”, </a:t>
            </a:r>
            <a:r>
              <a:rPr lang="en-IN" sz="1400" b="0" i="0" dirty="0" err="1">
                <a:solidFill>
                  <a:srgbClr val="FFC000"/>
                </a:solidFill>
                <a:effectLst/>
                <a:latin typeface="Arial" panose="020B0604020202020204" pitchFamily="34" charset="0"/>
              </a:rPr>
              <a:t>buyer_id</a:t>
            </a:r>
            <a:r>
              <a:rPr lang="en-IN" sz="1400" b="0" i="0" dirty="0">
                <a:solidFill>
                  <a:srgbClr val="FFC000"/>
                </a:solidFill>
                <a:effectLst/>
                <a:latin typeface="Arial" panose="020B0604020202020204" pitchFamily="34" charset="0"/>
              </a:rPr>
              <a:t>, amount)”;</a:t>
            </a:r>
          </a:p>
          <a:p>
            <a:r>
              <a:rPr lang="en-IN" sz="1400" b="0" i="0" dirty="0">
                <a:effectLst/>
                <a:latin typeface="Arial" panose="020B0604020202020204" pitchFamily="34" charset="0"/>
              </a:rPr>
              <a:t>End transaction</a:t>
            </a:r>
          </a:p>
          <a:p>
            <a:endParaRPr lang="en-IN" sz="1400" dirty="0">
              <a:latin typeface="Arial" panose="020B0604020202020204" pitchFamily="34" charset="0"/>
            </a:endParaRPr>
          </a:p>
          <a:p>
            <a:r>
              <a:rPr lang="en-IN" sz="1400" b="0" i="0" dirty="0">
                <a:effectLst/>
                <a:latin typeface="Arial" panose="020B0604020202020204" pitchFamily="34" charset="0"/>
              </a:rPr>
              <a:t>For each message in queue </a:t>
            </a:r>
          </a:p>
          <a:p>
            <a:pPr lvl="1"/>
            <a:r>
              <a:rPr lang="en-IN" sz="1400" b="1" i="0" dirty="0">
                <a:solidFill>
                  <a:srgbClr val="FFC000"/>
                </a:solidFill>
                <a:effectLst/>
                <a:latin typeface="Arial" panose="020B0604020202020204" pitchFamily="34" charset="0"/>
              </a:rPr>
              <a:t>Peek</a:t>
            </a:r>
            <a:r>
              <a:rPr lang="en-IN" sz="1400" b="0" i="0" dirty="0">
                <a:solidFill>
                  <a:srgbClr val="FFC000"/>
                </a:solidFill>
                <a:effectLst/>
                <a:latin typeface="Arial" panose="020B0604020202020204" pitchFamily="34" charset="0"/>
              </a:rPr>
              <a:t> message </a:t>
            </a:r>
          </a:p>
          <a:p>
            <a:pPr lvl="1"/>
            <a:endParaRPr lang="en-IN" sz="1400" b="0" i="0" dirty="0">
              <a:effectLst/>
              <a:latin typeface="Arial" panose="020B0604020202020204" pitchFamily="34" charset="0"/>
            </a:endParaRPr>
          </a:p>
          <a:p>
            <a:pPr lvl="1"/>
            <a:r>
              <a:rPr lang="en-IN" sz="1400" b="0" i="0" dirty="0">
                <a:effectLst/>
                <a:latin typeface="Arial" panose="020B0604020202020204" pitchFamily="34" charset="0"/>
              </a:rPr>
              <a:t>Begin transaction </a:t>
            </a:r>
          </a:p>
          <a:p>
            <a:pPr lvl="2"/>
            <a:r>
              <a:rPr lang="en-IN" sz="1400" b="0" i="0" dirty="0">
                <a:effectLst/>
                <a:latin typeface="Arial" panose="020B0604020202020204" pitchFamily="34" charset="0"/>
              </a:rPr>
              <a:t>If </a:t>
            </a:r>
            <a:r>
              <a:rPr lang="en-IN" sz="1400" b="0" i="0" dirty="0" err="1">
                <a:effectLst/>
                <a:latin typeface="Arial" panose="020B0604020202020204" pitchFamily="34" charset="0"/>
              </a:rPr>
              <a:t>message.type</a:t>
            </a:r>
            <a:r>
              <a:rPr lang="en-IN" sz="1400" b="0" i="0" dirty="0">
                <a:effectLst/>
                <a:latin typeface="Arial" panose="020B0604020202020204" pitchFamily="34" charset="0"/>
              </a:rPr>
              <a:t> == “seller” </a:t>
            </a:r>
          </a:p>
          <a:p>
            <a:pPr lvl="2"/>
            <a:r>
              <a:rPr lang="en-IN" sz="1400" dirty="0">
                <a:solidFill>
                  <a:schemeClr val="accent1"/>
                </a:solidFill>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2"/>
            <a:r>
              <a:rPr lang="en-IN" sz="1400" b="0" i="0" dirty="0">
                <a:effectLst/>
                <a:latin typeface="Arial" panose="020B0604020202020204" pitchFamily="34" charset="0"/>
              </a:rPr>
              <a:t>Else </a:t>
            </a:r>
          </a:p>
          <a:p>
            <a:pPr lvl="2"/>
            <a:r>
              <a:rPr lang="en-IN" sz="1400" dirty="0">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2"/>
            <a:r>
              <a:rPr lang="en-IN" sz="1400" b="0" i="0" dirty="0">
                <a:effectLst/>
                <a:latin typeface="Arial" panose="020B0604020202020204" pitchFamily="34" charset="0"/>
              </a:rPr>
              <a:t>End if </a:t>
            </a:r>
          </a:p>
          <a:p>
            <a:pPr lvl="1"/>
            <a:r>
              <a:rPr lang="en-IN" sz="1400" b="0" i="0" dirty="0">
                <a:effectLst/>
                <a:latin typeface="Arial" panose="020B0604020202020204" pitchFamily="34" charset="0"/>
              </a:rPr>
              <a:t>End transaction</a:t>
            </a:r>
          </a:p>
          <a:p>
            <a:pPr lvl="1"/>
            <a:endParaRPr lang="en-IN" sz="1400" b="0" i="0" dirty="0">
              <a:effectLst/>
              <a:latin typeface="Arial" panose="020B0604020202020204" pitchFamily="34" charset="0"/>
            </a:endParaRPr>
          </a:p>
          <a:p>
            <a:pPr lvl="1"/>
            <a:r>
              <a:rPr lang="en-IN" sz="1400" b="0" i="0" dirty="0">
                <a:effectLst/>
                <a:latin typeface="Arial" panose="020B0604020202020204" pitchFamily="34" charset="0"/>
              </a:rPr>
              <a:t>If transaction successful </a:t>
            </a:r>
          </a:p>
          <a:p>
            <a:pPr lvl="1"/>
            <a:r>
              <a:rPr lang="en-IN" sz="1400" b="0" i="0" dirty="0">
                <a:effectLst/>
                <a:latin typeface="Arial" panose="020B0604020202020204" pitchFamily="34" charset="0"/>
              </a:rPr>
              <a:t>	</a:t>
            </a:r>
            <a:r>
              <a:rPr lang="en-IN" sz="1400" b="1" i="0" dirty="0">
                <a:solidFill>
                  <a:srgbClr val="FFC000"/>
                </a:solidFill>
                <a:effectLst/>
                <a:latin typeface="Arial" panose="020B0604020202020204" pitchFamily="34" charset="0"/>
              </a:rPr>
              <a:t>Remove</a:t>
            </a:r>
            <a:r>
              <a:rPr lang="en-IN" sz="1400" b="0" i="0" dirty="0">
                <a:solidFill>
                  <a:srgbClr val="FFC000"/>
                </a:solidFill>
                <a:effectLst/>
                <a:latin typeface="Arial" panose="020B0604020202020204" pitchFamily="34" charset="0"/>
              </a:rPr>
              <a:t> message from queue </a:t>
            </a:r>
          </a:p>
          <a:p>
            <a:pPr lvl="1"/>
            <a:r>
              <a:rPr lang="en-IN" sz="1400" b="0" i="0" dirty="0">
                <a:effectLst/>
                <a:latin typeface="Arial" panose="020B0604020202020204" pitchFamily="34" charset="0"/>
              </a:rPr>
              <a:t>End if</a:t>
            </a:r>
          </a:p>
          <a:p>
            <a:r>
              <a:rPr lang="en-IN" sz="1400" b="0" i="0" dirty="0">
                <a:effectLst/>
                <a:latin typeface="Arial" panose="020B0604020202020204" pitchFamily="34" charset="0"/>
              </a:rPr>
              <a:t>End for</a:t>
            </a:r>
            <a:endParaRPr lang="en-IN" sz="1400" dirty="0"/>
          </a:p>
        </p:txBody>
      </p:sp>
      <p:sp>
        <p:nvSpPr>
          <p:cNvPr id="3" name="Multiplication Sign 2">
            <a:extLst>
              <a:ext uri="{FF2B5EF4-FFF2-40B4-BE49-F238E27FC236}">
                <a16:creationId xmlns:a16="http://schemas.microsoft.com/office/drawing/2014/main" id="{4D49E43C-390F-487E-BBFF-B41802FB772B}"/>
              </a:ext>
            </a:extLst>
          </p:cNvPr>
          <p:cNvSpPr/>
          <p:nvPr/>
        </p:nvSpPr>
        <p:spPr>
          <a:xfrm>
            <a:off x="598462" y="3877181"/>
            <a:ext cx="733633" cy="69420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102275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37528D-FAF3-4B3C-AC27-2393BD074A0F}"/>
              </a:ext>
            </a:extLst>
          </p:cNvPr>
          <p:cNvSpPr>
            <a:spLocks noGrp="1"/>
          </p:cNvSpPr>
          <p:nvPr>
            <p:ph idx="1"/>
          </p:nvPr>
        </p:nvSpPr>
        <p:spPr>
          <a:xfrm>
            <a:off x="700411" y="610600"/>
            <a:ext cx="6589737" cy="4351338"/>
          </a:xfrm>
        </p:spPr>
        <p:txBody>
          <a:bodyPr>
            <a:normAutofit/>
          </a:bodyPr>
          <a:lstStyle/>
          <a:p>
            <a:pPr marL="0" indent="0">
              <a:buNone/>
            </a:pPr>
            <a:r>
              <a:rPr lang="en-IN" sz="3600" b="1" dirty="0">
                <a:solidFill>
                  <a:srgbClr val="0070C0"/>
                </a:solidFill>
              </a:rPr>
              <a:t>Can updates be idempotent?</a:t>
            </a:r>
          </a:p>
          <a:p>
            <a:endParaRPr lang="en-IN" sz="3600" dirty="0"/>
          </a:p>
          <a:p>
            <a:r>
              <a:rPr lang="en-IN" sz="3600" dirty="0"/>
              <a:t>2 X 1 = 2</a:t>
            </a:r>
          </a:p>
          <a:p>
            <a:endParaRPr lang="en-IN" sz="3600" dirty="0"/>
          </a:p>
          <a:p>
            <a:r>
              <a:rPr lang="en-IN" sz="3600" b="0" i="0" dirty="0">
                <a:solidFill>
                  <a:schemeClr val="accent1"/>
                </a:solidFill>
                <a:effectLst/>
                <a:latin typeface="Arial" panose="020B0604020202020204" pitchFamily="34" charset="0"/>
              </a:rPr>
              <a:t>X = 10</a:t>
            </a:r>
            <a:endParaRPr lang="en-IN" sz="3600" dirty="0"/>
          </a:p>
        </p:txBody>
      </p:sp>
      <p:sp>
        <p:nvSpPr>
          <p:cNvPr id="4" name="Content Placeholder 2">
            <a:extLst>
              <a:ext uri="{FF2B5EF4-FFF2-40B4-BE49-F238E27FC236}">
                <a16:creationId xmlns:a16="http://schemas.microsoft.com/office/drawing/2014/main" id="{C9BC07A2-D1B2-4FD6-831F-DBF62753C2E2}"/>
              </a:ext>
            </a:extLst>
          </p:cNvPr>
          <p:cNvSpPr txBox="1">
            <a:spLocks/>
          </p:cNvSpPr>
          <p:nvPr/>
        </p:nvSpPr>
        <p:spPr>
          <a:xfrm>
            <a:off x="4885152" y="1424792"/>
            <a:ext cx="55365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a:p>
            <a:r>
              <a:rPr lang="en-IN" dirty="0">
                <a:latin typeface="Arial" panose="020B0604020202020204" pitchFamily="34" charset="0"/>
              </a:rPr>
              <a:t>Arithmetic updates </a:t>
            </a:r>
          </a:p>
          <a:p>
            <a:pPr marL="0" indent="0">
              <a:buNone/>
            </a:pPr>
            <a:r>
              <a:rPr lang="en-IN" dirty="0">
                <a:solidFill>
                  <a:schemeClr val="accent1"/>
                </a:solidFill>
                <a:latin typeface="Arial" panose="020B0604020202020204" pitchFamily="34" charset="0"/>
              </a:rPr>
              <a:t>  X = X +10 </a:t>
            </a:r>
          </a:p>
          <a:p>
            <a:pPr marL="0" indent="0">
              <a:buFont typeface="Arial" panose="020B0604020202020204" pitchFamily="34" charset="0"/>
              <a:buNone/>
            </a:pPr>
            <a:endParaRPr lang="en-IN" dirty="0">
              <a:solidFill>
                <a:schemeClr val="accent1"/>
              </a:solidFill>
              <a:latin typeface="Arial" panose="020B0604020202020204" pitchFamily="34" charset="0"/>
            </a:endParaRPr>
          </a:p>
          <a:p>
            <a:r>
              <a:rPr lang="en-IN" dirty="0">
                <a:latin typeface="Arial" panose="020B0604020202020204" pitchFamily="34" charset="0"/>
              </a:rPr>
              <a:t>Multiple updates, order is involved</a:t>
            </a:r>
          </a:p>
          <a:p>
            <a:pPr marL="0" indent="0">
              <a:buNone/>
            </a:pPr>
            <a:r>
              <a:rPr lang="en-IN" dirty="0">
                <a:solidFill>
                  <a:schemeClr val="accent1"/>
                </a:solidFill>
                <a:latin typeface="Arial" panose="020B0604020202020204" pitchFamily="34" charset="0"/>
              </a:rPr>
              <a:t>  X = 10</a:t>
            </a:r>
          </a:p>
          <a:p>
            <a:pPr marL="0" indent="0">
              <a:buNone/>
            </a:pPr>
            <a:r>
              <a:rPr lang="en-IN" dirty="0">
                <a:solidFill>
                  <a:schemeClr val="accent1"/>
                </a:solidFill>
                <a:latin typeface="Arial" panose="020B0604020202020204" pitchFamily="34" charset="0"/>
              </a:rPr>
              <a:t>  X = 20</a:t>
            </a:r>
            <a:endParaRPr lang="en-IN" dirty="0"/>
          </a:p>
        </p:txBody>
      </p:sp>
    </p:spTree>
    <p:extLst>
      <p:ext uri="{BB962C8B-B14F-4D97-AF65-F5344CB8AC3E}">
        <p14:creationId xmlns:p14="http://schemas.microsoft.com/office/powerpoint/2010/main" val="21550231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6F425FB-4A56-4A2F-9A38-92E1D8F1DA57}"/>
              </a:ext>
            </a:extLst>
          </p:cNvPr>
          <p:cNvSpPr txBox="1"/>
          <p:nvPr/>
        </p:nvSpPr>
        <p:spPr>
          <a:xfrm>
            <a:off x="1519985" y="684785"/>
            <a:ext cx="8964299" cy="461664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Arial" panose="020B0604020202020204" pitchFamily="34" charset="0"/>
              </a:rPr>
              <a:t>Begin transaction </a:t>
            </a:r>
          </a:p>
          <a:p>
            <a:r>
              <a:rPr lang="en-IN" sz="1400" b="0" i="0" dirty="0">
                <a:solidFill>
                  <a:srgbClr val="00B050"/>
                </a:solidFill>
                <a:effectLst/>
                <a:latin typeface="Arial" panose="020B0604020202020204" pitchFamily="34" charset="0"/>
              </a:rPr>
              <a:t>Insert into </a:t>
            </a:r>
            <a:r>
              <a:rPr lang="en-IN" sz="1400" b="1" i="0" dirty="0">
                <a:solidFill>
                  <a:srgbClr val="00B050"/>
                </a:solidFill>
                <a:effectLst/>
                <a:latin typeface="Arial" panose="020B0604020202020204" pitchFamily="34" charset="0"/>
              </a:rPr>
              <a:t>transaction</a:t>
            </a:r>
            <a:r>
              <a:rPr lang="en-IN" sz="1400" b="0" i="0" dirty="0">
                <a:solidFill>
                  <a:srgbClr val="00B050"/>
                </a:solidFill>
                <a:effectLst/>
                <a:latin typeface="Arial" panose="020B0604020202020204" pitchFamily="34" charset="0"/>
              </a:rPr>
              <a:t>(id, seller_id, </a:t>
            </a:r>
            <a:r>
              <a:rPr lang="en-IN" sz="1400" b="0" i="0" dirty="0" err="1">
                <a:solidFill>
                  <a:srgbClr val="00B050"/>
                </a:solidFill>
                <a:effectLst/>
                <a:latin typeface="Arial" panose="020B0604020202020204" pitchFamily="34" charset="0"/>
              </a:rPr>
              <a:t>buyer_id</a:t>
            </a:r>
            <a:r>
              <a:rPr lang="en-IN" sz="1400" b="0" i="0" dirty="0">
                <a:solidFill>
                  <a:srgbClr val="00B050"/>
                </a:solidFill>
                <a:effectLst/>
                <a:latin typeface="Arial" panose="020B0604020202020204" pitchFamily="34" charset="0"/>
              </a:rPr>
              <a:t>,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user(“seller”, seller_id,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user(“buyer”, </a:t>
            </a:r>
            <a:r>
              <a:rPr lang="en-IN" sz="1400" b="0" i="0" dirty="0" err="1">
                <a:solidFill>
                  <a:srgbClr val="FFC000"/>
                </a:solidFill>
                <a:effectLst/>
                <a:latin typeface="Arial" panose="020B0604020202020204" pitchFamily="34" charset="0"/>
              </a:rPr>
              <a:t>buyer_id</a:t>
            </a:r>
            <a:r>
              <a:rPr lang="en-IN" sz="1400" b="0" i="0" dirty="0">
                <a:solidFill>
                  <a:srgbClr val="FFC000"/>
                </a:solidFill>
                <a:effectLst/>
                <a:latin typeface="Arial" panose="020B0604020202020204" pitchFamily="34" charset="0"/>
              </a:rPr>
              <a:t>, amount)”;</a:t>
            </a:r>
          </a:p>
          <a:p>
            <a:r>
              <a:rPr lang="en-IN" sz="1400" b="0" i="0" dirty="0">
                <a:effectLst/>
                <a:latin typeface="Arial" panose="020B0604020202020204" pitchFamily="34" charset="0"/>
              </a:rPr>
              <a:t>End transaction</a:t>
            </a:r>
          </a:p>
          <a:p>
            <a:endParaRPr lang="en-IN" sz="1400" dirty="0">
              <a:latin typeface="Arial" panose="020B0604020202020204" pitchFamily="34" charset="0"/>
            </a:endParaRPr>
          </a:p>
          <a:p>
            <a:r>
              <a:rPr lang="en-IN" sz="1400" b="0" i="0" dirty="0">
                <a:solidFill>
                  <a:srgbClr val="FFC000"/>
                </a:solidFill>
                <a:effectLst/>
                <a:latin typeface="Arial" panose="020B0604020202020204" pitchFamily="34" charset="0"/>
              </a:rPr>
              <a:t>For each message in queue </a:t>
            </a:r>
          </a:p>
          <a:p>
            <a:pPr lvl="1"/>
            <a:r>
              <a:rPr lang="en-IN" sz="1400" b="1" i="0" dirty="0">
                <a:solidFill>
                  <a:srgbClr val="FFC000"/>
                </a:solidFill>
                <a:effectLst/>
                <a:latin typeface="Arial" panose="020B0604020202020204" pitchFamily="34" charset="0"/>
              </a:rPr>
              <a:t>Peek</a:t>
            </a:r>
            <a:r>
              <a:rPr lang="en-IN" sz="1400" b="0" i="0" dirty="0">
                <a:solidFill>
                  <a:srgbClr val="FFC000"/>
                </a:solidFill>
                <a:effectLst/>
                <a:latin typeface="Arial" panose="020B0604020202020204" pitchFamily="34" charset="0"/>
              </a:rPr>
              <a:t> message </a:t>
            </a:r>
          </a:p>
          <a:p>
            <a:pPr lvl="1"/>
            <a:endParaRPr lang="en-IN" sz="1400" b="0" i="0" dirty="0">
              <a:effectLst/>
              <a:latin typeface="Arial" panose="020B0604020202020204" pitchFamily="34" charset="0"/>
            </a:endParaRPr>
          </a:p>
          <a:p>
            <a:pPr lvl="1"/>
            <a:r>
              <a:rPr lang="en-IN" sz="1400" b="0" i="0" dirty="0">
                <a:effectLst/>
                <a:latin typeface="Arial" panose="020B0604020202020204" pitchFamily="34" charset="0"/>
              </a:rPr>
              <a:t>Begin transaction </a:t>
            </a:r>
          </a:p>
          <a:p>
            <a:pPr lvl="2"/>
            <a:r>
              <a:rPr lang="en-IN" sz="1400" b="0" i="0" dirty="0">
                <a:effectLst/>
                <a:latin typeface="Arial" panose="020B0604020202020204" pitchFamily="34" charset="0"/>
              </a:rPr>
              <a:t>If </a:t>
            </a:r>
            <a:r>
              <a:rPr lang="en-IN" sz="1400" b="0" i="0" dirty="0" err="1">
                <a:effectLst/>
                <a:latin typeface="Arial" panose="020B0604020202020204" pitchFamily="34" charset="0"/>
              </a:rPr>
              <a:t>message.type</a:t>
            </a:r>
            <a:r>
              <a:rPr lang="en-IN" sz="1400" b="0" i="0" dirty="0">
                <a:effectLst/>
                <a:latin typeface="Arial" panose="020B0604020202020204" pitchFamily="34" charset="0"/>
              </a:rPr>
              <a:t> == “seller” </a:t>
            </a:r>
          </a:p>
          <a:p>
            <a:pPr lvl="2"/>
            <a:r>
              <a:rPr lang="en-IN" sz="1400" dirty="0">
                <a:solidFill>
                  <a:schemeClr val="accent1"/>
                </a:solidFill>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2"/>
            <a:r>
              <a:rPr lang="en-IN" sz="1400" b="0" i="0" dirty="0">
                <a:effectLst/>
                <a:latin typeface="Arial" panose="020B0604020202020204" pitchFamily="34" charset="0"/>
              </a:rPr>
              <a:t>Else </a:t>
            </a:r>
          </a:p>
          <a:p>
            <a:pPr lvl="2"/>
            <a:r>
              <a:rPr lang="en-IN" sz="1400" dirty="0">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2"/>
            <a:r>
              <a:rPr lang="en-IN" sz="1400" b="0" i="0" dirty="0">
                <a:effectLst/>
                <a:latin typeface="Arial" panose="020B0604020202020204" pitchFamily="34" charset="0"/>
              </a:rPr>
              <a:t>End if </a:t>
            </a:r>
          </a:p>
          <a:p>
            <a:pPr lvl="1"/>
            <a:r>
              <a:rPr lang="en-IN" sz="1400" b="0" i="0" dirty="0">
                <a:effectLst/>
                <a:latin typeface="Arial" panose="020B0604020202020204" pitchFamily="34" charset="0"/>
              </a:rPr>
              <a:t>End transaction</a:t>
            </a:r>
          </a:p>
          <a:p>
            <a:pPr lvl="1"/>
            <a:endParaRPr lang="en-IN" sz="1400" b="0" i="0" dirty="0">
              <a:effectLst/>
              <a:latin typeface="Arial" panose="020B0604020202020204" pitchFamily="34" charset="0"/>
            </a:endParaRPr>
          </a:p>
          <a:p>
            <a:pPr lvl="1"/>
            <a:r>
              <a:rPr lang="en-IN" sz="1400" b="0" i="0" dirty="0">
                <a:effectLst/>
                <a:latin typeface="Arial" panose="020B0604020202020204" pitchFamily="34" charset="0"/>
              </a:rPr>
              <a:t>If transaction successful </a:t>
            </a:r>
          </a:p>
          <a:p>
            <a:pPr lvl="1"/>
            <a:r>
              <a:rPr lang="en-IN" sz="1400" b="0" i="0" dirty="0">
                <a:effectLst/>
                <a:latin typeface="Arial" panose="020B0604020202020204" pitchFamily="34" charset="0"/>
              </a:rPr>
              <a:t>	</a:t>
            </a:r>
            <a:r>
              <a:rPr lang="en-IN" sz="1400" b="1" i="0" dirty="0">
                <a:solidFill>
                  <a:srgbClr val="FFC000"/>
                </a:solidFill>
                <a:effectLst/>
                <a:latin typeface="Arial" panose="020B0604020202020204" pitchFamily="34" charset="0"/>
              </a:rPr>
              <a:t>Remove</a:t>
            </a:r>
            <a:r>
              <a:rPr lang="en-IN" sz="1400" b="0" i="0" dirty="0">
                <a:solidFill>
                  <a:srgbClr val="FFC000"/>
                </a:solidFill>
                <a:effectLst/>
                <a:latin typeface="Arial" panose="020B0604020202020204" pitchFamily="34" charset="0"/>
              </a:rPr>
              <a:t> message from queue </a:t>
            </a:r>
          </a:p>
          <a:p>
            <a:pPr lvl="1"/>
            <a:r>
              <a:rPr lang="en-IN" sz="1400" b="0" i="0" dirty="0">
                <a:effectLst/>
                <a:latin typeface="Arial" panose="020B0604020202020204" pitchFamily="34" charset="0"/>
              </a:rPr>
              <a:t>End if</a:t>
            </a:r>
          </a:p>
          <a:p>
            <a:r>
              <a:rPr lang="en-IN" sz="1400" b="0" i="0" dirty="0">
                <a:effectLst/>
                <a:latin typeface="Arial" panose="020B0604020202020204" pitchFamily="34" charset="0"/>
              </a:rPr>
              <a:t>End for</a:t>
            </a:r>
            <a:endParaRPr lang="en-IN" sz="1400" dirty="0"/>
          </a:p>
        </p:txBody>
      </p:sp>
      <p:sp>
        <p:nvSpPr>
          <p:cNvPr id="3" name="Multiplication Sign 2">
            <a:extLst>
              <a:ext uri="{FF2B5EF4-FFF2-40B4-BE49-F238E27FC236}">
                <a16:creationId xmlns:a16="http://schemas.microsoft.com/office/drawing/2014/main" id="{4D49E43C-390F-487E-BBFF-B41802FB772B}"/>
              </a:ext>
            </a:extLst>
          </p:cNvPr>
          <p:cNvSpPr/>
          <p:nvPr/>
        </p:nvSpPr>
        <p:spPr>
          <a:xfrm>
            <a:off x="598462" y="3877181"/>
            <a:ext cx="733633" cy="69420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60130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17950" y="0"/>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1377864" y="383613"/>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7585033" y="379955"/>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1952499" y="1149453"/>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7886966" y="1071073"/>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3131508" y="1185276"/>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Graphic 23" descr="User with solid fill">
            <a:extLst>
              <a:ext uri="{FF2B5EF4-FFF2-40B4-BE49-F238E27FC236}">
                <a16:creationId xmlns:a16="http://schemas.microsoft.com/office/drawing/2014/main" id="{4789F930-14EF-4A25-B7C7-C2AFB627F2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34025" y="4535984"/>
            <a:ext cx="1865337" cy="1865337"/>
          </a:xfrm>
          <a:prstGeom prst="rect">
            <a:avLst/>
          </a:prstGeom>
        </p:spPr>
      </p:pic>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24" idx="1"/>
          </p:cNvCxnSpPr>
          <p:nvPr/>
        </p:nvCxnSpPr>
        <p:spPr>
          <a:xfrm>
            <a:off x="2329843" y="2137257"/>
            <a:ext cx="2404182" cy="33313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24" idx="3"/>
          </p:cNvCxnSpPr>
          <p:nvPr/>
        </p:nvCxnSpPr>
        <p:spPr>
          <a:xfrm flipH="1">
            <a:off x="6599362" y="2137256"/>
            <a:ext cx="1937651" cy="33313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6"/>
          <a:stretch>
            <a:fillRect/>
          </a:stretch>
        </p:blipFill>
        <p:spPr>
          <a:xfrm>
            <a:off x="2885550" y="1334118"/>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7"/>
          <a:stretch>
            <a:fillRect/>
          </a:stretch>
        </p:blipFill>
        <p:spPr>
          <a:xfrm>
            <a:off x="9038575" y="1761782"/>
            <a:ext cx="1295400" cy="1447800"/>
          </a:xfrm>
          <a:prstGeom prst="rect">
            <a:avLst/>
          </a:prstGeom>
        </p:spPr>
      </p:pic>
      <p:pic>
        <p:nvPicPr>
          <p:cNvPr id="4" name="Picture 3">
            <a:extLst>
              <a:ext uri="{FF2B5EF4-FFF2-40B4-BE49-F238E27FC236}">
                <a16:creationId xmlns:a16="http://schemas.microsoft.com/office/drawing/2014/main" id="{D1D0E1CA-B4D1-4624-93D6-13C33FF841D0}"/>
              </a:ext>
            </a:extLst>
          </p:cNvPr>
          <p:cNvPicPr>
            <a:picLocks noChangeAspect="1"/>
          </p:cNvPicPr>
          <p:nvPr/>
        </p:nvPicPr>
        <p:blipFill>
          <a:blip r:embed="rId8"/>
          <a:stretch>
            <a:fillRect/>
          </a:stretch>
        </p:blipFill>
        <p:spPr>
          <a:xfrm>
            <a:off x="421712" y="1681893"/>
            <a:ext cx="1657350" cy="1152525"/>
          </a:xfrm>
          <a:prstGeom prst="rect">
            <a:avLst/>
          </a:prstGeom>
        </p:spPr>
      </p:pic>
      <p:sp>
        <p:nvSpPr>
          <p:cNvPr id="15" name="Rectangle 14">
            <a:extLst>
              <a:ext uri="{FF2B5EF4-FFF2-40B4-BE49-F238E27FC236}">
                <a16:creationId xmlns:a16="http://schemas.microsoft.com/office/drawing/2014/main" id="{13B98BF4-AAAB-49B8-99B9-3A45B3AA9B88}"/>
              </a:ext>
            </a:extLst>
          </p:cNvPr>
          <p:cNvSpPr/>
          <p:nvPr/>
        </p:nvSpPr>
        <p:spPr>
          <a:xfrm>
            <a:off x="8046934" y="1476601"/>
            <a:ext cx="843805" cy="369332"/>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latin typeface="Candara" panose="020E0502030303020204" pitchFamily="34" charset="0"/>
              </a:rPr>
              <a:t>Queue</a:t>
            </a:r>
          </a:p>
        </p:txBody>
      </p:sp>
    </p:spTree>
    <p:extLst>
      <p:ext uri="{BB962C8B-B14F-4D97-AF65-F5344CB8AC3E}">
        <p14:creationId xmlns:p14="http://schemas.microsoft.com/office/powerpoint/2010/main" val="3353292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17950" y="0"/>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1377864" y="383613"/>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7585033" y="379955"/>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1952499" y="1149453"/>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7886966" y="1071073"/>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3131508" y="1185276"/>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Graphic 23" descr="User with solid fill">
            <a:extLst>
              <a:ext uri="{FF2B5EF4-FFF2-40B4-BE49-F238E27FC236}">
                <a16:creationId xmlns:a16="http://schemas.microsoft.com/office/drawing/2014/main" id="{4789F930-14EF-4A25-B7C7-C2AFB627F2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34025" y="4535984"/>
            <a:ext cx="1865337" cy="1865337"/>
          </a:xfrm>
          <a:prstGeom prst="rect">
            <a:avLst/>
          </a:prstGeom>
        </p:spPr>
      </p:pic>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24" idx="1"/>
          </p:cNvCxnSpPr>
          <p:nvPr/>
        </p:nvCxnSpPr>
        <p:spPr>
          <a:xfrm>
            <a:off x="2329843" y="2137257"/>
            <a:ext cx="2404182" cy="33313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24" idx="3"/>
          </p:cNvCxnSpPr>
          <p:nvPr/>
        </p:nvCxnSpPr>
        <p:spPr>
          <a:xfrm flipH="1">
            <a:off x="6599362" y="2137256"/>
            <a:ext cx="1937651" cy="33313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6"/>
          <a:stretch>
            <a:fillRect/>
          </a:stretch>
        </p:blipFill>
        <p:spPr>
          <a:xfrm>
            <a:off x="2885550" y="1334118"/>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7"/>
          <a:stretch>
            <a:fillRect/>
          </a:stretch>
        </p:blipFill>
        <p:spPr>
          <a:xfrm>
            <a:off x="9038575" y="1761782"/>
            <a:ext cx="1295400" cy="1447800"/>
          </a:xfrm>
          <a:prstGeom prst="rect">
            <a:avLst/>
          </a:prstGeom>
        </p:spPr>
      </p:pic>
      <p:pic>
        <p:nvPicPr>
          <p:cNvPr id="4" name="Picture 3">
            <a:extLst>
              <a:ext uri="{FF2B5EF4-FFF2-40B4-BE49-F238E27FC236}">
                <a16:creationId xmlns:a16="http://schemas.microsoft.com/office/drawing/2014/main" id="{D1D0E1CA-B4D1-4624-93D6-13C33FF841D0}"/>
              </a:ext>
            </a:extLst>
          </p:cNvPr>
          <p:cNvPicPr>
            <a:picLocks noChangeAspect="1"/>
          </p:cNvPicPr>
          <p:nvPr/>
        </p:nvPicPr>
        <p:blipFill>
          <a:blip r:embed="rId8"/>
          <a:stretch>
            <a:fillRect/>
          </a:stretch>
        </p:blipFill>
        <p:spPr>
          <a:xfrm>
            <a:off x="421712" y="1681893"/>
            <a:ext cx="1657350" cy="1152525"/>
          </a:xfrm>
          <a:prstGeom prst="rect">
            <a:avLst/>
          </a:prstGeom>
        </p:spPr>
      </p:pic>
      <p:sp>
        <p:nvSpPr>
          <p:cNvPr id="16" name="Rectangle 15">
            <a:extLst>
              <a:ext uri="{FF2B5EF4-FFF2-40B4-BE49-F238E27FC236}">
                <a16:creationId xmlns:a16="http://schemas.microsoft.com/office/drawing/2014/main" id="{B64E9287-2AC3-4E79-BB4F-47BABEDEE9C5}"/>
              </a:ext>
            </a:extLst>
          </p:cNvPr>
          <p:cNvSpPr/>
          <p:nvPr/>
        </p:nvSpPr>
        <p:spPr>
          <a:xfrm>
            <a:off x="8046934" y="1497227"/>
            <a:ext cx="843805" cy="369332"/>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latin typeface="Candara" panose="020E0502030303020204" pitchFamily="34" charset="0"/>
              </a:rPr>
              <a:t>Queue</a:t>
            </a:r>
          </a:p>
        </p:txBody>
      </p:sp>
      <p:sp>
        <p:nvSpPr>
          <p:cNvPr id="17" name="TextBox 16">
            <a:extLst>
              <a:ext uri="{FF2B5EF4-FFF2-40B4-BE49-F238E27FC236}">
                <a16:creationId xmlns:a16="http://schemas.microsoft.com/office/drawing/2014/main" id="{7606BFEE-A299-4801-8E31-13FC28BDAFE0}"/>
              </a:ext>
            </a:extLst>
          </p:cNvPr>
          <p:cNvSpPr txBox="1"/>
          <p:nvPr/>
        </p:nvSpPr>
        <p:spPr>
          <a:xfrm>
            <a:off x="9542836" y="900912"/>
            <a:ext cx="1393330" cy="646331"/>
          </a:xfrm>
          <a:prstGeom prst="rect">
            <a:avLst/>
          </a:prstGeom>
          <a:ln>
            <a:solidFill>
              <a:srgbClr val="FFC000"/>
            </a:solidFill>
          </a:ln>
        </p:spPr>
        <p:style>
          <a:lnRef idx="2">
            <a:schemeClr val="accent4"/>
          </a:lnRef>
          <a:fillRef idx="1">
            <a:schemeClr val="lt1"/>
          </a:fillRef>
          <a:effectRef idx="0">
            <a:schemeClr val="accent4"/>
          </a:effectRef>
          <a:fontRef idx="minor">
            <a:schemeClr val="dk1"/>
          </a:fontRef>
        </p:style>
        <p:txBody>
          <a:bodyPr wrap="none" rtlCol="0">
            <a:spAutoFit/>
          </a:bodyPr>
          <a:lstStyle/>
          <a:p>
            <a:pPr marL="285750" indent="-285750">
              <a:buFont typeface="Arial" panose="020B0604020202020204" pitchFamily="34" charset="0"/>
              <a:buChar char="•"/>
            </a:pPr>
            <a:r>
              <a:rPr lang="en-IN" b="1" dirty="0">
                <a:solidFill>
                  <a:srgbClr val="FFC000"/>
                </a:solidFill>
                <a:latin typeface="Candara" panose="020E0502030303020204" pitchFamily="34" charset="0"/>
              </a:rPr>
              <a:t>Update A</a:t>
            </a:r>
          </a:p>
          <a:p>
            <a:pPr marL="285750" indent="-285750">
              <a:buFont typeface="Arial" panose="020B0604020202020204" pitchFamily="34" charset="0"/>
              <a:buChar char="•"/>
            </a:pPr>
            <a:r>
              <a:rPr lang="en-IN" b="1" dirty="0">
                <a:solidFill>
                  <a:srgbClr val="FFC000"/>
                </a:solidFill>
                <a:latin typeface="Candara" panose="020E0502030303020204" pitchFamily="34" charset="0"/>
              </a:rPr>
              <a:t>Update B</a:t>
            </a:r>
          </a:p>
        </p:txBody>
      </p:sp>
    </p:spTree>
    <p:extLst>
      <p:ext uri="{BB962C8B-B14F-4D97-AF65-F5344CB8AC3E}">
        <p14:creationId xmlns:p14="http://schemas.microsoft.com/office/powerpoint/2010/main" val="26501251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17950" y="0"/>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1377864" y="383613"/>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7585033" y="379955"/>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1952499" y="1149453"/>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7886966" y="1071073"/>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3131508" y="1185276"/>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Graphic 23" descr="User with solid fill">
            <a:extLst>
              <a:ext uri="{FF2B5EF4-FFF2-40B4-BE49-F238E27FC236}">
                <a16:creationId xmlns:a16="http://schemas.microsoft.com/office/drawing/2014/main" id="{4789F930-14EF-4A25-B7C7-C2AFB627F2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34025" y="4535984"/>
            <a:ext cx="1865337" cy="1865337"/>
          </a:xfrm>
          <a:prstGeom prst="rect">
            <a:avLst/>
          </a:prstGeom>
        </p:spPr>
      </p:pic>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24" idx="1"/>
          </p:cNvCxnSpPr>
          <p:nvPr/>
        </p:nvCxnSpPr>
        <p:spPr>
          <a:xfrm>
            <a:off x="2329843" y="2137257"/>
            <a:ext cx="2404182" cy="33313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24" idx="3"/>
          </p:cNvCxnSpPr>
          <p:nvPr/>
        </p:nvCxnSpPr>
        <p:spPr>
          <a:xfrm flipH="1">
            <a:off x="6599362" y="2137256"/>
            <a:ext cx="1937651" cy="33313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6"/>
          <a:stretch>
            <a:fillRect/>
          </a:stretch>
        </p:blipFill>
        <p:spPr>
          <a:xfrm>
            <a:off x="2885550" y="1334118"/>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7"/>
          <a:stretch>
            <a:fillRect/>
          </a:stretch>
        </p:blipFill>
        <p:spPr>
          <a:xfrm>
            <a:off x="9038575" y="1761782"/>
            <a:ext cx="1295400" cy="1447800"/>
          </a:xfrm>
          <a:prstGeom prst="rect">
            <a:avLst/>
          </a:prstGeom>
        </p:spPr>
      </p:pic>
      <p:pic>
        <p:nvPicPr>
          <p:cNvPr id="4" name="Picture 3">
            <a:extLst>
              <a:ext uri="{FF2B5EF4-FFF2-40B4-BE49-F238E27FC236}">
                <a16:creationId xmlns:a16="http://schemas.microsoft.com/office/drawing/2014/main" id="{D1D0E1CA-B4D1-4624-93D6-13C33FF841D0}"/>
              </a:ext>
            </a:extLst>
          </p:cNvPr>
          <p:cNvPicPr>
            <a:picLocks noChangeAspect="1"/>
          </p:cNvPicPr>
          <p:nvPr/>
        </p:nvPicPr>
        <p:blipFill>
          <a:blip r:embed="rId8"/>
          <a:stretch>
            <a:fillRect/>
          </a:stretch>
        </p:blipFill>
        <p:spPr>
          <a:xfrm>
            <a:off x="421712" y="1681893"/>
            <a:ext cx="1657350" cy="1152525"/>
          </a:xfrm>
          <a:prstGeom prst="rect">
            <a:avLst/>
          </a:prstGeom>
        </p:spPr>
      </p:pic>
      <p:sp>
        <p:nvSpPr>
          <p:cNvPr id="16" name="TextBox 15">
            <a:extLst>
              <a:ext uri="{FF2B5EF4-FFF2-40B4-BE49-F238E27FC236}">
                <a16:creationId xmlns:a16="http://schemas.microsoft.com/office/drawing/2014/main" id="{82E0CD77-4960-4755-883E-D9F728759A39}"/>
              </a:ext>
            </a:extLst>
          </p:cNvPr>
          <p:cNvSpPr txBox="1"/>
          <p:nvPr/>
        </p:nvSpPr>
        <p:spPr>
          <a:xfrm>
            <a:off x="588076" y="2995840"/>
            <a:ext cx="1519968" cy="646331"/>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wrap="none" rtlCol="0">
            <a:spAutoFit/>
          </a:bodyPr>
          <a:lstStyle/>
          <a:p>
            <a:pPr marL="285750" indent="-285750">
              <a:buFont typeface="Arial" panose="020B0604020202020204" pitchFamily="34" charset="0"/>
              <a:buChar char="•"/>
            </a:pPr>
            <a:r>
              <a:rPr lang="en-IN" b="1" dirty="0">
                <a:solidFill>
                  <a:schemeClr val="accent1"/>
                </a:solidFill>
                <a:latin typeface="Candara" panose="020E0502030303020204" pitchFamily="34" charset="0"/>
              </a:rPr>
              <a:t>Updated A</a:t>
            </a:r>
          </a:p>
          <a:p>
            <a:pPr marL="285750" indent="-285750">
              <a:buFont typeface="Arial" panose="020B0604020202020204" pitchFamily="34" charset="0"/>
              <a:buChar char="•"/>
            </a:pPr>
            <a:r>
              <a:rPr lang="en-IN" b="1" dirty="0">
                <a:solidFill>
                  <a:schemeClr val="accent1"/>
                </a:solidFill>
                <a:latin typeface="Candara" panose="020E0502030303020204" pitchFamily="34" charset="0"/>
              </a:rPr>
              <a:t>Updated B</a:t>
            </a:r>
          </a:p>
        </p:txBody>
      </p:sp>
      <p:sp>
        <p:nvSpPr>
          <p:cNvPr id="17" name="Rectangle 16">
            <a:extLst>
              <a:ext uri="{FF2B5EF4-FFF2-40B4-BE49-F238E27FC236}">
                <a16:creationId xmlns:a16="http://schemas.microsoft.com/office/drawing/2014/main" id="{9D6C06A1-8969-4263-B6B4-7C29BC8D166F}"/>
              </a:ext>
            </a:extLst>
          </p:cNvPr>
          <p:cNvSpPr/>
          <p:nvPr/>
        </p:nvSpPr>
        <p:spPr>
          <a:xfrm>
            <a:off x="8046934" y="1497227"/>
            <a:ext cx="843805" cy="369332"/>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latin typeface="Candara" panose="020E0502030303020204" pitchFamily="34" charset="0"/>
              </a:rPr>
              <a:t>Queue</a:t>
            </a:r>
          </a:p>
        </p:txBody>
      </p:sp>
    </p:spTree>
    <p:extLst>
      <p:ext uri="{BB962C8B-B14F-4D97-AF65-F5344CB8AC3E}">
        <p14:creationId xmlns:p14="http://schemas.microsoft.com/office/powerpoint/2010/main" val="27411777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6F425FB-4A56-4A2F-9A38-92E1D8F1DA57}"/>
              </a:ext>
            </a:extLst>
          </p:cNvPr>
          <p:cNvSpPr txBox="1"/>
          <p:nvPr/>
        </p:nvSpPr>
        <p:spPr>
          <a:xfrm>
            <a:off x="1519985" y="684785"/>
            <a:ext cx="8964299" cy="461664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Arial" panose="020B0604020202020204" pitchFamily="34" charset="0"/>
              </a:rPr>
              <a:t>Begin transaction </a:t>
            </a:r>
          </a:p>
          <a:p>
            <a:r>
              <a:rPr lang="en-IN" sz="1400" b="0" i="0" dirty="0">
                <a:solidFill>
                  <a:srgbClr val="00B050"/>
                </a:solidFill>
                <a:effectLst/>
                <a:latin typeface="Arial" panose="020B0604020202020204" pitchFamily="34" charset="0"/>
              </a:rPr>
              <a:t>Insert into </a:t>
            </a:r>
            <a:r>
              <a:rPr lang="en-IN" sz="1400" b="1" i="0" dirty="0">
                <a:solidFill>
                  <a:srgbClr val="00B050"/>
                </a:solidFill>
                <a:effectLst/>
                <a:latin typeface="Arial" panose="020B0604020202020204" pitchFamily="34" charset="0"/>
              </a:rPr>
              <a:t>transaction</a:t>
            </a:r>
            <a:r>
              <a:rPr lang="en-IN" sz="1400" b="0" i="0" dirty="0">
                <a:solidFill>
                  <a:srgbClr val="00B050"/>
                </a:solidFill>
                <a:effectLst/>
                <a:latin typeface="Arial" panose="020B0604020202020204" pitchFamily="34" charset="0"/>
              </a:rPr>
              <a:t>(id, seller_id, </a:t>
            </a:r>
            <a:r>
              <a:rPr lang="en-IN" sz="1400" b="0" i="0" dirty="0" err="1">
                <a:solidFill>
                  <a:srgbClr val="00B050"/>
                </a:solidFill>
                <a:effectLst/>
                <a:latin typeface="Arial" panose="020B0604020202020204" pitchFamily="34" charset="0"/>
              </a:rPr>
              <a:t>buyer_id</a:t>
            </a:r>
            <a:r>
              <a:rPr lang="en-IN" sz="1400" b="0" i="0" dirty="0">
                <a:solidFill>
                  <a:srgbClr val="00B050"/>
                </a:solidFill>
                <a:effectLst/>
                <a:latin typeface="Arial" panose="020B0604020202020204" pitchFamily="34" charset="0"/>
              </a:rPr>
              <a:t>,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user(“seller”, seller_id, amount)”; </a:t>
            </a:r>
          </a:p>
          <a:p>
            <a:r>
              <a:rPr lang="en-IN" sz="1400" b="1" i="0" dirty="0">
                <a:solidFill>
                  <a:srgbClr val="FFC000"/>
                </a:solidFill>
                <a:effectLst/>
                <a:latin typeface="Arial" panose="020B0604020202020204" pitchFamily="34" charset="0"/>
              </a:rPr>
              <a:t>Queue</a:t>
            </a:r>
            <a:r>
              <a:rPr lang="en-IN" sz="1400" b="0" i="0" dirty="0">
                <a:solidFill>
                  <a:srgbClr val="FFC000"/>
                </a:solidFill>
                <a:effectLst/>
                <a:latin typeface="Arial" panose="020B0604020202020204" pitchFamily="34" charset="0"/>
              </a:rPr>
              <a:t> message “update user(“buyer”, </a:t>
            </a:r>
            <a:r>
              <a:rPr lang="en-IN" sz="1400" b="0" i="0" dirty="0" err="1">
                <a:solidFill>
                  <a:srgbClr val="FFC000"/>
                </a:solidFill>
                <a:effectLst/>
                <a:latin typeface="Arial" panose="020B0604020202020204" pitchFamily="34" charset="0"/>
              </a:rPr>
              <a:t>buyer_id</a:t>
            </a:r>
            <a:r>
              <a:rPr lang="en-IN" sz="1400" b="0" i="0" dirty="0">
                <a:solidFill>
                  <a:srgbClr val="FFC000"/>
                </a:solidFill>
                <a:effectLst/>
                <a:latin typeface="Arial" panose="020B0604020202020204" pitchFamily="34" charset="0"/>
              </a:rPr>
              <a:t>, amount)”;</a:t>
            </a:r>
          </a:p>
          <a:p>
            <a:r>
              <a:rPr lang="en-IN" sz="1400" b="0" i="0" dirty="0">
                <a:effectLst/>
                <a:latin typeface="Arial" panose="020B0604020202020204" pitchFamily="34" charset="0"/>
              </a:rPr>
              <a:t>End transaction</a:t>
            </a:r>
          </a:p>
          <a:p>
            <a:endParaRPr lang="en-IN" sz="1400" dirty="0">
              <a:latin typeface="Arial" panose="020B0604020202020204" pitchFamily="34" charset="0"/>
            </a:endParaRPr>
          </a:p>
          <a:p>
            <a:r>
              <a:rPr lang="en-IN" sz="1400" b="0" i="0" dirty="0">
                <a:effectLst/>
                <a:latin typeface="Arial" panose="020B0604020202020204" pitchFamily="34" charset="0"/>
              </a:rPr>
              <a:t>For each message in queue </a:t>
            </a:r>
          </a:p>
          <a:p>
            <a:pPr lvl="1"/>
            <a:r>
              <a:rPr lang="en-IN" sz="1400" b="1" i="0" dirty="0">
                <a:solidFill>
                  <a:srgbClr val="FFC000"/>
                </a:solidFill>
                <a:effectLst/>
                <a:latin typeface="Arial" panose="020B0604020202020204" pitchFamily="34" charset="0"/>
              </a:rPr>
              <a:t>Peek</a:t>
            </a:r>
            <a:r>
              <a:rPr lang="en-IN" sz="1400" b="0" i="0" dirty="0">
                <a:solidFill>
                  <a:srgbClr val="FFC000"/>
                </a:solidFill>
                <a:effectLst/>
                <a:latin typeface="Arial" panose="020B0604020202020204" pitchFamily="34" charset="0"/>
              </a:rPr>
              <a:t> message </a:t>
            </a:r>
          </a:p>
          <a:p>
            <a:pPr lvl="1"/>
            <a:endParaRPr lang="en-IN" sz="1400" b="0" i="0" dirty="0">
              <a:effectLst/>
              <a:latin typeface="Arial" panose="020B0604020202020204" pitchFamily="34" charset="0"/>
            </a:endParaRPr>
          </a:p>
          <a:p>
            <a:pPr lvl="1"/>
            <a:r>
              <a:rPr lang="en-IN" sz="1400" b="0" i="0" dirty="0">
                <a:effectLst/>
                <a:latin typeface="Arial" panose="020B0604020202020204" pitchFamily="34" charset="0"/>
              </a:rPr>
              <a:t>Begin transaction </a:t>
            </a:r>
          </a:p>
          <a:p>
            <a:pPr lvl="2"/>
            <a:r>
              <a:rPr lang="en-IN" sz="1400" b="0" i="0" dirty="0">
                <a:effectLst/>
                <a:latin typeface="Arial" panose="020B0604020202020204" pitchFamily="34" charset="0"/>
              </a:rPr>
              <a:t>If </a:t>
            </a:r>
            <a:r>
              <a:rPr lang="en-IN" sz="1400" b="0" i="0" dirty="0" err="1">
                <a:effectLst/>
                <a:latin typeface="Arial" panose="020B0604020202020204" pitchFamily="34" charset="0"/>
              </a:rPr>
              <a:t>message.type</a:t>
            </a:r>
            <a:r>
              <a:rPr lang="en-IN" sz="1400" b="0" i="0" dirty="0">
                <a:effectLst/>
                <a:latin typeface="Arial" panose="020B0604020202020204" pitchFamily="34" charset="0"/>
              </a:rPr>
              <a:t> == “seller” </a:t>
            </a:r>
          </a:p>
          <a:p>
            <a:pPr lvl="2"/>
            <a:r>
              <a:rPr lang="en-IN" sz="1400" dirty="0">
                <a:solidFill>
                  <a:schemeClr val="accent1"/>
                </a:solidFill>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2"/>
            <a:r>
              <a:rPr lang="en-IN" sz="1400" b="0" i="0" dirty="0">
                <a:effectLst/>
                <a:latin typeface="Arial" panose="020B0604020202020204" pitchFamily="34" charset="0"/>
              </a:rPr>
              <a:t>Else </a:t>
            </a:r>
          </a:p>
          <a:p>
            <a:pPr lvl="2"/>
            <a:r>
              <a:rPr lang="en-IN" sz="1400" dirty="0">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2"/>
            <a:r>
              <a:rPr lang="en-IN" sz="1400" b="0" i="0" dirty="0">
                <a:effectLst/>
                <a:latin typeface="Arial" panose="020B0604020202020204" pitchFamily="34" charset="0"/>
              </a:rPr>
              <a:t>End if </a:t>
            </a:r>
          </a:p>
          <a:p>
            <a:pPr lvl="1"/>
            <a:r>
              <a:rPr lang="en-IN" sz="1400" b="0" i="0" dirty="0">
                <a:effectLst/>
                <a:latin typeface="Arial" panose="020B0604020202020204" pitchFamily="34" charset="0"/>
              </a:rPr>
              <a:t>End transaction</a:t>
            </a:r>
          </a:p>
          <a:p>
            <a:pPr lvl="1"/>
            <a:endParaRPr lang="en-IN" sz="1400" b="0" i="0" dirty="0">
              <a:effectLst/>
              <a:latin typeface="Arial" panose="020B0604020202020204" pitchFamily="34" charset="0"/>
            </a:endParaRPr>
          </a:p>
          <a:p>
            <a:pPr lvl="1"/>
            <a:r>
              <a:rPr lang="en-IN" sz="1400" b="0" i="0" dirty="0">
                <a:effectLst/>
                <a:latin typeface="Arial" panose="020B0604020202020204" pitchFamily="34" charset="0"/>
              </a:rPr>
              <a:t>If transaction successful </a:t>
            </a:r>
          </a:p>
          <a:p>
            <a:pPr lvl="1"/>
            <a:r>
              <a:rPr lang="en-IN" sz="1400" b="0" i="0" dirty="0">
                <a:effectLst/>
                <a:latin typeface="Arial" panose="020B0604020202020204" pitchFamily="34" charset="0"/>
              </a:rPr>
              <a:t>	</a:t>
            </a:r>
            <a:r>
              <a:rPr lang="en-IN" sz="1400" b="1" i="0" dirty="0">
                <a:solidFill>
                  <a:srgbClr val="FFC000"/>
                </a:solidFill>
                <a:effectLst/>
                <a:latin typeface="Arial" panose="020B0604020202020204" pitchFamily="34" charset="0"/>
              </a:rPr>
              <a:t>Remove</a:t>
            </a:r>
            <a:r>
              <a:rPr lang="en-IN" sz="1400" b="0" i="0" dirty="0">
                <a:solidFill>
                  <a:srgbClr val="FFC000"/>
                </a:solidFill>
                <a:effectLst/>
                <a:latin typeface="Arial" panose="020B0604020202020204" pitchFamily="34" charset="0"/>
              </a:rPr>
              <a:t> message from queue </a:t>
            </a:r>
          </a:p>
          <a:p>
            <a:pPr lvl="1"/>
            <a:r>
              <a:rPr lang="en-IN" sz="1400" b="0" i="0" dirty="0">
                <a:effectLst/>
                <a:latin typeface="Arial" panose="020B0604020202020204" pitchFamily="34" charset="0"/>
              </a:rPr>
              <a:t>End if</a:t>
            </a:r>
          </a:p>
          <a:p>
            <a:r>
              <a:rPr lang="en-IN" sz="1400" b="0" i="0" dirty="0">
                <a:effectLst/>
                <a:latin typeface="Arial" panose="020B0604020202020204" pitchFamily="34" charset="0"/>
              </a:rPr>
              <a:t>End for</a:t>
            </a:r>
            <a:endParaRPr lang="en-IN" sz="1400" dirty="0"/>
          </a:p>
        </p:txBody>
      </p:sp>
      <p:sp>
        <p:nvSpPr>
          <p:cNvPr id="3" name="Multiplication Sign 2">
            <a:extLst>
              <a:ext uri="{FF2B5EF4-FFF2-40B4-BE49-F238E27FC236}">
                <a16:creationId xmlns:a16="http://schemas.microsoft.com/office/drawing/2014/main" id="{4D49E43C-390F-487E-BBFF-B41802FB772B}"/>
              </a:ext>
            </a:extLst>
          </p:cNvPr>
          <p:cNvSpPr/>
          <p:nvPr/>
        </p:nvSpPr>
        <p:spPr>
          <a:xfrm>
            <a:off x="598462" y="3877181"/>
            <a:ext cx="733633" cy="69420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145433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6F425FB-4A56-4A2F-9A38-92E1D8F1DA57}"/>
              </a:ext>
            </a:extLst>
          </p:cNvPr>
          <p:cNvSpPr txBox="1"/>
          <p:nvPr/>
        </p:nvSpPr>
        <p:spPr>
          <a:xfrm>
            <a:off x="1407251" y="258901"/>
            <a:ext cx="8964299" cy="63401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0" i="0" dirty="0">
                <a:effectLst/>
                <a:latin typeface="Arial" panose="020B0604020202020204" pitchFamily="34" charset="0"/>
              </a:rPr>
              <a:t>Begin transaction </a:t>
            </a:r>
          </a:p>
          <a:p>
            <a:r>
              <a:rPr lang="en-IN" sz="1400" b="0" i="0" dirty="0">
                <a:solidFill>
                  <a:srgbClr val="00B050"/>
                </a:solidFill>
                <a:effectLst/>
                <a:latin typeface="Arial" panose="020B0604020202020204" pitchFamily="34" charset="0"/>
              </a:rPr>
              <a:t>Insert into </a:t>
            </a:r>
            <a:r>
              <a:rPr lang="en-IN" sz="1400" b="1" i="0" dirty="0">
                <a:solidFill>
                  <a:srgbClr val="00B050"/>
                </a:solidFill>
                <a:effectLst/>
                <a:latin typeface="Arial" panose="020B0604020202020204" pitchFamily="34" charset="0"/>
              </a:rPr>
              <a:t>transaction</a:t>
            </a:r>
            <a:r>
              <a:rPr lang="en-IN" sz="1400" b="0" i="0" dirty="0">
                <a:solidFill>
                  <a:srgbClr val="00B050"/>
                </a:solidFill>
                <a:effectLst/>
                <a:latin typeface="Arial" panose="020B0604020202020204" pitchFamily="34" charset="0"/>
              </a:rPr>
              <a:t>(id, seller_id, </a:t>
            </a:r>
            <a:r>
              <a:rPr lang="en-IN" sz="1400" b="0" i="0" dirty="0" err="1">
                <a:solidFill>
                  <a:srgbClr val="00B050"/>
                </a:solidFill>
                <a:effectLst/>
                <a:latin typeface="Arial" panose="020B0604020202020204" pitchFamily="34" charset="0"/>
              </a:rPr>
              <a:t>buyer_id</a:t>
            </a:r>
            <a:r>
              <a:rPr lang="en-IN" sz="1400" b="0" i="0" dirty="0">
                <a:solidFill>
                  <a:srgbClr val="00B050"/>
                </a:solidFill>
                <a:effectLst/>
                <a:latin typeface="Arial" panose="020B0604020202020204" pitchFamily="34" charset="0"/>
              </a:rPr>
              <a:t>, amount); </a:t>
            </a:r>
          </a:p>
          <a:p>
            <a:r>
              <a:rPr lang="en-IN" sz="1400" b="1" i="0" dirty="0">
                <a:solidFill>
                  <a:schemeClr val="accent4"/>
                </a:solidFill>
                <a:effectLst/>
                <a:latin typeface="Arial" panose="020B0604020202020204" pitchFamily="34" charset="0"/>
              </a:rPr>
              <a:t>Queue</a:t>
            </a:r>
            <a:r>
              <a:rPr lang="en-IN" sz="1400" b="0" i="0" dirty="0">
                <a:solidFill>
                  <a:schemeClr val="accent4"/>
                </a:solidFill>
                <a:effectLst/>
                <a:latin typeface="Arial" panose="020B0604020202020204" pitchFamily="34" charset="0"/>
              </a:rPr>
              <a:t> message “update user(“seller”, seller_id, amount)”; </a:t>
            </a:r>
          </a:p>
          <a:p>
            <a:r>
              <a:rPr lang="en-IN" sz="1400" b="1" i="0" dirty="0">
                <a:solidFill>
                  <a:schemeClr val="accent4"/>
                </a:solidFill>
                <a:effectLst/>
                <a:latin typeface="Arial" panose="020B0604020202020204" pitchFamily="34" charset="0"/>
              </a:rPr>
              <a:t>Queue</a:t>
            </a:r>
            <a:r>
              <a:rPr lang="en-IN" sz="1400" b="0" i="0" dirty="0">
                <a:solidFill>
                  <a:schemeClr val="accent4"/>
                </a:solidFill>
                <a:effectLst/>
                <a:latin typeface="Arial" panose="020B0604020202020204" pitchFamily="34" charset="0"/>
              </a:rPr>
              <a:t> message “update user(“buyer”, </a:t>
            </a:r>
            <a:r>
              <a:rPr lang="en-IN" sz="1400" b="0" i="0" dirty="0" err="1">
                <a:solidFill>
                  <a:schemeClr val="accent4"/>
                </a:solidFill>
                <a:effectLst/>
                <a:latin typeface="Arial" panose="020B0604020202020204" pitchFamily="34" charset="0"/>
              </a:rPr>
              <a:t>buyer_id</a:t>
            </a:r>
            <a:r>
              <a:rPr lang="en-IN" sz="1400" b="0" i="0" dirty="0">
                <a:solidFill>
                  <a:schemeClr val="accent4"/>
                </a:solidFill>
                <a:effectLst/>
                <a:latin typeface="Arial" panose="020B0604020202020204" pitchFamily="34" charset="0"/>
              </a:rPr>
              <a:t>, amount)”;</a:t>
            </a:r>
          </a:p>
          <a:p>
            <a:r>
              <a:rPr lang="en-IN" sz="1400" b="0" i="0" dirty="0">
                <a:effectLst/>
                <a:latin typeface="Arial" panose="020B0604020202020204" pitchFamily="34" charset="0"/>
              </a:rPr>
              <a:t>End transaction</a:t>
            </a:r>
          </a:p>
          <a:p>
            <a:endParaRPr lang="en-IN" sz="1400" dirty="0">
              <a:latin typeface="Arial" panose="020B0604020202020204" pitchFamily="34" charset="0"/>
            </a:endParaRPr>
          </a:p>
          <a:p>
            <a:r>
              <a:rPr lang="en-IN" sz="1400" b="0" i="0" dirty="0">
                <a:effectLst/>
                <a:latin typeface="Arial" panose="020B0604020202020204" pitchFamily="34" charset="0"/>
              </a:rPr>
              <a:t>For each message in queue </a:t>
            </a:r>
          </a:p>
          <a:p>
            <a:pPr lvl="1"/>
            <a:r>
              <a:rPr lang="en-IN" sz="1400" b="1" i="0" dirty="0">
                <a:solidFill>
                  <a:schemeClr val="accent4"/>
                </a:solidFill>
                <a:effectLst/>
                <a:latin typeface="Arial" panose="020B0604020202020204" pitchFamily="34" charset="0"/>
              </a:rPr>
              <a:t>Peek</a:t>
            </a:r>
            <a:r>
              <a:rPr lang="en-IN" sz="1400" b="0" i="0" dirty="0">
                <a:solidFill>
                  <a:schemeClr val="accent4"/>
                </a:solidFill>
                <a:effectLst/>
                <a:latin typeface="Arial" panose="020B0604020202020204" pitchFamily="34" charset="0"/>
              </a:rPr>
              <a:t> message </a:t>
            </a:r>
          </a:p>
          <a:p>
            <a:pPr lvl="1"/>
            <a:endParaRPr lang="en-IN" sz="1400" b="0" i="0" dirty="0">
              <a:effectLst/>
              <a:latin typeface="Arial" panose="020B0604020202020204" pitchFamily="34" charset="0"/>
            </a:endParaRPr>
          </a:p>
          <a:p>
            <a:pPr lvl="1"/>
            <a:r>
              <a:rPr lang="en-IN" sz="1400" b="0" i="0" dirty="0">
                <a:effectLst/>
                <a:latin typeface="Arial" panose="020B0604020202020204" pitchFamily="34" charset="0"/>
              </a:rPr>
              <a:t>Begin transaction </a:t>
            </a:r>
          </a:p>
          <a:p>
            <a:pPr lvl="2"/>
            <a:r>
              <a:rPr lang="en-IN" sz="1400" b="0" i="0" dirty="0">
                <a:solidFill>
                  <a:schemeClr val="accent1"/>
                </a:solidFill>
                <a:effectLst/>
                <a:highlight>
                  <a:srgbClr val="FFFF00"/>
                </a:highlight>
                <a:latin typeface="Arial" panose="020B0604020202020204" pitchFamily="34" charset="0"/>
              </a:rPr>
              <a:t>Select count(*) as </a:t>
            </a:r>
            <a:r>
              <a:rPr lang="en-IN" sz="1400" b="1" i="0" dirty="0">
                <a:solidFill>
                  <a:schemeClr val="accent1"/>
                </a:solidFill>
                <a:effectLst/>
                <a:highlight>
                  <a:srgbClr val="FFFF00"/>
                </a:highlight>
                <a:latin typeface="Arial" panose="020B0604020202020204" pitchFamily="34" charset="0"/>
              </a:rPr>
              <a:t>processed</a:t>
            </a:r>
            <a:r>
              <a:rPr lang="en-IN" sz="1400" b="0" i="0" dirty="0">
                <a:solidFill>
                  <a:schemeClr val="accent1"/>
                </a:solidFill>
                <a:effectLst/>
                <a:highlight>
                  <a:srgbClr val="FFFF00"/>
                </a:highlight>
                <a:latin typeface="Arial" panose="020B0604020202020204" pitchFamily="34" charset="0"/>
              </a:rPr>
              <a:t> </a:t>
            </a:r>
            <a:r>
              <a:rPr lang="en-IN" sz="1400" dirty="0">
                <a:solidFill>
                  <a:schemeClr val="accent1"/>
                </a:solidFill>
                <a:highlight>
                  <a:srgbClr val="FFFF00"/>
                </a:highlight>
                <a:latin typeface="Arial" panose="020B0604020202020204" pitchFamily="34" charset="0"/>
              </a:rPr>
              <a:t>From </a:t>
            </a:r>
            <a:r>
              <a:rPr lang="en-IN" sz="1400" b="1" i="0" dirty="0" err="1">
                <a:solidFill>
                  <a:schemeClr val="accent1"/>
                </a:solidFill>
                <a:effectLst/>
                <a:highlight>
                  <a:srgbClr val="FFFF00"/>
                </a:highlight>
                <a:latin typeface="Arial" panose="020B0604020202020204" pitchFamily="34" charset="0"/>
              </a:rPr>
              <a:t>updates_applied</a:t>
            </a:r>
            <a:r>
              <a:rPr lang="en-IN" sz="1400" b="0" i="0" dirty="0">
                <a:solidFill>
                  <a:schemeClr val="accent1"/>
                </a:solidFill>
                <a:effectLst/>
                <a:highlight>
                  <a:srgbClr val="FFFF00"/>
                </a:highlight>
                <a:latin typeface="Arial" panose="020B0604020202020204" pitchFamily="34" charset="0"/>
              </a:rPr>
              <a:t> where </a:t>
            </a:r>
          </a:p>
          <a:p>
            <a:pPr lvl="2"/>
            <a:r>
              <a:rPr lang="en-IN" sz="1400" b="0" i="0" dirty="0" err="1">
                <a:solidFill>
                  <a:schemeClr val="accent1"/>
                </a:solidFill>
                <a:effectLst/>
                <a:highlight>
                  <a:srgbClr val="FFFF00"/>
                </a:highlight>
                <a:latin typeface="Arial" panose="020B0604020202020204" pitchFamily="34" charset="0"/>
              </a:rPr>
              <a:t>trans_id</a:t>
            </a:r>
            <a:r>
              <a:rPr lang="en-IN" sz="1400" b="0" i="0" dirty="0">
                <a:solidFill>
                  <a:schemeClr val="accent1"/>
                </a:solidFill>
                <a:effectLst/>
                <a:highlight>
                  <a:srgbClr val="FFFF00"/>
                </a:highlight>
                <a:latin typeface="Arial" panose="020B0604020202020204" pitchFamily="34" charset="0"/>
              </a:rPr>
              <a:t> = </a:t>
            </a:r>
            <a:r>
              <a:rPr lang="en-IN" sz="1400" b="0" i="0" dirty="0" err="1">
                <a:solidFill>
                  <a:schemeClr val="accent1"/>
                </a:solidFill>
                <a:effectLst/>
                <a:highlight>
                  <a:srgbClr val="FFFF00"/>
                </a:highlight>
                <a:latin typeface="Arial" panose="020B0604020202020204" pitchFamily="34" charset="0"/>
              </a:rPr>
              <a:t>message.trans_id</a:t>
            </a:r>
            <a:r>
              <a:rPr lang="en-IN" sz="1400" b="0" i="0" dirty="0">
                <a:solidFill>
                  <a:schemeClr val="accent1"/>
                </a:solidFill>
                <a:effectLst/>
                <a:highlight>
                  <a:srgbClr val="FFFF00"/>
                </a:highlight>
                <a:latin typeface="Arial" panose="020B0604020202020204" pitchFamily="34" charset="0"/>
              </a:rPr>
              <a:t> and </a:t>
            </a:r>
          </a:p>
          <a:p>
            <a:pPr lvl="2"/>
            <a:r>
              <a:rPr lang="en-IN" sz="1400" b="0" i="0" dirty="0">
                <a:solidFill>
                  <a:schemeClr val="accent1"/>
                </a:solidFill>
                <a:effectLst/>
                <a:highlight>
                  <a:srgbClr val="FFFF00"/>
                </a:highlight>
                <a:latin typeface="Arial" panose="020B0604020202020204" pitchFamily="34" charset="0"/>
              </a:rPr>
              <a:t>balance = </a:t>
            </a:r>
            <a:r>
              <a:rPr lang="en-IN" sz="1400" b="0" i="0" dirty="0" err="1">
                <a:solidFill>
                  <a:schemeClr val="accent1"/>
                </a:solidFill>
                <a:effectLst/>
                <a:highlight>
                  <a:srgbClr val="FFFF00"/>
                </a:highlight>
                <a:latin typeface="Arial" panose="020B0604020202020204" pitchFamily="34" charset="0"/>
              </a:rPr>
              <a:t>message.balance</a:t>
            </a:r>
            <a:r>
              <a:rPr lang="en-IN" sz="1400" b="0" i="0" dirty="0">
                <a:solidFill>
                  <a:schemeClr val="accent1"/>
                </a:solidFill>
                <a:effectLst/>
                <a:highlight>
                  <a:srgbClr val="FFFF00"/>
                </a:highlight>
                <a:latin typeface="Arial" panose="020B0604020202020204" pitchFamily="34" charset="0"/>
              </a:rPr>
              <a:t> and </a:t>
            </a:r>
          </a:p>
          <a:p>
            <a:pPr lvl="2"/>
            <a:r>
              <a:rPr lang="en-IN" sz="1400" b="0" i="0" dirty="0" err="1">
                <a:solidFill>
                  <a:schemeClr val="accent1"/>
                </a:solidFill>
                <a:effectLst/>
                <a:highlight>
                  <a:srgbClr val="FFFF00"/>
                </a:highlight>
                <a:latin typeface="Arial" panose="020B0604020202020204" pitchFamily="34" charset="0"/>
              </a:rPr>
              <a:t>user_id</a:t>
            </a:r>
            <a:r>
              <a:rPr lang="en-IN" sz="1400" b="0" i="0" dirty="0">
                <a:solidFill>
                  <a:schemeClr val="accent1"/>
                </a:solidFill>
                <a:effectLst/>
                <a:highlight>
                  <a:srgbClr val="FFFF00"/>
                </a:highlight>
                <a:latin typeface="Arial" panose="020B0604020202020204" pitchFamily="34" charset="0"/>
              </a:rPr>
              <a:t> = </a:t>
            </a:r>
            <a:r>
              <a:rPr lang="en-IN" sz="1400" b="0" i="0" dirty="0" err="1">
                <a:solidFill>
                  <a:schemeClr val="accent1"/>
                </a:solidFill>
                <a:effectLst/>
                <a:highlight>
                  <a:srgbClr val="FFFF00"/>
                </a:highlight>
                <a:latin typeface="Arial" panose="020B0604020202020204" pitchFamily="34" charset="0"/>
              </a:rPr>
              <a:t>message.user_id</a:t>
            </a:r>
            <a:r>
              <a:rPr lang="en-IN" sz="1400" b="0" i="0" dirty="0">
                <a:solidFill>
                  <a:schemeClr val="accent1"/>
                </a:solidFill>
                <a:effectLst/>
                <a:highlight>
                  <a:srgbClr val="FFFF00"/>
                </a:highlight>
                <a:latin typeface="Arial" panose="020B0604020202020204" pitchFamily="34" charset="0"/>
              </a:rPr>
              <a:t> </a:t>
            </a:r>
          </a:p>
          <a:p>
            <a:pPr lvl="2"/>
            <a:endParaRPr lang="en-IN" sz="1400" b="0" i="0" dirty="0">
              <a:effectLst/>
              <a:highlight>
                <a:srgbClr val="FFFF00"/>
              </a:highlight>
              <a:latin typeface="Arial" panose="020B0604020202020204" pitchFamily="34" charset="0"/>
            </a:endParaRPr>
          </a:p>
          <a:p>
            <a:pPr lvl="2"/>
            <a:r>
              <a:rPr lang="en-IN" sz="1400" b="0" i="0" dirty="0">
                <a:effectLst/>
                <a:highlight>
                  <a:srgbClr val="FFFF00"/>
                </a:highlight>
                <a:latin typeface="Arial" panose="020B0604020202020204" pitchFamily="34" charset="0"/>
              </a:rPr>
              <a:t>If </a:t>
            </a:r>
            <a:r>
              <a:rPr lang="en-IN" sz="1400" b="1" i="0" dirty="0">
                <a:effectLst/>
                <a:highlight>
                  <a:srgbClr val="FFFF00"/>
                </a:highlight>
                <a:latin typeface="Arial" panose="020B0604020202020204" pitchFamily="34" charset="0"/>
              </a:rPr>
              <a:t>processed</a:t>
            </a:r>
            <a:r>
              <a:rPr lang="en-IN" sz="1400" b="0" i="0" dirty="0">
                <a:effectLst/>
                <a:highlight>
                  <a:srgbClr val="FFFF00"/>
                </a:highlight>
                <a:latin typeface="Arial" panose="020B0604020202020204" pitchFamily="34" charset="0"/>
              </a:rPr>
              <a:t> == 0 </a:t>
            </a:r>
          </a:p>
          <a:p>
            <a:pPr lvl="3"/>
            <a:r>
              <a:rPr lang="en-IN" sz="1400" b="0" i="0" dirty="0">
                <a:effectLst/>
                <a:latin typeface="Arial" panose="020B0604020202020204" pitchFamily="34" charset="0"/>
              </a:rPr>
              <a:t>If </a:t>
            </a:r>
            <a:r>
              <a:rPr lang="en-IN" sz="1400" b="0" i="0" dirty="0" err="1">
                <a:effectLst/>
                <a:latin typeface="Arial" panose="020B0604020202020204" pitchFamily="34" charset="0"/>
              </a:rPr>
              <a:t>message.balance</a:t>
            </a:r>
            <a:r>
              <a:rPr lang="en-IN" sz="1400" b="0" i="0" dirty="0">
                <a:effectLst/>
                <a:latin typeface="Arial" panose="020B0604020202020204" pitchFamily="34" charset="0"/>
              </a:rPr>
              <a:t> == “seller” </a:t>
            </a:r>
          </a:p>
          <a:p>
            <a:pPr lvl="3"/>
            <a:r>
              <a:rPr lang="en-IN" sz="1400" b="0" i="0" dirty="0">
                <a:effectLst/>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amt_sold</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3"/>
            <a:r>
              <a:rPr lang="en-IN" sz="1400" b="0" i="0" dirty="0">
                <a:effectLst/>
                <a:latin typeface="Arial" panose="020B0604020202020204" pitchFamily="34" charset="0"/>
              </a:rPr>
              <a:t>Else </a:t>
            </a:r>
          </a:p>
          <a:p>
            <a:pPr lvl="3"/>
            <a:r>
              <a:rPr lang="en-IN" sz="1400" b="0" i="0" dirty="0">
                <a:effectLst/>
                <a:latin typeface="Arial" panose="020B0604020202020204" pitchFamily="34" charset="0"/>
              </a:rPr>
              <a:t>	</a:t>
            </a:r>
            <a:r>
              <a:rPr lang="en-IN" sz="1400" b="0" i="0" dirty="0">
                <a:solidFill>
                  <a:schemeClr val="accent1"/>
                </a:solidFill>
                <a:effectLst/>
                <a:latin typeface="Arial" panose="020B0604020202020204" pitchFamily="34" charset="0"/>
              </a:rPr>
              <a:t>Update </a:t>
            </a:r>
            <a:r>
              <a:rPr lang="en-IN" sz="1400" b="1" i="0" dirty="0">
                <a:solidFill>
                  <a:schemeClr val="accent1"/>
                </a:solidFill>
                <a:effectLst/>
                <a:latin typeface="Arial" panose="020B0604020202020204" pitchFamily="34" charset="0"/>
              </a:rPr>
              <a:t>user</a:t>
            </a:r>
            <a:r>
              <a:rPr lang="en-IN" sz="1400" b="0" i="0" dirty="0">
                <a:solidFill>
                  <a:schemeClr val="accent1"/>
                </a:solidFill>
                <a:effectLst/>
                <a:latin typeface="Arial" panose="020B0604020202020204" pitchFamily="34" charset="0"/>
              </a:rPr>
              <a:t> set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a:t>
            </a:r>
            <a:r>
              <a:rPr lang="en-IN" sz="1400" b="0" i="0" dirty="0" err="1">
                <a:solidFill>
                  <a:schemeClr val="accent1"/>
                </a:solidFill>
                <a:effectLst/>
                <a:latin typeface="Arial" panose="020B0604020202020204" pitchFamily="34" charset="0"/>
              </a:rPr>
              <a:t>amt_bought</a:t>
            </a:r>
            <a:r>
              <a:rPr lang="en-IN" sz="1400" b="0" i="0" dirty="0">
                <a:solidFill>
                  <a:schemeClr val="accent1"/>
                </a:solidFill>
                <a:effectLst/>
                <a:latin typeface="Arial" panose="020B0604020202020204" pitchFamily="34" charset="0"/>
              </a:rPr>
              <a:t> + </a:t>
            </a:r>
            <a:r>
              <a:rPr lang="en-IN" sz="1400" b="0" i="0" dirty="0" err="1">
                <a:solidFill>
                  <a:schemeClr val="accent1"/>
                </a:solidFill>
                <a:effectLst/>
                <a:latin typeface="Arial" panose="020B0604020202020204" pitchFamily="34" charset="0"/>
              </a:rPr>
              <a:t>message.amount</a:t>
            </a:r>
            <a:r>
              <a:rPr lang="en-IN" sz="1400" b="0" i="0" dirty="0">
                <a:solidFill>
                  <a:schemeClr val="accent1"/>
                </a:solidFill>
                <a:effectLst/>
                <a:latin typeface="Arial" panose="020B0604020202020204" pitchFamily="34" charset="0"/>
              </a:rPr>
              <a:t> where id=message.id; </a:t>
            </a:r>
          </a:p>
          <a:p>
            <a:pPr lvl="3"/>
            <a:r>
              <a:rPr lang="en-IN" sz="1400" b="0" i="0" dirty="0">
                <a:effectLst/>
                <a:latin typeface="Arial" panose="020B0604020202020204" pitchFamily="34" charset="0"/>
              </a:rPr>
              <a:t>End if </a:t>
            </a:r>
          </a:p>
          <a:p>
            <a:pPr lvl="3"/>
            <a:r>
              <a:rPr lang="en-IN" sz="1400" b="0" i="0" dirty="0">
                <a:solidFill>
                  <a:schemeClr val="accent1"/>
                </a:solidFill>
                <a:effectLst/>
                <a:highlight>
                  <a:srgbClr val="FFFF00"/>
                </a:highlight>
                <a:latin typeface="Arial" panose="020B0604020202020204" pitchFamily="34" charset="0"/>
              </a:rPr>
              <a:t>Insert into </a:t>
            </a:r>
            <a:r>
              <a:rPr lang="en-IN" sz="1400" b="1" i="0" dirty="0" err="1">
                <a:solidFill>
                  <a:schemeClr val="accent1"/>
                </a:solidFill>
                <a:effectLst/>
                <a:highlight>
                  <a:srgbClr val="FFFF00"/>
                </a:highlight>
                <a:latin typeface="Arial" panose="020B0604020202020204" pitchFamily="34" charset="0"/>
              </a:rPr>
              <a:t>updates_applied</a:t>
            </a:r>
            <a:r>
              <a:rPr lang="en-IN" sz="1400" b="0" i="0" dirty="0">
                <a:solidFill>
                  <a:schemeClr val="accent1"/>
                </a:solidFill>
                <a:effectLst/>
                <a:highlight>
                  <a:srgbClr val="FFFF00"/>
                </a:highlight>
                <a:latin typeface="Arial" panose="020B0604020202020204" pitchFamily="34" charset="0"/>
              </a:rPr>
              <a:t> (</a:t>
            </a:r>
            <a:r>
              <a:rPr lang="en-IN" sz="1400" b="0" i="0" dirty="0" err="1">
                <a:solidFill>
                  <a:schemeClr val="accent1"/>
                </a:solidFill>
                <a:effectLst/>
                <a:highlight>
                  <a:srgbClr val="FFFF00"/>
                </a:highlight>
                <a:latin typeface="Arial" panose="020B0604020202020204" pitchFamily="34" charset="0"/>
              </a:rPr>
              <a:t>message.trans_id</a:t>
            </a:r>
            <a:r>
              <a:rPr lang="en-IN" sz="1400" b="0" i="0" dirty="0">
                <a:solidFill>
                  <a:schemeClr val="accent1"/>
                </a:solidFill>
                <a:effectLst/>
                <a:highlight>
                  <a:srgbClr val="FFFF00"/>
                </a:highlight>
                <a:latin typeface="Arial" panose="020B0604020202020204" pitchFamily="34" charset="0"/>
              </a:rPr>
              <a:t>, </a:t>
            </a:r>
            <a:r>
              <a:rPr lang="en-IN" sz="1400" b="0" i="0" dirty="0" err="1">
                <a:solidFill>
                  <a:schemeClr val="accent1"/>
                </a:solidFill>
                <a:effectLst/>
                <a:highlight>
                  <a:srgbClr val="FFFF00"/>
                </a:highlight>
                <a:latin typeface="Arial" panose="020B0604020202020204" pitchFamily="34" charset="0"/>
              </a:rPr>
              <a:t>message.balance</a:t>
            </a:r>
            <a:r>
              <a:rPr lang="en-IN" sz="1400" b="0" i="0" dirty="0">
                <a:solidFill>
                  <a:schemeClr val="accent1"/>
                </a:solidFill>
                <a:effectLst/>
                <a:highlight>
                  <a:srgbClr val="FFFF00"/>
                </a:highlight>
                <a:latin typeface="Arial" panose="020B0604020202020204" pitchFamily="34" charset="0"/>
              </a:rPr>
              <a:t>, </a:t>
            </a:r>
            <a:r>
              <a:rPr lang="en-IN" sz="1400" b="0" i="0" dirty="0" err="1">
                <a:solidFill>
                  <a:schemeClr val="accent1"/>
                </a:solidFill>
                <a:effectLst/>
                <a:highlight>
                  <a:srgbClr val="FFFF00"/>
                </a:highlight>
                <a:latin typeface="Arial" panose="020B0604020202020204" pitchFamily="34" charset="0"/>
              </a:rPr>
              <a:t>message.user_id</a:t>
            </a:r>
            <a:r>
              <a:rPr lang="en-IN" sz="1400" b="0" i="0" dirty="0">
                <a:solidFill>
                  <a:schemeClr val="accent1"/>
                </a:solidFill>
                <a:effectLst/>
                <a:highlight>
                  <a:srgbClr val="FFFF00"/>
                </a:highlight>
                <a:latin typeface="Arial" panose="020B0604020202020204" pitchFamily="34" charset="0"/>
              </a:rPr>
              <a:t>); </a:t>
            </a:r>
          </a:p>
          <a:p>
            <a:pPr lvl="2"/>
            <a:r>
              <a:rPr lang="en-IN" sz="1400" b="0" i="0" dirty="0">
                <a:effectLst/>
                <a:latin typeface="Arial" panose="020B0604020202020204" pitchFamily="34" charset="0"/>
              </a:rPr>
              <a:t>End if </a:t>
            </a:r>
          </a:p>
          <a:p>
            <a:pPr lvl="1"/>
            <a:r>
              <a:rPr lang="en-IN" sz="1400" b="0" i="0" dirty="0">
                <a:effectLst/>
                <a:latin typeface="Arial" panose="020B0604020202020204" pitchFamily="34" charset="0"/>
              </a:rPr>
              <a:t>End transaction </a:t>
            </a:r>
          </a:p>
          <a:p>
            <a:pPr lvl="1"/>
            <a:endParaRPr lang="en-IN" sz="1400" b="0" i="0" dirty="0">
              <a:effectLst/>
              <a:latin typeface="Arial" panose="020B0604020202020204" pitchFamily="34" charset="0"/>
            </a:endParaRPr>
          </a:p>
          <a:p>
            <a:pPr lvl="1"/>
            <a:r>
              <a:rPr lang="en-IN" sz="1400" b="0" i="0" dirty="0">
                <a:effectLst/>
                <a:latin typeface="Arial" panose="020B0604020202020204" pitchFamily="34" charset="0"/>
              </a:rPr>
              <a:t>If transaction successful </a:t>
            </a:r>
          </a:p>
          <a:p>
            <a:pPr lvl="1"/>
            <a:r>
              <a:rPr lang="en-IN" sz="1400" b="0" i="0" dirty="0">
                <a:effectLst/>
                <a:latin typeface="Arial" panose="020B0604020202020204" pitchFamily="34" charset="0"/>
              </a:rPr>
              <a:t>	</a:t>
            </a:r>
            <a:r>
              <a:rPr lang="en-IN" sz="1400" b="1" i="0" dirty="0">
                <a:solidFill>
                  <a:schemeClr val="accent4"/>
                </a:solidFill>
                <a:effectLst/>
                <a:latin typeface="Arial" panose="020B0604020202020204" pitchFamily="34" charset="0"/>
              </a:rPr>
              <a:t>Remove</a:t>
            </a:r>
            <a:r>
              <a:rPr lang="en-IN" sz="1400" b="0" i="0" dirty="0">
                <a:solidFill>
                  <a:schemeClr val="accent4"/>
                </a:solidFill>
                <a:effectLst/>
                <a:latin typeface="Arial" panose="020B0604020202020204" pitchFamily="34" charset="0"/>
              </a:rPr>
              <a:t> message from queue </a:t>
            </a:r>
          </a:p>
          <a:p>
            <a:pPr lvl="1"/>
            <a:r>
              <a:rPr lang="en-IN" sz="1400" b="0" i="0" dirty="0">
                <a:effectLst/>
                <a:latin typeface="Arial" panose="020B0604020202020204" pitchFamily="34" charset="0"/>
              </a:rPr>
              <a:t>End if</a:t>
            </a:r>
          </a:p>
          <a:p>
            <a:r>
              <a:rPr lang="en-IN" sz="1400" b="0" i="0" dirty="0">
                <a:effectLst/>
                <a:latin typeface="Arial" panose="020B0604020202020204" pitchFamily="34" charset="0"/>
              </a:rPr>
              <a:t>End for</a:t>
            </a:r>
            <a:endParaRPr lang="en-IN" sz="1400" dirty="0"/>
          </a:p>
        </p:txBody>
      </p:sp>
    </p:spTree>
    <p:extLst>
      <p:ext uri="{BB962C8B-B14F-4D97-AF65-F5344CB8AC3E}">
        <p14:creationId xmlns:p14="http://schemas.microsoft.com/office/powerpoint/2010/main" val="3095671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01665" y="363256"/>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297479" y="746869"/>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8504648" y="743211"/>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2872114" y="1512709"/>
            <a:ext cx="1089764" cy="369332"/>
          </a:xfrm>
          <a:prstGeom prst="rect">
            <a:avLst/>
          </a:prstGeom>
          <a:noFill/>
        </p:spPr>
        <p:txBody>
          <a:bodyPr wrap="square" rtlCol="0">
            <a:spAutoFit/>
          </a:bodyPr>
          <a:lstStyle/>
          <a:p>
            <a:r>
              <a:rPr lang="en-IN" b="1" dirty="0">
                <a:latin typeface="Candara" panose="020E0502030303020204" pitchFamily="34" charset="0"/>
              </a:rPr>
              <a:t>User</a:t>
            </a:r>
          </a:p>
        </p:txBody>
      </p:sp>
      <p:sp>
        <p:nvSpPr>
          <p:cNvPr id="14" name="TextBox 13">
            <a:extLst>
              <a:ext uri="{FF2B5EF4-FFF2-40B4-BE49-F238E27FC236}">
                <a16:creationId xmlns:a16="http://schemas.microsoft.com/office/drawing/2014/main" id="{082E2934-DAB6-4421-9ED9-F647FC588FCA}"/>
              </a:ext>
            </a:extLst>
          </p:cNvPr>
          <p:cNvSpPr txBox="1"/>
          <p:nvPr/>
        </p:nvSpPr>
        <p:spPr>
          <a:xfrm>
            <a:off x="8806581" y="1434329"/>
            <a:ext cx="1403960" cy="369332"/>
          </a:xfrm>
          <a:prstGeom prst="rect">
            <a:avLst/>
          </a:prstGeom>
          <a:noFill/>
        </p:spPr>
        <p:txBody>
          <a:bodyPr wrap="square" rtlCol="0">
            <a:spAutoFit/>
          </a:bodyPr>
          <a:lstStyle/>
          <a:p>
            <a:r>
              <a:rPr lang="en-IN" b="1" dirty="0">
                <a:latin typeface="Candara" panose="020E0502030303020204" pitchFamily="34" charset="0"/>
              </a:rPr>
              <a:t>Transaction</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4051123" y="1548532"/>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Graphic 23" descr="User with solid fill">
            <a:extLst>
              <a:ext uri="{FF2B5EF4-FFF2-40B4-BE49-F238E27FC236}">
                <a16:creationId xmlns:a16="http://schemas.microsoft.com/office/drawing/2014/main" id="{4789F930-14EF-4A25-B7C7-C2AFB627F2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02077" y="4376799"/>
            <a:ext cx="1865337" cy="1865337"/>
          </a:xfrm>
          <a:prstGeom prst="rect">
            <a:avLst/>
          </a:prstGeom>
        </p:spPr>
      </p:pic>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24" idx="1"/>
          </p:cNvCxnSpPr>
          <p:nvPr/>
        </p:nvCxnSpPr>
        <p:spPr>
          <a:xfrm>
            <a:off x="3249458" y="2500513"/>
            <a:ext cx="1652619" cy="28089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24" idx="3"/>
          </p:cNvCxnSpPr>
          <p:nvPr/>
        </p:nvCxnSpPr>
        <p:spPr>
          <a:xfrm flipH="1">
            <a:off x="6767414" y="2500512"/>
            <a:ext cx="2689214" cy="28089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B6C587F-0151-420E-8BF0-6740834A4D72}"/>
              </a:ext>
            </a:extLst>
          </p:cNvPr>
          <p:cNvPicPr>
            <a:picLocks noChangeAspect="1"/>
          </p:cNvPicPr>
          <p:nvPr/>
        </p:nvPicPr>
        <p:blipFill>
          <a:blip r:embed="rId6"/>
          <a:stretch>
            <a:fillRect/>
          </a:stretch>
        </p:blipFill>
        <p:spPr>
          <a:xfrm>
            <a:off x="1344027" y="126923"/>
            <a:ext cx="1274863" cy="1421609"/>
          </a:xfrm>
          <a:prstGeom prst="rect">
            <a:avLst/>
          </a:prstGeom>
        </p:spPr>
      </p:pic>
      <p:pic>
        <p:nvPicPr>
          <p:cNvPr id="45" name="Picture 44">
            <a:extLst>
              <a:ext uri="{FF2B5EF4-FFF2-40B4-BE49-F238E27FC236}">
                <a16:creationId xmlns:a16="http://schemas.microsoft.com/office/drawing/2014/main" id="{4054787F-09F2-4B2F-AA84-A5C30413439F}"/>
              </a:ext>
            </a:extLst>
          </p:cNvPr>
          <p:cNvPicPr>
            <a:picLocks noChangeAspect="1"/>
          </p:cNvPicPr>
          <p:nvPr/>
        </p:nvPicPr>
        <p:blipFill>
          <a:blip r:embed="rId7"/>
          <a:stretch>
            <a:fillRect/>
          </a:stretch>
        </p:blipFill>
        <p:spPr>
          <a:xfrm>
            <a:off x="9925316" y="1905020"/>
            <a:ext cx="1295400" cy="1447800"/>
          </a:xfrm>
          <a:prstGeom prst="rect">
            <a:avLst/>
          </a:prstGeom>
        </p:spPr>
      </p:pic>
      <p:sp>
        <p:nvSpPr>
          <p:cNvPr id="20" name="TextBox 19">
            <a:extLst>
              <a:ext uri="{FF2B5EF4-FFF2-40B4-BE49-F238E27FC236}">
                <a16:creationId xmlns:a16="http://schemas.microsoft.com/office/drawing/2014/main" id="{21026737-DD8A-4377-94BD-68F606E93500}"/>
              </a:ext>
            </a:extLst>
          </p:cNvPr>
          <p:cNvSpPr txBox="1"/>
          <p:nvPr/>
        </p:nvSpPr>
        <p:spPr>
          <a:xfrm>
            <a:off x="4349368" y="1839857"/>
            <a:ext cx="3762653" cy="1815882"/>
          </a:xfrm>
          <a:prstGeom prst="rect">
            <a:avLst/>
          </a:prstGeom>
          <a:noFill/>
        </p:spPr>
        <p:txBody>
          <a:bodyPr wrap="square" rtlCol="0">
            <a:spAutoFit/>
          </a:bodyPr>
          <a:lstStyle/>
          <a:p>
            <a:pPr marL="285750" indent="-285750">
              <a:buFont typeface="Arial" panose="020B0604020202020204" pitchFamily="34" charset="0"/>
              <a:buChar char="•"/>
            </a:pPr>
            <a:r>
              <a:rPr lang="en-IN" sz="2800" b="1" dirty="0">
                <a:latin typeface="Candara" panose="020E0502030303020204" pitchFamily="34" charset="0"/>
              </a:rPr>
              <a:t>Partition Tolerant</a:t>
            </a:r>
          </a:p>
          <a:p>
            <a:pPr marL="285750" indent="-285750">
              <a:buFont typeface="Arial" panose="020B0604020202020204" pitchFamily="34" charset="0"/>
              <a:buChar char="•"/>
            </a:pPr>
            <a:r>
              <a:rPr lang="en-IN" sz="2800" b="1" dirty="0">
                <a:latin typeface="Candara" panose="020E0502030303020204" pitchFamily="34" charset="0"/>
              </a:rPr>
              <a:t>B</a:t>
            </a:r>
            <a:r>
              <a:rPr lang="en-IN" sz="2800" b="1" dirty="0">
                <a:solidFill>
                  <a:srgbClr val="FF0000"/>
                </a:solidFill>
                <a:latin typeface="Candara" panose="020E0502030303020204" pitchFamily="34" charset="0"/>
              </a:rPr>
              <a:t>asically </a:t>
            </a:r>
            <a:r>
              <a:rPr lang="en-IN" sz="2800" b="1" dirty="0">
                <a:latin typeface="Candara" panose="020E0502030303020204" pitchFamily="34" charset="0"/>
              </a:rPr>
              <a:t>A</a:t>
            </a:r>
            <a:r>
              <a:rPr lang="en-IN" sz="2800" b="1" dirty="0">
                <a:solidFill>
                  <a:srgbClr val="FF0000"/>
                </a:solidFill>
                <a:latin typeface="Candara" panose="020E0502030303020204" pitchFamily="34" charset="0"/>
              </a:rPr>
              <a:t>vailable</a:t>
            </a:r>
          </a:p>
          <a:p>
            <a:pPr marL="285750" indent="-285750">
              <a:buFont typeface="Arial" panose="020B0604020202020204" pitchFamily="34" charset="0"/>
              <a:buChar char="•"/>
            </a:pPr>
            <a:r>
              <a:rPr lang="en-IN" sz="2800" b="1" dirty="0">
                <a:latin typeface="Candara" panose="020E0502030303020204" pitchFamily="34" charset="0"/>
              </a:rPr>
              <a:t>S</a:t>
            </a:r>
            <a:r>
              <a:rPr lang="en-IN" sz="2800" b="1" dirty="0">
                <a:solidFill>
                  <a:srgbClr val="FF0000"/>
                </a:solidFill>
                <a:latin typeface="Candara" panose="020E0502030303020204" pitchFamily="34" charset="0"/>
              </a:rPr>
              <a:t>oft State</a:t>
            </a:r>
          </a:p>
          <a:p>
            <a:pPr marL="285750" indent="-285750">
              <a:buFont typeface="Arial" panose="020B0604020202020204" pitchFamily="34" charset="0"/>
              <a:buChar char="•"/>
            </a:pPr>
            <a:r>
              <a:rPr lang="en-IN" sz="2800" b="1" dirty="0">
                <a:latin typeface="Candara" panose="020E0502030303020204" pitchFamily="34" charset="0"/>
              </a:rPr>
              <a:t>E</a:t>
            </a:r>
            <a:r>
              <a:rPr lang="en-IN" sz="2800" b="1" dirty="0">
                <a:solidFill>
                  <a:srgbClr val="FF0000"/>
                </a:solidFill>
                <a:latin typeface="Candara" panose="020E0502030303020204" pitchFamily="34" charset="0"/>
              </a:rPr>
              <a:t>ventually Consistent</a:t>
            </a:r>
          </a:p>
        </p:txBody>
      </p:sp>
      <p:pic>
        <p:nvPicPr>
          <p:cNvPr id="21" name="Picture 20">
            <a:extLst>
              <a:ext uri="{FF2B5EF4-FFF2-40B4-BE49-F238E27FC236}">
                <a16:creationId xmlns:a16="http://schemas.microsoft.com/office/drawing/2014/main" id="{D41F4C84-952E-44AE-9B22-1087D446E43F}"/>
              </a:ext>
            </a:extLst>
          </p:cNvPr>
          <p:cNvPicPr>
            <a:picLocks noChangeAspect="1"/>
          </p:cNvPicPr>
          <p:nvPr/>
        </p:nvPicPr>
        <p:blipFill>
          <a:blip r:embed="rId8"/>
          <a:stretch>
            <a:fillRect/>
          </a:stretch>
        </p:blipFill>
        <p:spPr>
          <a:xfrm>
            <a:off x="982113" y="2052657"/>
            <a:ext cx="1657350" cy="1152525"/>
          </a:xfrm>
          <a:prstGeom prst="rect">
            <a:avLst/>
          </a:prstGeom>
        </p:spPr>
      </p:pic>
      <p:sp>
        <p:nvSpPr>
          <p:cNvPr id="16" name="Rectangle 15">
            <a:extLst>
              <a:ext uri="{FF2B5EF4-FFF2-40B4-BE49-F238E27FC236}">
                <a16:creationId xmlns:a16="http://schemas.microsoft.com/office/drawing/2014/main" id="{26BF9E9B-610F-464C-844D-FC4C63A8CC0B}"/>
              </a:ext>
            </a:extLst>
          </p:cNvPr>
          <p:cNvSpPr/>
          <p:nvPr/>
        </p:nvSpPr>
        <p:spPr>
          <a:xfrm>
            <a:off x="8979600" y="1839857"/>
            <a:ext cx="843805" cy="369332"/>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latin typeface="Candara" panose="020E0502030303020204" pitchFamily="34" charset="0"/>
              </a:rPr>
              <a:t>Queue</a:t>
            </a:r>
          </a:p>
        </p:txBody>
      </p:sp>
    </p:spTree>
    <p:extLst>
      <p:ext uri="{BB962C8B-B14F-4D97-AF65-F5344CB8AC3E}">
        <p14:creationId xmlns:p14="http://schemas.microsoft.com/office/powerpoint/2010/main" val="12081737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37528D-FAF3-4B3C-AC27-2393BD074A0F}"/>
              </a:ext>
            </a:extLst>
          </p:cNvPr>
          <p:cNvSpPr>
            <a:spLocks noGrp="1"/>
          </p:cNvSpPr>
          <p:nvPr>
            <p:ph idx="1"/>
          </p:nvPr>
        </p:nvSpPr>
        <p:spPr>
          <a:xfrm>
            <a:off x="700411" y="610600"/>
            <a:ext cx="6589737" cy="4351338"/>
          </a:xfrm>
        </p:spPr>
        <p:txBody>
          <a:bodyPr>
            <a:normAutofit/>
          </a:bodyPr>
          <a:lstStyle/>
          <a:p>
            <a:pPr marL="0" indent="0">
              <a:buNone/>
            </a:pPr>
            <a:r>
              <a:rPr lang="en-IN" sz="3600" b="1" dirty="0">
                <a:solidFill>
                  <a:srgbClr val="0070C0"/>
                </a:solidFill>
              </a:rPr>
              <a:t>Can updates be idempotent?</a:t>
            </a:r>
          </a:p>
          <a:p>
            <a:endParaRPr lang="en-IN" sz="3600" dirty="0"/>
          </a:p>
          <a:p>
            <a:r>
              <a:rPr lang="en-IN" sz="3600" dirty="0"/>
              <a:t>2 X 1 = 2</a:t>
            </a:r>
          </a:p>
          <a:p>
            <a:endParaRPr lang="en-IN" sz="3600" dirty="0"/>
          </a:p>
          <a:p>
            <a:r>
              <a:rPr lang="en-IN" sz="3600" b="0" i="0" dirty="0">
                <a:solidFill>
                  <a:schemeClr val="accent1"/>
                </a:solidFill>
                <a:effectLst/>
                <a:latin typeface="Arial" panose="020B0604020202020204" pitchFamily="34" charset="0"/>
              </a:rPr>
              <a:t>X = 10</a:t>
            </a:r>
            <a:endParaRPr lang="en-IN" sz="3600" dirty="0"/>
          </a:p>
        </p:txBody>
      </p:sp>
      <p:sp>
        <p:nvSpPr>
          <p:cNvPr id="4" name="Content Placeholder 2">
            <a:extLst>
              <a:ext uri="{FF2B5EF4-FFF2-40B4-BE49-F238E27FC236}">
                <a16:creationId xmlns:a16="http://schemas.microsoft.com/office/drawing/2014/main" id="{C9BC07A2-D1B2-4FD6-831F-DBF62753C2E2}"/>
              </a:ext>
            </a:extLst>
          </p:cNvPr>
          <p:cNvSpPr txBox="1">
            <a:spLocks/>
          </p:cNvSpPr>
          <p:nvPr/>
        </p:nvSpPr>
        <p:spPr>
          <a:xfrm>
            <a:off x="4885152" y="1424792"/>
            <a:ext cx="55365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a:p>
            <a:r>
              <a:rPr lang="en-IN" dirty="0">
                <a:latin typeface="Arial" panose="020B0604020202020204" pitchFamily="34" charset="0"/>
              </a:rPr>
              <a:t>Arithmetic updates </a:t>
            </a:r>
          </a:p>
          <a:p>
            <a:pPr marL="0" indent="0">
              <a:buNone/>
            </a:pPr>
            <a:r>
              <a:rPr lang="en-IN" dirty="0">
                <a:solidFill>
                  <a:schemeClr val="accent1"/>
                </a:solidFill>
                <a:latin typeface="Arial" panose="020B0604020202020204" pitchFamily="34" charset="0"/>
              </a:rPr>
              <a:t>  X = X +10 </a:t>
            </a:r>
          </a:p>
          <a:p>
            <a:pPr marL="0" indent="0">
              <a:buFont typeface="Arial" panose="020B0604020202020204" pitchFamily="34" charset="0"/>
              <a:buNone/>
            </a:pPr>
            <a:endParaRPr lang="en-IN" dirty="0">
              <a:solidFill>
                <a:schemeClr val="accent1"/>
              </a:solidFill>
              <a:latin typeface="Arial" panose="020B0604020202020204" pitchFamily="34" charset="0"/>
            </a:endParaRPr>
          </a:p>
          <a:p>
            <a:r>
              <a:rPr lang="en-IN" dirty="0">
                <a:latin typeface="Arial" panose="020B0604020202020204" pitchFamily="34" charset="0"/>
              </a:rPr>
              <a:t>Multiple updates, order is involved</a:t>
            </a:r>
          </a:p>
          <a:p>
            <a:pPr marL="0" indent="0">
              <a:buNone/>
            </a:pPr>
            <a:r>
              <a:rPr lang="en-IN" dirty="0">
                <a:solidFill>
                  <a:schemeClr val="accent1"/>
                </a:solidFill>
                <a:latin typeface="Arial" panose="020B0604020202020204" pitchFamily="34" charset="0"/>
              </a:rPr>
              <a:t>  X = 10</a:t>
            </a:r>
          </a:p>
          <a:p>
            <a:pPr marL="0" indent="0">
              <a:buNone/>
            </a:pPr>
            <a:r>
              <a:rPr lang="en-IN" dirty="0">
                <a:solidFill>
                  <a:schemeClr val="accent1"/>
                </a:solidFill>
                <a:latin typeface="Arial" panose="020B0604020202020204" pitchFamily="34" charset="0"/>
              </a:rPr>
              <a:t>  X = 20</a:t>
            </a:r>
            <a:endParaRPr lang="en-IN" dirty="0"/>
          </a:p>
        </p:txBody>
      </p:sp>
      <p:pic>
        <p:nvPicPr>
          <p:cNvPr id="5" name="Graphic 4" descr="Checkmark with solid fill">
            <a:extLst>
              <a:ext uri="{FF2B5EF4-FFF2-40B4-BE49-F238E27FC236}">
                <a16:creationId xmlns:a16="http://schemas.microsoft.com/office/drawing/2014/main" id="{342C7AC1-FC45-41AD-BED2-ED99D72253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18167" y="1688779"/>
            <a:ext cx="713086" cy="713086"/>
          </a:xfrm>
          <a:prstGeom prst="rect">
            <a:avLst/>
          </a:prstGeom>
        </p:spPr>
      </p:pic>
    </p:spTree>
    <p:extLst>
      <p:ext uri="{BB962C8B-B14F-4D97-AF65-F5344CB8AC3E}">
        <p14:creationId xmlns:p14="http://schemas.microsoft.com/office/powerpoint/2010/main" val="101222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5F262F-27C1-41A0-9CF5-039A626FCC93}"/>
              </a:ext>
            </a:extLst>
          </p:cNvPr>
          <p:cNvSpPr txBox="1"/>
          <p:nvPr/>
        </p:nvSpPr>
        <p:spPr>
          <a:xfrm>
            <a:off x="1189059" y="2005650"/>
            <a:ext cx="7686675" cy="1754326"/>
          </a:xfrm>
          <a:prstGeom prst="rect">
            <a:avLst/>
          </a:prstGeom>
          <a:noFill/>
        </p:spPr>
        <p:txBody>
          <a:bodyPr wrap="square" rtlCol="0">
            <a:spAutoFit/>
          </a:bodyPr>
          <a:lstStyle/>
          <a:p>
            <a:r>
              <a:rPr lang="en-US" dirty="0">
                <a:solidFill>
                  <a:srgbClr val="292929"/>
                </a:solidFill>
                <a:latin typeface="Candara" panose="020E0502030303020204" pitchFamily="34" charset="0"/>
              </a:rPr>
              <a:t>I</a:t>
            </a:r>
            <a:r>
              <a:rPr lang="en-US" b="0" i="0" dirty="0">
                <a:solidFill>
                  <a:srgbClr val="292929"/>
                </a:solidFill>
                <a:effectLst/>
                <a:latin typeface="Candara" panose="020E0502030303020204" pitchFamily="34" charset="0"/>
              </a:rPr>
              <a:t>t is impossible for a </a:t>
            </a:r>
            <a:r>
              <a:rPr lang="en-US" b="1" i="0" dirty="0">
                <a:solidFill>
                  <a:srgbClr val="292929"/>
                </a:solidFill>
                <a:effectLst/>
                <a:latin typeface="Candara" panose="020E0502030303020204" pitchFamily="34" charset="0"/>
              </a:rPr>
              <a:t>distributed system</a:t>
            </a:r>
            <a:r>
              <a:rPr lang="en-US" b="0" i="0" dirty="0">
                <a:solidFill>
                  <a:srgbClr val="292929"/>
                </a:solidFill>
                <a:effectLst/>
                <a:latin typeface="Candara" panose="020E0502030303020204" pitchFamily="34" charset="0"/>
              </a:rPr>
              <a:t> to simultaneously provide more than two out of the below 3 guarantees:</a:t>
            </a:r>
          </a:p>
          <a:p>
            <a:endParaRPr lang="en-US" dirty="0">
              <a:solidFill>
                <a:srgbClr val="292929"/>
              </a:solidFill>
              <a:latin typeface="Candara" panose="020E0502030303020204" pitchFamily="34" charset="0"/>
            </a:endParaRPr>
          </a:p>
          <a:p>
            <a:pPr marL="342900" indent="-342900">
              <a:buAutoNum type="arabicPeriod"/>
            </a:pPr>
            <a:r>
              <a:rPr lang="en-US" dirty="0">
                <a:solidFill>
                  <a:srgbClr val="292929"/>
                </a:solidFill>
                <a:latin typeface="Candara" panose="020E0502030303020204" pitchFamily="34" charset="0"/>
              </a:rPr>
              <a:t>Consistency</a:t>
            </a:r>
          </a:p>
          <a:p>
            <a:pPr marL="342900" indent="-342900">
              <a:buAutoNum type="arabicPeriod"/>
            </a:pPr>
            <a:r>
              <a:rPr lang="en-US" dirty="0">
                <a:solidFill>
                  <a:srgbClr val="292929"/>
                </a:solidFill>
                <a:latin typeface="Candara" panose="020E0502030303020204" pitchFamily="34" charset="0"/>
              </a:rPr>
              <a:t>Availability</a:t>
            </a:r>
          </a:p>
          <a:p>
            <a:pPr marL="342900" indent="-342900">
              <a:buAutoNum type="arabicPeriod"/>
            </a:pPr>
            <a:r>
              <a:rPr lang="en-US" dirty="0">
                <a:solidFill>
                  <a:srgbClr val="292929"/>
                </a:solidFill>
                <a:latin typeface="Candara" panose="020E0502030303020204" pitchFamily="34" charset="0"/>
              </a:rPr>
              <a:t>Partition tolerance</a:t>
            </a:r>
            <a:endParaRPr lang="en-IN" dirty="0">
              <a:latin typeface="Candara" panose="020E0502030303020204" pitchFamily="34" charset="0"/>
            </a:endParaRPr>
          </a:p>
        </p:txBody>
      </p:sp>
      <p:sp>
        <p:nvSpPr>
          <p:cNvPr id="4" name="TextBox 3">
            <a:extLst>
              <a:ext uri="{FF2B5EF4-FFF2-40B4-BE49-F238E27FC236}">
                <a16:creationId xmlns:a16="http://schemas.microsoft.com/office/drawing/2014/main" id="{7DF3E50A-C074-443E-81B6-82B9F7643BFE}"/>
              </a:ext>
            </a:extLst>
          </p:cNvPr>
          <p:cNvSpPr txBox="1"/>
          <p:nvPr/>
        </p:nvSpPr>
        <p:spPr>
          <a:xfrm>
            <a:off x="1189059" y="1076325"/>
            <a:ext cx="3658513" cy="584775"/>
          </a:xfrm>
          <a:prstGeom prst="rect">
            <a:avLst/>
          </a:prstGeom>
          <a:noFill/>
        </p:spPr>
        <p:txBody>
          <a:bodyPr wrap="square" rtlCol="0">
            <a:spAutoFit/>
          </a:bodyPr>
          <a:lstStyle/>
          <a:p>
            <a:r>
              <a:rPr lang="en-IN" sz="3200" b="1" dirty="0">
                <a:solidFill>
                  <a:schemeClr val="accent2"/>
                </a:solidFill>
                <a:latin typeface="Candara" panose="020E0502030303020204" pitchFamily="34" charset="0"/>
              </a:rPr>
              <a:t>CAP Theorem</a:t>
            </a:r>
          </a:p>
        </p:txBody>
      </p:sp>
    </p:spTree>
    <p:extLst>
      <p:ext uri="{BB962C8B-B14F-4D97-AF65-F5344CB8AC3E}">
        <p14:creationId xmlns:p14="http://schemas.microsoft.com/office/powerpoint/2010/main" val="35052519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E74F6FE-AE27-4B52-A0D6-B7894241A314}"/>
              </a:ext>
            </a:extLst>
          </p:cNvPr>
          <p:cNvPicPr>
            <a:picLocks noChangeAspect="1"/>
          </p:cNvPicPr>
          <p:nvPr/>
        </p:nvPicPr>
        <p:blipFill>
          <a:blip r:embed="rId2"/>
          <a:stretch>
            <a:fillRect/>
          </a:stretch>
        </p:blipFill>
        <p:spPr>
          <a:xfrm>
            <a:off x="2000185" y="288034"/>
            <a:ext cx="4095815" cy="2606428"/>
          </a:xfrm>
          <a:prstGeom prst="rect">
            <a:avLst/>
          </a:prstGeom>
        </p:spPr>
      </p:pic>
      <p:sp>
        <p:nvSpPr>
          <p:cNvPr id="20" name="TextBox 19">
            <a:extLst>
              <a:ext uri="{FF2B5EF4-FFF2-40B4-BE49-F238E27FC236}">
                <a16:creationId xmlns:a16="http://schemas.microsoft.com/office/drawing/2014/main" id="{B43467C5-7717-4F50-A589-494BA55A25A9}"/>
              </a:ext>
            </a:extLst>
          </p:cNvPr>
          <p:cNvSpPr txBox="1"/>
          <p:nvPr/>
        </p:nvSpPr>
        <p:spPr>
          <a:xfrm>
            <a:off x="792269" y="3224861"/>
            <a:ext cx="7525013" cy="31085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600" b="0" i="0" dirty="0">
                <a:effectLst/>
                <a:latin typeface="Arial" panose="020B0604020202020204" pitchFamily="34" charset="0"/>
              </a:rPr>
              <a:t>For each message in queue</a:t>
            </a:r>
            <a:endParaRPr lang="en-IN" sz="1600" b="0" i="0" dirty="0">
              <a:solidFill>
                <a:schemeClr val="accent4"/>
              </a:solidFill>
              <a:effectLst/>
              <a:latin typeface="Arial" panose="020B0604020202020204" pitchFamily="34" charset="0"/>
            </a:endParaRPr>
          </a:p>
          <a:p>
            <a:endParaRPr lang="en-IN" sz="1600" b="1" i="0" dirty="0">
              <a:solidFill>
                <a:schemeClr val="accent4"/>
              </a:solidFill>
              <a:effectLst/>
              <a:latin typeface="Arial" panose="020B0604020202020204" pitchFamily="34" charset="0"/>
            </a:endParaRPr>
          </a:p>
          <a:p>
            <a:r>
              <a:rPr lang="en-IN" sz="1600" b="1" i="0" dirty="0">
                <a:solidFill>
                  <a:srgbClr val="FFC000"/>
                </a:solidFill>
                <a:effectLst/>
                <a:latin typeface="Arial" panose="020B0604020202020204" pitchFamily="34" charset="0"/>
              </a:rPr>
              <a:t>Peek</a:t>
            </a:r>
            <a:r>
              <a:rPr lang="en-IN" sz="1600" b="0" i="0" dirty="0">
                <a:solidFill>
                  <a:srgbClr val="FFC000"/>
                </a:solidFill>
                <a:effectLst/>
                <a:latin typeface="Arial" panose="020B0604020202020204" pitchFamily="34" charset="0"/>
              </a:rPr>
              <a:t> message </a:t>
            </a:r>
          </a:p>
          <a:p>
            <a:endParaRPr lang="en-IN" sz="1600" dirty="0">
              <a:latin typeface="Arial" panose="020B0604020202020204" pitchFamily="34" charset="0"/>
            </a:endParaRPr>
          </a:p>
          <a:p>
            <a:r>
              <a:rPr lang="en-IN" sz="1600" b="0" i="0" dirty="0">
                <a:effectLst/>
                <a:latin typeface="Arial" panose="020B0604020202020204" pitchFamily="34" charset="0"/>
              </a:rPr>
              <a:t>Begin transaction </a:t>
            </a:r>
            <a:endParaRPr lang="en-IN" sz="1600" dirty="0">
              <a:latin typeface="Arial" panose="020B0604020202020204" pitchFamily="34" charset="0"/>
            </a:endParaRPr>
          </a:p>
          <a:p>
            <a:r>
              <a:rPr lang="en-IN" sz="1600" b="0" i="0" dirty="0">
                <a:effectLst/>
                <a:latin typeface="Arial" panose="020B0604020202020204" pitchFamily="34" charset="0"/>
              </a:rPr>
              <a:t>	</a:t>
            </a:r>
            <a:r>
              <a:rPr lang="en-IN" sz="1600" b="0" i="0" dirty="0">
                <a:solidFill>
                  <a:schemeClr val="accent1"/>
                </a:solidFill>
                <a:effectLst/>
                <a:latin typeface="Arial" panose="020B0604020202020204" pitchFamily="34" charset="0"/>
              </a:rPr>
              <a:t>Update </a:t>
            </a:r>
            <a:r>
              <a:rPr lang="en-IN" sz="1600" b="1" i="0" dirty="0">
                <a:solidFill>
                  <a:schemeClr val="accent1"/>
                </a:solidFill>
                <a:effectLst/>
                <a:latin typeface="Arial" panose="020B0604020202020204" pitchFamily="34" charset="0"/>
              </a:rPr>
              <a:t>user</a:t>
            </a:r>
            <a:r>
              <a:rPr lang="en-IN" sz="1600" b="0" i="0" dirty="0">
                <a:solidFill>
                  <a:schemeClr val="accent1"/>
                </a:solidFill>
                <a:effectLst/>
                <a:latin typeface="Arial" panose="020B0604020202020204" pitchFamily="34" charset="0"/>
              </a:rPr>
              <a:t> set </a:t>
            </a:r>
            <a:r>
              <a:rPr lang="en-IN" sz="1600" b="0" i="0" dirty="0" err="1">
                <a:solidFill>
                  <a:schemeClr val="accent1"/>
                </a:solidFill>
                <a:effectLst/>
                <a:latin typeface="Arial" panose="020B0604020202020204" pitchFamily="34" charset="0"/>
              </a:rPr>
              <a:t>last_purchase</a:t>
            </a:r>
            <a:r>
              <a:rPr lang="en-IN" sz="1600" b="0" i="0" dirty="0">
                <a:solidFill>
                  <a:schemeClr val="accent1"/>
                </a:solidFill>
                <a:effectLst/>
                <a:latin typeface="Arial" panose="020B0604020202020204" pitchFamily="34" charset="0"/>
              </a:rPr>
              <a:t>=</a:t>
            </a:r>
            <a:r>
              <a:rPr lang="en-IN" sz="1600" b="0" i="0" dirty="0" err="1">
                <a:solidFill>
                  <a:schemeClr val="accent1"/>
                </a:solidFill>
                <a:effectLst/>
                <a:latin typeface="Arial" panose="020B0604020202020204" pitchFamily="34" charset="0"/>
              </a:rPr>
              <a:t>message.trans_date</a:t>
            </a:r>
            <a:r>
              <a:rPr lang="en-IN" sz="1600" b="0" i="0" dirty="0">
                <a:solidFill>
                  <a:schemeClr val="accent1"/>
                </a:solidFill>
                <a:effectLst/>
                <a:latin typeface="Arial" panose="020B0604020202020204" pitchFamily="34" charset="0"/>
              </a:rPr>
              <a:t> </a:t>
            </a:r>
          </a:p>
          <a:p>
            <a:r>
              <a:rPr lang="en-IN" sz="1600" b="0" i="0" dirty="0">
                <a:solidFill>
                  <a:schemeClr val="accent1"/>
                </a:solidFill>
                <a:effectLst/>
                <a:latin typeface="Arial" panose="020B0604020202020204" pitchFamily="34" charset="0"/>
              </a:rPr>
              <a:t>	where id=</a:t>
            </a:r>
            <a:r>
              <a:rPr lang="en-IN" sz="1600" b="0" i="0" dirty="0" err="1">
                <a:solidFill>
                  <a:schemeClr val="accent1"/>
                </a:solidFill>
                <a:effectLst/>
                <a:latin typeface="Arial" panose="020B0604020202020204" pitchFamily="34" charset="0"/>
              </a:rPr>
              <a:t>message.buyer_id</a:t>
            </a:r>
            <a:r>
              <a:rPr lang="en-IN" sz="1600" b="0" i="0" dirty="0">
                <a:solidFill>
                  <a:schemeClr val="accent1"/>
                </a:solidFill>
                <a:effectLst/>
                <a:latin typeface="Arial" panose="020B0604020202020204" pitchFamily="34" charset="0"/>
              </a:rPr>
              <a:t> and </a:t>
            </a:r>
            <a:r>
              <a:rPr lang="en-IN" sz="1600" b="0" i="0" dirty="0" err="1">
                <a:solidFill>
                  <a:schemeClr val="accent1"/>
                </a:solidFill>
                <a:effectLst/>
                <a:latin typeface="Arial" panose="020B0604020202020204" pitchFamily="34" charset="0"/>
              </a:rPr>
              <a:t>last_purchase</a:t>
            </a:r>
            <a:r>
              <a:rPr lang="en-IN" sz="1600" b="0" i="0" dirty="0">
                <a:solidFill>
                  <a:schemeClr val="accent1"/>
                </a:solidFill>
                <a:effectLst/>
                <a:latin typeface="Arial" panose="020B0604020202020204" pitchFamily="34" charset="0"/>
              </a:rPr>
              <a:t> </a:t>
            </a:r>
            <a:r>
              <a:rPr lang="en-IN" sz="1600" dirty="0">
                <a:solidFill>
                  <a:schemeClr val="accent1"/>
                </a:solidFill>
                <a:latin typeface="Arial" panose="020B0604020202020204" pitchFamily="34" charset="0"/>
              </a:rPr>
              <a:t>= </a:t>
            </a:r>
            <a:r>
              <a:rPr lang="en-IN" sz="1600" b="0" i="0" dirty="0" err="1">
                <a:solidFill>
                  <a:schemeClr val="accent1"/>
                </a:solidFill>
                <a:effectLst/>
                <a:latin typeface="Arial" panose="020B0604020202020204" pitchFamily="34" charset="0"/>
              </a:rPr>
              <a:t>message.trans_date</a:t>
            </a:r>
            <a:r>
              <a:rPr lang="en-IN" sz="1600" b="0" i="0" dirty="0">
                <a:solidFill>
                  <a:schemeClr val="accent1"/>
                </a:solidFill>
                <a:effectLst/>
                <a:latin typeface="Arial" panose="020B0604020202020204" pitchFamily="34" charset="0"/>
              </a:rPr>
              <a:t>;</a:t>
            </a:r>
            <a:endParaRPr lang="en-IN" sz="1600" dirty="0">
              <a:solidFill>
                <a:schemeClr val="accent1"/>
              </a:solidFill>
              <a:latin typeface="Arial" panose="020B0604020202020204" pitchFamily="34" charset="0"/>
            </a:endParaRPr>
          </a:p>
          <a:p>
            <a:r>
              <a:rPr lang="en-IN" sz="1600" b="0" i="0" dirty="0">
                <a:effectLst/>
                <a:latin typeface="Arial" panose="020B0604020202020204" pitchFamily="34" charset="0"/>
              </a:rPr>
              <a:t>End transaction </a:t>
            </a:r>
          </a:p>
          <a:p>
            <a:endParaRPr lang="en-IN" sz="1600" dirty="0">
              <a:latin typeface="Arial" panose="020B0604020202020204" pitchFamily="34" charset="0"/>
            </a:endParaRPr>
          </a:p>
          <a:p>
            <a:r>
              <a:rPr lang="en-IN" sz="1600" b="0" i="0" dirty="0">
                <a:effectLst/>
                <a:latin typeface="Arial" panose="020B0604020202020204" pitchFamily="34" charset="0"/>
              </a:rPr>
              <a:t>If transaction successful </a:t>
            </a:r>
          </a:p>
          <a:p>
            <a:r>
              <a:rPr lang="en-IN" sz="1600" b="0" i="0" dirty="0">
                <a:effectLst/>
                <a:latin typeface="Arial" panose="020B0604020202020204" pitchFamily="34" charset="0"/>
              </a:rPr>
              <a:t>	</a:t>
            </a:r>
            <a:r>
              <a:rPr lang="en-IN" sz="1600" b="1" i="0" dirty="0">
                <a:solidFill>
                  <a:srgbClr val="FFC000"/>
                </a:solidFill>
                <a:effectLst/>
                <a:latin typeface="Arial" panose="020B0604020202020204" pitchFamily="34" charset="0"/>
              </a:rPr>
              <a:t>Remove</a:t>
            </a:r>
            <a:r>
              <a:rPr lang="en-IN" sz="1600" b="0" i="0" dirty="0">
                <a:solidFill>
                  <a:srgbClr val="FFC000"/>
                </a:solidFill>
                <a:effectLst/>
                <a:latin typeface="Arial" panose="020B0604020202020204" pitchFamily="34" charset="0"/>
              </a:rPr>
              <a:t> message from queue</a:t>
            </a:r>
          </a:p>
          <a:p>
            <a:r>
              <a:rPr lang="en-IN" sz="1600" b="0" i="0" dirty="0">
                <a:effectLst/>
                <a:latin typeface="Arial" panose="020B0604020202020204" pitchFamily="34" charset="0"/>
              </a:rPr>
              <a:t>End for</a:t>
            </a:r>
            <a:endParaRPr lang="en-IN" sz="1600" dirty="0"/>
          </a:p>
        </p:txBody>
      </p:sp>
    </p:spTree>
    <p:extLst>
      <p:ext uri="{BB962C8B-B14F-4D97-AF65-F5344CB8AC3E}">
        <p14:creationId xmlns:p14="http://schemas.microsoft.com/office/powerpoint/2010/main" val="17579477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E74F6FE-AE27-4B52-A0D6-B7894241A314}"/>
              </a:ext>
            </a:extLst>
          </p:cNvPr>
          <p:cNvPicPr>
            <a:picLocks noChangeAspect="1"/>
          </p:cNvPicPr>
          <p:nvPr/>
        </p:nvPicPr>
        <p:blipFill>
          <a:blip r:embed="rId2"/>
          <a:stretch>
            <a:fillRect/>
          </a:stretch>
        </p:blipFill>
        <p:spPr>
          <a:xfrm>
            <a:off x="2000185" y="288034"/>
            <a:ext cx="4095815" cy="2606428"/>
          </a:xfrm>
          <a:prstGeom prst="rect">
            <a:avLst/>
          </a:prstGeom>
        </p:spPr>
      </p:pic>
      <p:sp>
        <p:nvSpPr>
          <p:cNvPr id="20" name="TextBox 19">
            <a:extLst>
              <a:ext uri="{FF2B5EF4-FFF2-40B4-BE49-F238E27FC236}">
                <a16:creationId xmlns:a16="http://schemas.microsoft.com/office/drawing/2014/main" id="{B43467C5-7717-4F50-A589-494BA55A25A9}"/>
              </a:ext>
            </a:extLst>
          </p:cNvPr>
          <p:cNvSpPr txBox="1"/>
          <p:nvPr/>
        </p:nvSpPr>
        <p:spPr>
          <a:xfrm>
            <a:off x="792269" y="3224861"/>
            <a:ext cx="7525013" cy="30469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600" b="0" i="0" dirty="0">
                <a:effectLst/>
                <a:latin typeface="Arial" panose="020B0604020202020204" pitchFamily="34" charset="0"/>
              </a:rPr>
              <a:t>For each message in queue</a:t>
            </a:r>
            <a:endParaRPr lang="en-IN" sz="1600" b="0" i="0" dirty="0">
              <a:solidFill>
                <a:schemeClr val="accent4"/>
              </a:solidFill>
              <a:effectLst/>
              <a:latin typeface="Arial" panose="020B0604020202020204" pitchFamily="34" charset="0"/>
            </a:endParaRPr>
          </a:p>
          <a:p>
            <a:endParaRPr lang="en-IN" sz="1600" b="1" i="0" dirty="0">
              <a:solidFill>
                <a:srgbClr val="FFC000"/>
              </a:solidFill>
              <a:effectLst/>
              <a:latin typeface="Arial" panose="020B0604020202020204" pitchFamily="34" charset="0"/>
            </a:endParaRPr>
          </a:p>
          <a:p>
            <a:r>
              <a:rPr lang="en-IN" sz="1600" b="1" i="0" dirty="0">
                <a:solidFill>
                  <a:srgbClr val="FFC000"/>
                </a:solidFill>
                <a:effectLst/>
                <a:latin typeface="Arial" panose="020B0604020202020204" pitchFamily="34" charset="0"/>
              </a:rPr>
              <a:t>Peek</a:t>
            </a:r>
            <a:r>
              <a:rPr lang="en-IN" sz="1600" b="0" i="0" dirty="0">
                <a:solidFill>
                  <a:srgbClr val="FFC000"/>
                </a:solidFill>
                <a:effectLst/>
                <a:latin typeface="Arial" panose="020B0604020202020204" pitchFamily="34" charset="0"/>
              </a:rPr>
              <a:t> message </a:t>
            </a:r>
          </a:p>
          <a:p>
            <a:endParaRPr lang="en-IN" sz="1600" dirty="0">
              <a:latin typeface="Arial" panose="020B0604020202020204" pitchFamily="34" charset="0"/>
            </a:endParaRPr>
          </a:p>
          <a:p>
            <a:r>
              <a:rPr lang="en-IN" sz="1600" b="0" i="0" dirty="0">
                <a:effectLst/>
                <a:latin typeface="Arial" panose="020B0604020202020204" pitchFamily="34" charset="0"/>
              </a:rPr>
              <a:t>Begin transaction </a:t>
            </a:r>
            <a:endParaRPr lang="en-IN" sz="1600" dirty="0">
              <a:latin typeface="Arial" panose="020B0604020202020204" pitchFamily="34" charset="0"/>
            </a:endParaRPr>
          </a:p>
          <a:p>
            <a:r>
              <a:rPr lang="en-IN" sz="1600" b="0" i="0" dirty="0">
                <a:effectLst/>
                <a:latin typeface="Arial" panose="020B0604020202020204" pitchFamily="34" charset="0"/>
              </a:rPr>
              <a:t>	</a:t>
            </a:r>
            <a:r>
              <a:rPr lang="en-IN" sz="1600" b="0" i="0" dirty="0">
                <a:solidFill>
                  <a:schemeClr val="accent1"/>
                </a:solidFill>
                <a:effectLst/>
                <a:latin typeface="Arial" panose="020B0604020202020204" pitchFamily="34" charset="0"/>
              </a:rPr>
              <a:t>Update </a:t>
            </a:r>
            <a:r>
              <a:rPr lang="en-IN" sz="1600" b="1" i="0" dirty="0">
                <a:solidFill>
                  <a:schemeClr val="accent1"/>
                </a:solidFill>
                <a:effectLst/>
                <a:latin typeface="Arial" panose="020B0604020202020204" pitchFamily="34" charset="0"/>
              </a:rPr>
              <a:t>user</a:t>
            </a:r>
            <a:r>
              <a:rPr lang="en-IN" sz="1600" b="0" i="0" dirty="0">
                <a:solidFill>
                  <a:schemeClr val="accent1"/>
                </a:solidFill>
                <a:effectLst/>
                <a:latin typeface="Arial" panose="020B0604020202020204" pitchFamily="34" charset="0"/>
              </a:rPr>
              <a:t> set </a:t>
            </a:r>
            <a:r>
              <a:rPr lang="en-IN" sz="1600" b="0" i="0" dirty="0" err="1">
                <a:solidFill>
                  <a:schemeClr val="accent1"/>
                </a:solidFill>
                <a:effectLst/>
                <a:latin typeface="Arial" panose="020B0604020202020204" pitchFamily="34" charset="0"/>
              </a:rPr>
              <a:t>last_purchase</a:t>
            </a:r>
            <a:r>
              <a:rPr lang="en-IN" sz="1600" b="0" i="0" dirty="0">
                <a:solidFill>
                  <a:schemeClr val="accent1"/>
                </a:solidFill>
                <a:effectLst/>
                <a:latin typeface="Arial" panose="020B0604020202020204" pitchFamily="34" charset="0"/>
              </a:rPr>
              <a:t>=</a:t>
            </a:r>
            <a:r>
              <a:rPr lang="en-IN" sz="1600" b="0" i="0" dirty="0" err="1">
                <a:solidFill>
                  <a:schemeClr val="accent1"/>
                </a:solidFill>
                <a:effectLst/>
                <a:latin typeface="Arial" panose="020B0604020202020204" pitchFamily="34" charset="0"/>
              </a:rPr>
              <a:t>message.trans_date</a:t>
            </a:r>
            <a:r>
              <a:rPr lang="en-IN" sz="1600" b="0" i="0" dirty="0">
                <a:solidFill>
                  <a:schemeClr val="accent1"/>
                </a:solidFill>
                <a:effectLst/>
                <a:latin typeface="Arial" panose="020B0604020202020204" pitchFamily="34" charset="0"/>
              </a:rPr>
              <a:t> </a:t>
            </a:r>
          </a:p>
          <a:p>
            <a:r>
              <a:rPr lang="en-IN" sz="1600" b="0" i="0" dirty="0">
                <a:solidFill>
                  <a:schemeClr val="accent1"/>
                </a:solidFill>
                <a:effectLst/>
                <a:latin typeface="Arial" panose="020B0604020202020204" pitchFamily="34" charset="0"/>
              </a:rPr>
              <a:t>	where id=</a:t>
            </a:r>
            <a:r>
              <a:rPr lang="en-IN" sz="1600" b="0" i="0" dirty="0" err="1">
                <a:solidFill>
                  <a:schemeClr val="accent1"/>
                </a:solidFill>
                <a:effectLst/>
                <a:latin typeface="Arial" panose="020B0604020202020204" pitchFamily="34" charset="0"/>
              </a:rPr>
              <a:t>message.buyer_id</a:t>
            </a:r>
            <a:r>
              <a:rPr lang="en-IN" sz="1600" b="0" i="0" dirty="0">
                <a:solidFill>
                  <a:schemeClr val="accent1"/>
                </a:solidFill>
                <a:effectLst/>
                <a:latin typeface="Arial" panose="020B0604020202020204" pitchFamily="34" charset="0"/>
              </a:rPr>
              <a:t> and </a:t>
            </a:r>
            <a:r>
              <a:rPr lang="en-IN" sz="1600" b="0" i="0" dirty="0" err="1">
                <a:solidFill>
                  <a:schemeClr val="accent1"/>
                </a:solidFill>
                <a:effectLst/>
                <a:latin typeface="Arial" panose="020B0604020202020204" pitchFamily="34" charset="0"/>
              </a:rPr>
              <a:t>last_purchase</a:t>
            </a:r>
            <a:r>
              <a:rPr lang="en-IN" sz="1600" b="0" i="0" dirty="0">
                <a:solidFill>
                  <a:schemeClr val="accent1"/>
                </a:solidFill>
                <a:effectLst/>
                <a:latin typeface="Arial" panose="020B0604020202020204" pitchFamily="34" charset="0"/>
              </a:rPr>
              <a:t> </a:t>
            </a:r>
            <a:r>
              <a:rPr lang="en-IN" sz="1600" dirty="0">
                <a:solidFill>
                  <a:schemeClr val="accent1"/>
                </a:solidFill>
                <a:latin typeface="Arial" panose="020B0604020202020204" pitchFamily="34" charset="0"/>
              </a:rPr>
              <a:t>= </a:t>
            </a:r>
            <a:r>
              <a:rPr lang="en-IN" sz="1600" b="0" i="0" dirty="0" err="1">
                <a:solidFill>
                  <a:schemeClr val="accent1"/>
                </a:solidFill>
                <a:effectLst/>
                <a:latin typeface="Arial" panose="020B0604020202020204" pitchFamily="34" charset="0"/>
              </a:rPr>
              <a:t>message.trans_date</a:t>
            </a:r>
            <a:endParaRPr lang="en-IN" sz="1600" b="0" i="0" dirty="0">
              <a:solidFill>
                <a:schemeClr val="accent1"/>
              </a:solidFill>
              <a:effectLst/>
              <a:latin typeface="Arial" panose="020B0604020202020204" pitchFamily="34" charset="0"/>
            </a:endParaRPr>
          </a:p>
          <a:p>
            <a:r>
              <a:rPr lang="en-IN" sz="1600" b="0" i="0" dirty="0">
                <a:effectLst/>
                <a:latin typeface="Arial" panose="020B0604020202020204" pitchFamily="34" charset="0"/>
              </a:rPr>
              <a:t>End transaction </a:t>
            </a:r>
          </a:p>
          <a:p>
            <a:endParaRPr lang="en-IN" sz="1600" dirty="0">
              <a:latin typeface="Arial" panose="020B0604020202020204" pitchFamily="34" charset="0"/>
            </a:endParaRPr>
          </a:p>
          <a:p>
            <a:r>
              <a:rPr lang="en-IN" sz="1600" b="0" i="0" dirty="0">
                <a:effectLst/>
                <a:latin typeface="Arial" panose="020B0604020202020204" pitchFamily="34" charset="0"/>
              </a:rPr>
              <a:t>If transaction successful </a:t>
            </a:r>
          </a:p>
          <a:p>
            <a:r>
              <a:rPr lang="en-IN" sz="1600" b="0" i="0" dirty="0">
                <a:solidFill>
                  <a:srgbClr val="FFC000"/>
                </a:solidFill>
                <a:effectLst/>
                <a:latin typeface="Arial" panose="020B0604020202020204" pitchFamily="34" charset="0"/>
              </a:rPr>
              <a:t>	</a:t>
            </a:r>
            <a:r>
              <a:rPr lang="en-IN" sz="1600" b="1" i="0" dirty="0">
                <a:solidFill>
                  <a:srgbClr val="FFC000"/>
                </a:solidFill>
                <a:effectLst/>
                <a:latin typeface="Arial" panose="020B0604020202020204" pitchFamily="34" charset="0"/>
              </a:rPr>
              <a:t>Remove</a:t>
            </a:r>
            <a:r>
              <a:rPr lang="en-IN" sz="1600" b="0" i="0" dirty="0">
                <a:solidFill>
                  <a:srgbClr val="FFC000"/>
                </a:solidFill>
                <a:effectLst/>
                <a:latin typeface="Arial" panose="020B0604020202020204" pitchFamily="34" charset="0"/>
              </a:rPr>
              <a:t> message from queue</a:t>
            </a:r>
          </a:p>
          <a:p>
            <a:r>
              <a:rPr lang="en-IN" sz="1600" b="0" i="0" dirty="0">
                <a:effectLst/>
                <a:latin typeface="Arial" panose="020B0604020202020204" pitchFamily="34" charset="0"/>
              </a:rPr>
              <a:t>End for</a:t>
            </a:r>
            <a:endParaRPr lang="en-IN" sz="1600" dirty="0"/>
          </a:p>
        </p:txBody>
      </p:sp>
      <p:sp>
        <p:nvSpPr>
          <p:cNvPr id="21" name="TextBox 20">
            <a:extLst>
              <a:ext uri="{FF2B5EF4-FFF2-40B4-BE49-F238E27FC236}">
                <a16:creationId xmlns:a16="http://schemas.microsoft.com/office/drawing/2014/main" id="{9D27F380-1DAF-4001-A4CE-2B3CE55B73B6}"/>
              </a:ext>
            </a:extLst>
          </p:cNvPr>
          <p:cNvSpPr txBox="1"/>
          <p:nvPr/>
        </p:nvSpPr>
        <p:spPr>
          <a:xfrm>
            <a:off x="9131473" y="1384661"/>
            <a:ext cx="1833487"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err="1">
                <a:solidFill>
                  <a:schemeClr val="tx1"/>
                </a:solidFill>
              </a:rPr>
              <a:t>last_sale</a:t>
            </a:r>
            <a:r>
              <a:rPr lang="en-IN" dirty="0">
                <a:solidFill>
                  <a:schemeClr val="tx1"/>
                </a:solidFill>
              </a:rPr>
              <a:t> = t ms</a:t>
            </a:r>
          </a:p>
        </p:txBody>
      </p:sp>
      <p:sp>
        <p:nvSpPr>
          <p:cNvPr id="22" name="TextBox 21">
            <a:extLst>
              <a:ext uri="{FF2B5EF4-FFF2-40B4-BE49-F238E27FC236}">
                <a16:creationId xmlns:a16="http://schemas.microsoft.com/office/drawing/2014/main" id="{9D647660-7D52-4DD9-9B9D-766A64DF0039}"/>
              </a:ext>
            </a:extLst>
          </p:cNvPr>
          <p:cNvSpPr txBox="1"/>
          <p:nvPr/>
        </p:nvSpPr>
        <p:spPr>
          <a:xfrm>
            <a:off x="9131473" y="1852832"/>
            <a:ext cx="2034757"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err="1">
                <a:solidFill>
                  <a:schemeClr val="tx1"/>
                </a:solidFill>
              </a:rPr>
              <a:t>last_sale</a:t>
            </a:r>
            <a:r>
              <a:rPr lang="en-IN" dirty="0">
                <a:solidFill>
                  <a:schemeClr val="tx1"/>
                </a:solidFill>
              </a:rPr>
              <a:t> = t+1 ms</a:t>
            </a:r>
          </a:p>
        </p:txBody>
      </p:sp>
      <p:sp>
        <p:nvSpPr>
          <p:cNvPr id="23" name="TextBox 22">
            <a:extLst>
              <a:ext uri="{FF2B5EF4-FFF2-40B4-BE49-F238E27FC236}">
                <a16:creationId xmlns:a16="http://schemas.microsoft.com/office/drawing/2014/main" id="{774B3CEA-B5E9-439F-B70E-647FFAEEB2D7}"/>
              </a:ext>
            </a:extLst>
          </p:cNvPr>
          <p:cNvSpPr txBox="1"/>
          <p:nvPr/>
        </p:nvSpPr>
        <p:spPr>
          <a:xfrm>
            <a:off x="9131474" y="2950645"/>
            <a:ext cx="1674497" cy="369332"/>
          </a:xfrm>
          <a:prstGeom prst="rect">
            <a:avLst/>
          </a:prstGeom>
          <a:noFill/>
        </p:spPr>
        <p:txBody>
          <a:bodyPr wrap="none" rtlCol="0">
            <a:spAutoFit/>
          </a:bodyPr>
          <a:lstStyle/>
          <a:p>
            <a:r>
              <a:rPr lang="en-IN" dirty="0" err="1"/>
              <a:t>last_sale</a:t>
            </a:r>
            <a:r>
              <a:rPr lang="en-IN" dirty="0"/>
              <a:t> = </a:t>
            </a:r>
            <a:r>
              <a:rPr lang="en-IN" dirty="0">
                <a:solidFill>
                  <a:schemeClr val="tx1"/>
                </a:solidFill>
              </a:rPr>
              <a:t>t ms</a:t>
            </a:r>
            <a:endParaRPr lang="en-IN" dirty="0"/>
          </a:p>
        </p:txBody>
      </p:sp>
      <p:sp>
        <p:nvSpPr>
          <p:cNvPr id="24" name="TextBox 23">
            <a:extLst>
              <a:ext uri="{FF2B5EF4-FFF2-40B4-BE49-F238E27FC236}">
                <a16:creationId xmlns:a16="http://schemas.microsoft.com/office/drawing/2014/main" id="{4C42548B-3DA6-4AA5-954C-649C2E3B233D}"/>
              </a:ext>
            </a:extLst>
          </p:cNvPr>
          <p:cNvSpPr txBox="1"/>
          <p:nvPr/>
        </p:nvSpPr>
        <p:spPr>
          <a:xfrm>
            <a:off x="9131474" y="3319977"/>
            <a:ext cx="1854034" cy="369332"/>
          </a:xfrm>
          <a:prstGeom prst="rect">
            <a:avLst/>
          </a:prstGeom>
          <a:noFill/>
        </p:spPr>
        <p:txBody>
          <a:bodyPr wrap="none" rtlCol="0">
            <a:spAutoFit/>
          </a:bodyPr>
          <a:lstStyle/>
          <a:p>
            <a:r>
              <a:rPr lang="en-IN" dirty="0" err="1"/>
              <a:t>last_sale</a:t>
            </a:r>
            <a:r>
              <a:rPr lang="en-IN" dirty="0"/>
              <a:t> = </a:t>
            </a:r>
            <a:r>
              <a:rPr lang="en-IN" dirty="0">
                <a:solidFill>
                  <a:schemeClr val="tx1"/>
                </a:solidFill>
              </a:rPr>
              <a:t>t+1 ms</a:t>
            </a:r>
            <a:endParaRPr lang="en-IN" dirty="0"/>
          </a:p>
        </p:txBody>
      </p:sp>
      <p:sp>
        <p:nvSpPr>
          <p:cNvPr id="25" name="TextBox 24">
            <a:extLst>
              <a:ext uri="{FF2B5EF4-FFF2-40B4-BE49-F238E27FC236}">
                <a16:creationId xmlns:a16="http://schemas.microsoft.com/office/drawing/2014/main" id="{41AEA3DB-1865-49B7-B160-0A148B0BE959}"/>
              </a:ext>
            </a:extLst>
          </p:cNvPr>
          <p:cNvSpPr txBox="1"/>
          <p:nvPr/>
        </p:nvSpPr>
        <p:spPr>
          <a:xfrm>
            <a:off x="9110927" y="4734676"/>
            <a:ext cx="1674497" cy="369332"/>
          </a:xfrm>
          <a:prstGeom prst="rect">
            <a:avLst/>
          </a:prstGeom>
          <a:noFill/>
        </p:spPr>
        <p:txBody>
          <a:bodyPr wrap="none" rtlCol="0">
            <a:spAutoFit/>
          </a:bodyPr>
          <a:lstStyle/>
          <a:p>
            <a:r>
              <a:rPr lang="en-IN" dirty="0" err="1"/>
              <a:t>last_sale</a:t>
            </a:r>
            <a:r>
              <a:rPr lang="en-IN" dirty="0"/>
              <a:t> = </a:t>
            </a:r>
            <a:r>
              <a:rPr lang="en-IN" dirty="0">
                <a:solidFill>
                  <a:schemeClr val="tx1"/>
                </a:solidFill>
              </a:rPr>
              <a:t>t ms </a:t>
            </a:r>
            <a:endParaRPr lang="en-IN" dirty="0"/>
          </a:p>
        </p:txBody>
      </p:sp>
      <p:sp>
        <p:nvSpPr>
          <p:cNvPr id="26" name="TextBox 25">
            <a:extLst>
              <a:ext uri="{FF2B5EF4-FFF2-40B4-BE49-F238E27FC236}">
                <a16:creationId xmlns:a16="http://schemas.microsoft.com/office/drawing/2014/main" id="{665C245F-C3B6-47A8-B384-410156B33498}"/>
              </a:ext>
            </a:extLst>
          </p:cNvPr>
          <p:cNvSpPr txBox="1"/>
          <p:nvPr/>
        </p:nvSpPr>
        <p:spPr>
          <a:xfrm>
            <a:off x="9110927" y="5104008"/>
            <a:ext cx="1854034" cy="369332"/>
          </a:xfrm>
          <a:prstGeom prst="rect">
            <a:avLst/>
          </a:prstGeom>
          <a:noFill/>
        </p:spPr>
        <p:txBody>
          <a:bodyPr wrap="none" rtlCol="0">
            <a:spAutoFit/>
          </a:bodyPr>
          <a:lstStyle/>
          <a:p>
            <a:r>
              <a:rPr lang="en-IN" dirty="0" err="1"/>
              <a:t>last_sale</a:t>
            </a:r>
            <a:r>
              <a:rPr lang="en-IN" dirty="0"/>
              <a:t> = </a:t>
            </a:r>
            <a:r>
              <a:rPr lang="en-IN" dirty="0">
                <a:solidFill>
                  <a:schemeClr val="tx1"/>
                </a:solidFill>
              </a:rPr>
              <a:t>t+1 ms</a:t>
            </a:r>
            <a:endParaRPr lang="en-IN" dirty="0"/>
          </a:p>
        </p:txBody>
      </p:sp>
      <p:sp>
        <p:nvSpPr>
          <p:cNvPr id="29" name="Arrow: Down 28">
            <a:extLst>
              <a:ext uri="{FF2B5EF4-FFF2-40B4-BE49-F238E27FC236}">
                <a16:creationId xmlns:a16="http://schemas.microsoft.com/office/drawing/2014/main" id="{2462D29B-51CD-4659-A5E6-22E3B236133F}"/>
              </a:ext>
            </a:extLst>
          </p:cNvPr>
          <p:cNvSpPr/>
          <p:nvPr/>
        </p:nvSpPr>
        <p:spPr>
          <a:xfrm>
            <a:off x="8809112" y="2894462"/>
            <a:ext cx="140857" cy="104113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400">
              <a:solidFill>
                <a:schemeClr val="tx1"/>
              </a:solidFill>
            </a:endParaRPr>
          </a:p>
        </p:txBody>
      </p:sp>
      <p:sp>
        <p:nvSpPr>
          <p:cNvPr id="30" name="Arrow: Down 29">
            <a:extLst>
              <a:ext uri="{FF2B5EF4-FFF2-40B4-BE49-F238E27FC236}">
                <a16:creationId xmlns:a16="http://schemas.microsoft.com/office/drawing/2014/main" id="{D4D1A08C-6BF2-4360-B872-E5817B22D5BC}"/>
              </a:ext>
            </a:extLst>
          </p:cNvPr>
          <p:cNvSpPr/>
          <p:nvPr/>
        </p:nvSpPr>
        <p:spPr>
          <a:xfrm>
            <a:off x="8788564" y="4605669"/>
            <a:ext cx="140857" cy="104113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400">
              <a:solidFill>
                <a:schemeClr val="tx1"/>
              </a:solidFill>
            </a:endParaRPr>
          </a:p>
        </p:txBody>
      </p:sp>
    </p:spTree>
    <p:extLst>
      <p:ext uri="{BB962C8B-B14F-4D97-AF65-F5344CB8AC3E}">
        <p14:creationId xmlns:p14="http://schemas.microsoft.com/office/powerpoint/2010/main" val="9861655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E74F6FE-AE27-4B52-A0D6-B7894241A314}"/>
              </a:ext>
            </a:extLst>
          </p:cNvPr>
          <p:cNvPicPr>
            <a:picLocks noChangeAspect="1"/>
          </p:cNvPicPr>
          <p:nvPr/>
        </p:nvPicPr>
        <p:blipFill>
          <a:blip r:embed="rId2"/>
          <a:stretch>
            <a:fillRect/>
          </a:stretch>
        </p:blipFill>
        <p:spPr>
          <a:xfrm>
            <a:off x="2000185" y="288034"/>
            <a:ext cx="4095815" cy="2606428"/>
          </a:xfrm>
          <a:prstGeom prst="rect">
            <a:avLst/>
          </a:prstGeom>
        </p:spPr>
      </p:pic>
      <p:sp>
        <p:nvSpPr>
          <p:cNvPr id="10" name="TextBox 9">
            <a:extLst>
              <a:ext uri="{FF2B5EF4-FFF2-40B4-BE49-F238E27FC236}">
                <a16:creationId xmlns:a16="http://schemas.microsoft.com/office/drawing/2014/main" id="{7D8BDF31-770F-4CF3-8F66-E5AFD55690BE}"/>
              </a:ext>
            </a:extLst>
          </p:cNvPr>
          <p:cNvSpPr txBox="1"/>
          <p:nvPr/>
        </p:nvSpPr>
        <p:spPr>
          <a:xfrm>
            <a:off x="9131473" y="1384661"/>
            <a:ext cx="1833487"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err="1">
                <a:solidFill>
                  <a:schemeClr val="tx1"/>
                </a:solidFill>
              </a:rPr>
              <a:t>last_sale</a:t>
            </a:r>
            <a:r>
              <a:rPr lang="en-IN" dirty="0">
                <a:solidFill>
                  <a:schemeClr val="tx1"/>
                </a:solidFill>
              </a:rPr>
              <a:t> = t ms</a:t>
            </a:r>
          </a:p>
        </p:txBody>
      </p:sp>
      <p:sp>
        <p:nvSpPr>
          <p:cNvPr id="11" name="TextBox 10">
            <a:extLst>
              <a:ext uri="{FF2B5EF4-FFF2-40B4-BE49-F238E27FC236}">
                <a16:creationId xmlns:a16="http://schemas.microsoft.com/office/drawing/2014/main" id="{1731D317-67C2-4481-A5EF-767140157A60}"/>
              </a:ext>
            </a:extLst>
          </p:cNvPr>
          <p:cNvSpPr txBox="1"/>
          <p:nvPr/>
        </p:nvSpPr>
        <p:spPr>
          <a:xfrm>
            <a:off x="9131474" y="1852832"/>
            <a:ext cx="2106362"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err="1">
                <a:solidFill>
                  <a:schemeClr val="tx1"/>
                </a:solidFill>
              </a:rPr>
              <a:t>last_sale</a:t>
            </a:r>
            <a:r>
              <a:rPr lang="en-IN" dirty="0">
                <a:solidFill>
                  <a:schemeClr val="tx1"/>
                </a:solidFill>
              </a:rPr>
              <a:t> = t+1 ms</a:t>
            </a:r>
          </a:p>
        </p:txBody>
      </p:sp>
      <p:sp>
        <p:nvSpPr>
          <p:cNvPr id="12" name="TextBox 11">
            <a:extLst>
              <a:ext uri="{FF2B5EF4-FFF2-40B4-BE49-F238E27FC236}">
                <a16:creationId xmlns:a16="http://schemas.microsoft.com/office/drawing/2014/main" id="{20076C4B-D467-4FDA-B4C3-2CE558F96FBE}"/>
              </a:ext>
            </a:extLst>
          </p:cNvPr>
          <p:cNvSpPr txBox="1"/>
          <p:nvPr/>
        </p:nvSpPr>
        <p:spPr>
          <a:xfrm>
            <a:off x="9131474" y="2950645"/>
            <a:ext cx="1674497" cy="369332"/>
          </a:xfrm>
          <a:prstGeom prst="rect">
            <a:avLst/>
          </a:prstGeom>
          <a:noFill/>
        </p:spPr>
        <p:txBody>
          <a:bodyPr wrap="none" rtlCol="0">
            <a:spAutoFit/>
          </a:bodyPr>
          <a:lstStyle/>
          <a:p>
            <a:r>
              <a:rPr lang="en-IN" dirty="0" err="1"/>
              <a:t>last_sale</a:t>
            </a:r>
            <a:r>
              <a:rPr lang="en-IN" dirty="0"/>
              <a:t> = </a:t>
            </a:r>
            <a:r>
              <a:rPr lang="en-IN" dirty="0">
                <a:solidFill>
                  <a:schemeClr val="tx1"/>
                </a:solidFill>
              </a:rPr>
              <a:t>t ms</a:t>
            </a:r>
            <a:endParaRPr lang="en-IN" dirty="0"/>
          </a:p>
        </p:txBody>
      </p:sp>
      <p:sp>
        <p:nvSpPr>
          <p:cNvPr id="13" name="TextBox 12">
            <a:extLst>
              <a:ext uri="{FF2B5EF4-FFF2-40B4-BE49-F238E27FC236}">
                <a16:creationId xmlns:a16="http://schemas.microsoft.com/office/drawing/2014/main" id="{4CAA1A98-EE32-435E-942C-D68A4E573A04}"/>
              </a:ext>
            </a:extLst>
          </p:cNvPr>
          <p:cNvSpPr txBox="1"/>
          <p:nvPr/>
        </p:nvSpPr>
        <p:spPr>
          <a:xfrm>
            <a:off x="9131474" y="3319977"/>
            <a:ext cx="1854034" cy="369332"/>
          </a:xfrm>
          <a:prstGeom prst="rect">
            <a:avLst/>
          </a:prstGeom>
          <a:noFill/>
        </p:spPr>
        <p:txBody>
          <a:bodyPr wrap="none" rtlCol="0">
            <a:spAutoFit/>
          </a:bodyPr>
          <a:lstStyle/>
          <a:p>
            <a:r>
              <a:rPr lang="en-IN" dirty="0" err="1"/>
              <a:t>last_sale</a:t>
            </a:r>
            <a:r>
              <a:rPr lang="en-IN" dirty="0"/>
              <a:t> = </a:t>
            </a:r>
            <a:r>
              <a:rPr lang="en-IN" dirty="0">
                <a:solidFill>
                  <a:schemeClr val="tx1"/>
                </a:solidFill>
              </a:rPr>
              <a:t>t+1 ms</a:t>
            </a:r>
            <a:endParaRPr lang="en-IN" dirty="0"/>
          </a:p>
        </p:txBody>
      </p:sp>
      <p:sp>
        <p:nvSpPr>
          <p:cNvPr id="14" name="TextBox 13">
            <a:extLst>
              <a:ext uri="{FF2B5EF4-FFF2-40B4-BE49-F238E27FC236}">
                <a16:creationId xmlns:a16="http://schemas.microsoft.com/office/drawing/2014/main" id="{16B7E1C3-28A1-4167-9BB3-30ADEE81392E}"/>
              </a:ext>
            </a:extLst>
          </p:cNvPr>
          <p:cNvSpPr txBox="1"/>
          <p:nvPr/>
        </p:nvSpPr>
        <p:spPr>
          <a:xfrm>
            <a:off x="9110927" y="4734676"/>
            <a:ext cx="1674497" cy="369332"/>
          </a:xfrm>
          <a:prstGeom prst="rect">
            <a:avLst/>
          </a:prstGeom>
          <a:noFill/>
        </p:spPr>
        <p:txBody>
          <a:bodyPr wrap="none" rtlCol="0">
            <a:spAutoFit/>
          </a:bodyPr>
          <a:lstStyle/>
          <a:p>
            <a:r>
              <a:rPr lang="en-IN" dirty="0" err="1"/>
              <a:t>last_sale</a:t>
            </a:r>
            <a:r>
              <a:rPr lang="en-IN" dirty="0"/>
              <a:t> = </a:t>
            </a:r>
            <a:r>
              <a:rPr lang="en-IN" dirty="0">
                <a:solidFill>
                  <a:schemeClr val="tx1"/>
                </a:solidFill>
              </a:rPr>
              <a:t>t ms </a:t>
            </a:r>
            <a:endParaRPr lang="en-IN" dirty="0"/>
          </a:p>
        </p:txBody>
      </p:sp>
      <p:sp>
        <p:nvSpPr>
          <p:cNvPr id="15" name="TextBox 14">
            <a:extLst>
              <a:ext uri="{FF2B5EF4-FFF2-40B4-BE49-F238E27FC236}">
                <a16:creationId xmlns:a16="http://schemas.microsoft.com/office/drawing/2014/main" id="{5915096D-FDD4-4A25-AF6B-AAB3E5C8B8A4}"/>
              </a:ext>
            </a:extLst>
          </p:cNvPr>
          <p:cNvSpPr txBox="1"/>
          <p:nvPr/>
        </p:nvSpPr>
        <p:spPr>
          <a:xfrm>
            <a:off x="9110927" y="5104008"/>
            <a:ext cx="1854034" cy="369332"/>
          </a:xfrm>
          <a:prstGeom prst="rect">
            <a:avLst/>
          </a:prstGeom>
          <a:noFill/>
        </p:spPr>
        <p:txBody>
          <a:bodyPr wrap="none" rtlCol="0">
            <a:spAutoFit/>
          </a:bodyPr>
          <a:lstStyle/>
          <a:p>
            <a:r>
              <a:rPr lang="en-IN" dirty="0" err="1"/>
              <a:t>last_sale</a:t>
            </a:r>
            <a:r>
              <a:rPr lang="en-IN" dirty="0"/>
              <a:t> = </a:t>
            </a:r>
            <a:r>
              <a:rPr lang="en-IN" dirty="0">
                <a:solidFill>
                  <a:schemeClr val="tx1"/>
                </a:solidFill>
              </a:rPr>
              <a:t>t+1 ms</a:t>
            </a:r>
            <a:endParaRPr lang="en-IN" dirty="0"/>
          </a:p>
        </p:txBody>
      </p:sp>
      <p:sp>
        <p:nvSpPr>
          <p:cNvPr id="16" name="Multiplication Sign 15">
            <a:extLst>
              <a:ext uri="{FF2B5EF4-FFF2-40B4-BE49-F238E27FC236}">
                <a16:creationId xmlns:a16="http://schemas.microsoft.com/office/drawing/2014/main" id="{C22D6969-4194-41E8-80E9-C1F98CCC097E}"/>
              </a:ext>
            </a:extLst>
          </p:cNvPr>
          <p:cNvSpPr/>
          <p:nvPr/>
        </p:nvSpPr>
        <p:spPr>
          <a:xfrm>
            <a:off x="11237836" y="4779133"/>
            <a:ext cx="733633" cy="69420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7" name="Graphic 16" descr="Checkmark with solid fill">
            <a:extLst>
              <a:ext uri="{FF2B5EF4-FFF2-40B4-BE49-F238E27FC236}">
                <a16:creationId xmlns:a16="http://schemas.microsoft.com/office/drawing/2014/main" id="{61DA2E5E-D23D-45EC-B89C-A451A7C402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58383" y="2950645"/>
            <a:ext cx="713086" cy="713086"/>
          </a:xfrm>
          <a:prstGeom prst="rect">
            <a:avLst/>
          </a:prstGeom>
        </p:spPr>
      </p:pic>
      <p:sp>
        <p:nvSpPr>
          <p:cNvPr id="18" name="Arrow: Down 17">
            <a:extLst>
              <a:ext uri="{FF2B5EF4-FFF2-40B4-BE49-F238E27FC236}">
                <a16:creationId xmlns:a16="http://schemas.microsoft.com/office/drawing/2014/main" id="{73860824-25D5-4A47-931D-96474211DA55}"/>
              </a:ext>
            </a:extLst>
          </p:cNvPr>
          <p:cNvSpPr/>
          <p:nvPr/>
        </p:nvSpPr>
        <p:spPr>
          <a:xfrm>
            <a:off x="8809112" y="2894462"/>
            <a:ext cx="140857" cy="104113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400">
              <a:solidFill>
                <a:schemeClr val="tx1"/>
              </a:solidFill>
            </a:endParaRPr>
          </a:p>
        </p:txBody>
      </p:sp>
      <p:sp>
        <p:nvSpPr>
          <p:cNvPr id="19" name="Arrow: Down 18">
            <a:extLst>
              <a:ext uri="{FF2B5EF4-FFF2-40B4-BE49-F238E27FC236}">
                <a16:creationId xmlns:a16="http://schemas.microsoft.com/office/drawing/2014/main" id="{2BE4F7D4-8A7B-473F-8DE1-E59D8E15C8DB}"/>
              </a:ext>
            </a:extLst>
          </p:cNvPr>
          <p:cNvSpPr/>
          <p:nvPr/>
        </p:nvSpPr>
        <p:spPr>
          <a:xfrm>
            <a:off x="8788564" y="4605669"/>
            <a:ext cx="140857" cy="104113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400">
              <a:solidFill>
                <a:schemeClr val="tx1"/>
              </a:solidFill>
            </a:endParaRPr>
          </a:p>
        </p:txBody>
      </p:sp>
      <p:sp>
        <p:nvSpPr>
          <p:cNvPr id="21" name="TextBox 20">
            <a:extLst>
              <a:ext uri="{FF2B5EF4-FFF2-40B4-BE49-F238E27FC236}">
                <a16:creationId xmlns:a16="http://schemas.microsoft.com/office/drawing/2014/main" id="{C59BD53B-E6FD-4EAA-8103-9E701457F84B}"/>
              </a:ext>
            </a:extLst>
          </p:cNvPr>
          <p:cNvSpPr txBox="1"/>
          <p:nvPr/>
        </p:nvSpPr>
        <p:spPr>
          <a:xfrm>
            <a:off x="792269" y="3224861"/>
            <a:ext cx="7525013" cy="31085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600" b="0" i="0" dirty="0">
                <a:effectLst/>
                <a:latin typeface="Arial" panose="020B0604020202020204" pitchFamily="34" charset="0"/>
              </a:rPr>
              <a:t>For each message in queue</a:t>
            </a:r>
            <a:endParaRPr lang="en-IN" sz="1600" b="0" i="0" dirty="0">
              <a:solidFill>
                <a:schemeClr val="accent4"/>
              </a:solidFill>
              <a:effectLst/>
              <a:latin typeface="Arial" panose="020B0604020202020204" pitchFamily="34" charset="0"/>
            </a:endParaRPr>
          </a:p>
          <a:p>
            <a:endParaRPr lang="en-IN" sz="1600" b="1" i="0" dirty="0">
              <a:solidFill>
                <a:srgbClr val="FFC000"/>
              </a:solidFill>
              <a:effectLst/>
              <a:latin typeface="Arial" panose="020B0604020202020204" pitchFamily="34" charset="0"/>
            </a:endParaRPr>
          </a:p>
          <a:p>
            <a:r>
              <a:rPr lang="en-IN" sz="1600" b="1" i="0" dirty="0">
                <a:solidFill>
                  <a:srgbClr val="FFC000"/>
                </a:solidFill>
                <a:effectLst/>
                <a:latin typeface="Arial" panose="020B0604020202020204" pitchFamily="34" charset="0"/>
              </a:rPr>
              <a:t>Peek</a:t>
            </a:r>
            <a:r>
              <a:rPr lang="en-IN" sz="1600" b="0" i="0" dirty="0">
                <a:solidFill>
                  <a:srgbClr val="FFC000"/>
                </a:solidFill>
                <a:effectLst/>
                <a:latin typeface="Arial" panose="020B0604020202020204" pitchFamily="34" charset="0"/>
              </a:rPr>
              <a:t> message </a:t>
            </a:r>
          </a:p>
          <a:p>
            <a:endParaRPr lang="en-IN" sz="1600" dirty="0">
              <a:latin typeface="Arial" panose="020B0604020202020204" pitchFamily="34" charset="0"/>
            </a:endParaRPr>
          </a:p>
          <a:p>
            <a:r>
              <a:rPr lang="en-IN" sz="1600" b="0" i="0" dirty="0">
                <a:effectLst/>
                <a:latin typeface="Arial" panose="020B0604020202020204" pitchFamily="34" charset="0"/>
              </a:rPr>
              <a:t>Begin transaction </a:t>
            </a:r>
            <a:endParaRPr lang="en-IN" sz="1600" dirty="0">
              <a:latin typeface="Arial" panose="020B0604020202020204" pitchFamily="34" charset="0"/>
            </a:endParaRPr>
          </a:p>
          <a:p>
            <a:r>
              <a:rPr lang="en-IN" sz="1600" b="0" i="0" dirty="0">
                <a:effectLst/>
                <a:latin typeface="Arial" panose="020B0604020202020204" pitchFamily="34" charset="0"/>
              </a:rPr>
              <a:t>	</a:t>
            </a:r>
            <a:r>
              <a:rPr lang="en-IN" sz="1600" b="0" i="0" dirty="0">
                <a:solidFill>
                  <a:schemeClr val="accent1"/>
                </a:solidFill>
                <a:effectLst/>
                <a:latin typeface="Arial" panose="020B0604020202020204" pitchFamily="34" charset="0"/>
              </a:rPr>
              <a:t>Update </a:t>
            </a:r>
            <a:r>
              <a:rPr lang="en-IN" sz="1600" b="1" i="0" dirty="0">
                <a:solidFill>
                  <a:schemeClr val="accent1"/>
                </a:solidFill>
                <a:effectLst/>
                <a:latin typeface="Arial" panose="020B0604020202020204" pitchFamily="34" charset="0"/>
              </a:rPr>
              <a:t>user</a:t>
            </a:r>
            <a:r>
              <a:rPr lang="en-IN" sz="1600" b="0" i="0" dirty="0">
                <a:solidFill>
                  <a:schemeClr val="accent1"/>
                </a:solidFill>
                <a:effectLst/>
                <a:latin typeface="Arial" panose="020B0604020202020204" pitchFamily="34" charset="0"/>
              </a:rPr>
              <a:t> set </a:t>
            </a:r>
            <a:r>
              <a:rPr lang="en-IN" sz="1600" b="0" i="0" dirty="0" err="1">
                <a:solidFill>
                  <a:schemeClr val="accent1"/>
                </a:solidFill>
                <a:effectLst/>
                <a:latin typeface="Arial" panose="020B0604020202020204" pitchFamily="34" charset="0"/>
              </a:rPr>
              <a:t>last_purchase</a:t>
            </a:r>
            <a:r>
              <a:rPr lang="en-IN" sz="1600" b="0" i="0" dirty="0">
                <a:solidFill>
                  <a:schemeClr val="accent1"/>
                </a:solidFill>
                <a:effectLst/>
                <a:latin typeface="Arial" panose="020B0604020202020204" pitchFamily="34" charset="0"/>
              </a:rPr>
              <a:t>=</a:t>
            </a:r>
            <a:r>
              <a:rPr lang="en-IN" sz="1600" b="0" i="0" dirty="0" err="1">
                <a:solidFill>
                  <a:schemeClr val="accent1"/>
                </a:solidFill>
                <a:effectLst/>
                <a:latin typeface="Arial" panose="020B0604020202020204" pitchFamily="34" charset="0"/>
              </a:rPr>
              <a:t>message.trans_date</a:t>
            </a:r>
            <a:r>
              <a:rPr lang="en-IN" sz="1600" b="0" i="0" dirty="0">
                <a:solidFill>
                  <a:schemeClr val="accent1"/>
                </a:solidFill>
                <a:effectLst/>
                <a:latin typeface="Arial" panose="020B0604020202020204" pitchFamily="34" charset="0"/>
              </a:rPr>
              <a:t> </a:t>
            </a:r>
          </a:p>
          <a:p>
            <a:r>
              <a:rPr lang="en-IN" sz="1600" b="0" i="0" dirty="0">
                <a:solidFill>
                  <a:schemeClr val="accent1"/>
                </a:solidFill>
                <a:effectLst/>
                <a:latin typeface="Arial" panose="020B0604020202020204" pitchFamily="34" charset="0"/>
              </a:rPr>
              <a:t>	where id=</a:t>
            </a:r>
            <a:r>
              <a:rPr lang="en-IN" sz="1600" b="0" i="0" dirty="0" err="1">
                <a:solidFill>
                  <a:schemeClr val="accent1"/>
                </a:solidFill>
                <a:effectLst/>
                <a:latin typeface="Arial" panose="020B0604020202020204" pitchFamily="34" charset="0"/>
              </a:rPr>
              <a:t>message.buyer_id</a:t>
            </a:r>
            <a:r>
              <a:rPr lang="en-IN" sz="1600" b="0" i="0" dirty="0">
                <a:solidFill>
                  <a:schemeClr val="accent1"/>
                </a:solidFill>
                <a:effectLst/>
                <a:latin typeface="Arial" panose="020B0604020202020204" pitchFamily="34" charset="0"/>
              </a:rPr>
              <a:t> </a:t>
            </a:r>
            <a:r>
              <a:rPr lang="en-IN" sz="1600" b="0" i="0" dirty="0">
                <a:solidFill>
                  <a:schemeClr val="accent1"/>
                </a:solidFill>
                <a:effectLst/>
                <a:highlight>
                  <a:srgbClr val="FFFF00"/>
                </a:highlight>
                <a:latin typeface="Arial" panose="020B0604020202020204" pitchFamily="34" charset="0"/>
              </a:rPr>
              <a:t>and </a:t>
            </a:r>
            <a:r>
              <a:rPr lang="en-IN" sz="1600" b="0" i="0" dirty="0" err="1">
                <a:solidFill>
                  <a:schemeClr val="accent1"/>
                </a:solidFill>
                <a:effectLst/>
                <a:highlight>
                  <a:srgbClr val="FFFF00"/>
                </a:highlight>
                <a:latin typeface="Arial" panose="020B0604020202020204" pitchFamily="34" charset="0"/>
              </a:rPr>
              <a:t>last_purchase</a:t>
            </a:r>
            <a:r>
              <a:rPr lang="en-IN" sz="1600" b="0" i="0" dirty="0">
                <a:solidFill>
                  <a:schemeClr val="accent1"/>
                </a:solidFill>
                <a:effectLst/>
                <a:highlight>
                  <a:srgbClr val="FFFF00"/>
                </a:highlight>
                <a:latin typeface="Arial" panose="020B0604020202020204" pitchFamily="34" charset="0"/>
              </a:rPr>
              <a:t> </a:t>
            </a:r>
            <a:r>
              <a:rPr lang="en-IN" sz="2000" b="1" i="0" dirty="0">
                <a:solidFill>
                  <a:schemeClr val="tx1"/>
                </a:solidFill>
                <a:effectLst/>
                <a:highlight>
                  <a:srgbClr val="FFFF00"/>
                </a:highlight>
                <a:latin typeface="Arial" panose="020B0604020202020204" pitchFamily="34" charset="0"/>
              </a:rPr>
              <a:t>&lt;</a:t>
            </a:r>
            <a:r>
              <a:rPr lang="en-IN" sz="1600" b="1" i="0" dirty="0">
                <a:solidFill>
                  <a:schemeClr val="accent1"/>
                </a:solidFill>
                <a:effectLst/>
                <a:highlight>
                  <a:srgbClr val="FFFF00"/>
                </a:highlight>
                <a:latin typeface="Arial" panose="020B0604020202020204" pitchFamily="34" charset="0"/>
              </a:rPr>
              <a:t> </a:t>
            </a:r>
            <a:r>
              <a:rPr lang="en-IN" sz="1600" b="0" i="0" dirty="0" err="1">
                <a:solidFill>
                  <a:schemeClr val="accent1"/>
                </a:solidFill>
                <a:effectLst/>
                <a:highlight>
                  <a:srgbClr val="FFFF00"/>
                </a:highlight>
                <a:latin typeface="Arial" panose="020B0604020202020204" pitchFamily="34" charset="0"/>
              </a:rPr>
              <a:t>message.trans_date</a:t>
            </a:r>
            <a:r>
              <a:rPr lang="en-IN" sz="1600" b="0" i="0" dirty="0">
                <a:solidFill>
                  <a:schemeClr val="accent1"/>
                </a:solidFill>
                <a:effectLst/>
                <a:latin typeface="Arial" panose="020B0604020202020204" pitchFamily="34" charset="0"/>
              </a:rPr>
              <a:t>;</a:t>
            </a:r>
            <a:endParaRPr lang="en-IN" sz="1600" dirty="0">
              <a:solidFill>
                <a:schemeClr val="accent1"/>
              </a:solidFill>
              <a:latin typeface="Arial" panose="020B0604020202020204" pitchFamily="34" charset="0"/>
            </a:endParaRPr>
          </a:p>
          <a:p>
            <a:r>
              <a:rPr lang="en-IN" sz="1600" b="0" i="0" dirty="0">
                <a:effectLst/>
                <a:latin typeface="Arial" panose="020B0604020202020204" pitchFamily="34" charset="0"/>
              </a:rPr>
              <a:t>End transaction </a:t>
            </a:r>
          </a:p>
          <a:p>
            <a:endParaRPr lang="en-IN" sz="1600" dirty="0">
              <a:latin typeface="Arial" panose="020B0604020202020204" pitchFamily="34" charset="0"/>
            </a:endParaRPr>
          </a:p>
          <a:p>
            <a:r>
              <a:rPr lang="en-IN" sz="1600" b="0" i="0" dirty="0">
                <a:effectLst/>
                <a:latin typeface="Arial" panose="020B0604020202020204" pitchFamily="34" charset="0"/>
              </a:rPr>
              <a:t>If transaction successful </a:t>
            </a:r>
          </a:p>
          <a:p>
            <a:r>
              <a:rPr lang="en-IN" sz="1600" b="0" i="0" dirty="0">
                <a:effectLst/>
                <a:latin typeface="Arial" panose="020B0604020202020204" pitchFamily="34" charset="0"/>
              </a:rPr>
              <a:t>	</a:t>
            </a:r>
            <a:r>
              <a:rPr lang="en-IN" sz="1600" b="1" i="0" dirty="0">
                <a:solidFill>
                  <a:srgbClr val="FFC000"/>
                </a:solidFill>
                <a:effectLst/>
                <a:latin typeface="Arial" panose="020B0604020202020204" pitchFamily="34" charset="0"/>
              </a:rPr>
              <a:t>Remove</a:t>
            </a:r>
            <a:r>
              <a:rPr lang="en-IN" sz="1600" b="0" i="0" dirty="0">
                <a:solidFill>
                  <a:srgbClr val="FFC000"/>
                </a:solidFill>
                <a:effectLst/>
                <a:latin typeface="Arial" panose="020B0604020202020204" pitchFamily="34" charset="0"/>
              </a:rPr>
              <a:t> message from queue</a:t>
            </a:r>
          </a:p>
          <a:p>
            <a:r>
              <a:rPr lang="en-IN" sz="1600" b="0" i="0" dirty="0">
                <a:effectLst/>
                <a:latin typeface="Arial" panose="020B0604020202020204" pitchFamily="34" charset="0"/>
              </a:rPr>
              <a:t>End for</a:t>
            </a:r>
            <a:endParaRPr lang="en-IN" sz="1600" dirty="0"/>
          </a:p>
        </p:txBody>
      </p:sp>
    </p:spTree>
    <p:extLst>
      <p:ext uri="{BB962C8B-B14F-4D97-AF65-F5344CB8AC3E}">
        <p14:creationId xmlns:p14="http://schemas.microsoft.com/office/powerpoint/2010/main" val="249159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3ADDF-26C3-4C4F-BDC7-48ECE307FA9B}"/>
              </a:ext>
            </a:extLst>
          </p:cNvPr>
          <p:cNvSpPr>
            <a:spLocks noGrp="1"/>
          </p:cNvSpPr>
          <p:nvPr>
            <p:ph idx="1"/>
          </p:nvPr>
        </p:nvSpPr>
        <p:spPr>
          <a:xfrm>
            <a:off x="652282" y="1233663"/>
            <a:ext cx="8596668" cy="3880773"/>
          </a:xfrm>
        </p:spPr>
        <p:txBody>
          <a:bodyPr>
            <a:normAutofit lnSpcReduction="10000"/>
          </a:bodyPr>
          <a:lstStyle/>
          <a:p>
            <a:pPr marL="0" indent="0" algn="ctr">
              <a:buNone/>
            </a:pPr>
            <a:r>
              <a:rPr lang="en-IN" sz="6000" dirty="0">
                <a:solidFill>
                  <a:schemeClr val="tx1"/>
                </a:solidFill>
                <a:latin typeface="Candara" panose="020E0502030303020204" pitchFamily="34" charset="0"/>
              </a:rPr>
              <a:t>More about </a:t>
            </a:r>
          </a:p>
          <a:p>
            <a:pPr marL="0" indent="0" algn="ctr">
              <a:buNone/>
            </a:pPr>
            <a:r>
              <a:rPr lang="en-IN" sz="6000" b="1" dirty="0">
                <a:solidFill>
                  <a:srgbClr val="0070C0"/>
                </a:solidFill>
                <a:latin typeface="Candara" panose="020E0502030303020204" pitchFamily="34" charset="0"/>
              </a:rPr>
              <a:t>Soft State</a:t>
            </a:r>
          </a:p>
          <a:p>
            <a:pPr marL="0" indent="0" algn="ctr">
              <a:buNone/>
            </a:pPr>
            <a:r>
              <a:rPr lang="en-IN" sz="6000" dirty="0">
                <a:solidFill>
                  <a:schemeClr val="tx1"/>
                </a:solidFill>
                <a:latin typeface="Candara" panose="020E0502030303020204" pitchFamily="34" charset="0"/>
              </a:rPr>
              <a:t>&amp;</a:t>
            </a:r>
          </a:p>
          <a:p>
            <a:pPr marL="0" indent="0" algn="ctr">
              <a:buNone/>
            </a:pPr>
            <a:r>
              <a:rPr lang="en-IN" sz="6000" b="1" dirty="0">
                <a:solidFill>
                  <a:srgbClr val="0070C0"/>
                </a:solidFill>
                <a:latin typeface="Candara" panose="020E0502030303020204" pitchFamily="34" charset="0"/>
              </a:rPr>
              <a:t>Eventual Consistency</a:t>
            </a:r>
          </a:p>
        </p:txBody>
      </p:sp>
    </p:spTree>
    <p:extLst>
      <p:ext uri="{BB962C8B-B14F-4D97-AF65-F5344CB8AC3E}">
        <p14:creationId xmlns:p14="http://schemas.microsoft.com/office/powerpoint/2010/main" val="138256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C523-DDE8-4522-A7DF-453905D7C836}"/>
              </a:ext>
            </a:extLst>
          </p:cNvPr>
          <p:cNvSpPr>
            <a:spLocks noGrp="1"/>
          </p:cNvSpPr>
          <p:nvPr>
            <p:ph type="title"/>
          </p:nvPr>
        </p:nvSpPr>
        <p:spPr/>
        <p:txBody>
          <a:bodyPr/>
          <a:lstStyle/>
          <a:p>
            <a:r>
              <a:rPr lang="en-US" dirty="0">
                <a:solidFill>
                  <a:srgbClr val="0070C0"/>
                </a:solidFill>
                <a:latin typeface="Candara" panose="020E0502030303020204" pitchFamily="34" charset="0"/>
                <a:cs typeface="Calibri Light"/>
              </a:rPr>
              <a:t>Soft State/Eventually Consistent</a:t>
            </a:r>
            <a:endParaRPr lang="en-US" dirty="0">
              <a:solidFill>
                <a:srgbClr val="0070C0"/>
              </a:solidFill>
              <a:latin typeface="Candara" panose="020E0502030303020204" pitchFamily="34" charset="0"/>
            </a:endParaRPr>
          </a:p>
        </p:txBody>
      </p:sp>
      <p:sp>
        <p:nvSpPr>
          <p:cNvPr id="3" name="Content Placeholder 2">
            <a:extLst>
              <a:ext uri="{FF2B5EF4-FFF2-40B4-BE49-F238E27FC236}">
                <a16:creationId xmlns:a16="http://schemas.microsoft.com/office/drawing/2014/main" id="{DB8D33B9-4C35-4EF0-9E24-BC8C40FB3882}"/>
              </a:ext>
            </a:extLst>
          </p:cNvPr>
          <p:cNvSpPr>
            <a:spLocks noGrp="1"/>
          </p:cNvSpPr>
          <p:nvPr>
            <p:ph idx="1"/>
          </p:nvPr>
        </p:nvSpPr>
        <p:spPr/>
        <p:txBody>
          <a:bodyPr vert="horz" lIns="91440" tIns="45720" rIns="91440" bIns="45720" rtlCol="0" anchor="t">
            <a:normAutofit/>
          </a:bodyPr>
          <a:lstStyle/>
          <a:p>
            <a:r>
              <a:rPr lang="en-US" b="1" dirty="0">
                <a:latin typeface="Candara" panose="020E0502030303020204" pitchFamily="34" charset="0"/>
                <a:ea typeface="+mn-lt"/>
                <a:cs typeface="+mn-lt"/>
              </a:rPr>
              <a:t>Soft State: </a:t>
            </a:r>
            <a:r>
              <a:rPr lang="en-US" dirty="0">
                <a:latin typeface="Candara" panose="020E0502030303020204" pitchFamily="34" charset="0"/>
                <a:ea typeface="+mn-lt"/>
                <a:cs typeface="+mn-lt"/>
              </a:rPr>
              <a:t>The state of the system could change without applications interactions due to eventual </a:t>
            </a:r>
            <a:r>
              <a:rPr lang="en-US" dirty="0">
                <a:latin typeface="Candara" panose="020E0502030303020204" pitchFamily="34" charset="0"/>
              </a:rPr>
              <a:t>consistency</a:t>
            </a:r>
            <a:r>
              <a:rPr lang="en-US" dirty="0">
                <a:latin typeface="Candara" panose="020E0502030303020204" pitchFamily="34" charset="0"/>
                <a:ea typeface="+mn-lt"/>
                <a:cs typeface="+mn-lt"/>
              </a:rPr>
              <a:t>.</a:t>
            </a:r>
          </a:p>
          <a:p>
            <a:pPr lvl="1">
              <a:buFont typeface="Wingdings" panose="05000000000000000000" pitchFamily="2" charset="2"/>
              <a:buChar char="q"/>
            </a:pPr>
            <a:r>
              <a:rPr lang="en-US" dirty="0">
                <a:latin typeface="Candara" panose="020E0502030303020204" pitchFamily="34" charset="0"/>
                <a:ea typeface="+mn-lt"/>
                <a:cs typeface="+mn-lt"/>
              </a:rPr>
              <a:t>Without seeing inputs if a node changes its state then it is called soft state.</a:t>
            </a:r>
          </a:p>
          <a:p>
            <a:pPr marL="0" indent="0">
              <a:buNone/>
            </a:pPr>
            <a:endParaRPr lang="en-US" dirty="0">
              <a:latin typeface="Candara" panose="020E0502030303020204" pitchFamily="34" charset="0"/>
              <a:ea typeface="+mn-lt"/>
              <a:cs typeface="+mn-lt"/>
            </a:endParaRPr>
          </a:p>
          <a:p>
            <a:r>
              <a:rPr lang="en-US" b="1" dirty="0">
                <a:latin typeface="Candara" panose="020E0502030303020204" pitchFamily="34" charset="0"/>
                <a:cs typeface="Calibri"/>
              </a:rPr>
              <a:t>Eventual Consistency: </a:t>
            </a:r>
            <a:r>
              <a:rPr lang="en-US" dirty="0">
                <a:latin typeface="Candara" panose="020E0502030303020204" pitchFamily="34" charset="0"/>
                <a:cs typeface="Calibri"/>
              </a:rPr>
              <a:t>The system will be eventually consistent after the application input.</a:t>
            </a:r>
            <a:endParaRPr lang="en-US" dirty="0">
              <a:latin typeface="Candara" panose="020E0502030303020204" pitchFamily="34" charset="0"/>
              <a:ea typeface="+mn-lt"/>
              <a:cs typeface="+mn-lt"/>
            </a:endParaRPr>
          </a:p>
          <a:p>
            <a:pPr lvl="1">
              <a:buFont typeface="Wingdings" panose="05000000000000000000" pitchFamily="2" charset="2"/>
              <a:buChar char="q"/>
            </a:pPr>
            <a:r>
              <a:rPr lang="en-US" dirty="0">
                <a:latin typeface="Candara" panose="020E0502030303020204" pitchFamily="34" charset="0"/>
                <a:cs typeface="Calibri"/>
              </a:rPr>
              <a:t> The data will be replicated to different nodes and will eventually reach a consistent state. But the consistency is not guaranteed at a transaction level.</a:t>
            </a:r>
            <a:endParaRPr lang="en-US" dirty="0">
              <a:latin typeface="Candara" panose="020E0502030303020204" pitchFamily="34" charset="0"/>
              <a:ea typeface="+mn-lt"/>
              <a:cs typeface="+mn-lt"/>
            </a:endParaRPr>
          </a:p>
          <a:p>
            <a:pPr marL="0" indent="0">
              <a:buNone/>
            </a:pPr>
            <a:endParaRPr lang="en-US" dirty="0">
              <a:latin typeface="Candara" panose="020E0502030303020204" pitchFamily="34" charset="0"/>
              <a:ea typeface="+mn-lt"/>
              <a:cs typeface="+mn-lt"/>
            </a:endParaRPr>
          </a:p>
          <a:p>
            <a:pPr marL="0" indent="0">
              <a:buNone/>
            </a:pPr>
            <a:endParaRPr lang="en-US" dirty="0">
              <a:latin typeface="Candara" panose="020E0502030303020204" pitchFamily="34" charset="0"/>
              <a:ea typeface="+mn-lt"/>
              <a:cs typeface="+mn-lt"/>
            </a:endParaRPr>
          </a:p>
          <a:p>
            <a:pPr marL="0" indent="0">
              <a:buNone/>
            </a:pPr>
            <a:endParaRPr lang="en-US" dirty="0">
              <a:latin typeface="Candara" panose="020E0502030303020204" pitchFamily="34" charset="0"/>
              <a:cs typeface="Calibri"/>
            </a:endParaRPr>
          </a:p>
        </p:txBody>
      </p:sp>
    </p:spTree>
    <p:extLst>
      <p:ext uri="{BB962C8B-B14F-4D97-AF65-F5344CB8AC3E}">
        <p14:creationId xmlns:p14="http://schemas.microsoft.com/office/powerpoint/2010/main" val="15017990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646331"/>
          </a:xfrm>
          <a:prstGeom prst="rect">
            <a:avLst/>
          </a:prstGeom>
          <a:noFill/>
        </p:spPr>
        <p:txBody>
          <a:bodyPr wrap="square" rtlCol="0">
            <a:spAutoFit/>
          </a:bodyPr>
          <a:lstStyle/>
          <a:p>
            <a:r>
              <a:rPr lang="en-IN" b="1" dirty="0" err="1">
                <a:latin typeface="Candara" panose="020E0502030303020204" pitchFamily="34" charset="0"/>
              </a:rPr>
              <a:t>NodeA</a:t>
            </a:r>
            <a:endParaRPr lang="en-IN" b="1" dirty="0">
              <a:latin typeface="Candara" panose="020E0502030303020204" pitchFamily="34" charset="0"/>
            </a:endParaRPr>
          </a:p>
          <a:p>
            <a:r>
              <a:rPr lang="en-IN" b="1" dirty="0">
                <a:latin typeface="Candara" panose="020E0502030303020204" pitchFamily="34" charset="0"/>
              </a:rPr>
              <a:t>X = 0</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646331"/>
          </a:xfrm>
          <a:prstGeom prst="rect">
            <a:avLst/>
          </a:prstGeom>
          <a:noFill/>
        </p:spPr>
        <p:txBody>
          <a:bodyPr wrap="square" rtlCol="0">
            <a:spAutoFit/>
          </a:bodyPr>
          <a:lstStyle/>
          <a:p>
            <a:r>
              <a:rPr lang="en-IN" b="1" dirty="0" err="1">
                <a:latin typeface="Candara" panose="020E0502030303020204" pitchFamily="34" charset="0"/>
              </a:rPr>
              <a:t>NodeB</a:t>
            </a:r>
            <a:endParaRPr lang="en-IN" b="1" dirty="0">
              <a:latin typeface="Candara" panose="020E0502030303020204" pitchFamily="34" charset="0"/>
            </a:endParaRPr>
          </a:p>
          <a:p>
            <a:r>
              <a:rPr lang="en-IN" b="1" dirty="0">
                <a:latin typeface="Candara" panose="020E0502030303020204" pitchFamily="34" charset="0"/>
              </a:rPr>
              <a:t>X = 0</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56E3E2D-9BFB-4CA6-8AA7-8FD23F792B43}"/>
              </a:ext>
            </a:extLst>
          </p:cNvPr>
          <p:cNvSpPr/>
          <p:nvPr/>
        </p:nvSpPr>
        <p:spPr>
          <a:xfrm>
            <a:off x="3466247" y="4317185"/>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Tree>
    <p:extLst>
      <p:ext uri="{BB962C8B-B14F-4D97-AF65-F5344CB8AC3E}">
        <p14:creationId xmlns:p14="http://schemas.microsoft.com/office/powerpoint/2010/main" val="33079051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646331"/>
          </a:xfrm>
          <a:prstGeom prst="rect">
            <a:avLst/>
          </a:prstGeom>
          <a:noFill/>
        </p:spPr>
        <p:txBody>
          <a:bodyPr wrap="square" rtlCol="0">
            <a:spAutoFit/>
          </a:bodyPr>
          <a:lstStyle/>
          <a:p>
            <a:r>
              <a:rPr lang="en-IN" b="1" dirty="0" err="1">
                <a:latin typeface="Candara" panose="020E0502030303020204" pitchFamily="34" charset="0"/>
              </a:rPr>
              <a:t>NodeA</a:t>
            </a:r>
            <a:endParaRPr lang="en-IN" b="1" dirty="0">
              <a:latin typeface="Candara" panose="020E0502030303020204" pitchFamily="34" charset="0"/>
            </a:endParaRPr>
          </a:p>
          <a:p>
            <a:r>
              <a:rPr lang="en-IN" b="1" dirty="0">
                <a:latin typeface="Candara" panose="020E0502030303020204" pitchFamily="34" charset="0"/>
              </a:rPr>
              <a:t>X = 0</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646331"/>
          </a:xfrm>
          <a:prstGeom prst="rect">
            <a:avLst/>
          </a:prstGeom>
          <a:noFill/>
        </p:spPr>
        <p:txBody>
          <a:bodyPr wrap="square" rtlCol="0">
            <a:spAutoFit/>
          </a:bodyPr>
          <a:lstStyle/>
          <a:p>
            <a:r>
              <a:rPr lang="en-IN" b="1" dirty="0" err="1">
                <a:latin typeface="Candara" panose="020E0502030303020204" pitchFamily="34" charset="0"/>
              </a:rPr>
              <a:t>NodeB</a:t>
            </a:r>
            <a:endParaRPr lang="en-IN" b="1" dirty="0">
              <a:latin typeface="Candara" panose="020E0502030303020204" pitchFamily="34" charset="0"/>
            </a:endParaRPr>
          </a:p>
          <a:p>
            <a:r>
              <a:rPr lang="en-IN" b="1" dirty="0">
                <a:latin typeface="Candara" panose="020E0502030303020204" pitchFamily="34" charset="0"/>
              </a:rPr>
              <a:t>X = 0</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D771E78-7316-45EF-B043-21AFADC8FCEA}"/>
              </a:ext>
            </a:extLst>
          </p:cNvPr>
          <p:cNvCxnSpPr>
            <a:cxnSpLocks/>
          </p:cNvCxnSpPr>
          <p:nvPr/>
        </p:nvCxnSpPr>
        <p:spPr>
          <a:xfrm flipV="1">
            <a:off x="3343102" y="5000201"/>
            <a:ext cx="1361803" cy="103980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F22A2267-037C-4A6F-A0E2-53AD888E8799}"/>
              </a:ext>
            </a:extLst>
          </p:cNvPr>
          <p:cNvSpPr txBox="1"/>
          <p:nvPr/>
        </p:nvSpPr>
        <p:spPr>
          <a:xfrm>
            <a:off x="4704905" y="5520102"/>
            <a:ext cx="1528370" cy="369332"/>
          </a:xfrm>
          <a:prstGeom prst="rect">
            <a:avLst/>
          </a:prstGeom>
          <a:noFill/>
        </p:spPr>
        <p:txBody>
          <a:bodyPr wrap="square">
            <a:spAutoFit/>
          </a:bodyPr>
          <a:lstStyle/>
          <a:p>
            <a:r>
              <a:rPr lang="en-IN" b="1" dirty="0">
                <a:latin typeface="Candara" panose="020E0502030303020204" pitchFamily="34" charset="0"/>
              </a:rPr>
              <a:t>Write  X = 1</a:t>
            </a:r>
          </a:p>
        </p:txBody>
      </p:sp>
      <p:sp>
        <p:nvSpPr>
          <p:cNvPr id="17" name="Rectangle 16">
            <a:extLst>
              <a:ext uri="{FF2B5EF4-FFF2-40B4-BE49-F238E27FC236}">
                <a16:creationId xmlns:a16="http://schemas.microsoft.com/office/drawing/2014/main" id="{AA6D1978-3BB7-4B1B-B622-7F16B4707C47}"/>
              </a:ext>
            </a:extLst>
          </p:cNvPr>
          <p:cNvSpPr/>
          <p:nvPr/>
        </p:nvSpPr>
        <p:spPr>
          <a:xfrm>
            <a:off x="3466247" y="4317185"/>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Tree>
    <p:extLst>
      <p:ext uri="{BB962C8B-B14F-4D97-AF65-F5344CB8AC3E}">
        <p14:creationId xmlns:p14="http://schemas.microsoft.com/office/powerpoint/2010/main" val="40454298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646331"/>
          </a:xfrm>
          <a:prstGeom prst="rect">
            <a:avLst/>
          </a:prstGeom>
          <a:noFill/>
        </p:spPr>
        <p:txBody>
          <a:bodyPr wrap="square" rtlCol="0">
            <a:spAutoFit/>
          </a:bodyPr>
          <a:lstStyle/>
          <a:p>
            <a:r>
              <a:rPr lang="en-IN" b="1" dirty="0" err="1">
                <a:latin typeface="Candara" panose="020E0502030303020204" pitchFamily="34" charset="0"/>
              </a:rPr>
              <a:t>NodeA</a:t>
            </a:r>
            <a:endParaRPr lang="en-IN" b="1" dirty="0">
              <a:latin typeface="Candara" panose="020E0502030303020204" pitchFamily="34" charset="0"/>
            </a:endParaRPr>
          </a:p>
          <a:p>
            <a:r>
              <a:rPr lang="en-IN" b="1" dirty="0">
                <a:latin typeface="Candara" panose="020E0502030303020204" pitchFamily="34" charset="0"/>
              </a:rPr>
              <a:t>X = </a:t>
            </a:r>
            <a:r>
              <a:rPr lang="en-IN" b="1" strike="sngStrike" dirty="0">
                <a:latin typeface="Candara" panose="020E0502030303020204" pitchFamily="34" charset="0"/>
              </a:rPr>
              <a:t>0 </a:t>
            </a:r>
            <a:r>
              <a:rPr lang="en-IN" b="1" dirty="0">
                <a:latin typeface="Candara" panose="020E0502030303020204" pitchFamily="34" charset="0"/>
              </a:rPr>
              <a:t>1</a:t>
            </a:r>
            <a:endParaRPr lang="en-IN" b="1" strike="sngStrike" dirty="0">
              <a:latin typeface="Candara" panose="020E0502030303020204" pitchFamily="34" charset="0"/>
            </a:endParaRP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646331"/>
          </a:xfrm>
          <a:prstGeom prst="rect">
            <a:avLst/>
          </a:prstGeom>
          <a:noFill/>
        </p:spPr>
        <p:txBody>
          <a:bodyPr wrap="square" rtlCol="0">
            <a:spAutoFit/>
          </a:bodyPr>
          <a:lstStyle/>
          <a:p>
            <a:r>
              <a:rPr lang="en-IN" b="1" dirty="0" err="1">
                <a:latin typeface="Candara" panose="020E0502030303020204" pitchFamily="34" charset="0"/>
              </a:rPr>
              <a:t>NodeB</a:t>
            </a:r>
            <a:endParaRPr lang="en-IN" b="1" dirty="0">
              <a:latin typeface="Candara" panose="020E0502030303020204" pitchFamily="34" charset="0"/>
            </a:endParaRPr>
          </a:p>
          <a:p>
            <a:r>
              <a:rPr lang="en-IN" b="1" dirty="0">
                <a:latin typeface="Candara" panose="020E0502030303020204" pitchFamily="34" charset="0"/>
              </a:rPr>
              <a:t>X = 0</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3CA62B1-C219-43CC-8E07-C15239D2D54F}"/>
              </a:ext>
            </a:extLst>
          </p:cNvPr>
          <p:cNvSpPr txBox="1"/>
          <p:nvPr/>
        </p:nvSpPr>
        <p:spPr>
          <a:xfrm>
            <a:off x="1164420" y="3400175"/>
            <a:ext cx="734543" cy="366892"/>
          </a:xfrm>
          <a:prstGeom prst="rect">
            <a:avLst/>
          </a:prstGeom>
          <a:noFill/>
        </p:spPr>
        <p:txBody>
          <a:bodyPr wrap="square">
            <a:spAutoFit/>
          </a:bodyPr>
          <a:lstStyle/>
          <a:p>
            <a:r>
              <a:rPr lang="en-IN" b="1" dirty="0">
                <a:latin typeface="Candara" panose="020E0502030303020204" pitchFamily="34" charset="0"/>
              </a:rPr>
              <a:t>X = 1</a:t>
            </a:r>
          </a:p>
        </p:txBody>
      </p:sp>
      <p:cxnSp>
        <p:nvCxnSpPr>
          <p:cNvPr id="4" name="Straight Arrow Connector 3">
            <a:extLst>
              <a:ext uri="{FF2B5EF4-FFF2-40B4-BE49-F238E27FC236}">
                <a16:creationId xmlns:a16="http://schemas.microsoft.com/office/drawing/2014/main" id="{9F6E7E8B-0D92-48B3-BDB5-A25CE687F984}"/>
              </a:ext>
            </a:extLst>
          </p:cNvPr>
          <p:cNvCxnSpPr/>
          <p:nvPr/>
        </p:nvCxnSpPr>
        <p:spPr>
          <a:xfrm flipH="1" flipV="1">
            <a:off x="899359" y="2501024"/>
            <a:ext cx="1894185" cy="20552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D008E9EF-3C40-4DC5-8B50-2C631EC8C62B}"/>
              </a:ext>
            </a:extLst>
          </p:cNvPr>
          <p:cNvSpPr/>
          <p:nvPr/>
        </p:nvSpPr>
        <p:spPr>
          <a:xfrm>
            <a:off x="3466247" y="4317185"/>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Tree>
    <p:extLst>
      <p:ext uri="{BB962C8B-B14F-4D97-AF65-F5344CB8AC3E}">
        <p14:creationId xmlns:p14="http://schemas.microsoft.com/office/powerpoint/2010/main" val="22622331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646331"/>
          </a:xfrm>
          <a:prstGeom prst="rect">
            <a:avLst/>
          </a:prstGeom>
          <a:noFill/>
        </p:spPr>
        <p:txBody>
          <a:bodyPr wrap="square" rtlCol="0">
            <a:spAutoFit/>
          </a:bodyPr>
          <a:lstStyle/>
          <a:p>
            <a:r>
              <a:rPr lang="en-IN" b="1" dirty="0" err="1">
                <a:latin typeface="Candara" panose="020E0502030303020204" pitchFamily="34" charset="0"/>
              </a:rPr>
              <a:t>NodeA</a:t>
            </a:r>
            <a:endParaRPr lang="en-IN" b="1" dirty="0">
              <a:latin typeface="Candara" panose="020E0502030303020204" pitchFamily="34" charset="0"/>
            </a:endParaRPr>
          </a:p>
          <a:p>
            <a:r>
              <a:rPr lang="en-IN" b="1" dirty="0">
                <a:latin typeface="Candara" panose="020E0502030303020204" pitchFamily="34" charset="0"/>
              </a:rPr>
              <a:t>X = 1</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646331"/>
          </a:xfrm>
          <a:prstGeom prst="rect">
            <a:avLst/>
          </a:prstGeom>
          <a:noFill/>
        </p:spPr>
        <p:txBody>
          <a:bodyPr wrap="square" rtlCol="0">
            <a:spAutoFit/>
          </a:bodyPr>
          <a:lstStyle/>
          <a:p>
            <a:r>
              <a:rPr lang="en-IN" b="1" dirty="0" err="1">
                <a:latin typeface="Candara" panose="020E0502030303020204" pitchFamily="34" charset="0"/>
              </a:rPr>
              <a:t>NodeB</a:t>
            </a:r>
            <a:endParaRPr lang="en-IN" b="1" dirty="0">
              <a:latin typeface="Candara" panose="020E0502030303020204" pitchFamily="34" charset="0"/>
            </a:endParaRPr>
          </a:p>
          <a:p>
            <a:r>
              <a:rPr lang="en-IN" b="1" dirty="0">
                <a:latin typeface="Candara" panose="020E0502030303020204" pitchFamily="34" charset="0"/>
              </a:rPr>
              <a:t>X = 0</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D771E78-7316-45EF-B043-21AFADC8FCEA}"/>
              </a:ext>
            </a:extLst>
          </p:cNvPr>
          <p:cNvCxnSpPr>
            <a:cxnSpLocks/>
          </p:cNvCxnSpPr>
          <p:nvPr/>
        </p:nvCxnSpPr>
        <p:spPr>
          <a:xfrm flipV="1">
            <a:off x="3343102" y="5000201"/>
            <a:ext cx="1361803" cy="103980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F22A2267-037C-4A6F-A0E2-53AD888E8799}"/>
              </a:ext>
            </a:extLst>
          </p:cNvPr>
          <p:cNvSpPr txBox="1"/>
          <p:nvPr/>
        </p:nvSpPr>
        <p:spPr>
          <a:xfrm>
            <a:off x="4704905" y="5520102"/>
            <a:ext cx="1528370" cy="369332"/>
          </a:xfrm>
          <a:prstGeom prst="rect">
            <a:avLst/>
          </a:prstGeom>
          <a:noFill/>
        </p:spPr>
        <p:txBody>
          <a:bodyPr wrap="square">
            <a:spAutoFit/>
          </a:bodyPr>
          <a:lstStyle/>
          <a:p>
            <a:r>
              <a:rPr lang="en-IN" b="1" dirty="0">
                <a:latin typeface="Candara" panose="020E0502030303020204" pitchFamily="34" charset="0"/>
              </a:rPr>
              <a:t>Read x </a:t>
            </a:r>
          </a:p>
        </p:txBody>
      </p:sp>
      <p:sp>
        <p:nvSpPr>
          <p:cNvPr id="17" name="Rectangle 16">
            <a:extLst>
              <a:ext uri="{FF2B5EF4-FFF2-40B4-BE49-F238E27FC236}">
                <a16:creationId xmlns:a16="http://schemas.microsoft.com/office/drawing/2014/main" id="{740AD2BE-D218-41C5-B345-3D7CDC0F704D}"/>
              </a:ext>
            </a:extLst>
          </p:cNvPr>
          <p:cNvSpPr/>
          <p:nvPr/>
        </p:nvSpPr>
        <p:spPr>
          <a:xfrm>
            <a:off x="3466247" y="4317185"/>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Tree>
    <p:extLst>
      <p:ext uri="{BB962C8B-B14F-4D97-AF65-F5344CB8AC3E}">
        <p14:creationId xmlns:p14="http://schemas.microsoft.com/office/powerpoint/2010/main" val="8168022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646331"/>
          </a:xfrm>
          <a:prstGeom prst="rect">
            <a:avLst/>
          </a:prstGeom>
          <a:noFill/>
        </p:spPr>
        <p:txBody>
          <a:bodyPr wrap="square" rtlCol="0">
            <a:spAutoFit/>
          </a:bodyPr>
          <a:lstStyle/>
          <a:p>
            <a:r>
              <a:rPr lang="en-IN" b="1" dirty="0" err="1">
                <a:latin typeface="Candara" panose="020E0502030303020204" pitchFamily="34" charset="0"/>
              </a:rPr>
              <a:t>NodeA</a:t>
            </a:r>
            <a:endParaRPr lang="en-IN" b="1" dirty="0">
              <a:latin typeface="Candara" panose="020E0502030303020204" pitchFamily="34" charset="0"/>
            </a:endParaRPr>
          </a:p>
          <a:p>
            <a:r>
              <a:rPr lang="en-IN" b="1" dirty="0">
                <a:latin typeface="Candara" panose="020E0502030303020204" pitchFamily="34" charset="0"/>
              </a:rPr>
              <a:t>X = 1</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646331"/>
          </a:xfrm>
          <a:prstGeom prst="rect">
            <a:avLst/>
          </a:prstGeom>
          <a:noFill/>
        </p:spPr>
        <p:txBody>
          <a:bodyPr wrap="square" rtlCol="0">
            <a:spAutoFit/>
          </a:bodyPr>
          <a:lstStyle/>
          <a:p>
            <a:r>
              <a:rPr lang="en-IN" b="1" dirty="0" err="1">
                <a:latin typeface="Candara" panose="020E0502030303020204" pitchFamily="34" charset="0"/>
              </a:rPr>
              <a:t>NodeB</a:t>
            </a:r>
            <a:endParaRPr lang="en-IN" b="1" dirty="0">
              <a:latin typeface="Candara" panose="020E0502030303020204" pitchFamily="34" charset="0"/>
            </a:endParaRPr>
          </a:p>
          <a:p>
            <a:r>
              <a:rPr lang="en-IN" b="1" dirty="0">
                <a:latin typeface="Candara" panose="020E0502030303020204" pitchFamily="34" charset="0"/>
              </a:rPr>
              <a:t>X = 0</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D771E78-7316-45EF-B043-21AFADC8FCEA}"/>
              </a:ext>
            </a:extLst>
          </p:cNvPr>
          <p:cNvCxnSpPr>
            <a:cxnSpLocks/>
          </p:cNvCxnSpPr>
          <p:nvPr/>
        </p:nvCxnSpPr>
        <p:spPr>
          <a:xfrm flipV="1">
            <a:off x="5817760" y="2549114"/>
            <a:ext cx="1829914" cy="20793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F22A2267-037C-4A6F-A0E2-53AD888E8799}"/>
              </a:ext>
            </a:extLst>
          </p:cNvPr>
          <p:cNvSpPr txBox="1"/>
          <p:nvPr/>
        </p:nvSpPr>
        <p:spPr>
          <a:xfrm>
            <a:off x="6789624" y="3599632"/>
            <a:ext cx="895275" cy="369332"/>
          </a:xfrm>
          <a:prstGeom prst="rect">
            <a:avLst/>
          </a:prstGeom>
          <a:noFill/>
        </p:spPr>
        <p:txBody>
          <a:bodyPr wrap="square">
            <a:spAutoFit/>
          </a:bodyPr>
          <a:lstStyle/>
          <a:p>
            <a:r>
              <a:rPr lang="en-IN" b="1" dirty="0">
                <a:latin typeface="Candara" panose="020E0502030303020204" pitchFamily="34" charset="0"/>
              </a:rPr>
              <a:t>Read X</a:t>
            </a:r>
          </a:p>
        </p:txBody>
      </p:sp>
      <p:sp>
        <p:nvSpPr>
          <p:cNvPr id="17" name="Rectangle 16">
            <a:extLst>
              <a:ext uri="{FF2B5EF4-FFF2-40B4-BE49-F238E27FC236}">
                <a16:creationId xmlns:a16="http://schemas.microsoft.com/office/drawing/2014/main" id="{B01673A2-14A6-4E82-80D8-0946496409A5}"/>
              </a:ext>
            </a:extLst>
          </p:cNvPr>
          <p:cNvSpPr/>
          <p:nvPr/>
        </p:nvSpPr>
        <p:spPr>
          <a:xfrm>
            <a:off x="3466247" y="4317185"/>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Tree>
    <p:extLst>
      <p:ext uri="{BB962C8B-B14F-4D97-AF65-F5344CB8AC3E}">
        <p14:creationId xmlns:p14="http://schemas.microsoft.com/office/powerpoint/2010/main" val="2523013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39B004-7C9B-4E56-843E-CA3B2EA33F84}"/>
              </a:ext>
            </a:extLst>
          </p:cNvPr>
          <p:cNvSpPr txBox="1"/>
          <p:nvPr/>
        </p:nvSpPr>
        <p:spPr>
          <a:xfrm>
            <a:off x="790576" y="2515805"/>
            <a:ext cx="10267949" cy="1508105"/>
          </a:xfrm>
          <a:prstGeom prst="rect">
            <a:avLst/>
          </a:prstGeom>
          <a:noFill/>
        </p:spPr>
        <p:txBody>
          <a:bodyPr wrap="square" rtlCol="0">
            <a:spAutoFit/>
          </a:bodyPr>
          <a:lstStyle/>
          <a:p>
            <a:r>
              <a:rPr lang="en-US" sz="2000" b="1" dirty="0">
                <a:solidFill>
                  <a:schemeClr val="accent2"/>
                </a:solidFill>
                <a:latin typeface="Candara" panose="020E0502030303020204" pitchFamily="34" charset="0"/>
              </a:rPr>
              <a:t>Availability</a:t>
            </a:r>
          </a:p>
          <a:p>
            <a:endParaRPr lang="en-US" dirty="0">
              <a:solidFill>
                <a:srgbClr val="292929"/>
              </a:solidFill>
              <a:latin typeface="Candara" panose="020E0502030303020204" pitchFamily="34" charset="0"/>
            </a:endParaRPr>
          </a:p>
          <a:p>
            <a:pPr marL="285750" indent="-285750">
              <a:buFont typeface="Arial" panose="020B0604020202020204" pitchFamily="34" charset="0"/>
              <a:buChar char="•"/>
            </a:pPr>
            <a:r>
              <a:rPr lang="en-US" dirty="0">
                <a:solidFill>
                  <a:srgbClr val="242729"/>
                </a:solidFill>
                <a:latin typeface="Candara" panose="020E0502030303020204" pitchFamily="34" charset="0"/>
              </a:rPr>
              <a:t>A</a:t>
            </a:r>
            <a:r>
              <a:rPr lang="en-US" b="0" i="0" dirty="0">
                <a:solidFill>
                  <a:srgbClr val="242729"/>
                </a:solidFill>
                <a:effectLst/>
                <a:latin typeface="Candara" panose="020E0502030303020204" pitchFamily="34" charset="0"/>
              </a:rPr>
              <a:t>bility to access the cluster even if a node in the cluster goes down</a:t>
            </a:r>
            <a:endParaRPr lang="en-US" b="1" dirty="0">
              <a:latin typeface="Candara" panose="020E0502030303020204" pitchFamily="34" charset="0"/>
            </a:endParaRPr>
          </a:p>
          <a:p>
            <a:pPr marL="285750" indent="-285750">
              <a:buFont typeface="Arial" panose="020B0604020202020204" pitchFamily="34" charset="0"/>
              <a:buChar char="•"/>
            </a:pPr>
            <a:r>
              <a:rPr lang="en-US" dirty="0">
                <a:solidFill>
                  <a:srgbClr val="292929"/>
                </a:solidFill>
                <a:latin typeface="Candara" panose="020E0502030303020204" pitchFamily="34" charset="0"/>
              </a:rPr>
              <a:t>Every request received by a non-failing node in the system must result in a response.</a:t>
            </a:r>
          </a:p>
          <a:p>
            <a:pPr marL="285750" indent="-285750">
              <a:buFont typeface="Arial" panose="020B0604020202020204" pitchFamily="34" charset="0"/>
              <a:buChar char="•"/>
            </a:pPr>
            <a:r>
              <a:rPr lang="en-US" b="0" i="0" dirty="0">
                <a:solidFill>
                  <a:srgbClr val="292929"/>
                </a:solidFill>
                <a:effectLst/>
                <a:latin typeface="Candara" panose="020E0502030303020204" pitchFamily="34" charset="0"/>
              </a:rPr>
              <a:t>The server is not allowed to ignore the client’s requests</a:t>
            </a:r>
          </a:p>
        </p:txBody>
      </p:sp>
      <p:sp>
        <p:nvSpPr>
          <p:cNvPr id="3" name="TextBox 2">
            <a:extLst>
              <a:ext uri="{FF2B5EF4-FFF2-40B4-BE49-F238E27FC236}">
                <a16:creationId xmlns:a16="http://schemas.microsoft.com/office/drawing/2014/main" id="{6B69820E-4F37-436F-8174-C4A7A4D276B9}"/>
              </a:ext>
            </a:extLst>
          </p:cNvPr>
          <p:cNvSpPr txBox="1"/>
          <p:nvPr/>
        </p:nvSpPr>
        <p:spPr>
          <a:xfrm>
            <a:off x="790576" y="4388525"/>
            <a:ext cx="8879517" cy="2062103"/>
          </a:xfrm>
          <a:prstGeom prst="rect">
            <a:avLst/>
          </a:prstGeom>
          <a:noFill/>
        </p:spPr>
        <p:txBody>
          <a:bodyPr wrap="square" rtlCol="0">
            <a:spAutoFit/>
          </a:bodyPr>
          <a:lstStyle/>
          <a:p>
            <a:r>
              <a:rPr lang="en-US" sz="2000" b="1" dirty="0">
                <a:solidFill>
                  <a:schemeClr val="accent2"/>
                </a:solidFill>
                <a:latin typeface="Candara" panose="020E0502030303020204" pitchFamily="34" charset="0"/>
              </a:rPr>
              <a:t>Partition tolerance</a:t>
            </a:r>
          </a:p>
          <a:p>
            <a:endParaRPr lang="en-US" dirty="0">
              <a:latin typeface="Candara" panose="020E0502030303020204" pitchFamily="34" charset="0"/>
            </a:endParaRPr>
          </a:p>
          <a:p>
            <a:pPr marL="285750" indent="-285750">
              <a:buFont typeface="Arial" panose="020B0604020202020204" pitchFamily="34" charset="0"/>
              <a:buChar char="•"/>
            </a:pPr>
            <a:r>
              <a:rPr lang="en-US" dirty="0">
                <a:solidFill>
                  <a:srgbClr val="242729"/>
                </a:solidFill>
                <a:latin typeface="Candara" panose="020E0502030303020204" pitchFamily="34" charset="0"/>
              </a:rPr>
              <a:t>C</a:t>
            </a:r>
            <a:r>
              <a:rPr lang="en-US" b="0" i="0" dirty="0">
                <a:solidFill>
                  <a:srgbClr val="242729"/>
                </a:solidFill>
                <a:effectLst/>
                <a:latin typeface="Candara" panose="020E0502030303020204" pitchFamily="34" charset="0"/>
              </a:rPr>
              <a:t>luster continues to function even if there is a "partition" (communication break) between two nodes (both nodes are up, but can't communicate)</a:t>
            </a:r>
          </a:p>
          <a:p>
            <a:pPr marL="285750" indent="-285750">
              <a:buFont typeface="Arial" panose="020B0604020202020204" pitchFamily="34" charset="0"/>
              <a:buChar char="•"/>
            </a:pPr>
            <a:r>
              <a:rPr lang="en-US" b="0" i="0" dirty="0">
                <a:solidFill>
                  <a:srgbClr val="292929"/>
                </a:solidFill>
                <a:effectLst/>
                <a:latin typeface="Candara" panose="020E0502030303020204" pitchFamily="34" charset="0"/>
              </a:rPr>
              <a:t>The system continues to operate despite an arbitrary number of messages being dropped(or delayed) by the network between nodes</a:t>
            </a:r>
            <a:endParaRPr lang="en-US" dirty="0">
              <a:latin typeface="Candara" panose="020E0502030303020204" pitchFamily="34" charset="0"/>
            </a:endParaRPr>
          </a:p>
          <a:p>
            <a:pPr marL="285750" indent="-285750">
              <a:buFont typeface="Arial" panose="020B0604020202020204" pitchFamily="34" charset="0"/>
              <a:buChar char="•"/>
            </a:pPr>
            <a:endParaRPr lang="en-US" dirty="0">
              <a:solidFill>
                <a:srgbClr val="292929"/>
              </a:solidFill>
              <a:latin typeface="Candara" panose="020E0502030303020204" pitchFamily="34" charset="0"/>
            </a:endParaRPr>
          </a:p>
        </p:txBody>
      </p:sp>
      <p:sp>
        <p:nvSpPr>
          <p:cNvPr id="5" name="TextBox 4">
            <a:extLst>
              <a:ext uri="{FF2B5EF4-FFF2-40B4-BE49-F238E27FC236}">
                <a16:creationId xmlns:a16="http://schemas.microsoft.com/office/drawing/2014/main" id="{391B163A-9FBE-4E29-9CAE-3D9650AB46BE}"/>
              </a:ext>
            </a:extLst>
          </p:cNvPr>
          <p:cNvSpPr txBox="1"/>
          <p:nvPr/>
        </p:nvSpPr>
        <p:spPr>
          <a:xfrm>
            <a:off x="838200" y="563783"/>
            <a:ext cx="8831893" cy="1785104"/>
          </a:xfrm>
          <a:prstGeom prst="rect">
            <a:avLst/>
          </a:prstGeom>
          <a:noFill/>
        </p:spPr>
        <p:txBody>
          <a:bodyPr wrap="square" rtlCol="0">
            <a:spAutoFit/>
          </a:bodyPr>
          <a:lstStyle/>
          <a:p>
            <a:r>
              <a:rPr lang="en-US" sz="2000" b="1" dirty="0">
                <a:solidFill>
                  <a:schemeClr val="accent2"/>
                </a:solidFill>
                <a:latin typeface="Candara" panose="020E0502030303020204" pitchFamily="34" charset="0"/>
              </a:rPr>
              <a:t>Consistency</a:t>
            </a:r>
          </a:p>
          <a:p>
            <a:endParaRPr lang="en-US" b="1" dirty="0">
              <a:latin typeface="Candara" panose="020E0502030303020204" pitchFamily="34" charset="0"/>
            </a:endParaRPr>
          </a:p>
          <a:p>
            <a:pPr marL="285750" indent="-285750">
              <a:buFont typeface="Arial" panose="020B0604020202020204" pitchFamily="34" charset="0"/>
              <a:buChar char="•"/>
            </a:pPr>
            <a:r>
              <a:rPr lang="en-US" dirty="0">
                <a:solidFill>
                  <a:srgbClr val="292929"/>
                </a:solidFill>
                <a:latin typeface="Candara" panose="020E0502030303020204" pitchFamily="34" charset="0"/>
              </a:rPr>
              <a:t>A</a:t>
            </a:r>
            <a:r>
              <a:rPr lang="en-US" b="0" i="0" dirty="0">
                <a:solidFill>
                  <a:srgbClr val="292929"/>
                </a:solidFill>
                <a:effectLst/>
                <a:latin typeface="Candara" panose="020E0502030303020204" pitchFamily="34" charset="0"/>
              </a:rPr>
              <a:t>ny read operation (on any node) that begins after the completion of a write operation must return that value, or the result of a later write operation</a:t>
            </a:r>
          </a:p>
          <a:p>
            <a:pPr marL="285750" indent="-285750">
              <a:buFont typeface="Arial" panose="020B0604020202020204" pitchFamily="34" charset="0"/>
              <a:buChar char="•"/>
            </a:pPr>
            <a:r>
              <a:rPr lang="en-US" dirty="0">
                <a:solidFill>
                  <a:srgbClr val="242729"/>
                </a:solidFill>
                <a:latin typeface="Candara" panose="020E0502030303020204" pitchFamily="34" charset="0"/>
              </a:rPr>
              <a:t>R</a:t>
            </a:r>
            <a:r>
              <a:rPr lang="en-US" b="0" i="0" dirty="0">
                <a:solidFill>
                  <a:srgbClr val="242729"/>
                </a:solidFill>
                <a:effectLst/>
                <a:latin typeface="Candara" panose="020E0502030303020204" pitchFamily="34" charset="0"/>
              </a:rPr>
              <a:t>ead or write from/to any node and get the same data</a:t>
            </a:r>
            <a:endParaRPr lang="en-US" b="0" i="0" dirty="0">
              <a:solidFill>
                <a:srgbClr val="292929"/>
              </a:solidFill>
              <a:effectLst/>
              <a:latin typeface="Candara" panose="020E0502030303020204" pitchFamily="34" charset="0"/>
            </a:endParaRPr>
          </a:p>
          <a:p>
            <a:pPr marL="285750" indent="-285750">
              <a:buFont typeface="Arial" panose="020B0604020202020204" pitchFamily="34" charset="0"/>
              <a:buChar char="•"/>
            </a:pPr>
            <a:endParaRPr lang="en-US" b="0" i="0" dirty="0">
              <a:solidFill>
                <a:srgbClr val="292929"/>
              </a:solidFill>
              <a:effectLst/>
              <a:latin typeface="Candara" panose="020E0502030303020204" pitchFamily="34" charset="0"/>
            </a:endParaRPr>
          </a:p>
        </p:txBody>
      </p:sp>
    </p:spTree>
    <p:extLst>
      <p:ext uri="{BB962C8B-B14F-4D97-AF65-F5344CB8AC3E}">
        <p14:creationId xmlns:p14="http://schemas.microsoft.com/office/powerpoint/2010/main" val="19449682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646331"/>
          </a:xfrm>
          <a:prstGeom prst="rect">
            <a:avLst/>
          </a:prstGeom>
          <a:noFill/>
        </p:spPr>
        <p:txBody>
          <a:bodyPr wrap="square" rtlCol="0">
            <a:spAutoFit/>
          </a:bodyPr>
          <a:lstStyle/>
          <a:p>
            <a:r>
              <a:rPr lang="en-IN" b="1" dirty="0" err="1">
                <a:latin typeface="Candara" panose="020E0502030303020204" pitchFamily="34" charset="0"/>
              </a:rPr>
              <a:t>NodeA</a:t>
            </a:r>
            <a:endParaRPr lang="en-IN" b="1" dirty="0">
              <a:latin typeface="Candara" panose="020E0502030303020204" pitchFamily="34" charset="0"/>
            </a:endParaRPr>
          </a:p>
          <a:p>
            <a:r>
              <a:rPr lang="en-IN" b="1" dirty="0">
                <a:latin typeface="Candara" panose="020E0502030303020204" pitchFamily="34" charset="0"/>
              </a:rPr>
              <a:t>X = 1</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646331"/>
          </a:xfrm>
          <a:prstGeom prst="rect">
            <a:avLst/>
          </a:prstGeom>
          <a:noFill/>
        </p:spPr>
        <p:txBody>
          <a:bodyPr wrap="square" rtlCol="0">
            <a:spAutoFit/>
          </a:bodyPr>
          <a:lstStyle/>
          <a:p>
            <a:r>
              <a:rPr lang="en-IN" b="1" dirty="0" err="1">
                <a:latin typeface="Candara" panose="020E0502030303020204" pitchFamily="34" charset="0"/>
              </a:rPr>
              <a:t>NodeB</a:t>
            </a:r>
            <a:endParaRPr lang="en-IN" b="1" dirty="0">
              <a:latin typeface="Candara" panose="020E0502030303020204" pitchFamily="34" charset="0"/>
            </a:endParaRPr>
          </a:p>
          <a:p>
            <a:r>
              <a:rPr lang="en-IN" b="1" dirty="0">
                <a:latin typeface="Candara" panose="020E0502030303020204" pitchFamily="34" charset="0"/>
              </a:rPr>
              <a:t>X = 0</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D771E78-7316-45EF-B043-21AFADC8FCEA}"/>
              </a:ext>
            </a:extLst>
          </p:cNvPr>
          <p:cNvCxnSpPr>
            <a:cxnSpLocks/>
          </p:cNvCxnSpPr>
          <p:nvPr/>
        </p:nvCxnSpPr>
        <p:spPr>
          <a:xfrm flipH="1">
            <a:off x="3365500" y="4891098"/>
            <a:ext cx="1447802" cy="10417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F22A2267-037C-4A6F-A0E2-53AD888E8799}"/>
              </a:ext>
            </a:extLst>
          </p:cNvPr>
          <p:cNvSpPr txBox="1"/>
          <p:nvPr/>
        </p:nvSpPr>
        <p:spPr>
          <a:xfrm>
            <a:off x="4142983" y="5367436"/>
            <a:ext cx="895275" cy="369332"/>
          </a:xfrm>
          <a:prstGeom prst="rect">
            <a:avLst/>
          </a:prstGeom>
          <a:noFill/>
        </p:spPr>
        <p:txBody>
          <a:bodyPr wrap="square">
            <a:spAutoFit/>
          </a:bodyPr>
          <a:lstStyle/>
          <a:p>
            <a:r>
              <a:rPr lang="en-IN" b="1" dirty="0">
                <a:latin typeface="Candara" panose="020E0502030303020204" pitchFamily="34" charset="0"/>
              </a:rPr>
              <a:t>X=0</a:t>
            </a:r>
          </a:p>
        </p:txBody>
      </p:sp>
      <p:sp>
        <p:nvSpPr>
          <p:cNvPr id="17" name="Rectangle 16">
            <a:extLst>
              <a:ext uri="{FF2B5EF4-FFF2-40B4-BE49-F238E27FC236}">
                <a16:creationId xmlns:a16="http://schemas.microsoft.com/office/drawing/2014/main" id="{5A540457-1F89-4AB4-8E92-F3D391638E05}"/>
              </a:ext>
            </a:extLst>
          </p:cNvPr>
          <p:cNvSpPr/>
          <p:nvPr/>
        </p:nvSpPr>
        <p:spPr>
          <a:xfrm>
            <a:off x="3466247" y="4317185"/>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Tree>
    <p:extLst>
      <p:ext uri="{BB962C8B-B14F-4D97-AF65-F5344CB8AC3E}">
        <p14:creationId xmlns:p14="http://schemas.microsoft.com/office/powerpoint/2010/main" val="36842414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646331"/>
          </a:xfrm>
          <a:prstGeom prst="rect">
            <a:avLst/>
          </a:prstGeom>
          <a:noFill/>
        </p:spPr>
        <p:txBody>
          <a:bodyPr wrap="square" rtlCol="0">
            <a:spAutoFit/>
          </a:bodyPr>
          <a:lstStyle/>
          <a:p>
            <a:r>
              <a:rPr lang="en-IN" b="1" dirty="0" err="1">
                <a:latin typeface="Candara" panose="020E0502030303020204" pitchFamily="34" charset="0"/>
              </a:rPr>
              <a:t>NodeA</a:t>
            </a:r>
            <a:endParaRPr lang="en-IN" b="1" dirty="0">
              <a:latin typeface="Candara" panose="020E0502030303020204" pitchFamily="34" charset="0"/>
            </a:endParaRPr>
          </a:p>
          <a:p>
            <a:r>
              <a:rPr lang="en-IN" b="1" dirty="0">
                <a:latin typeface="Candara" panose="020E0502030303020204" pitchFamily="34" charset="0"/>
              </a:rPr>
              <a:t>X = 1</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5" y="1138397"/>
            <a:ext cx="1455369" cy="646331"/>
          </a:xfrm>
          <a:prstGeom prst="rect">
            <a:avLst/>
          </a:prstGeom>
          <a:noFill/>
        </p:spPr>
        <p:txBody>
          <a:bodyPr wrap="square" rtlCol="0">
            <a:spAutoFit/>
          </a:bodyPr>
          <a:lstStyle/>
          <a:p>
            <a:r>
              <a:rPr lang="en-IN" b="1" dirty="0" err="1">
                <a:latin typeface="Candara" panose="020E0502030303020204" pitchFamily="34" charset="0"/>
              </a:rPr>
              <a:t>NodeB</a:t>
            </a:r>
            <a:endParaRPr lang="en-IN" b="1" dirty="0">
              <a:latin typeface="Candara" panose="020E0502030303020204" pitchFamily="34" charset="0"/>
            </a:endParaRPr>
          </a:p>
          <a:p>
            <a:r>
              <a:rPr lang="en-IN" b="1" dirty="0">
                <a:latin typeface="Candara" panose="020E0502030303020204" pitchFamily="34" charset="0"/>
              </a:rPr>
              <a:t>X = </a:t>
            </a:r>
            <a:r>
              <a:rPr lang="en-IN" b="1" strike="sngStrike" dirty="0">
                <a:latin typeface="Candara" panose="020E0502030303020204" pitchFamily="34" charset="0"/>
              </a:rPr>
              <a:t>0 </a:t>
            </a:r>
            <a:r>
              <a:rPr lang="en-IN" b="1" dirty="0">
                <a:latin typeface="Candara" panose="020E0502030303020204" pitchFamily="34" charset="0"/>
              </a:rPr>
              <a:t>1</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2CA9CBB-F8BD-48DB-8FB2-671C86541C32}"/>
              </a:ext>
            </a:extLst>
          </p:cNvPr>
          <p:cNvCxnSpPr>
            <a:cxnSpLocks/>
          </p:cNvCxnSpPr>
          <p:nvPr/>
        </p:nvCxnSpPr>
        <p:spPr>
          <a:xfrm flipV="1">
            <a:off x="2560264" y="1083711"/>
            <a:ext cx="3700836" cy="58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6D709DFC-2029-498F-8AB2-BE1E88016101}"/>
              </a:ext>
            </a:extLst>
          </p:cNvPr>
          <p:cNvSpPr txBox="1"/>
          <p:nvPr/>
        </p:nvSpPr>
        <p:spPr>
          <a:xfrm>
            <a:off x="4042126" y="714379"/>
            <a:ext cx="6724650" cy="369332"/>
          </a:xfrm>
          <a:prstGeom prst="rect">
            <a:avLst/>
          </a:prstGeom>
          <a:noFill/>
        </p:spPr>
        <p:txBody>
          <a:bodyPr wrap="square">
            <a:spAutoFit/>
          </a:bodyPr>
          <a:lstStyle/>
          <a:p>
            <a:r>
              <a:rPr lang="en-IN" b="1" dirty="0">
                <a:latin typeface="Candara" panose="020E0502030303020204" pitchFamily="34" charset="0"/>
              </a:rPr>
              <a:t>X = 1</a:t>
            </a:r>
          </a:p>
        </p:txBody>
      </p:sp>
      <p:sp>
        <p:nvSpPr>
          <p:cNvPr id="13" name="TextBox 12">
            <a:extLst>
              <a:ext uri="{FF2B5EF4-FFF2-40B4-BE49-F238E27FC236}">
                <a16:creationId xmlns:a16="http://schemas.microsoft.com/office/drawing/2014/main" id="{AC054E63-BED5-46E3-8B01-4BD4C9ABB0D9}"/>
              </a:ext>
            </a:extLst>
          </p:cNvPr>
          <p:cNvSpPr txBox="1"/>
          <p:nvPr/>
        </p:nvSpPr>
        <p:spPr>
          <a:xfrm>
            <a:off x="7638910" y="3576203"/>
            <a:ext cx="2353327"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3200" dirty="0">
                <a:solidFill>
                  <a:srgbClr val="FF0000"/>
                </a:solidFill>
                <a:latin typeface="Candara" panose="020E0502030303020204" pitchFamily="34" charset="0"/>
              </a:rPr>
              <a:t>Eventually Consistent</a:t>
            </a:r>
          </a:p>
        </p:txBody>
      </p:sp>
      <p:sp>
        <p:nvSpPr>
          <p:cNvPr id="17" name="Rectangle 16">
            <a:extLst>
              <a:ext uri="{FF2B5EF4-FFF2-40B4-BE49-F238E27FC236}">
                <a16:creationId xmlns:a16="http://schemas.microsoft.com/office/drawing/2014/main" id="{2C874A8F-7AD9-4A03-95A1-D4C0D5D459AD}"/>
              </a:ext>
            </a:extLst>
          </p:cNvPr>
          <p:cNvSpPr/>
          <p:nvPr/>
        </p:nvSpPr>
        <p:spPr>
          <a:xfrm>
            <a:off x="3466247" y="4317185"/>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Tree>
    <p:extLst>
      <p:ext uri="{BB962C8B-B14F-4D97-AF65-F5344CB8AC3E}">
        <p14:creationId xmlns:p14="http://schemas.microsoft.com/office/powerpoint/2010/main" val="35847278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646331"/>
          </a:xfrm>
          <a:prstGeom prst="rect">
            <a:avLst/>
          </a:prstGeom>
          <a:noFill/>
        </p:spPr>
        <p:txBody>
          <a:bodyPr wrap="square" rtlCol="0">
            <a:spAutoFit/>
          </a:bodyPr>
          <a:lstStyle/>
          <a:p>
            <a:r>
              <a:rPr lang="en-IN" b="1" dirty="0" err="1">
                <a:latin typeface="Candara" panose="020E0502030303020204" pitchFamily="34" charset="0"/>
              </a:rPr>
              <a:t>NodeA</a:t>
            </a:r>
            <a:endParaRPr lang="en-IN" b="1" dirty="0">
              <a:latin typeface="Candara" panose="020E0502030303020204" pitchFamily="34" charset="0"/>
            </a:endParaRPr>
          </a:p>
          <a:p>
            <a:r>
              <a:rPr lang="en-IN" b="1" dirty="0">
                <a:latin typeface="Candara" panose="020E0502030303020204" pitchFamily="34" charset="0"/>
              </a:rPr>
              <a:t>X = 1</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646331"/>
          </a:xfrm>
          <a:prstGeom prst="rect">
            <a:avLst/>
          </a:prstGeom>
          <a:noFill/>
        </p:spPr>
        <p:txBody>
          <a:bodyPr wrap="square" rtlCol="0">
            <a:spAutoFit/>
          </a:bodyPr>
          <a:lstStyle/>
          <a:p>
            <a:r>
              <a:rPr lang="en-IN" b="1" dirty="0" err="1">
                <a:latin typeface="Candara" panose="020E0502030303020204" pitchFamily="34" charset="0"/>
              </a:rPr>
              <a:t>NodeB</a:t>
            </a:r>
            <a:endParaRPr lang="en-IN" b="1" dirty="0">
              <a:latin typeface="Candara" panose="020E0502030303020204" pitchFamily="34" charset="0"/>
            </a:endParaRPr>
          </a:p>
          <a:p>
            <a:r>
              <a:rPr lang="en-IN" b="1" dirty="0">
                <a:latin typeface="Candara" panose="020E0502030303020204" pitchFamily="34" charset="0"/>
              </a:rPr>
              <a:t>X = 1</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D771E78-7316-45EF-B043-21AFADC8FCEA}"/>
              </a:ext>
            </a:extLst>
          </p:cNvPr>
          <p:cNvCxnSpPr>
            <a:cxnSpLocks/>
          </p:cNvCxnSpPr>
          <p:nvPr/>
        </p:nvCxnSpPr>
        <p:spPr>
          <a:xfrm flipV="1">
            <a:off x="3343102" y="5000201"/>
            <a:ext cx="1361803" cy="103980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F22A2267-037C-4A6F-A0E2-53AD888E8799}"/>
              </a:ext>
            </a:extLst>
          </p:cNvPr>
          <p:cNvSpPr txBox="1"/>
          <p:nvPr/>
        </p:nvSpPr>
        <p:spPr>
          <a:xfrm>
            <a:off x="4704905" y="5520102"/>
            <a:ext cx="895275" cy="369332"/>
          </a:xfrm>
          <a:prstGeom prst="rect">
            <a:avLst/>
          </a:prstGeom>
          <a:noFill/>
        </p:spPr>
        <p:txBody>
          <a:bodyPr wrap="square">
            <a:spAutoFit/>
          </a:bodyPr>
          <a:lstStyle/>
          <a:p>
            <a:r>
              <a:rPr lang="en-IN" b="1" dirty="0">
                <a:latin typeface="Candara" panose="020E0502030303020204" pitchFamily="34" charset="0"/>
              </a:rPr>
              <a:t>Read X</a:t>
            </a:r>
          </a:p>
        </p:txBody>
      </p:sp>
      <p:sp>
        <p:nvSpPr>
          <p:cNvPr id="17" name="Rectangle 16">
            <a:extLst>
              <a:ext uri="{FF2B5EF4-FFF2-40B4-BE49-F238E27FC236}">
                <a16:creationId xmlns:a16="http://schemas.microsoft.com/office/drawing/2014/main" id="{E7595F01-2138-433B-8D70-CA469293F785}"/>
              </a:ext>
            </a:extLst>
          </p:cNvPr>
          <p:cNvSpPr/>
          <p:nvPr/>
        </p:nvSpPr>
        <p:spPr>
          <a:xfrm>
            <a:off x="3466247" y="4317185"/>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Tree>
    <p:extLst>
      <p:ext uri="{BB962C8B-B14F-4D97-AF65-F5344CB8AC3E}">
        <p14:creationId xmlns:p14="http://schemas.microsoft.com/office/powerpoint/2010/main" val="5270891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646331"/>
          </a:xfrm>
          <a:prstGeom prst="rect">
            <a:avLst/>
          </a:prstGeom>
          <a:noFill/>
        </p:spPr>
        <p:txBody>
          <a:bodyPr wrap="square" rtlCol="0">
            <a:spAutoFit/>
          </a:bodyPr>
          <a:lstStyle/>
          <a:p>
            <a:r>
              <a:rPr lang="en-IN" b="1" dirty="0" err="1">
                <a:latin typeface="Candara" panose="020E0502030303020204" pitchFamily="34" charset="0"/>
              </a:rPr>
              <a:t>NodeA</a:t>
            </a:r>
            <a:endParaRPr lang="en-IN" b="1" dirty="0">
              <a:latin typeface="Candara" panose="020E0502030303020204" pitchFamily="34" charset="0"/>
            </a:endParaRPr>
          </a:p>
          <a:p>
            <a:r>
              <a:rPr lang="en-IN" b="1" dirty="0">
                <a:latin typeface="Candara" panose="020E0502030303020204" pitchFamily="34" charset="0"/>
              </a:rPr>
              <a:t>X = 1</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646331"/>
          </a:xfrm>
          <a:prstGeom prst="rect">
            <a:avLst/>
          </a:prstGeom>
          <a:noFill/>
        </p:spPr>
        <p:txBody>
          <a:bodyPr wrap="square" rtlCol="0">
            <a:spAutoFit/>
          </a:bodyPr>
          <a:lstStyle/>
          <a:p>
            <a:r>
              <a:rPr lang="en-IN" b="1" dirty="0" err="1">
                <a:latin typeface="Candara" panose="020E0502030303020204" pitchFamily="34" charset="0"/>
              </a:rPr>
              <a:t>NodeB</a:t>
            </a:r>
            <a:endParaRPr lang="en-IN" b="1" dirty="0">
              <a:latin typeface="Candara" panose="020E0502030303020204" pitchFamily="34" charset="0"/>
            </a:endParaRPr>
          </a:p>
          <a:p>
            <a:r>
              <a:rPr lang="en-IN" b="1" dirty="0">
                <a:latin typeface="Candara" panose="020E0502030303020204" pitchFamily="34" charset="0"/>
              </a:rPr>
              <a:t>X = 1</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D771E78-7316-45EF-B043-21AFADC8FCEA}"/>
              </a:ext>
            </a:extLst>
          </p:cNvPr>
          <p:cNvCxnSpPr>
            <a:cxnSpLocks/>
          </p:cNvCxnSpPr>
          <p:nvPr/>
        </p:nvCxnSpPr>
        <p:spPr>
          <a:xfrm flipV="1">
            <a:off x="5817760" y="2549114"/>
            <a:ext cx="1829914" cy="20793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F22A2267-037C-4A6F-A0E2-53AD888E8799}"/>
              </a:ext>
            </a:extLst>
          </p:cNvPr>
          <p:cNvSpPr txBox="1"/>
          <p:nvPr/>
        </p:nvSpPr>
        <p:spPr>
          <a:xfrm>
            <a:off x="6719448" y="3504021"/>
            <a:ext cx="895275" cy="369332"/>
          </a:xfrm>
          <a:prstGeom prst="rect">
            <a:avLst/>
          </a:prstGeom>
          <a:noFill/>
        </p:spPr>
        <p:txBody>
          <a:bodyPr wrap="square">
            <a:spAutoFit/>
          </a:bodyPr>
          <a:lstStyle/>
          <a:p>
            <a:r>
              <a:rPr lang="en-IN" b="1" dirty="0">
                <a:latin typeface="Candara" panose="020E0502030303020204" pitchFamily="34" charset="0"/>
              </a:rPr>
              <a:t>Read X</a:t>
            </a:r>
          </a:p>
        </p:txBody>
      </p:sp>
      <p:sp>
        <p:nvSpPr>
          <p:cNvPr id="17" name="Rectangle 16">
            <a:extLst>
              <a:ext uri="{FF2B5EF4-FFF2-40B4-BE49-F238E27FC236}">
                <a16:creationId xmlns:a16="http://schemas.microsoft.com/office/drawing/2014/main" id="{B8D3E5E4-1571-4943-88F8-8734736F5B87}"/>
              </a:ext>
            </a:extLst>
          </p:cNvPr>
          <p:cNvSpPr/>
          <p:nvPr/>
        </p:nvSpPr>
        <p:spPr>
          <a:xfrm>
            <a:off x="3466247" y="4317185"/>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Tree>
    <p:extLst>
      <p:ext uri="{BB962C8B-B14F-4D97-AF65-F5344CB8AC3E}">
        <p14:creationId xmlns:p14="http://schemas.microsoft.com/office/powerpoint/2010/main" val="28900282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E4BAB50-5F12-4AED-BC9A-E3869A42F9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7820" y="67324"/>
            <a:ext cx="6858000" cy="6858000"/>
          </a:xfrm>
          <a:prstGeom prst="rect">
            <a:avLst/>
          </a:prstGeom>
        </p:spPr>
      </p:pic>
      <p:sp>
        <p:nvSpPr>
          <p:cNvPr id="8" name="Flowchart: Direct Access Storage 7">
            <a:extLst>
              <a:ext uri="{FF2B5EF4-FFF2-40B4-BE49-F238E27FC236}">
                <a16:creationId xmlns:a16="http://schemas.microsoft.com/office/drawing/2014/main" id="{DCC49CA8-7956-47EA-B0E7-B8CF54BA8B39}"/>
              </a:ext>
            </a:extLst>
          </p:cNvPr>
          <p:cNvSpPr/>
          <p:nvPr/>
        </p:nvSpPr>
        <p:spPr>
          <a:xfrm rot="16200000">
            <a:off x="237994" y="450937"/>
            <a:ext cx="1903958" cy="160333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latin typeface="Candara" panose="020E0502030303020204" pitchFamily="34" charset="0"/>
            </a:endParaRPr>
          </a:p>
        </p:txBody>
      </p:sp>
      <p:sp>
        <p:nvSpPr>
          <p:cNvPr id="9" name="Flowchart: Direct Access Storage 8">
            <a:extLst>
              <a:ext uri="{FF2B5EF4-FFF2-40B4-BE49-F238E27FC236}">
                <a16:creationId xmlns:a16="http://schemas.microsoft.com/office/drawing/2014/main" id="{674B19D0-83B4-4428-9385-C69D8A563089}"/>
              </a:ext>
            </a:extLst>
          </p:cNvPr>
          <p:cNvSpPr/>
          <p:nvPr/>
        </p:nvSpPr>
        <p:spPr>
          <a:xfrm rot="16200000">
            <a:off x="6445163" y="447279"/>
            <a:ext cx="1903959" cy="1610643"/>
          </a:xfrm>
          <a:prstGeom prst="flowChartMagneticDrum">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latin typeface="Candara" panose="020E0502030303020204" pitchFamily="34" charset="0"/>
            </a:endParaRPr>
          </a:p>
        </p:txBody>
      </p:sp>
      <p:sp>
        <p:nvSpPr>
          <p:cNvPr id="12" name="TextBox 11">
            <a:extLst>
              <a:ext uri="{FF2B5EF4-FFF2-40B4-BE49-F238E27FC236}">
                <a16:creationId xmlns:a16="http://schemas.microsoft.com/office/drawing/2014/main" id="{8944C845-566B-4B7E-95AA-83210482F658}"/>
              </a:ext>
            </a:extLst>
          </p:cNvPr>
          <p:cNvSpPr txBox="1"/>
          <p:nvPr/>
        </p:nvSpPr>
        <p:spPr>
          <a:xfrm>
            <a:off x="812629" y="1216777"/>
            <a:ext cx="1089764" cy="646331"/>
          </a:xfrm>
          <a:prstGeom prst="rect">
            <a:avLst/>
          </a:prstGeom>
          <a:noFill/>
        </p:spPr>
        <p:txBody>
          <a:bodyPr wrap="square" rtlCol="0">
            <a:spAutoFit/>
          </a:bodyPr>
          <a:lstStyle/>
          <a:p>
            <a:r>
              <a:rPr lang="en-IN" b="1" dirty="0" err="1">
                <a:latin typeface="Candara" panose="020E0502030303020204" pitchFamily="34" charset="0"/>
              </a:rPr>
              <a:t>NodeA</a:t>
            </a:r>
            <a:endParaRPr lang="en-IN" b="1" dirty="0">
              <a:latin typeface="Candara" panose="020E0502030303020204" pitchFamily="34" charset="0"/>
            </a:endParaRPr>
          </a:p>
          <a:p>
            <a:r>
              <a:rPr lang="en-IN" b="1" dirty="0">
                <a:latin typeface="Candara" panose="020E0502030303020204" pitchFamily="34" charset="0"/>
              </a:rPr>
              <a:t>X = 1</a:t>
            </a:r>
          </a:p>
        </p:txBody>
      </p:sp>
      <p:sp>
        <p:nvSpPr>
          <p:cNvPr id="14" name="TextBox 13">
            <a:extLst>
              <a:ext uri="{FF2B5EF4-FFF2-40B4-BE49-F238E27FC236}">
                <a16:creationId xmlns:a16="http://schemas.microsoft.com/office/drawing/2014/main" id="{082E2934-DAB6-4421-9ED9-F647FC588FCA}"/>
              </a:ext>
            </a:extLst>
          </p:cNvPr>
          <p:cNvSpPr txBox="1"/>
          <p:nvPr/>
        </p:nvSpPr>
        <p:spPr>
          <a:xfrm>
            <a:off x="6747096" y="1138397"/>
            <a:ext cx="1403960" cy="646331"/>
          </a:xfrm>
          <a:prstGeom prst="rect">
            <a:avLst/>
          </a:prstGeom>
          <a:noFill/>
        </p:spPr>
        <p:txBody>
          <a:bodyPr wrap="square" rtlCol="0">
            <a:spAutoFit/>
          </a:bodyPr>
          <a:lstStyle/>
          <a:p>
            <a:r>
              <a:rPr lang="en-IN" b="1" dirty="0" err="1">
                <a:latin typeface="Candara" panose="020E0502030303020204" pitchFamily="34" charset="0"/>
              </a:rPr>
              <a:t>NodeB</a:t>
            </a:r>
            <a:endParaRPr lang="en-IN" b="1" dirty="0">
              <a:latin typeface="Candara" panose="020E0502030303020204" pitchFamily="34" charset="0"/>
            </a:endParaRPr>
          </a:p>
          <a:p>
            <a:r>
              <a:rPr lang="en-IN" b="1" dirty="0">
                <a:latin typeface="Candara" panose="020E0502030303020204" pitchFamily="34" charset="0"/>
              </a:rPr>
              <a:t>X = 1</a:t>
            </a:r>
          </a:p>
        </p:txBody>
      </p:sp>
      <p:cxnSp>
        <p:nvCxnSpPr>
          <p:cNvPr id="18" name="Straight Arrow Connector 17">
            <a:extLst>
              <a:ext uri="{FF2B5EF4-FFF2-40B4-BE49-F238E27FC236}">
                <a16:creationId xmlns:a16="http://schemas.microsoft.com/office/drawing/2014/main" id="{7B00B523-AAEA-49F0-9691-0004013BE4D7}"/>
              </a:ext>
            </a:extLst>
          </p:cNvPr>
          <p:cNvCxnSpPr>
            <a:cxnSpLocks/>
            <a:stCxn id="8" idx="2"/>
            <a:endCxn id="9" idx="0"/>
          </p:cNvCxnSpPr>
          <p:nvPr/>
        </p:nvCxnSpPr>
        <p:spPr>
          <a:xfrm flipV="1">
            <a:off x="1991638" y="1252600"/>
            <a:ext cx="4600183"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AB1415-7290-454E-ABCD-D9D49EEAA5EE}"/>
              </a:ext>
            </a:extLst>
          </p:cNvPr>
          <p:cNvCxnSpPr>
            <a:cxnSpLocks/>
            <a:stCxn id="8" idx="1"/>
            <a:endCxn id="7" idx="1"/>
          </p:cNvCxnSpPr>
          <p:nvPr/>
        </p:nvCxnSpPr>
        <p:spPr>
          <a:xfrm>
            <a:off x="1189973" y="2204581"/>
            <a:ext cx="2084719" cy="215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75D05-1D31-44F9-8635-049240C3B17C}"/>
              </a:ext>
            </a:extLst>
          </p:cNvPr>
          <p:cNvCxnSpPr>
            <a:cxnSpLocks/>
            <a:stCxn id="9" idx="1"/>
            <a:endCxn id="7" idx="3"/>
          </p:cNvCxnSpPr>
          <p:nvPr/>
        </p:nvCxnSpPr>
        <p:spPr>
          <a:xfrm flipH="1">
            <a:off x="5461183" y="2204580"/>
            <a:ext cx="1935960" cy="2152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D335FAE-F3DB-4348-84D8-425762ED5E13}"/>
              </a:ext>
            </a:extLst>
          </p:cNvPr>
          <p:cNvSpPr/>
          <p:nvPr/>
        </p:nvSpPr>
        <p:spPr>
          <a:xfrm>
            <a:off x="3274692" y="3968964"/>
            <a:ext cx="2186491" cy="7755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Candara" panose="020E0502030303020204" pitchFamily="34" charset="0"/>
              </a:rPr>
              <a:t>Database Interface</a:t>
            </a:r>
          </a:p>
          <a:p>
            <a:pPr algn="ctr"/>
            <a:endParaRPr lang="en-IN" dirty="0">
              <a:latin typeface="Candara" panose="020E0502030303020204" pitchFamily="34" charset="0"/>
            </a:endParaRPr>
          </a:p>
          <a:p>
            <a:pPr algn="ctr"/>
            <a:endParaRPr lang="en-IN" dirty="0">
              <a:latin typeface="Candara" panose="020E0502030303020204" pitchFamily="34" charset="0"/>
            </a:endParaRPr>
          </a:p>
        </p:txBody>
      </p:sp>
      <p:pic>
        <p:nvPicPr>
          <p:cNvPr id="19" name="Graphic 18" descr="User with solid fill">
            <a:extLst>
              <a:ext uri="{FF2B5EF4-FFF2-40B4-BE49-F238E27FC236}">
                <a16:creationId xmlns:a16="http://schemas.microsoft.com/office/drawing/2014/main" id="{86F39913-FEDC-4884-A06A-C968C07E53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4231" y="4891098"/>
            <a:ext cx="1865337" cy="1865337"/>
          </a:xfrm>
          <a:prstGeom prst="rect">
            <a:avLst/>
          </a:prstGeom>
        </p:spPr>
      </p:pic>
      <p:cxnSp>
        <p:nvCxnSpPr>
          <p:cNvPr id="22" name="Straight Arrow Connector 21">
            <a:extLst>
              <a:ext uri="{FF2B5EF4-FFF2-40B4-BE49-F238E27FC236}">
                <a16:creationId xmlns:a16="http://schemas.microsoft.com/office/drawing/2014/main" id="{A37EA5FA-3307-43BA-BC90-5B9CC02E40CB}"/>
              </a:ext>
            </a:extLst>
          </p:cNvPr>
          <p:cNvCxnSpPr>
            <a:cxnSpLocks/>
            <a:stCxn id="7" idx="2"/>
            <a:endCxn id="19" idx="3"/>
          </p:cNvCxnSpPr>
          <p:nvPr/>
        </p:nvCxnSpPr>
        <p:spPr>
          <a:xfrm flipH="1">
            <a:off x="2839568" y="4744533"/>
            <a:ext cx="1528370" cy="10792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D771E78-7316-45EF-B043-21AFADC8FCEA}"/>
              </a:ext>
            </a:extLst>
          </p:cNvPr>
          <p:cNvCxnSpPr>
            <a:cxnSpLocks/>
          </p:cNvCxnSpPr>
          <p:nvPr/>
        </p:nvCxnSpPr>
        <p:spPr>
          <a:xfrm flipH="1">
            <a:off x="3365500" y="4891098"/>
            <a:ext cx="1447802" cy="10417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F22A2267-037C-4A6F-A0E2-53AD888E8799}"/>
              </a:ext>
            </a:extLst>
          </p:cNvPr>
          <p:cNvSpPr txBox="1"/>
          <p:nvPr/>
        </p:nvSpPr>
        <p:spPr>
          <a:xfrm>
            <a:off x="4142983" y="5367436"/>
            <a:ext cx="895275" cy="369332"/>
          </a:xfrm>
          <a:prstGeom prst="rect">
            <a:avLst/>
          </a:prstGeom>
          <a:noFill/>
        </p:spPr>
        <p:txBody>
          <a:bodyPr wrap="square">
            <a:spAutoFit/>
          </a:bodyPr>
          <a:lstStyle/>
          <a:p>
            <a:r>
              <a:rPr lang="en-IN" b="1" dirty="0">
                <a:latin typeface="Candara" panose="020E0502030303020204" pitchFamily="34" charset="0"/>
              </a:rPr>
              <a:t>X=1</a:t>
            </a:r>
          </a:p>
        </p:txBody>
      </p:sp>
      <p:sp>
        <p:nvSpPr>
          <p:cNvPr id="2" name="TextBox 1">
            <a:extLst>
              <a:ext uri="{FF2B5EF4-FFF2-40B4-BE49-F238E27FC236}">
                <a16:creationId xmlns:a16="http://schemas.microsoft.com/office/drawing/2014/main" id="{C138CD6A-8182-4785-A087-EDC361810FDA}"/>
              </a:ext>
            </a:extLst>
          </p:cNvPr>
          <p:cNvSpPr txBox="1"/>
          <p:nvPr/>
        </p:nvSpPr>
        <p:spPr>
          <a:xfrm>
            <a:off x="6744236" y="3350312"/>
            <a:ext cx="3568700" cy="1200329"/>
          </a:xfrm>
          <a:prstGeom prst="rect">
            <a:avLst/>
          </a:prstGeom>
          <a:noFill/>
        </p:spPr>
        <p:txBody>
          <a:bodyPr wrap="square" rtlCol="0">
            <a:spAutoFit/>
          </a:bodyPr>
          <a:lstStyle/>
          <a:p>
            <a:r>
              <a:rPr lang="en-IN" sz="2400" dirty="0">
                <a:latin typeface="Candara" panose="020E0502030303020204" pitchFamily="34" charset="0"/>
              </a:rPr>
              <a:t>Different replies, even though no updates in between : </a:t>
            </a:r>
            <a:r>
              <a:rPr lang="en-IN" sz="2400" b="1" dirty="0">
                <a:solidFill>
                  <a:srgbClr val="FF0000"/>
                </a:solidFill>
                <a:latin typeface="Candara" panose="020E0502030303020204" pitchFamily="34" charset="0"/>
              </a:rPr>
              <a:t>Soft State</a:t>
            </a:r>
          </a:p>
        </p:txBody>
      </p:sp>
      <p:sp>
        <p:nvSpPr>
          <p:cNvPr id="17" name="Rectangle 16">
            <a:extLst>
              <a:ext uri="{FF2B5EF4-FFF2-40B4-BE49-F238E27FC236}">
                <a16:creationId xmlns:a16="http://schemas.microsoft.com/office/drawing/2014/main" id="{192B7114-28FD-4C26-AE38-AC80276D6ABA}"/>
              </a:ext>
            </a:extLst>
          </p:cNvPr>
          <p:cNvSpPr/>
          <p:nvPr/>
        </p:nvSpPr>
        <p:spPr>
          <a:xfrm>
            <a:off x="3466247" y="4317185"/>
            <a:ext cx="1753169" cy="327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ndara" panose="020E0502030303020204" pitchFamily="34" charset="0"/>
              </a:rPr>
              <a:t>Tx Coordinator</a:t>
            </a:r>
          </a:p>
        </p:txBody>
      </p:sp>
    </p:spTree>
    <p:extLst>
      <p:ext uri="{BB962C8B-B14F-4D97-AF65-F5344CB8AC3E}">
        <p14:creationId xmlns:p14="http://schemas.microsoft.com/office/powerpoint/2010/main" val="2302240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4BCC8-5C38-460D-B4E2-3360BB8877D1}"/>
              </a:ext>
            </a:extLst>
          </p:cNvPr>
          <p:cNvSpPr>
            <a:spLocks noGrp="1"/>
          </p:cNvSpPr>
          <p:nvPr>
            <p:ph idx="1"/>
          </p:nvPr>
        </p:nvSpPr>
        <p:spPr>
          <a:xfrm>
            <a:off x="838200" y="919851"/>
            <a:ext cx="8355904" cy="4351338"/>
          </a:xfrm>
        </p:spPr>
        <p:txBody>
          <a:bodyPr vert="horz" lIns="91440" tIns="45720" rIns="91440" bIns="45720" rtlCol="0" anchor="t">
            <a:normAutofit/>
          </a:bodyPr>
          <a:lstStyle/>
          <a:p>
            <a:pPr>
              <a:buFont typeface="Wingdings,Sans-Serif" panose="020B0604020202020204" pitchFamily="34" charset="0"/>
              <a:buChar char="Ø"/>
            </a:pPr>
            <a:r>
              <a:rPr lang="en-US" dirty="0">
                <a:latin typeface="Candara" panose="020E0502030303020204" pitchFamily="34" charset="0"/>
                <a:cs typeface="Calibri"/>
              </a:rPr>
              <a:t>As software engineers we tend to look at our systems as closed loops.</a:t>
            </a:r>
            <a:endParaRPr lang="en-US" dirty="0">
              <a:latin typeface="Candara" panose="020E0502030303020204" pitchFamily="34" charset="0"/>
              <a:ea typeface="+mn-lt"/>
              <a:cs typeface="+mn-lt"/>
            </a:endParaRPr>
          </a:p>
          <a:p>
            <a:pPr>
              <a:buFont typeface="Wingdings,Sans-Serif" panose="020B0604020202020204" pitchFamily="34" charset="0"/>
              <a:buChar char="Ø"/>
            </a:pPr>
            <a:endParaRPr lang="en-US" dirty="0">
              <a:latin typeface="Candara" panose="020E0502030303020204" pitchFamily="34" charset="0"/>
              <a:ea typeface="+mn-lt"/>
              <a:cs typeface="+mn-lt"/>
            </a:endParaRPr>
          </a:p>
          <a:p>
            <a:pPr>
              <a:buFont typeface="Wingdings,Sans-Serif" panose="020B0604020202020204" pitchFamily="34" charset="0"/>
              <a:buChar char="Ø"/>
            </a:pPr>
            <a:r>
              <a:rPr lang="en-US" dirty="0">
                <a:latin typeface="Candara" panose="020E0502030303020204" pitchFamily="34" charset="0"/>
                <a:ea typeface="+mn-lt"/>
                <a:cs typeface="+mn-lt"/>
              </a:rPr>
              <a:t>There is a necessity for creating a correct software systems in terms of predictable inputs produce predictable outputs.</a:t>
            </a:r>
          </a:p>
          <a:p>
            <a:pPr>
              <a:buFont typeface="Wingdings,Sans-Serif" panose="020B0604020202020204" pitchFamily="34" charset="0"/>
              <a:buChar char="Ø"/>
            </a:pPr>
            <a:endParaRPr lang="en-US" dirty="0">
              <a:latin typeface="Candara" panose="020E0502030303020204" pitchFamily="34" charset="0"/>
              <a:ea typeface="+mn-lt"/>
              <a:cs typeface="+mn-lt"/>
            </a:endParaRPr>
          </a:p>
          <a:p>
            <a:pPr>
              <a:buFont typeface="Wingdings,Sans-Serif" panose="020B0604020202020204" pitchFamily="34" charset="0"/>
              <a:buChar char="Ø"/>
            </a:pPr>
            <a:r>
              <a:rPr lang="en-US" dirty="0">
                <a:latin typeface="Candara" panose="020E0502030303020204" pitchFamily="34" charset="0"/>
                <a:cs typeface="Calibri"/>
              </a:rPr>
              <a:t>The good news in many cases is that using BASE doesn’t change the predictability of a system as a closed loop, but it does require looking at the behavior in total.</a:t>
            </a:r>
            <a:endParaRPr lang="en-US" dirty="0">
              <a:latin typeface="Candara" panose="020E0502030303020204" pitchFamily="34" charset="0"/>
              <a:ea typeface="+mn-lt"/>
              <a:cs typeface="+mn-lt"/>
            </a:endParaRPr>
          </a:p>
          <a:p>
            <a:pPr>
              <a:buFont typeface="Wingdings,Sans-Serif" panose="020B0604020202020204" pitchFamily="34" charset="0"/>
              <a:buChar char="Ø"/>
            </a:pPr>
            <a:endParaRPr lang="en-US" dirty="0">
              <a:latin typeface="Candara" panose="020E0502030303020204" pitchFamily="34" charset="0"/>
              <a:ea typeface="+mn-lt"/>
              <a:cs typeface="+mn-lt"/>
            </a:endParaRPr>
          </a:p>
          <a:p>
            <a:pPr>
              <a:buFont typeface="Wingdings,Sans-Serif" panose="020B0604020202020204" pitchFamily="34" charset="0"/>
              <a:buChar char="Ø"/>
            </a:pPr>
            <a:r>
              <a:rPr lang="en-US" dirty="0">
                <a:latin typeface="Candara" panose="020E0502030303020204" pitchFamily="34" charset="0"/>
                <a:ea typeface="+mn-lt"/>
                <a:cs typeface="+mn-lt"/>
              </a:rPr>
              <a:t>A simple example is given in the next slide to understand this point.</a:t>
            </a:r>
            <a:endParaRPr lang="en-US" dirty="0">
              <a:latin typeface="Candara" panose="020E0502030303020204" pitchFamily="34" charset="0"/>
              <a:cs typeface="Calibri"/>
            </a:endParaRPr>
          </a:p>
          <a:p>
            <a:endParaRPr lang="en-US" dirty="0">
              <a:latin typeface="Candara" panose="020E0502030303020204" pitchFamily="34" charset="0"/>
              <a:cs typeface="Calibri"/>
            </a:endParaRPr>
          </a:p>
        </p:txBody>
      </p:sp>
    </p:spTree>
    <p:extLst>
      <p:ext uri="{BB962C8B-B14F-4D97-AF65-F5344CB8AC3E}">
        <p14:creationId xmlns:p14="http://schemas.microsoft.com/office/powerpoint/2010/main" val="8829531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63E4E-12F7-4642-8F24-6D4FBD8637D7}"/>
              </a:ext>
            </a:extLst>
          </p:cNvPr>
          <p:cNvSpPr>
            <a:spLocks noGrp="1"/>
          </p:cNvSpPr>
          <p:nvPr>
            <p:ph idx="1"/>
          </p:nvPr>
        </p:nvSpPr>
        <p:spPr>
          <a:xfrm>
            <a:off x="838200" y="991738"/>
            <a:ext cx="8343378" cy="4351338"/>
          </a:xfrm>
        </p:spPr>
        <p:txBody>
          <a:bodyPr vert="horz" lIns="91440" tIns="45720" rIns="91440" bIns="45720" rtlCol="0" anchor="t">
            <a:normAutofit/>
          </a:bodyPr>
          <a:lstStyle/>
          <a:p>
            <a:pPr>
              <a:buFont typeface="Wingdings" panose="020B0604020202020204" pitchFamily="34" charset="0"/>
              <a:buChar char="Ø"/>
            </a:pPr>
            <a:r>
              <a:rPr lang="en-US" dirty="0">
                <a:solidFill>
                  <a:schemeClr val="tx1"/>
                </a:solidFill>
                <a:latin typeface="Candara" panose="020E0502030303020204" pitchFamily="34" charset="0"/>
                <a:cs typeface="Calibri"/>
              </a:rPr>
              <a:t>Consider a system where users can transfer assets to other users and the type of asset is irrelevant.</a:t>
            </a:r>
            <a:endParaRPr lang="en-US" dirty="0">
              <a:solidFill>
                <a:schemeClr val="tx1"/>
              </a:solidFill>
              <a:latin typeface="Candara" panose="020E0502030303020204" pitchFamily="34" charset="0"/>
            </a:endParaRPr>
          </a:p>
          <a:p>
            <a:pPr>
              <a:buFont typeface="Wingdings" panose="020B0604020202020204" pitchFamily="34" charset="0"/>
              <a:buChar char="Ø"/>
            </a:pPr>
            <a:endParaRPr lang="en-US" dirty="0">
              <a:solidFill>
                <a:schemeClr val="tx1"/>
              </a:solidFill>
              <a:latin typeface="Candara" panose="020E0502030303020204" pitchFamily="34" charset="0"/>
              <a:cs typeface="Calibri"/>
            </a:endParaRPr>
          </a:p>
          <a:p>
            <a:pPr>
              <a:buFont typeface="Wingdings" panose="020B0604020202020204" pitchFamily="34" charset="0"/>
              <a:buChar char="Ø"/>
            </a:pPr>
            <a:r>
              <a:rPr lang="en-US" dirty="0">
                <a:solidFill>
                  <a:schemeClr val="tx1"/>
                </a:solidFill>
                <a:latin typeface="Candara" panose="020E0502030303020204" pitchFamily="34" charset="0"/>
                <a:ea typeface="+mn-lt"/>
                <a:cs typeface="+mn-lt"/>
              </a:rPr>
              <a:t>Assume that the two operations of taking the asset from one user and giving it to other user are decoupled </a:t>
            </a:r>
          </a:p>
          <a:p>
            <a:pPr marL="0" indent="0">
              <a:buNone/>
            </a:pPr>
            <a:endParaRPr lang="en-US" dirty="0">
              <a:solidFill>
                <a:schemeClr val="tx1"/>
              </a:solidFill>
              <a:latin typeface="Candara" panose="020E0502030303020204" pitchFamily="34" charset="0"/>
              <a:ea typeface="+mn-lt"/>
              <a:cs typeface="+mn-lt"/>
            </a:endParaRPr>
          </a:p>
          <a:p>
            <a:pPr>
              <a:buFont typeface="Wingdings" panose="020B0604020202020204" pitchFamily="34" charset="0"/>
              <a:buChar char="Ø"/>
            </a:pPr>
            <a:r>
              <a:rPr lang="en-US" dirty="0">
                <a:solidFill>
                  <a:schemeClr val="tx1"/>
                </a:solidFill>
                <a:latin typeface="Candara" panose="020E0502030303020204" pitchFamily="34" charset="0"/>
                <a:ea typeface="+mn-lt"/>
                <a:cs typeface="+mn-lt"/>
              </a:rPr>
              <a:t>This system feels nondeterministic and problematic.</a:t>
            </a:r>
            <a:endParaRPr lang="en-US" dirty="0">
              <a:solidFill>
                <a:schemeClr val="tx1"/>
              </a:solidFill>
              <a:latin typeface="Candara" panose="020E0502030303020204" pitchFamily="34" charset="0"/>
              <a:cs typeface="Calibri"/>
            </a:endParaRPr>
          </a:p>
          <a:p>
            <a:pPr>
              <a:buFont typeface="Wingdings" panose="020B0604020202020204" pitchFamily="34" charset="0"/>
              <a:buChar char="Ø"/>
            </a:pPr>
            <a:endParaRPr lang="en-US" dirty="0">
              <a:solidFill>
                <a:schemeClr val="tx1"/>
              </a:solidFill>
              <a:latin typeface="Candara" panose="020E0502030303020204" pitchFamily="34" charset="0"/>
              <a:ea typeface="+mn-lt"/>
              <a:cs typeface="+mn-lt"/>
            </a:endParaRPr>
          </a:p>
          <a:p>
            <a:pPr>
              <a:buFont typeface="Wingdings" panose="020B0604020202020204" pitchFamily="34" charset="0"/>
              <a:buChar char="Ø"/>
            </a:pPr>
            <a:r>
              <a:rPr lang="en-US" dirty="0">
                <a:solidFill>
                  <a:schemeClr val="tx1"/>
                </a:solidFill>
                <a:latin typeface="Candara" panose="020E0502030303020204" pitchFamily="34" charset="0"/>
                <a:ea typeface="+mn-lt"/>
                <a:cs typeface="+mn-lt"/>
              </a:rPr>
              <a:t>There is a period of time where the asset has left one user and has not arrived at the other. The size of this time window can be determined by the messaging system design</a:t>
            </a:r>
          </a:p>
          <a:p>
            <a:pPr marL="0" indent="0">
              <a:buNone/>
            </a:pPr>
            <a:endParaRPr lang="en-US" dirty="0">
              <a:solidFill>
                <a:schemeClr val="tx1"/>
              </a:solidFill>
              <a:latin typeface="Candara" panose="020E0502030303020204" pitchFamily="34" charset="0"/>
              <a:cs typeface="Calibri"/>
            </a:endParaRPr>
          </a:p>
        </p:txBody>
      </p:sp>
    </p:spTree>
    <p:extLst>
      <p:ext uri="{BB962C8B-B14F-4D97-AF65-F5344CB8AC3E}">
        <p14:creationId xmlns:p14="http://schemas.microsoft.com/office/powerpoint/2010/main" val="1044653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9AB9-43D5-4329-9A10-BE21BEB935E2}"/>
              </a:ext>
            </a:extLst>
          </p:cNvPr>
          <p:cNvSpPr>
            <a:spLocks noGrp="1"/>
          </p:cNvSpPr>
          <p:nvPr>
            <p:ph type="title"/>
          </p:nvPr>
        </p:nvSpPr>
        <p:spPr>
          <a:xfrm>
            <a:off x="677334" y="997907"/>
            <a:ext cx="8596668" cy="1320800"/>
          </a:xfrm>
        </p:spPr>
        <p:txBody>
          <a:bodyPr/>
          <a:lstStyle/>
          <a:p>
            <a:r>
              <a:rPr lang="en-US" dirty="0">
                <a:solidFill>
                  <a:srgbClr val="0070C0"/>
                </a:solidFill>
                <a:latin typeface="Candara" panose="020E0502030303020204" pitchFamily="34" charset="0"/>
                <a:cs typeface="Calibri Light"/>
              </a:rPr>
              <a:t>Event-Driven Architecture</a:t>
            </a:r>
            <a:endParaRPr lang="en-US" dirty="0">
              <a:solidFill>
                <a:srgbClr val="0070C0"/>
              </a:solidFill>
              <a:latin typeface="Candara" panose="020E0502030303020204" pitchFamily="34" charset="0"/>
            </a:endParaRPr>
          </a:p>
        </p:txBody>
      </p:sp>
      <p:sp>
        <p:nvSpPr>
          <p:cNvPr id="3" name="Content Placeholder 2">
            <a:extLst>
              <a:ext uri="{FF2B5EF4-FFF2-40B4-BE49-F238E27FC236}">
                <a16:creationId xmlns:a16="http://schemas.microsoft.com/office/drawing/2014/main" id="{348F2AEC-02EF-404D-BA69-D17A968D2C5F}"/>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dirty="0">
                <a:latin typeface="Candara" panose="020E0502030303020204" pitchFamily="34" charset="0"/>
                <a:ea typeface="+mn-lt"/>
                <a:cs typeface="+mn-lt"/>
              </a:rPr>
              <a:t>what if you need to notify the user that the asset has arrived?</a:t>
            </a:r>
            <a:endParaRPr lang="en-US" dirty="0">
              <a:latin typeface="Candara" panose="020E0502030303020204" pitchFamily="34" charset="0"/>
            </a:endParaRPr>
          </a:p>
          <a:p>
            <a:pPr>
              <a:buFont typeface="Wingdings" panose="020B0604020202020204" pitchFamily="34" charset="0"/>
              <a:buChar char="Ø"/>
            </a:pPr>
            <a:endParaRPr lang="en-US" dirty="0">
              <a:latin typeface="Candara" panose="020E0502030303020204" pitchFamily="34" charset="0"/>
              <a:cs typeface="Calibri"/>
            </a:endParaRPr>
          </a:p>
          <a:p>
            <a:pPr>
              <a:buFont typeface="Wingdings" panose="020B0604020202020204" pitchFamily="34" charset="0"/>
              <a:buChar char="Ø"/>
            </a:pPr>
            <a:r>
              <a:rPr lang="en-US" dirty="0">
                <a:latin typeface="Candara" panose="020E0502030303020204" pitchFamily="34" charset="0"/>
                <a:cs typeface="Calibri"/>
              </a:rPr>
              <a:t>Creating an event within the transaction </a:t>
            </a:r>
            <a:r>
              <a:rPr lang="en-US" dirty="0">
                <a:latin typeface="Candara" panose="020E0502030303020204" pitchFamily="34" charset="0"/>
                <a:ea typeface="+mn-lt"/>
                <a:cs typeface="+mn-lt"/>
              </a:rPr>
              <a:t>that commits the asset to the receiving user provides a mechanism for performing further processing once a known state has been reached</a:t>
            </a:r>
            <a:endParaRPr lang="en-US" dirty="0">
              <a:latin typeface="Candara" panose="020E0502030303020204" pitchFamily="34" charset="0"/>
              <a:cs typeface="Calibri"/>
            </a:endParaRPr>
          </a:p>
          <a:p>
            <a:pPr marL="0" indent="0">
              <a:buNone/>
            </a:pPr>
            <a:endParaRPr lang="en-US" dirty="0">
              <a:latin typeface="Candara" panose="020E0502030303020204" pitchFamily="34" charset="0"/>
              <a:cs typeface="Calibri"/>
            </a:endParaRPr>
          </a:p>
          <a:p>
            <a:pPr>
              <a:buFont typeface="Wingdings" panose="020B0604020202020204" pitchFamily="34" charset="0"/>
              <a:buChar char="Ø"/>
            </a:pPr>
            <a:r>
              <a:rPr lang="en-US" dirty="0">
                <a:latin typeface="Candara" panose="020E0502030303020204" pitchFamily="34" charset="0"/>
                <a:ea typeface="+mn-lt"/>
                <a:cs typeface="+mn-lt"/>
              </a:rPr>
              <a:t>EDA (event-driven architecture) can provide dramatic improvements in scalability and architectural decoupling.</a:t>
            </a:r>
            <a:endParaRPr lang="en-US" dirty="0">
              <a:latin typeface="Candara" panose="020E0502030303020204" pitchFamily="34" charset="0"/>
              <a:cs typeface="Calibri"/>
            </a:endParaRPr>
          </a:p>
        </p:txBody>
      </p:sp>
    </p:spTree>
    <p:extLst>
      <p:ext uri="{BB962C8B-B14F-4D97-AF65-F5344CB8AC3E}">
        <p14:creationId xmlns:p14="http://schemas.microsoft.com/office/powerpoint/2010/main" val="25587239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F122-4A64-44DA-9462-B5A15E053218}"/>
              </a:ext>
            </a:extLst>
          </p:cNvPr>
          <p:cNvSpPr>
            <a:spLocks noGrp="1"/>
          </p:cNvSpPr>
          <p:nvPr>
            <p:ph type="title"/>
          </p:nvPr>
        </p:nvSpPr>
        <p:spPr/>
        <p:txBody>
          <a:bodyPr/>
          <a:lstStyle/>
          <a:p>
            <a:r>
              <a:rPr lang="en-US" dirty="0">
                <a:solidFill>
                  <a:srgbClr val="0070C0"/>
                </a:solidFill>
                <a:latin typeface="Candara" panose="020E0502030303020204" pitchFamily="34" charset="0"/>
                <a:cs typeface="Calibri Light"/>
              </a:rPr>
              <a:t>Conclusion</a:t>
            </a:r>
            <a:endParaRPr lang="en-US" dirty="0">
              <a:solidFill>
                <a:srgbClr val="0070C0"/>
              </a:solidFill>
              <a:latin typeface="Candara" panose="020E0502030303020204" pitchFamily="34" charset="0"/>
            </a:endParaRPr>
          </a:p>
        </p:txBody>
      </p:sp>
      <p:sp>
        <p:nvSpPr>
          <p:cNvPr id="3" name="Content Placeholder 2">
            <a:extLst>
              <a:ext uri="{FF2B5EF4-FFF2-40B4-BE49-F238E27FC236}">
                <a16:creationId xmlns:a16="http://schemas.microsoft.com/office/drawing/2014/main" id="{B5984988-2D39-401A-ACD6-A795969F7090}"/>
              </a:ext>
            </a:extLst>
          </p:cNvPr>
          <p:cNvSpPr>
            <a:spLocks noGrp="1"/>
          </p:cNvSpPr>
          <p:nvPr>
            <p:ph idx="1"/>
          </p:nvPr>
        </p:nvSpPr>
        <p:spPr>
          <a:xfrm>
            <a:off x="677334" y="1684600"/>
            <a:ext cx="8596668" cy="3880773"/>
          </a:xfrm>
        </p:spPr>
        <p:txBody>
          <a:bodyPr vert="horz" lIns="91440" tIns="45720" rIns="91440" bIns="45720" rtlCol="0" anchor="t">
            <a:normAutofit/>
          </a:bodyPr>
          <a:lstStyle/>
          <a:p>
            <a:pPr>
              <a:buFont typeface="Wingdings" panose="020B0604020202020204" pitchFamily="34" charset="0"/>
              <a:buChar char="Ø"/>
            </a:pPr>
            <a:r>
              <a:rPr lang="en-US" dirty="0">
                <a:latin typeface="Candara" panose="020E0502030303020204" pitchFamily="34" charset="0"/>
                <a:ea typeface="+mn-lt"/>
                <a:cs typeface="+mn-lt"/>
              </a:rPr>
              <a:t>The traditional transactional models are problematic when loads need to be spread across a large number of components.</a:t>
            </a:r>
            <a:endParaRPr lang="en-US" dirty="0">
              <a:latin typeface="Candara" panose="020E0502030303020204" pitchFamily="34" charset="0"/>
            </a:endParaRPr>
          </a:p>
          <a:p>
            <a:pPr>
              <a:buFont typeface="Wingdings" panose="020B0604020202020204" pitchFamily="34" charset="0"/>
              <a:buChar char="Ø"/>
            </a:pPr>
            <a:endParaRPr lang="en-US" dirty="0">
              <a:latin typeface="Candara" panose="020E0502030303020204" pitchFamily="34" charset="0"/>
              <a:cs typeface="Calibri"/>
            </a:endParaRPr>
          </a:p>
          <a:p>
            <a:pPr>
              <a:buFont typeface="Wingdings" panose="020B0604020202020204" pitchFamily="34" charset="0"/>
              <a:buChar char="Ø"/>
            </a:pPr>
            <a:r>
              <a:rPr lang="en-US" dirty="0">
                <a:latin typeface="Candara" panose="020E0502030303020204" pitchFamily="34" charset="0"/>
                <a:ea typeface="+mn-lt"/>
                <a:cs typeface="+mn-lt"/>
              </a:rPr>
              <a:t>Decoupling the operations and performing them in turn provides for improved availability and scale at the cost of consistency</a:t>
            </a:r>
            <a:endParaRPr lang="en-US" dirty="0">
              <a:latin typeface="Candara" panose="020E0502030303020204" pitchFamily="34" charset="0"/>
              <a:cs typeface="Calibri"/>
            </a:endParaRPr>
          </a:p>
        </p:txBody>
      </p:sp>
    </p:spTree>
    <p:extLst>
      <p:ext uri="{BB962C8B-B14F-4D97-AF65-F5344CB8AC3E}">
        <p14:creationId xmlns:p14="http://schemas.microsoft.com/office/powerpoint/2010/main" val="13205335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67A2C77B04E3448E1F5267273F702D" ma:contentTypeVersion="7" ma:contentTypeDescription="Create a new document." ma:contentTypeScope="" ma:versionID="af5885d3316ec68d677e46192cefba48">
  <xsd:schema xmlns:xsd="http://www.w3.org/2001/XMLSchema" xmlns:xs="http://www.w3.org/2001/XMLSchema" xmlns:p="http://schemas.microsoft.com/office/2006/metadata/properties" xmlns:ns3="58560ab7-94d4-4903-bb4a-823fafb31a29" xmlns:ns4="f9e01e35-f896-4350-8adf-0282a1b88ef7" targetNamespace="http://schemas.microsoft.com/office/2006/metadata/properties" ma:root="true" ma:fieldsID="611b15aef4bb0524ba89349144d483a2" ns3:_="" ns4:_="">
    <xsd:import namespace="58560ab7-94d4-4903-bb4a-823fafb31a29"/>
    <xsd:import namespace="f9e01e35-f896-4350-8adf-0282a1b88ef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Details" minOccurs="0"/>
                <xsd:element ref="ns4:SharedWithUser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560ab7-94d4-4903-bb4a-823fafb31a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9e01e35-f896-4350-8adf-0282a1b88ef7" elementFormDefault="qualified">
    <xsd:import namespace="http://schemas.microsoft.com/office/2006/documentManagement/types"/>
    <xsd:import namespace="http://schemas.microsoft.com/office/infopath/2007/PartnerControls"/>
    <xsd:element name="SharedWithDetails" ma:index="12" nillable="true" ma:displayName="Shared With Details" ma:internalName="SharedWithDetails" ma:readOnly="true">
      <xsd:simpleType>
        <xsd:restriction base="dms:Note">
          <xsd:maxLength value="255"/>
        </xsd:restrictio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2B4A48-E077-47AB-9940-2CA82ACC5616}">
  <ds:schemaRefs>
    <ds:schemaRef ds:uri="http://schemas.microsoft.com/sharepoint/v3/contenttype/forms"/>
  </ds:schemaRefs>
</ds:datastoreItem>
</file>

<file path=customXml/itemProps2.xml><?xml version="1.0" encoding="utf-8"?>
<ds:datastoreItem xmlns:ds="http://schemas.openxmlformats.org/officeDocument/2006/customXml" ds:itemID="{5F6621DE-FC52-48BC-8669-67187F1A80EB}">
  <ds:schemaRefs>
    <ds:schemaRef ds:uri="58560ab7-94d4-4903-bb4a-823fafb31a29"/>
    <ds:schemaRef ds:uri="f9e01e35-f896-4350-8adf-0282a1b88ef7"/>
    <ds:schemaRef ds:uri="http://www.w3.org/XML/1998/namespace"/>
    <ds:schemaRef ds:uri="http://schemas.microsoft.com/office/2006/documentManagement/types"/>
    <ds:schemaRef ds:uri="http://purl.org/dc/elements/1.1/"/>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A7BC84E8-7650-496F-A8C1-0B43B099DB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560ab7-94d4-4903-bb4a-823fafb31a29"/>
    <ds:schemaRef ds:uri="f9e01e35-f896-4350-8adf-0282a1b88e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642</TotalTime>
  <Words>5775</Words>
  <Application>Microsoft Office PowerPoint</Application>
  <PresentationFormat>Widescreen</PresentationFormat>
  <Paragraphs>990</Paragraphs>
  <Slides>98</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98</vt:i4>
      </vt:variant>
    </vt:vector>
  </HeadingPairs>
  <TitlesOfParts>
    <vt:vector size="109" baseType="lpstr">
      <vt:lpstr>Arial</vt:lpstr>
      <vt:lpstr>Calibri</vt:lpstr>
      <vt:lpstr>Candara</vt:lpstr>
      <vt:lpstr>Linux Libertine</vt:lpstr>
      <vt:lpstr>Open Sans</vt:lpstr>
      <vt:lpstr>sohne</vt:lpstr>
      <vt:lpstr>Trebuchet MS</vt:lpstr>
      <vt:lpstr>Wingdings</vt:lpstr>
      <vt:lpstr>Wingdings 3</vt:lpstr>
      <vt:lpstr>Wingdings,Sans-Serif</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Remember ACID properties?</vt:lpstr>
      <vt:lpstr>PowerPoint Presentation</vt:lpstr>
      <vt:lpstr>Non-distributed case</vt:lpstr>
      <vt:lpstr>Non-distributed case</vt:lpstr>
      <vt:lpstr>Consistency not guaranteed.</vt:lpstr>
      <vt:lpstr>  Consistency in  Distributed Databases? 2PC  </vt:lpstr>
      <vt:lpstr>What is 2PC?</vt:lpstr>
      <vt:lpstr>Example 1: Distributed Transaction using 2PC </vt:lpstr>
      <vt:lpstr>PowerPoint Presentation</vt:lpstr>
      <vt:lpstr>PowerPoint Presentation</vt:lpstr>
      <vt:lpstr>PowerPoint Presentation</vt:lpstr>
      <vt:lpstr>PowerPoint Presentation</vt:lpstr>
      <vt:lpstr>PowerPoint Presentation</vt:lpstr>
      <vt:lpstr>Problem with 2PC: Reduces Availability</vt:lpstr>
      <vt:lpstr>PowerPoint Presentation</vt:lpstr>
      <vt:lpstr>PowerPoint Presentation</vt:lpstr>
      <vt:lpstr>PowerPoint Presentation</vt:lpstr>
      <vt:lpstr>PowerPoint Presentation</vt:lpstr>
      <vt:lpstr>PowerPoint Presentation</vt:lpstr>
      <vt:lpstr>PowerPoint Presentation</vt:lpstr>
      <vt:lpstr>2PC–An Illustration</vt:lpstr>
      <vt:lpstr>PowerPoint Presentation</vt:lpstr>
      <vt:lpstr>PowerPoint Presentation</vt:lpstr>
      <vt:lpstr>PowerPoint Presentation</vt:lpstr>
      <vt:lpstr>BASE-An ACID Alternative</vt:lpstr>
      <vt:lpstr>Relaxing Consistency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is it not fully available?  We still have 2PC!</vt:lpstr>
      <vt:lpstr>PowerPoint Presentation</vt:lpstr>
      <vt:lpstr>PowerPoint Presentation</vt:lpstr>
      <vt:lpstr>Avoiding 2PC: What can be done?</vt:lpstr>
      <vt:lpstr>Avoiding 2PC:</vt:lpstr>
      <vt:lpstr>PowerPoint Presentation</vt:lpstr>
      <vt:lpstr>PowerPoint Presentation</vt:lpstr>
      <vt:lpstr>We don’t want 2PC at all.</vt:lpstr>
      <vt:lpstr>PowerPoint Presentation</vt:lpstr>
      <vt:lpstr>PowerPoint Presentation</vt:lpstr>
      <vt:lpstr>PowerPoint Presentation</vt:lpstr>
      <vt:lpstr>We need to support partial failures.</vt:lpstr>
      <vt:lpstr>We need to support partial failures. Idempotency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 State/Eventually Consistent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Event-Driven Architecture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A</dc:creator>
  <cp:lastModifiedBy>Aman Choudhary</cp:lastModifiedBy>
  <cp:revision>64</cp:revision>
  <dcterms:created xsi:type="dcterms:W3CDTF">2021-04-21T09:43:08Z</dcterms:created>
  <dcterms:modified xsi:type="dcterms:W3CDTF">2021-04-22T13:47:00Z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0x0101007967A2C77B04E3448E1F5267273F702D</vt:lpwstr>
  </property>
</Properties>
</file>