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slides/_rels/slide118.xml.rels" ContentType="application/vnd.openxmlformats-package.relationships+xml"/>
  <Override PartName="/ppt/slides/_rels/slide85.xml.rels" ContentType="application/vnd.openxmlformats-package.relationships+xml"/>
  <Override PartName="/ppt/slides/_rels/slide88.xml.rels" ContentType="application/vnd.openxmlformats-package.relationships+xml"/>
  <Override PartName="/ppt/slides/_rels/slide115.xml.rels" ContentType="application/vnd.openxmlformats-package.relationships+xml"/>
  <Override PartName="/ppt/slides/_rels/slide82.xml.rels" ContentType="application/vnd.openxmlformats-package.relationships+xml"/>
  <Override PartName="/ppt/slides/_rels/slide38.xml.rels" ContentType="application/vnd.openxmlformats-package.relationships+xml"/>
  <Override PartName="/ppt/slides/_rels/slide11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11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29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1.xml.rels" ContentType="application/vnd.openxmlformats-package.relationships+xml"/>
  <Override PartName="/ppt/slides/_rels/slide131.xml.rels" ContentType="application/vnd.openxmlformats-package.relationships+xml"/>
  <Override PartName="/ppt/slides/_rels/slide137.xml.rels" ContentType="application/vnd.openxmlformats-package.relationships+xml"/>
  <Override PartName="/ppt/slides/_rels/slide53.xml.rels" ContentType="application/vnd.openxmlformats-package.relationships+xml"/>
  <Override PartName="/ppt/slides/_rels/slide77.xml.rels" ContentType="application/vnd.openxmlformats-package.relationships+xml"/>
  <Override PartName="/ppt/slides/_rels/slide133.xml.rels" ContentType="application/vnd.openxmlformats-package.relationships+xml"/>
  <Override PartName="/ppt/slides/_rels/slide84.xml.rels" ContentType="application/vnd.openxmlformats-package.relationships+xml"/>
  <Override PartName="/ppt/slides/_rels/slide117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139.xml.rels" ContentType="application/vnd.openxmlformats-package.relationships+xml"/>
  <Override PartName="/ppt/slides/_rels/slide54.xml.rels" ContentType="application/vnd.openxmlformats-package.relationships+xml"/>
  <Override PartName="/ppt/slides/_rels/slide33.xml.rels" ContentType="application/vnd.openxmlformats-package.relationships+xml"/>
  <Override PartName="/ppt/slides/_rels/slide110.xml.rels" ContentType="application/vnd.openxmlformats-package.relationships+xml"/>
  <Override PartName="/ppt/slides/_rels/slide129.xml.rels" ContentType="application/vnd.openxmlformats-package.relationships+xml"/>
  <Override PartName="/ppt/slides/_rels/slide96.xml.rels" ContentType="application/vnd.openxmlformats-package.relationships+xml"/>
  <Override PartName="/ppt/slides/_rels/slide43.xml.rels" ContentType="application/vnd.openxmlformats-package.relationships+xml"/>
  <Override PartName="/ppt/slides/_rels/slide4.xml.rels" ContentType="application/vnd.openxmlformats-package.relationships+xml"/>
  <Override PartName="/ppt/slides/_rels/slide134.xml.rels" ContentType="application/vnd.openxmlformats-package.relationships+xml"/>
  <Override PartName="/ppt/slides/_rels/slide78.xml.rels" ContentType="application/vnd.openxmlformats-package.relationships+xml"/>
  <Override PartName="/ppt/slides/_rels/slide2.xml.rels" ContentType="application/vnd.openxmlformats-package.relationships+xml"/>
  <Override PartName="/ppt/slides/_rels/slide119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28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132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30.xml.rels" ContentType="application/vnd.openxmlformats-package.relationships+xml"/>
  <Override PartName="/ppt/slides/_rels/slide5.xml.rels" ContentType="application/vnd.openxmlformats-package.relationships+xml"/>
  <Override PartName="/ppt/slides/_rels/slide135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11.xml.rels" ContentType="application/vnd.openxmlformats-package.relationships+xml"/>
  <Override PartName="/ppt/slides/_rels/slide128.xml.rels" ContentType="application/vnd.openxmlformats-package.relationships+xml"/>
  <Override PartName="/ppt/slides/_rels/slide95.xml.rels" ContentType="application/vnd.openxmlformats-package.relationships+xml"/>
  <Override PartName="/ppt/slides/_rels/slide138.xml.rels" ContentType="application/vnd.openxmlformats-package.relationships+xml"/>
  <Override PartName="/ppt/slides/_rels/slide5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130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36.xml.rels" ContentType="application/vnd.openxmlformats-package.relationships+xml"/>
  <Override PartName="/ppt/slides/_rels/slide35.xml.rels" ContentType="application/vnd.openxmlformats-package.relationships+xml"/>
  <Override PartName="/ppt/slides/_rels/slide112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58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3.xml.rels" ContentType="application/vnd.openxmlformats-package.relationships+xml"/>
  <Override PartName="/ppt/slides/_rels/slide46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127.xml.rels" ContentType="application/vnd.openxmlformats-package.relationships+xml"/>
  <Override PartName="/ppt/slides/_rels/slide94.xml.rels" ContentType="application/vnd.openxmlformats-package.relationships+xml"/>
  <Override PartName="/ppt/slides/_rels/slide124.xml.rels" ContentType="application/vnd.openxmlformats-package.relationships+xml"/>
  <Override PartName="/ppt/slides/_rels/slide47.xml.rels" ContentType="application/vnd.openxmlformats-package.relationships+xml"/>
  <Override PartName="/ppt/slides/_rels/slide91.xml.rels" ContentType="application/vnd.openxmlformats-package.relationships+xml"/>
  <Override PartName="/ppt/slides/_rels/slide62.xml.rels" ContentType="application/vnd.openxmlformats-package.relationships+xml"/>
  <Override PartName="/ppt/slides/_rels/slide140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121.xml.rels" ContentType="application/vnd.openxmlformats-package.relationships+xml"/>
  <Override PartName="/ppt/slides/_rels/slide66.xml.rels" ContentType="application/vnd.openxmlformats-package.relationships+xml"/>
  <Override PartName="/ppt/slides/_rels/slide122.xml.rels" ContentType="application/vnd.openxmlformats-package.relationships+xml"/>
  <Override PartName="/ppt/slides/_rels/slide67.xml.rels" ContentType="application/vnd.openxmlformats-package.relationships+xml"/>
  <Override PartName="/ppt/slides/_rels/slide125.xml.rels" ContentType="application/vnd.openxmlformats-package.relationships+xml"/>
  <Override PartName="/ppt/slides/_rels/slide48.xml.rels" ContentType="application/vnd.openxmlformats-package.relationships+xml"/>
  <Override PartName="/ppt/slides/_rels/slide92.xml.rels" ContentType="application/vnd.openxmlformats-package.relationships+xml"/>
  <Override PartName="/ppt/slides/_rels/slide120.xml.rels" ContentType="application/vnd.openxmlformats-package.relationships+xml"/>
  <Override PartName="/ppt/slides/_rels/slide83.xml.rels" ContentType="application/vnd.openxmlformats-package.relationships+xml"/>
  <Override PartName="/ppt/slides/_rels/slide116.xml.rels" ContentType="application/vnd.openxmlformats-package.relationships+xml"/>
  <Override PartName="/ppt/slides/_rels/slide39.xml.rels" ContentType="application/vnd.openxmlformats-package.relationships+xml"/>
  <Override PartName="/ppt/slides/_rels/slide68.xml.rels" ContentType="application/vnd.openxmlformats-package.relationships+xml"/>
  <Override PartName="/ppt/slides/_rels/slide126.xml.rels" ContentType="application/vnd.openxmlformats-package.relationships+xml"/>
  <Override PartName="/ppt/slides/_rels/slide93.xml.rels" ContentType="application/vnd.openxmlformats-package.relationships+xml"/>
  <Override PartName="/ppt/slides/_rels/slide49.xml.rels" ContentType="application/vnd.openxmlformats-package.relationships+xml"/>
  <Override PartName="/ppt/slides/_rels/slide69.xml.rels" ContentType="application/vnd.openxmlformats-package.relationships+xml"/>
  <Override PartName="/ppt/slides/_rels/slide106.xml.rels" ContentType="application/vnd.openxmlformats-package.relationships+xml"/>
  <Override PartName="/ppt/slides/_rels/slide73.xml.rels" ContentType="application/vnd.openxmlformats-package.relationships+xml"/>
  <Override PartName="/ppt/slides/_rels/slide23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102.xml.rels" ContentType="application/vnd.openxmlformats-package.relationships+xml"/>
  <Override PartName="/ppt/slides/_rels/slide71.xml.rels" ContentType="application/vnd.openxmlformats-package.relationships+xml"/>
  <Override PartName="/ppt/slides/_rels/slide104.xml.rels" ContentType="application/vnd.openxmlformats-package.relationships+xml"/>
  <Override PartName="/ppt/slides/_rels/slide74.xml.rels" ContentType="application/vnd.openxmlformats-package.relationships+xml"/>
  <Override PartName="/ppt/slides/_rels/slide107.xml.rels" ContentType="application/vnd.openxmlformats-package.relationships+xml"/>
  <Override PartName="/ppt/slides/_rels/slide108.xml.rels" ContentType="application/vnd.openxmlformats-package.relationships+xml"/>
  <Override PartName="/ppt/slides/_rels/slide75.xml.rels" ContentType="application/vnd.openxmlformats-package.relationships+xml"/>
  <Override PartName="/ppt/slides/_rels/slide72.xml.rels" ContentType="application/vnd.openxmlformats-package.relationships+xml"/>
  <Override PartName="/ppt/slides/_rels/slide105.xml.rels" ContentType="application/vnd.openxmlformats-package.relationships+xml"/>
  <Override PartName="/ppt/slides/_rels/slide70.xml.rels" ContentType="application/vnd.openxmlformats-package.relationships+xml"/>
  <Override PartName="/ppt/slides/_rels/slide26.xml.rels" ContentType="application/vnd.openxmlformats-package.relationships+xml"/>
  <Override PartName="/ppt/slides/_rels/slide103.xml.rels" ContentType="application/vnd.openxmlformats-package.relationships+xml"/>
  <Override PartName="/ppt/slides/_rels/slide109.xml.rels" ContentType="application/vnd.openxmlformats-package.relationships+xml"/>
  <Override PartName="/ppt/slides/_rels/slide76.xml.rels" ContentType="application/vnd.openxmlformats-package.relationships+xml"/>
  <Override PartName="/ppt/slides/slide127.xml" ContentType="application/vnd.openxmlformats-officedocument.presentationml.slide+xml"/>
  <Override PartName="/ppt/slides/slide99.xml" ContentType="application/vnd.openxmlformats-officedocument.presentationml.slide+xml"/>
  <Override PartName="/ppt/slides/slide126.xml" ContentType="application/vnd.openxmlformats-officedocument.presentationml.slide+xml"/>
  <Override PartName="/ppt/slides/slide98.xml" ContentType="application/vnd.openxmlformats-officedocument.presentationml.slide+xml"/>
  <Override PartName="/ppt/slides/slide125.xml" ContentType="application/vnd.openxmlformats-officedocument.presentationml.slide+xml"/>
  <Override PartName="/ppt/slides/slide97.xml" ContentType="application/vnd.openxmlformats-officedocument.presentationml.slide+xml"/>
  <Override PartName="/ppt/slides/slide29.xml" ContentType="application/vnd.openxmlformats-officedocument.presentationml.slide+xml"/>
  <Override PartName="/ppt/slides/slide124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123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57.xml" ContentType="application/vnd.openxmlformats-officedocument.presentationml.slide+xml"/>
  <Override PartName="/ppt/slides/slide1.xml" ContentType="application/vnd.openxmlformats-officedocument.presentationml.slide+xml"/>
  <Override PartName="/ppt/slides/slide108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109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39.xml" ContentType="application/vnd.openxmlformats-officedocument.presentationml.slide+xml"/>
  <Override PartName="/ppt/slides/slide5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30.xml" ContentType="application/vnd.openxmlformats-officedocument.presentationml.slide+xml"/>
  <Override PartName="/ppt/slides/slide129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1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43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140.xml" ContentType="application/vnd.openxmlformats-officedocument.presentationml.slide+xml"/>
  <Override PartName="/ppt/slides/slide44.xml" ContentType="application/vnd.openxmlformats-officedocument.presentationml.slide+xml"/>
  <Override PartName="/ppt/slides/slide130.xml" ContentType="application/vnd.openxmlformats-officedocument.presentationml.slide+xml"/>
  <Override PartName="/ppt/slides/slide34.xml" ContentType="application/vnd.openxmlformats-officedocument.presentationml.slide+xml"/>
  <Override PartName="/ppt/slides/slide49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50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135.xml" ContentType="application/vnd.openxmlformats-officedocument.presentationml.slide+xml"/>
  <Override PartName="/ppt/slides/slide47.xml" ContentType="application/vnd.openxmlformats-officedocument.presentationml.slide+xml"/>
  <Override PartName="/ppt/slides/slide38.xml" ContentType="application/vnd.openxmlformats-officedocument.presentationml.slide+xml"/>
  <Override PartName="/ppt/slides/slide134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133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slides/slide132.xml" ContentType="application/vnd.openxmlformats-officedocument.presentationml.slide+xml"/>
  <Override PartName="/ppt/slides/slide107.xml" ContentType="application/vnd.openxmlformats-officedocument.presentationml.slide+xml"/>
  <Override PartName="/ppt/slides/slide79.xml" ContentType="application/vnd.openxmlformats-officedocument.presentationml.slide+xml"/>
  <Override PartName="/ppt/slides/slide131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110.xml" ContentType="application/vnd.openxmlformats-officedocument.presentationml.slide+xml"/>
  <Override PartName="/ppt/slides/slide14.xml" ContentType="application/vnd.openxmlformats-officedocument.presentationml.slide+xml"/>
  <Override PartName="/ppt/slides/slide82.xml" ContentType="application/vnd.openxmlformats-officedocument.presentationml.slide+xml"/>
  <Override PartName="/ppt/slides/slide20.xml" ContentType="application/vnd.openxmlformats-officedocument.presentationml.slide+xml"/>
  <Override PartName="/ppt/slides/slide119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111.xml" ContentType="application/vnd.openxmlformats-officedocument.presentationml.slide+xml"/>
  <Override PartName="/ppt/slides/slide83.xml" ContentType="application/vnd.openxmlformats-officedocument.presentationml.slide+xml"/>
  <Override PartName="/ppt/slides/slide21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112.xml" ContentType="application/vnd.openxmlformats-officedocument.presentationml.slide+xml"/>
  <Override PartName="/ppt/slides/slide84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120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68.xml" ContentType="application/vnd.openxmlformats-officedocument.presentationml.slide+xml"/>
  <Override PartName="/ppt/slides/slide25.xml" ContentType="application/vnd.openxmlformats-officedocument.presentationml.slide+xml"/>
  <Override PartName="/ppt/slides/slide121.xml" ContentType="application/vnd.openxmlformats-officedocument.presentationml.slide+xml"/>
  <Override PartName="/ppt/slides/slide93.xml" ContentType="application/vnd.openxmlformats-officedocument.presentationml.slide+xml"/>
  <Override PartName="/ppt/slides/slide69.xml" ContentType="application/vnd.openxmlformats-officedocument.presentationml.slide+xml"/>
  <Override PartName="/ppt/slides/slide26.xml" ContentType="application/vnd.openxmlformats-officedocument.presentationml.slide+xml"/>
  <Override PartName="/ppt/slides/slide122.xml" ContentType="application/vnd.openxmlformats-officedocument.presentationml.slide+xml"/>
  <Override PartName="/ppt/slides/slide9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100.xml" ContentType="application/vnd.openxmlformats-officedocument.presentationml.slide+xml"/>
  <Override PartName="/ppt/slides/slide72.xml" ContentType="application/vnd.openxmlformats-officedocument.presentationml.slide+xml"/>
  <Override PartName="/ppt/slides/slide101.xml" ContentType="application/vnd.openxmlformats-officedocument.presentationml.slide+xml"/>
  <Override PartName="/ppt/slides/slide73.xml" ContentType="application/vnd.openxmlformats-officedocument.presentationml.slide+xml"/>
  <Override PartName="/ppt/slides/slide102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103.xml" ContentType="application/vnd.openxmlformats-officedocument.presentationml.slide+xml"/>
  <Override PartName="/ppt/slides/slide76.xml" ContentType="application/vnd.openxmlformats-officedocument.presentationml.slide+xml"/>
  <Override PartName="/ppt/slides/slide104.xml" ContentType="application/vnd.openxmlformats-officedocument.presentationml.slide+xml"/>
  <Override PartName="/ppt/slides/slide77.xml" ContentType="application/vnd.openxmlformats-officedocument.presentationml.slide+xml"/>
  <Override PartName="/ppt/slides/slide105.xml" ContentType="application/vnd.openxmlformats-officedocument.presentationml.slide+xml"/>
  <Override PartName="/ppt/slides/slide78.xml" ContentType="application/vnd.openxmlformats-officedocument.presentationml.slide+xml"/>
  <Override PartName="/ppt/slides/slide106.xml" ContentType="application/vnd.openxmlformats-officedocument.presentationml.slide+xml"/>
  <Override PartName="/ppt/slides/slide17.xml" ContentType="application/vnd.openxmlformats-officedocument.presentationml.slide+xml"/>
  <Override PartName="/ppt/slides/slide85.xml" ContentType="application/vnd.openxmlformats-officedocument.presentationml.slide+xml"/>
  <Override PartName="/ppt/slides/slide113.xml" ContentType="application/vnd.openxmlformats-officedocument.presentationml.slide+xml"/>
  <Override PartName="/ppt/slides/slide18.xml" ContentType="application/vnd.openxmlformats-officedocument.presentationml.slide+xml"/>
  <Override PartName="/ppt/slides/slide86.xml" ContentType="application/vnd.openxmlformats-officedocument.presentationml.slide+xml"/>
  <Override PartName="/ppt/slides/slide114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115.xml" ContentType="application/vnd.openxmlformats-officedocument.presentationml.slide+xml"/>
  <Override PartName="/ppt/slides/slide88.xml" ContentType="application/vnd.openxmlformats-officedocument.presentationml.slide+xml"/>
  <Override PartName="/ppt/slides/slide116.xml" ContentType="application/vnd.openxmlformats-officedocument.presentationml.slide+xml"/>
  <Override PartName="/ppt/slides/slide89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7" r:id="rId133"/>
    <p:sldId id="378" r:id="rId134"/>
    <p:sldId id="379" r:id="rId135"/>
    <p:sldId id="380" r:id="rId136"/>
    <p:sldId id="381" r:id="rId137"/>
    <p:sldId id="382" r:id="rId138"/>
    <p:sldId id="383" r:id="rId139"/>
    <p:sldId id="384" r:id="rId140"/>
    <p:sldId id="385" r:id="rId141"/>
    <p:sldId id="386" r:id="rId142"/>
    <p:sldId id="387" r:id="rId143"/>
    <p:sldId id="388" r:id="rId144"/>
    <p:sldId id="389" r:id="rId145"/>
    <p:sldId id="390" r:id="rId146"/>
    <p:sldId id="391" r:id="rId147"/>
    <p:sldId id="392" r:id="rId148"/>
    <p:sldId id="393" r:id="rId149"/>
    <p:sldId id="394" r:id="rId150"/>
    <p:sldId id="395" r:id="rId15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<Relationship Id="rId76" Type="http://schemas.openxmlformats.org/officeDocument/2006/relationships/slide" Target="slides/slide65.xml"/><Relationship Id="rId77" Type="http://schemas.openxmlformats.org/officeDocument/2006/relationships/slide" Target="slides/slide66.xml"/><Relationship Id="rId78" Type="http://schemas.openxmlformats.org/officeDocument/2006/relationships/slide" Target="slides/slide67.xml"/><Relationship Id="rId79" Type="http://schemas.openxmlformats.org/officeDocument/2006/relationships/slide" Target="slides/slide68.xml"/><Relationship Id="rId80" Type="http://schemas.openxmlformats.org/officeDocument/2006/relationships/slide" Target="slides/slide69.xml"/><Relationship Id="rId81" Type="http://schemas.openxmlformats.org/officeDocument/2006/relationships/slide" Target="slides/slide70.xml"/><Relationship Id="rId82" Type="http://schemas.openxmlformats.org/officeDocument/2006/relationships/slide" Target="slides/slide71.xml"/><Relationship Id="rId83" Type="http://schemas.openxmlformats.org/officeDocument/2006/relationships/slide" Target="slides/slide72.xml"/><Relationship Id="rId84" Type="http://schemas.openxmlformats.org/officeDocument/2006/relationships/slide" Target="slides/slide73.xml"/><Relationship Id="rId85" Type="http://schemas.openxmlformats.org/officeDocument/2006/relationships/slide" Target="slides/slide74.xml"/><Relationship Id="rId86" Type="http://schemas.openxmlformats.org/officeDocument/2006/relationships/slide" Target="slides/slide75.xml"/><Relationship Id="rId87" Type="http://schemas.openxmlformats.org/officeDocument/2006/relationships/slide" Target="slides/slide76.xml"/><Relationship Id="rId88" Type="http://schemas.openxmlformats.org/officeDocument/2006/relationships/slide" Target="slides/slide77.xml"/><Relationship Id="rId89" Type="http://schemas.openxmlformats.org/officeDocument/2006/relationships/slide" Target="slides/slide78.xml"/><Relationship Id="rId90" Type="http://schemas.openxmlformats.org/officeDocument/2006/relationships/slide" Target="slides/slide79.xml"/><Relationship Id="rId91" Type="http://schemas.openxmlformats.org/officeDocument/2006/relationships/slide" Target="slides/slide80.xml"/><Relationship Id="rId92" Type="http://schemas.openxmlformats.org/officeDocument/2006/relationships/slide" Target="slides/slide81.xml"/><Relationship Id="rId93" Type="http://schemas.openxmlformats.org/officeDocument/2006/relationships/slide" Target="slides/slide82.xml"/><Relationship Id="rId94" Type="http://schemas.openxmlformats.org/officeDocument/2006/relationships/slide" Target="slides/slide83.xml"/><Relationship Id="rId95" Type="http://schemas.openxmlformats.org/officeDocument/2006/relationships/slide" Target="slides/slide84.xml"/><Relationship Id="rId96" Type="http://schemas.openxmlformats.org/officeDocument/2006/relationships/slide" Target="slides/slide85.xml"/><Relationship Id="rId97" Type="http://schemas.openxmlformats.org/officeDocument/2006/relationships/slide" Target="slides/slide86.xml"/><Relationship Id="rId98" Type="http://schemas.openxmlformats.org/officeDocument/2006/relationships/slide" Target="slides/slide87.xml"/><Relationship Id="rId99" Type="http://schemas.openxmlformats.org/officeDocument/2006/relationships/slide" Target="slides/slide88.xml"/><Relationship Id="rId100" Type="http://schemas.openxmlformats.org/officeDocument/2006/relationships/slide" Target="slides/slide89.xml"/><Relationship Id="rId101" Type="http://schemas.openxmlformats.org/officeDocument/2006/relationships/slide" Target="slides/slide90.xml"/><Relationship Id="rId102" Type="http://schemas.openxmlformats.org/officeDocument/2006/relationships/slide" Target="slides/slide91.xml"/><Relationship Id="rId103" Type="http://schemas.openxmlformats.org/officeDocument/2006/relationships/slide" Target="slides/slide92.xml"/><Relationship Id="rId104" Type="http://schemas.openxmlformats.org/officeDocument/2006/relationships/slide" Target="slides/slide93.xml"/><Relationship Id="rId105" Type="http://schemas.openxmlformats.org/officeDocument/2006/relationships/slide" Target="slides/slide94.xml"/><Relationship Id="rId106" Type="http://schemas.openxmlformats.org/officeDocument/2006/relationships/slide" Target="slides/slide95.xml"/><Relationship Id="rId107" Type="http://schemas.openxmlformats.org/officeDocument/2006/relationships/slide" Target="slides/slide96.xml"/><Relationship Id="rId108" Type="http://schemas.openxmlformats.org/officeDocument/2006/relationships/slide" Target="slides/slide97.xml"/><Relationship Id="rId109" Type="http://schemas.openxmlformats.org/officeDocument/2006/relationships/slide" Target="slides/slide98.xml"/><Relationship Id="rId110" Type="http://schemas.openxmlformats.org/officeDocument/2006/relationships/slide" Target="slides/slide99.xml"/><Relationship Id="rId111" Type="http://schemas.openxmlformats.org/officeDocument/2006/relationships/slide" Target="slides/slide100.xml"/><Relationship Id="rId112" Type="http://schemas.openxmlformats.org/officeDocument/2006/relationships/slide" Target="slides/slide101.xml"/><Relationship Id="rId113" Type="http://schemas.openxmlformats.org/officeDocument/2006/relationships/slide" Target="slides/slide102.xml"/><Relationship Id="rId114" Type="http://schemas.openxmlformats.org/officeDocument/2006/relationships/slide" Target="slides/slide103.xml"/><Relationship Id="rId115" Type="http://schemas.openxmlformats.org/officeDocument/2006/relationships/slide" Target="slides/slide104.xml"/><Relationship Id="rId116" Type="http://schemas.openxmlformats.org/officeDocument/2006/relationships/slide" Target="slides/slide105.xml"/><Relationship Id="rId117" Type="http://schemas.openxmlformats.org/officeDocument/2006/relationships/slide" Target="slides/slide106.xml"/><Relationship Id="rId118" Type="http://schemas.openxmlformats.org/officeDocument/2006/relationships/slide" Target="slides/slide107.xml"/><Relationship Id="rId119" Type="http://schemas.openxmlformats.org/officeDocument/2006/relationships/slide" Target="slides/slide108.xml"/><Relationship Id="rId120" Type="http://schemas.openxmlformats.org/officeDocument/2006/relationships/slide" Target="slides/slide109.xml"/><Relationship Id="rId121" Type="http://schemas.openxmlformats.org/officeDocument/2006/relationships/slide" Target="slides/slide110.xml"/><Relationship Id="rId122" Type="http://schemas.openxmlformats.org/officeDocument/2006/relationships/slide" Target="slides/slide111.xml"/><Relationship Id="rId123" Type="http://schemas.openxmlformats.org/officeDocument/2006/relationships/slide" Target="slides/slide112.xml"/><Relationship Id="rId124" Type="http://schemas.openxmlformats.org/officeDocument/2006/relationships/slide" Target="slides/slide113.xml"/><Relationship Id="rId125" Type="http://schemas.openxmlformats.org/officeDocument/2006/relationships/slide" Target="slides/slide114.xml"/><Relationship Id="rId126" Type="http://schemas.openxmlformats.org/officeDocument/2006/relationships/slide" Target="slides/slide115.xml"/><Relationship Id="rId127" Type="http://schemas.openxmlformats.org/officeDocument/2006/relationships/slide" Target="slides/slide116.xml"/><Relationship Id="rId128" Type="http://schemas.openxmlformats.org/officeDocument/2006/relationships/slide" Target="slides/slide117.xml"/><Relationship Id="rId129" Type="http://schemas.openxmlformats.org/officeDocument/2006/relationships/slide" Target="slides/slide118.xml"/><Relationship Id="rId130" Type="http://schemas.openxmlformats.org/officeDocument/2006/relationships/slide" Target="slides/slide119.xml"/><Relationship Id="rId131" Type="http://schemas.openxmlformats.org/officeDocument/2006/relationships/slide" Target="slides/slide120.xml"/><Relationship Id="rId132" Type="http://schemas.openxmlformats.org/officeDocument/2006/relationships/slide" Target="slides/slide121.xml"/><Relationship Id="rId133" Type="http://schemas.openxmlformats.org/officeDocument/2006/relationships/slide" Target="slides/slide122.xml"/><Relationship Id="rId134" Type="http://schemas.openxmlformats.org/officeDocument/2006/relationships/slide" Target="slides/slide123.xml"/><Relationship Id="rId135" Type="http://schemas.openxmlformats.org/officeDocument/2006/relationships/slide" Target="slides/slide124.xml"/><Relationship Id="rId136" Type="http://schemas.openxmlformats.org/officeDocument/2006/relationships/slide" Target="slides/slide125.xml"/><Relationship Id="rId137" Type="http://schemas.openxmlformats.org/officeDocument/2006/relationships/slide" Target="slides/slide126.xml"/><Relationship Id="rId138" Type="http://schemas.openxmlformats.org/officeDocument/2006/relationships/slide" Target="slides/slide127.xml"/><Relationship Id="rId139" Type="http://schemas.openxmlformats.org/officeDocument/2006/relationships/slide" Target="slides/slide128.xml"/><Relationship Id="rId140" Type="http://schemas.openxmlformats.org/officeDocument/2006/relationships/slide" Target="slides/slide129.xml"/><Relationship Id="rId141" Type="http://schemas.openxmlformats.org/officeDocument/2006/relationships/slide" Target="slides/slide130.xml"/><Relationship Id="rId142" Type="http://schemas.openxmlformats.org/officeDocument/2006/relationships/slide" Target="slides/slide131.xml"/><Relationship Id="rId143" Type="http://schemas.openxmlformats.org/officeDocument/2006/relationships/slide" Target="slides/slide132.xml"/><Relationship Id="rId144" Type="http://schemas.openxmlformats.org/officeDocument/2006/relationships/slide" Target="slides/slide133.xml"/><Relationship Id="rId145" Type="http://schemas.openxmlformats.org/officeDocument/2006/relationships/slide" Target="slides/slide134.xml"/><Relationship Id="rId146" Type="http://schemas.openxmlformats.org/officeDocument/2006/relationships/slide" Target="slides/slide135.xml"/><Relationship Id="rId147" Type="http://schemas.openxmlformats.org/officeDocument/2006/relationships/slide" Target="slides/slide136.xml"/><Relationship Id="rId148" Type="http://schemas.openxmlformats.org/officeDocument/2006/relationships/slide" Target="slides/slide137.xml"/><Relationship Id="rId149" Type="http://schemas.openxmlformats.org/officeDocument/2006/relationships/slide" Target="slides/slide138.xml"/><Relationship Id="rId150" Type="http://schemas.openxmlformats.org/officeDocument/2006/relationships/slide" Target="slides/slide139.xml"/><Relationship Id="rId151" Type="http://schemas.openxmlformats.org/officeDocument/2006/relationships/slide" Target="slides/slide1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11760" y="4038840"/>
            <a:ext cx="852012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31176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31176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AB5E6D-CD65-4847-BF03-A3B9F6239E94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382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7" name="PlaceHolder 7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IN" sz="12000" spc="-1" strike="noStrike">
                <a:solidFill>
                  <a:srgbClr val="ffffff"/>
                </a:solidFill>
                <a:latin typeface="Roboto"/>
                <a:ea typeface="Roboto"/>
              </a:rPr>
              <a:t>x</a:t>
            </a:r>
            <a:r>
              <a:rPr b="0" lang="en-IN" sz="12000" spc="-1" strike="noStrike">
                <a:solidFill>
                  <a:srgbClr val="ffffff"/>
                </a:solidFill>
                <a:latin typeface="Roboto"/>
                <a:ea typeface="Roboto"/>
              </a:rPr>
              <a:t>x</a:t>
            </a:r>
            <a:r>
              <a:rPr b="0" lang="en-IN" sz="12000" spc="-1" strike="noStrike">
                <a:solidFill>
                  <a:srgbClr val="ffffff"/>
                </a:solidFill>
                <a:latin typeface="Roboto"/>
                <a:ea typeface="Roboto"/>
              </a:rPr>
              <a:t>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8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</p:spPr>
        <p:txBody>
          <a:bodyPr tIns="91440" bIns="9144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C7C809-8DEA-46BB-A3B2-DA45F19795A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CD60FF-85AD-4CB4-BCC4-D2E446A13A78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85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7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58807A-09FE-4869-B309-68AE5DDE9DDD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130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B4DA33-0F12-4F9E-A833-15AF4FBF2A4E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75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0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A9069E4-4077-4765-9BF1-2C77271617C5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8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220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08FB92-906E-49E9-8EEB-9ABEFCE63798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7E1CB7-7BB7-4F88-90D9-45F28850AE33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28DC26-A066-4895-A1E9-5C78E4761D66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</p:spPr>
        <p:txBody>
          <a:bodyPr tIns="91440" bIns="91440" anchor="b">
            <a:normAutofit fontScale="76000"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311760" y="1465920"/>
            <a:ext cx="2807640" cy="3102840"/>
          </a:xfrm>
          <a:prstGeom prst="rect">
            <a:avLst/>
          </a:prstGeom>
        </p:spPr>
        <p:txBody>
          <a:bodyPr tIns="91440" bIns="91440">
            <a:normAutofit fontScale="1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ECBCE1-06FF-48F5-94F8-9B6B98C380A9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pages.lip6.fr/Marc.Shapiro/papers/Optimistic_Replication_Computing_Surveys_2005-03_cameraready.pdf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9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9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9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9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9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9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0" y="104400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37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efefef"/>
                </a:solidFill>
                <a:latin typeface="Roboto"/>
                <a:ea typeface="Roboto"/>
              </a:rPr>
              <a:t>Conflict-free Replicated Data Types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290880" y="3303360"/>
            <a:ext cx="4798080" cy="1595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7000"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Calibri"/>
                <a:ea typeface="Calibri"/>
              </a:rPr>
              <a:t>Presented By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alibri"/>
                <a:ea typeface="Calibri"/>
              </a:rPr>
              <a:t>Aman Sachan, Mukul Sharma, Ashish Shashikant Bokil, Mahabir Sibamprasad Senapati, Shashank Singh, Chithra Sivan Kuthiramooli, Nikita Yadav, Tanmay Yogesh Sule, Showkat Ali, Ashish Sanjay Kankal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1977840" y="1882800"/>
            <a:ext cx="624384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by Marc Shapiro, Nuno Preguiça, Carlos Baquero, Marek Zawirski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311760" y="1229760"/>
            <a:ext cx="8520120" cy="95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 uses </a:t>
            </a: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Strong Eventual Consistency(SEC)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SEC (Partial Order) is weaker than Strong Consistency (Global Total Order)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but provides the well-defined guarantee of strong eventual convergence.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248760" y="395640"/>
            <a:ext cx="8520120" cy="71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2a3990"/>
                </a:solidFill>
                <a:latin typeface="Roboto"/>
                <a:ea typeface="Roboto"/>
              </a:rPr>
              <a:t>CAP Theorem and CRDT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7" name="Google Shape;248;p34" descr=""/>
          <p:cNvPicPr/>
          <p:nvPr/>
        </p:nvPicPr>
        <p:blipFill>
          <a:blip r:embed="rId1">
            <a:alphaModFix amt="90000"/>
          </a:blip>
          <a:stretch/>
        </p:blipFill>
        <p:spPr>
          <a:xfrm>
            <a:off x="6230880" y="1109520"/>
            <a:ext cx="2766600" cy="2554560"/>
          </a:xfrm>
          <a:prstGeom prst="rect">
            <a:avLst/>
          </a:prstGeom>
          <a:ln>
            <a:noFill/>
          </a:ln>
        </p:spPr>
      </p:pic>
      <p:sp>
        <p:nvSpPr>
          <p:cNvPr id="478" name="CustomShape 3"/>
          <p:cNvSpPr/>
          <p:nvPr/>
        </p:nvSpPr>
        <p:spPr>
          <a:xfrm>
            <a:off x="311760" y="2415240"/>
            <a:ext cx="6075360" cy="15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Fault Tolerance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SEC provides extreme form of Fault Tolerance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SEC Object i.e. CRDT can tolerate upto </a:t>
            </a: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 -1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simultaneous crashes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Recall : CRDT doesn’t require consensus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49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50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51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52" name="CustomShape 6"/>
          <p:cNvSpPr/>
          <p:nvPr/>
        </p:nvSpPr>
        <p:spPr>
          <a:xfrm>
            <a:off x="2986920" y="212724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53" name="CustomShape 7"/>
          <p:cNvSpPr/>
          <p:nvPr/>
        </p:nvSpPr>
        <p:spPr>
          <a:xfrm>
            <a:off x="3351960" y="14781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(1,3)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54" name="CustomShape 8"/>
          <p:cNvSpPr/>
          <p:nvPr/>
        </p:nvSpPr>
        <p:spPr>
          <a:xfrm flipH="1" rot="10800000">
            <a:off x="1258560" y="1910160"/>
            <a:ext cx="67392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9"/>
          <p:cNvSpPr/>
          <p:nvPr/>
        </p:nvSpPr>
        <p:spPr>
          <a:xfrm>
            <a:off x="1258560" y="2651400"/>
            <a:ext cx="6751440" cy="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10"/>
          <p:cNvSpPr/>
          <p:nvPr/>
        </p:nvSpPr>
        <p:spPr>
          <a:xfrm>
            <a:off x="1264680" y="3704760"/>
            <a:ext cx="67266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11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12"/>
          <p:cNvSpPr/>
          <p:nvPr/>
        </p:nvSpPr>
        <p:spPr>
          <a:xfrm>
            <a:off x="3351960" y="32461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(3,2)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59" name="CustomShape 13"/>
          <p:cNvSpPr/>
          <p:nvPr/>
        </p:nvSpPr>
        <p:spPr>
          <a:xfrm>
            <a:off x="1875600" y="363492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14"/>
          <p:cNvSpPr/>
          <p:nvPr/>
        </p:nvSpPr>
        <p:spPr>
          <a:xfrm>
            <a:off x="2132640" y="182844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15"/>
          <p:cNvSpPr/>
          <p:nvPr/>
        </p:nvSpPr>
        <p:spPr>
          <a:xfrm>
            <a:off x="2539800" y="1416960"/>
            <a:ext cx="1044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62" name="CustomShape 16"/>
          <p:cNvSpPr/>
          <p:nvPr/>
        </p:nvSpPr>
        <p:spPr>
          <a:xfrm>
            <a:off x="4797000" y="180936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17"/>
          <p:cNvSpPr/>
          <p:nvPr/>
        </p:nvSpPr>
        <p:spPr>
          <a:xfrm>
            <a:off x="4202280" y="1369440"/>
            <a:ext cx="1503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4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assign(4)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64" name="CustomShape 18"/>
          <p:cNvSpPr/>
          <p:nvPr/>
        </p:nvSpPr>
        <p:spPr>
          <a:xfrm>
            <a:off x="4276080" y="367200"/>
            <a:ext cx="30805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Timestamp generated should be greater than 3.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now( ) generates timestamp =  4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65" name="CustomShape 19"/>
          <p:cNvSpPr/>
          <p:nvPr/>
        </p:nvSpPr>
        <p:spPr>
          <a:xfrm>
            <a:off x="4436280" y="1910160"/>
            <a:ext cx="15649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 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:=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 U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66" name="CustomShape 20"/>
          <p:cNvSpPr/>
          <p:nvPr/>
        </p:nvSpPr>
        <p:spPr>
          <a:xfrm>
            <a:off x="5607000" y="14169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(4,4)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67" name="CustomShape 21"/>
          <p:cNvSpPr/>
          <p:nvPr/>
        </p:nvSpPr>
        <p:spPr>
          <a:xfrm>
            <a:off x="1314720" y="141696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3</a:t>
            </a:r>
            <a:r>
              <a:rPr b="0" i="1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assign(1)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68" name="CustomShape 22"/>
          <p:cNvSpPr/>
          <p:nvPr/>
        </p:nvSpPr>
        <p:spPr>
          <a:xfrm>
            <a:off x="2204280" y="2151000"/>
            <a:ext cx="13798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69" name="CustomShape 23"/>
          <p:cNvSpPr/>
          <p:nvPr/>
        </p:nvSpPr>
        <p:spPr>
          <a:xfrm>
            <a:off x="2477880" y="3246120"/>
            <a:ext cx="936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0" name="CustomShape 24"/>
          <p:cNvSpPr/>
          <p:nvPr/>
        </p:nvSpPr>
        <p:spPr>
          <a:xfrm>
            <a:off x="1246320" y="324612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2</a:t>
            </a:r>
            <a:r>
              <a:rPr b="0" i="1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1" name="CustomShape 25"/>
          <p:cNvSpPr/>
          <p:nvPr/>
        </p:nvSpPr>
        <p:spPr>
          <a:xfrm>
            <a:off x="1011600" y="212724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8" dur="indefinite" restart="never" nodeType="tmRoot">
          <p:childTnLst>
            <p:seq>
              <p:cTn id="1339" dur="indefinite" nodeType="mainSeq">
                <p:childTnLst>
                  <p:par>
                    <p:cTn id="1340" fill="hold">
                      <p:stCondLst>
                        <p:cond delay="indefinite"/>
                      </p:stCondLst>
                      <p:childTnLst>
                        <p:par>
                          <p:cTn id="1341" fill="hold">
                            <p:stCondLst>
                              <p:cond delay="0"/>
                            </p:stCondLst>
                            <p:childTnLst>
                              <p:par>
                                <p:cTn id="13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4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8" fill="hold">
                      <p:stCondLst>
                        <p:cond delay="indefinite"/>
                      </p:stCondLst>
                      <p:childTnLst>
                        <p:par>
                          <p:cTn id="1349" fill="hold">
                            <p:stCondLst>
                              <p:cond delay="0"/>
                            </p:stCondLst>
                            <p:childTnLst>
                              <p:par>
                                <p:cTn id="13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2" dur="1000"/>
                                        <p:tgtEl>
                                          <p:spTgt spid="1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3" fill="hold">
                      <p:stCondLst>
                        <p:cond delay="indefinite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7" dur="1000"/>
                                        <p:tgtEl>
                                          <p:spTgt spid="1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8" fill="hold">
                      <p:stCondLst>
                        <p:cond delay="indefinite"/>
                      </p:stCondLst>
                      <p:childTnLst>
                        <p:par>
                          <p:cTn id="1359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2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0" dur="11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4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5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6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7" name="CustomShape 6"/>
          <p:cNvSpPr/>
          <p:nvPr/>
        </p:nvSpPr>
        <p:spPr>
          <a:xfrm>
            <a:off x="3318120" y="210168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8" name="CustomShape 7"/>
          <p:cNvSpPr/>
          <p:nvPr/>
        </p:nvSpPr>
        <p:spPr>
          <a:xfrm flipH="1" rot="10800000">
            <a:off x="1258560" y="1910160"/>
            <a:ext cx="67392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8"/>
          <p:cNvSpPr/>
          <p:nvPr/>
        </p:nvSpPr>
        <p:spPr>
          <a:xfrm flipH="1" rot="10800000">
            <a:off x="1257840" y="2600640"/>
            <a:ext cx="6788520" cy="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9"/>
          <p:cNvSpPr/>
          <p:nvPr/>
        </p:nvSpPr>
        <p:spPr>
          <a:xfrm>
            <a:off x="1246320" y="3372120"/>
            <a:ext cx="67266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10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11"/>
          <p:cNvSpPr/>
          <p:nvPr/>
        </p:nvSpPr>
        <p:spPr>
          <a:xfrm>
            <a:off x="2137320" y="34189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(3,2)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83" name="CustomShape 12"/>
          <p:cNvSpPr/>
          <p:nvPr/>
        </p:nvSpPr>
        <p:spPr>
          <a:xfrm>
            <a:off x="1857240" y="330228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13"/>
          <p:cNvSpPr/>
          <p:nvPr/>
        </p:nvSpPr>
        <p:spPr>
          <a:xfrm>
            <a:off x="2137320" y="180936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14"/>
          <p:cNvSpPr/>
          <p:nvPr/>
        </p:nvSpPr>
        <p:spPr>
          <a:xfrm>
            <a:off x="4005000" y="180936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15"/>
          <p:cNvSpPr/>
          <p:nvPr/>
        </p:nvSpPr>
        <p:spPr>
          <a:xfrm>
            <a:off x="5579280" y="1416960"/>
            <a:ext cx="13435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7" name="CustomShape 16"/>
          <p:cNvSpPr/>
          <p:nvPr/>
        </p:nvSpPr>
        <p:spPr>
          <a:xfrm>
            <a:off x="4906800" y="10987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(4,4)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88" name="CustomShape 17"/>
          <p:cNvSpPr/>
          <p:nvPr/>
        </p:nvSpPr>
        <p:spPr>
          <a:xfrm>
            <a:off x="4173480" y="1988280"/>
            <a:ext cx="324360" cy="12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18"/>
          <p:cNvSpPr/>
          <p:nvPr/>
        </p:nvSpPr>
        <p:spPr>
          <a:xfrm>
            <a:off x="4473360" y="327384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19"/>
          <p:cNvSpPr/>
          <p:nvPr/>
        </p:nvSpPr>
        <p:spPr>
          <a:xfrm>
            <a:off x="4732200" y="3549240"/>
            <a:ext cx="263700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In merge, payload with largest timestamp wins.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Causal history is updated.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1" name="CustomShape 20"/>
          <p:cNvSpPr/>
          <p:nvPr/>
        </p:nvSpPr>
        <p:spPr>
          <a:xfrm>
            <a:off x="5579280" y="2900160"/>
            <a:ext cx="1772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, 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92" name="CustomShape 21"/>
          <p:cNvSpPr/>
          <p:nvPr/>
        </p:nvSpPr>
        <p:spPr>
          <a:xfrm>
            <a:off x="4670640" y="289260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(4,4)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3" name="CustomShape 22"/>
          <p:cNvSpPr/>
          <p:nvPr/>
        </p:nvSpPr>
        <p:spPr>
          <a:xfrm>
            <a:off x="4005000" y="1416960"/>
            <a:ext cx="1503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4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assign(4)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4" name="CustomShape 23"/>
          <p:cNvSpPr/>
          <p:nvPr/>
        </p:nvSpPr>
        <p:spPr>
          <a:xfrm>
            <a:off x="2604960" y="1351080"/>
            <a:ext cx="12549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5" name="CustomShape 24"/>
          <p:cNvSpPr/>
          <p:nvPr/>
        </p:nvSpPr>
        <p:spPr>
          <a:xfrm>
            <a:off x="4005000" y="1416960"/>
            <a:ext cx="1503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4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assign(4)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6" name="CustomShape 25"/>
          <p:cNvSpPr/>
          <p:nvPr/>
        </p:nvSpPr>
        <p:spPr>
          <a:xfrm>
            <a:off x="1413360" y="132336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3</a:t>
            </a:r>
            <a:r>
              <a:rPr b="0" i="1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assign(1)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7" name="CustomShape 26"/>
          <p:cNvSpPr/>
          <p:nvPr/>
        </p:nvSpPr>
        <p:spPr>
          <a:xfrm>
            <a:off x="2556360" y="2061720"/>
            <a:ext cx="13798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98" name="CustomShape 27"/>
          <p:cNvSpPr/>
          <p:nvPr/>
        </p:nvSpPr>
        <p:spPr>
          <a:xfrm>
            <a:off x="2773800" y="2803680"/>
            <a:ext cx="100692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99" name="CustomShape 28"/>
          <p:cNvSpPr/>
          <p:nvPr/>
        </p:nvSpPr>
        <p:spPr>
          <a:xfrm>
            <a:off x="1446480" y="282744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2</a:t>
            </a:r>
            <a:r>
              <a:rPr b="0" i="1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00" name="CustomShape 29"/>
          <p:cNvSpPr/>
          <p:nvPr/>
        </p:nvSpPr>
        <p:spPr>
          <a:xfrm>
            <a:off x="1246320" y="20890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1" dur="indefinite" restart="never" nodeType="tmRoot">
          <p:childTnLst>
            <p:seq>
              <p:cTn id="1372" dur="indefinite" nodeType="mainSeq">
                <p:childTnLst>
                  <p:par>
                    <p:cTn id="1373" fill="hold">
                      <p:stCondLst>
                        <p:cond delay="indefinite"/>
                      </p:stCondLst>
                      <p:childTnLst>
                        <p:par>
                          <p:cTn id="1374" fill="hold">
                            <p:stCondLst>
                              <p:cond delay="0"/>
                            </p:stCondLst>
                            <p:childTnLst>
                              <p:par>
                                <p:cTn id="13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7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0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1" fill="hold">
                      <p:stCondLst>
                        <p:cond delay="indefinite"/>
                      </p:stCondLst>
                      <p:childTnLst>
                        <p:par>
                          <p:cTn id="1382" fill="hold">
                            <p:stCondLst>
                              <p:cond delay="0"/>
                            </p:stCondLst>
                            <p:childTnLst>
                              <p:par>
                                <p:cTn id="13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5" dur="1000"/>
                                        <p:tgtEl>
                                          <p:spTgt spid="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0" dur="1000"/>
                                        <p:tgtEl>
                                          <p:spTgt spid="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94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8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3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3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4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5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6" name="CustomShape 6"/>
          <p:cNvSpPr/>
          <p:nvPr/>
        </p:nvSpPr>
        <p:spPr>
          <a:xfrm>
            <a:off x="3305880" y="210168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07" name="CustomShape 7"/>
          <p:cNvSpPr/>
          <p:nvPr/>
        </p:nvSpPr>
        <p:spPr>
          <a:xfrm flipH="1" rot="10800000">
            <a:off x="1258560" y="1910160"/>
            <a:ext cx="67392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8"/>
          <p:cNvSpPr/>
          <p:nvPr/>
        </p:nvSpPr>
        <p:spPr>
          <a:xfrm flipH="1" rot="10800000">
            <a:off x="1257840" y="2600640"/>
            <a:ext cx="6788520" cy="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9"/>
          <p:cNvSpPr/>
          <p:nvPr/>
        </p:nvSpPr>
        <p:spPr>
          <a:xfrm>
            <a:off x="1246320" y="3372120"/>
            <a:ext cx="67266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10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11"/>
          <p:cNvSpPr/>
          <p:nvPr/>
        </p:nvSpPr>
        <p:spPr>
          <a:xfrm>
            <a:off x="1857240" y="330228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12"/>
          <p:cNvSpPr/>
          <p:nvPr/>
        </p:nvSpPr>
        <p:spPr>
          <a:xfrm>
            <a:off x="2280600" y="180936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13"/>
          <p:cNvSpPr/>
          <p:nvPr/>
        </p:nvSpPr>
        <p:spPr>
          <a:xfrm>
            <a:off x="4005000" y="180936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14"/>
          <p:cNvSpPr/>
          <p:nvPr/>
        </p:nvSpPr>
        <p:spPr>
          <a:xfrm>
            <a:off x="4670640" y="116028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(4,4)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15" name="CustomShape 15"/>
          <p:cNvSpPr/>
          <p:nvPr/>
        </p:nvSpPr>
        <p:spPr>
          <a:xfrm>
            <a:off x="4173480" y="1988280"/>
            <a:ext cx="324360" cy="12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16"/>
          <p:cNvSpPr/>
          <p:nvPr/>
        </p:nvSpPr>
        <p:spPr>
          <a:xfrm>
            <a:off x="4473360" y="327384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17"/>
          <p:cNvSpPr/>
          <p:nvPr/>
        </p:nvSpPr>
        <p:spPr>
          <a:xfrm>
            <a:off x="4497840" y="3544920"/>
            <a:ext cx="1772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, 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18" name="CustomShape 18"/>
          <p:cNvSpPr/>
          <p:nvPr/>
        </p:nvSpPr>
        <p:spPr>
          <a:xfrm>
            <a:off x="4670640" y="29275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(4,4)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19" name="CustomShape 19"/>
          <p:cNvSpPr/>
          <p:nvPr/>
        </p:nvSpPr>
        <p:spPr>
          <a:xfrm>
            <a:off x="6123240" y="326952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20"/>
          <p:cNvSpPr/>
          <p:nvPr/>
        </p:nvSpPr>
        <p:spPr>
          <a:xfrm>
            <a:off x="6284880" y="3585960"/>
            <a:ext cx="142920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5</a:t>
            </a: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assign(7)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21" name="CustomShape 21"/>
          <p:cNvSpPr/>
          <p:nvPr/>
        </p:nvSpPr>
        <p:spPr>
          <a:xfrm>
            <a:off x="4005000" y="184680"/>
            <a:ext cx="451008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5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happens after U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4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So, what timestamp should be generated??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now() generates timestamp = 5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Causal history is also updated.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22" name="CustomShape 22"/>
          <p:cNvSpPr/>
          <p:nvPr/>
        </p:nvSpPr>
        <p:spPr>
          <a:xfrm>
            <a:off x="6395760" y="2883600"/>
            <a:ext cx="20854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 U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5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23" name="CustomShape 23"/>
          <p:cNvSpPr/>
          <p:nvPr/>
        </p:nvSpPr>
        <p:spPr>
          <a:xfrm>
            <a:off x="6457320" y="33721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(7,5)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24" name="CustomShape 24"/>
          <p:cNvSpPr/>
          <p:nvPr/>
        </p:nvSpPr>
        <p:spPr>
          <a:xfrm>
            <a:off x="5579280" y="1416960"/>
            <a:ext cx="13435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25" name="CustomShape 25"/>
          <p:cNvSpPr/>
          <p:nvPr/>
        </p:nvSpPr>
        <p:spPr>
          <a:xfrm>
            <a:off x="2816280" y="1323360"/>
            <a:ext cx="12549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26" name="CustomShape 26"/>
          <p:cNvSpPr/>
          <p:nvPr/>
        </p:nvSpPr>
        <p:spPr>
          <a:xfrm>
            <a:off x="4005000" y="1416960"/>
            <a:ext cx="1503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4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assign(4)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27" name="CustomShape 27"/>
          <p:cNvSpPr/>
          <p:nvPr/>
        </p:nvSpPr>
        <p:spPr>
          <a:xfrm>
            <a:off x="1413360" y="132336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3</a:t>
            </a:r>
            <a:r>
              <a:rPr b="0" i="1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assign(1)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28" name="CustomShape 28"/>
          <p:cNvSpPr/>
          <p:nvPr/>
        </p:nvSpPr>
        <p:spPr>
          <a:xfrm>
            <a:off x="2556360" y="2061720"/>
            <a:ext cx="13798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29" name="CustomShape 29"/>
          <p:cNvSpPr/>
          <p:nvPr/>
        </p:nvSpPr>
        <p:spPr>
          <a:xfrm>
            <a:off x="2773800" y="2803680"/>
            <a:ext cx="231480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30" name="CustomShape 30"/>
          <p:cNvSpPr/>
          <p:nvPr/>
        </p:nvSpPr>
        <p:spPr>
          <a:xfrm>
            <a:off x="1446480" y="282744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2</a:t>
            </a:r>
            <a:r>
              <a:rPr b="0" i="1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31" name="CustomShape 31"/>
          <p:cNvSpPr/>
          <p:nvPr/>
        </p:nvSpPr>
        <p:spPr>
          <a:xfrm>
            <a:off x="1246320" y="20890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4" dur="indefinite" restart="never" nodeType="tmRoot">
          <p:childTnLst>
            <p:seq>
              <p:cTn id="1405" dur="indefinite" nodeType="mainSeq">
                <p:childTnLst>
                  <p:par>
                    <p:cTn id="1406" fill="hold">
                      <p:stCondLst>
                        <p:cond delay="indefinite"/>
                      </p:stCondLst>
                      <p:childTnLst>
                        <p:par>
                          <p:cTn id="1407" fill="hold">
                            <p:stCondLst>
                              <p:cond delay="0"/>
                            </p:stCondLst>
                            <p:childTnLst>
                              <p:par>
                                <p:cTn id="1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0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3"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4" fill="hold">
                      <p:stCondLst>
                        <p:cond delay="indefinite"/>
                      </p:stCondLst>
                      <p:childTnLst>
                        <p:par>
                          <p:cTn id="1415" fill="hold">
                            <p:stCondLst>
                              <p:cond delay="0"/>
                            </p:stCondLst>
                            <p:childTnLst>
                              <p:par>
                                <p:cTn id="14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8" dur="1000"/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3" dur="1000"/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4" fill="hold">
                      <p:stCondLst>
                        <p:cond delay="indefinite"/>
                      </p:stCondLst>
                      <p:childTnLst>
                        <p:par>
                          <p:cTn id="1425" fill="hold">
                            <p:stCondLst>
                              <p:cond delay="0"/>
                            </p:stCondLst>
                            <p:childTnLst>
                              <p:par>
                                <p:cTn id="14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8" dur="1000"/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9" fill="hold">
                      <p:stCondLst>
                        <p:cond delay="indefinite"/>
                      </p:stCondLst>
                      <p:childTnLst>
                        <p:par>
                          <p:cTn id="1430" fill="hold">
                            <p:stCondLst>
                              <p:cond delay="0"/>
                            </p:stCondLst>
                            <p:childTnLst>
                              <p:par>
                                <p:cTn id="1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3" dur="1000"/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4" fill="hold">
                      <p:stCondLst>
                        <p:cond delay="indefinite"/>
                      </p:stCondLst>
                      <p:childTnLst>
                        <p:par>
                          <p:cTn id="1435" fill="hold">
                            <p:stCondLst>
                              <p:cond delay="0"/>
                            </p:stCondLst>
                            <p:childTnLst>
                              <p:par>
                                <p:cTn id="1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8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5"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34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35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36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37" name="CustomShape 6"/>
          <p:cNvSpPr/>
          <p:nvPr/>
        </p:nvSpPr>
        <p:spPr>
          <a:xfrm>
            <a:off x="4784760" y="21531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38" name="CustomShape 7"/>
          <p:cNvSpPr/>
          <p:nvPr/>
        </p:nvSpPr>
        <p:spPr>
          <a:xfrm flipH="1" rot="10800000">
            <a:off x="1240200" y="1658160"/>
            <a:ext cx="67392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8"/>
          <p:cNvSpPr/>
          <p:nvPr/>
        </p:nvSpPr>
        <p:spPr>
          <a:xfrm flipH="1" rot="10800000">
            <a:off x="1257840" y="2600640"/>
            <a:ext cx="6788520" cy="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9"/>
          <p:cNvSpPr/>
          <p:nvPr/>
        </p:nvSpPr>
        <p:spPr>
          <a:xfrm>
            <a:off x="1246320" y="3372120"/>
            <a:ext cx="67266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10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1"/>
          <p:cNvSpPr/>
          <p:nvPr/>
        </p:nvSpPr>
        <p:spPr>
          <a:xfrm>
            <a:off x="1857240" y="330228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12"/>
          <p:cNvSpPr/>
          <p:nvPr/>
        </p:nvSpPr>
        <p:spPr>
          <a:xfrm>
            <a:off x="2262240" y="155700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13"/>
          <p:cNvSpPr/>
          <p:nvPr/>
        </p:nvSpPr>
        <p:spPr>
          <a:xfrm>
            <a:off x="3986640" y="155700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14"/>
          <p:cNvSpPr/>
          <p:nvPr/>
        </p:nvSpPr>
        <p:spPr>
          <a:xfrm>
            <a:off x="4847040" y="89568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(4,4)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46" name="CustomShape 15"/>
          <p:cNvSpPr/>
          <p:nvPr/>
        </p:nvSpPr>
        <p:spPr>
          <a:xfrm>
            <a:off x="4154760" y="1735920"/>
            <a:ext cx="324360" cy="12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16"/>
          <p:cNvSpPr/>
          <p:nvPr/>
        </p:nvSpPr>
        <p:spPr>
          <a:xfrm>
            <a:off x="4473360" y="327384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17"/>
          <p:cNvSpPr/>
          <p:nvPr/>
        </p:nvSpPr>
        <p:spPr>
          <a:xfrm>
            <a:off x="4497840" y="3544920"/>
            <a:ext cx="1772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, 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49" name="CustomShape 18"/>
          <p:cNvSpPr/>
          <p:nvPr/>
        </p:nvSpPr>
        <p:spPr>
          <a:xfrm>
            <a:off x="6123240" y="326952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9"/>
          <p:cNvSpPr/>
          <p:nvPr/>
        </p:nvSpPr>
        <p:spPr>
          <a:xfrm>
            <a:off x="7328880" y="3544920"/>
            <a:ext cx="214416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5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51" name="CustomShape 20"/>
          <p:cNvSpPr/>
          <p:nvPr/>
        </p:nvSpPr>
        <p:spPr>
          <a:xfrm>
            <a:off x="6395760" y="2883600"/>
            <a:ext cx="20854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21"/>
          <p:cNvSpPr/>
          <p:nvPr/>
        </p:nvSpPr>
        <p:spPr>
          <a:xfrm>
            <a:off x="6543720" y="29235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(7,5)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53" name="CustomShape 22"/>
          <p:cNvSpPr/>
          <p:nvPr/>
        </p:nvSpPr>
        <p:spPr>
          <a:xfrm flipH="1" rot="10800000">
            <a:off x="6290640" y="2656800"/>
            <a:ext cx="281160" cy="64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23"/>
          <p:cNvSpPr/>
          <p:nvPr/>
        </p:nvSpPr>
        <p:spPr>
          <a:xfrm>
            <a:off x="6543720" y="2477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24"/>
          <p:cNvSpPr/>
          <p:nvPr/>
        </p:nvSpPr>
        <p:spPr>
          <a:xfrm>
            <a:off x="2994480" y="73800"/>
            <a:ext cx="482580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In replica 2, merge happens.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Here the payload with the largest timestamp will win.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Causal History will be Unioned.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56" name="CustomShape 25"/>
          <p:cNvSpPr/>
          <p:nvPr/>
        </p:nvSpPr>
        <p:spPr>
          <a:xfrm>
            <a:off x="6412320" y="2059200"/>
            <a:ext cx="24602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 U 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5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7" name="CustomShape 26"/>
          <p:cNvSpPr/>
          <p:nvPr/>
        </p:nvSpPr>
        <p:spPr>
          <a:xfrm>
            <a:off x="6805440" y="17787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(7,5)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58" name="CustomShape 27"/>
          <p:cNvSpPr/>
          <p:nvPr/>
        </p:nvSpPr>
        <p:spPr>
          <a:xfrm>
            <a:off x="5957640" y="3448440"/>
            <a:ext cx="142920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5</a:t>
            </a: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assign(7)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59" name="CustomShape 28"/>
          <p:cNvSpPr/>
          <p:nvPr/>
        </p:nvSpPr>
        <p:spPr>
          <a:xfrm>
            <a:off x="5560920" y="1164960"/>
            <a:ext cx="13435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,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4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60" name="CustomShape 29"/>
          <p:cNvSpPr/>
          <p:nvPr/>
        </p:nvSpPr>
        <p:spPr>
          <a:xfrm>
            <a:off x="2797560" y="1071360"/>
            <a:ext cx="12549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61" name="CustomShape 30"/>
          <p:cNvSpPr/>
          <p:nvPr/>
        </p:nvSpPr>
        <p:spPr>
          <a:xfrm>
            <a:off x="3986640" y="1164960"/>
            <a:ext cx="1503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4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assign(4)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62" name="CustomShape 31"/>
          <p:cNvSpPr/>
          <p:nvPr/>
        </p:nvSpPr>
        <p:spPr>
          <a:xfrm>
            <a:off x="1395000" y="107136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3</a:t>
            </a:r>
            <a:r>
              <a:rPr b="0" i="1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assign(1)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63" name="CustomShape 32"/>
          <p:cNvSpPr/>
          <p:nvPr/>
        </p:nvSpPr>
        <p:spPr>
          <a:xfrm>
            <a:off x="2556360" y="2061720"/>
            <a:ext cx="13798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64" name="CustomShape 33"/>
          <p:cNvSpPr/>
          <p:nvPr/>
        </p:nvSpPr>
        <p:spPr>
          <a:xfrm>
            <a:off x="2773800" y="2803680"/>
            <a:ext cx="231480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65" name="CustomShape 34"/>
          <p:cNvSpPr/>
          <p:nvPr/>
        </p:nvSpPr>
        <p:spPr>
          <a:xfrm>
            <a:off x="1446480" y="282744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2</a:t>
            </a:r>
            <a:r>
              <a:rPr b="0" i="1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66" name="CustomShape 35"/>
          <p:cNvSpPr/>
          <p:nvPr/>
        </p:nvSpPr>
        <p:spPr>
          <a:xfrm>
            <a:off x="1246320" y="20890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6" dur="indefinite" restart="never" nodeType="tmRoot">
          <p:childTnLst>
            <p:seq>
              <p:cTn id="1447" dur="indefinite" nodeType="mainSeq">
                <p:childTnLst>
                  <p:par>
                    <p:cTn id="1448" fill="hold">
                      <p:stCondLst>
                        <p:cond delay="indefinite"/>
                      </p:stCondLst>
                      <p:childTnLst>
                        <p:par>
                          <p:cTn id="1449" fill="hold">
                            <p:stCondLst>
                              <p:cond delay="0"/>
                            </p:stCondLst>
                            <p:childTnLst>
                              <p:par>
                                <p:cTn id="1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2"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5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6" fill="hold">
                      <p:stCondLst>
                        <p:cond delay="indefinite"/>
                      </p:stCondLst>
                      <p:childTnLst>
                        <p:par>
                          <p:cTn id="1457" fill="hold">
                            <p:stCondLst>
                              <p:cond delay="0"/>
                            </p:stCondLst>
                            <p:childTnLst>
                              <p:par>
                                <p:cTn id="14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0" dur="1000"/>
                                        <p:tgtEl>
                                          <p:spTgt spid="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5" dur="1000"/>
                                        <p:tgtEl>
                                          <p:spTgt spid="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6" fill="hold">
                      <p:stCondLst>
                        <p:cond delay="indefinite"/>
                      </p:stCondLst>
                      <p:childTnLst>
                        <p:par>
                          <p:cTn id="1467" fill="hold">
                            <p:stCondLst>
                              <p:cond delay="0"/>
                            </p:stCondLst>
                            <p:childTnLst>
                              <p:par>
                                <p:cTn id="14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0" dur="1000"/>
                                        <p:tgtEl>
                                          <p:spTgt spid="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7"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8" fill="hold">
                      <p:stCondLst>
                        <p:cond delay="indefinite"/>
                      </p:stCondLst>
                      <p:childTnLst>
                        <p:par>
                          <p:cTn id="1479" fill="hold">
                            <p:stCondLst>
                              <p:cond delay="0"/>
                            </p:stCondLst>
                            <p:childTnLst>
                              <p:par>
                                <p:cTn id="14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2"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Some Points About the LWW - Registers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LWW - Registers require the causal history  to be transferred explicitly to the replicas because to calculate the timestamps the replica will need the causal history.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Timestamps also can be implemented by using per replica vector clocks and “Mac Addresses” concatenated with the vector clocks of each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Discussion About Implementing TimeStamp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Paper suggests - We can Have a Per-Replica Counter Concatenated with MAC Address of the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But Can we establish Total Order With this Approach??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Lets have a G-Counter per Replica …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For Example there are 2 replicas . So, Each will maintain Counter (0,0)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1st Replica will update 1st entry of the Counter.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83" dur="indefinite" restart="never" nodeType="tmRoot">
          <p:childTnLst>
            <p:seq>
              <p:cTn id="1484" dur="indefinite" nodeType="mainSeq">
                <p:childTnLst>
                  <p:par>
                    <p:cTn id="1485" fill="hold">
                      <p:stCondLst>
                        <p:cond delay="indefinite"/>
                      </p:stCondLst>
                      <p:childTnLst>
                        <p:par>
                          <p:cTn id="1486" fill="hold">
                            <p:stCondLst>
                              <p:cond delay="0"/>
                            </p:stCondLst>
                            <p:childTnLst>
                              <p:par>
                                <p:cTn id="14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9" dur="1000"/>
                                        <p:tgtEl>
                                          <p:spTgt spid="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0" fill="hold">
                      <p:stCondLst>
                        <p:cond delay="indefinite"/>
                      </p:stCondLst>
                      <p:childTnLst>
                        <p:par>
                          <p:cTn id="1491" fill="hold">
                            <p:stCondLst>
                              <p:cond delay="0"/>
                            </p:stCondLst>
                            <p:childTnLst>
                              <p:par>
                                <p:cTn id="14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4" dur="1000"/>
                                        <p:tgtEl>
                                          <p:spTgt spid="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9" dur="1000"/>
                                        <p:tgtEl>
                                          <p:spTgt spid="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0" fill="hold">
                      <p:stCondLst>
                        <p:cond delay="indefinite"/>
                      </p:stCondLst>
                      <p:childTnLst>
                        <p:par>
                          <p:cTn id="1501" fill="hold">
                            <p:stCondLst>
                              <p:cond delay="0"/>
                            </p:stCondLst>
                            <p:childTnLst>
                              <p:par>
                                <p:cTn id="15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4" dur="1000"/>
                                        <p:tgtEl>
                                          <p:spTgt spid="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5" fill="hold">
                      <p:stCondLst>
                        <p:cond delay="indefinite"/>
                      </p:stCondLst>
                      <p:childTnLst>
                        <p:par>
                          <p:cTn id="1506" fill="hold">
                            <p:stCondLst>
                              <p:cond delay="0"/>
                            </p:stCondLst>
                            <p:childTnLst>
                              <p:par>
                                <p:cTn id="15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9" dur="1000"/>
                                        <p:tgtEl>
                                          <p:spTgt spid="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0" fill="hold">
                      <p:stCondLst>
                        <p:cond delay="indefinite"/>
                      </p:stCondLst>
                      <p:childTnLst>
                        <p:par>
                          <p:cTn id="1511" fill="hold">
                            <p:stCondLst>
                              <p:cond delay="0"/>
                            </p:stCondLst>
                            <p:childTnLst>
                              <p:par>
                                <p:cTn id="15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4" dur="1000"/>
                                        <p:tgtEl>
                                          <p:spTgt spid="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5" fill="hold">
                      <p:stCondLst>
                        <p:cond delay="indefinite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9" dur="1000"/>
                                        <p:tgtEl>
                                          <p:spTgt spid="1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TextShape 1"/>
          <p:cNvSpPr txBox="1"/>
          <p:nvPr/>
        </p:nvSpPr>
        <p:spPr>
          <a:xfrm>
            <a:off x="311760" y="172440"/>
            <a:ext cx="8520120" cy="439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G-Counters Establish A Partial Order. We are Clear On it.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NOW How do we make it total order ???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can use following Approach: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0" dur="indefinite" restart="never" nodeType="tmRoot">
          <p:childTnLst>
            <p:seq>
              <p:cTn id="1521" dur="indefinite" nodeType="mainSeq">
                <p:childTnLst>
                  <p:par>
                    <p:cTn id="1522" fill="hold">
                      <p:stCondLst>
                        <p:cond delay="indefinite"/>
                      </p:stCondLst>
                      <p:childTnLst>
                        <p:par>
                          <p:cTn id="1523" fill="hold">
                            <p:stCondLst>
                              <p:cond delay="0"/>
                            </p:stCondLst>
                            <p:childTnLst>
                              <p:par>
                                <p:cTn id="1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6" dur="1000"/>
                                        <p:tgtEl>
                                          <p:spTgt spid="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7" fill="hold">
                      <p:stCondLst>
                        <p:cond delay="indefinite"/>
                      </p:stCondLst>
                      <p:childTnLst>
                        <p:par>
                          <p:cTn id="1528" fill="hold">
                            <p:stCondLst>
                              <p:cond delay="0"/>
                            </p:stCondLst>
                            <p:childTnLst>
                              <p:par>
                                <p:cTn id="15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1" dur="1000"/>
                                        <p:tgtEl>
                                          <p:spTgt spid="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2" fill="hold">
                      <p:stCondLst>
                        <p:cond delay="indefinite"/>
                      </p:stCondLst>
                      <p:childTnLst>
                        <p:par>
                          <p:cTn id="1533" fill="hold">
                            <p:stCondLst>
                              <p:cond delay="0"/>
                            </p:stCondLst>
                            <p:childTnLst>
                              <p:par>
                                <p:cTn id="15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6" dur="1000"/>
                                        <p:tgtEl>
                                          <p:spTgt spid="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7" fill="hold">
                      <p:stCondLst>
                        <p:cond delay="indefinite"/>
                      </p:stCondLst>
                      <p:childTnLst>
                        <p:par>
                          <p:cTn id="1538" fill="hold">
                            <p:stCondLst>
                              <p:cond delay="0"/>
                            </p:stCondLst>
                            <p:childTnLst>
                              <p:par>
                                <p:cTn id="15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1" dur="1000"/>
                                        <p:tgtEl>
                                          <p:spTgt spid="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2" fill="hold">
                      <p:stCondLst>
                        <p:cond delay="indefinite"/>
                      </p:stCondLst>
                      <p:childTnLst>
                        <p:par>
                          <p:cTn id="1543" fill="hold">
                            <p:stCondLst>
                              <p:cond delay="0"/>
                            </p:stCondLst>
                            <p:childTnLst>
                              <p:par>
                                <p:cTn id="15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6" dur="1000"/>
                                        <p:tgtEl>
                                          <p:spTgt spid="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7" fill="hold">
                      <p:stCondLst>
                        <p:cond delay="indefinite"/>
                      </p:stCondLst>
                      <p:childTnLst>
                        <p:par>
                          <p:cTn id="1548" fill="hold">
                            <p:stCondLst>
                              <p:cond delay="0"/>
                            </p:stCondLst>
                            <p:childTnLst>
                              <p:par>
                                <p:cTn id="15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1" dur="1000"/>
                                        <p:tgtEl>
                                          <p:spTgt spid="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2" fill="hold">
                      <p:stCondLst>
                        <p:cond delay="indefinite"/>
                      </p:stCondLst>
                      <p:childTnLst>
                        <p:par>
                          <p:cTn id="1553" fill="hold">
                            <p:stCondLst>
                              <p:cond delay="0"/>
                            </p:stCondLst>
                            <p:childTnLst>
                              <p:par>
                                <p:cTn id="15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6" dur="1000"/>
                                        <p:tgtEl>
                                          <p:spTgt spid="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Sequential Consistency &amp; SEC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Is a sequentially-consistent object also a SEC object?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Is a SEC object also a sequentially-consistent object?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 marL="457200" indent="-3826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Is a sequentially-consistent object also a SEC object?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60800" y="20138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SYSTEM MODEL AND REPLICATIONS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 marL="457200" indent="-3826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Is a sequentially-consistent object also a SEC object?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NO. Why?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 marL="457200" indent="-3826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Is a sequentially-consistent object also a SEC object?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NO. Why?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Sequential consistency requires consensus.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 absence of crashes, a SC object is a SEC object.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 general case, SC requires at least n/2 active replicas to achieve consensus while SEC requires only 1 active replica.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2.</a:t>
            </a: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Is a SEC object also a sequentially-consistent object?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2.</a:t>
            </a: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" sz="2700" spc="-1" strike="noStrike">
                <a:solidFill>
                  <a:srgbClr val="434343"/>
                </a:solidFill>
                <a:latin typeface="Roboto"/>
                <a:ea typeface="Roboto"/>
              </a:rPr>
              <a:t>Is a SEC object also a sequentially-consistent object?</a:t>
            </a:r>
            <a:br/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Methods executed at a single replica follow sequential order.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State updates from other replicas can arrive concurrently.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Define concurrency: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Updates u</a:t>
            </a:r>
            <a:r>
              <a:rPr b="0" lang="en" sz="14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1 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and u</a:t>
            </a:r>
            <a:r>
              <a:rPr b="0" lang="en" sz="14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2 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are concurrent if we cannot establish 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happens-before 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relationship between them.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Thus, a CRDT must specify both sequential behavior and concurrent behavior and concurrent behavior must satisfy the strong convergence property.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CRDT: Set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Two operations are defined: add(element), remove(element)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Semantics for sequential execution: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Last update wins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Execution sequence 1: ( add(e), remove (e) ) leads to S = {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Execution sequence 2: ( remove(e), add(e) ) leads to S = {e}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Semantics for concurrent execution: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Can we say which is update is last?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Semantic for concurrent updates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Operation on different elements: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Execution sequence 1: ( add(e) || remove(e’) ) leads to S = {e}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Operation on same element: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Execution sequence 2: ( add(e) || remove(e) ) leads to S = 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How to handle such concurrent updates?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Choose any semantic according to application.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E.g.: add wins, remove wins, update from highest IP address wins,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All these alternatives satisfy the strong convergence condition.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 Why?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0" name="TextShape 2"/>
          <p:cNvSpPr txBox="1"/>
          <p:nvPr/>
        </p:nvSpPr>
        <p:spPr>
          <a:xfrm>
            <a:off x="311760" y="894960"/>
            <a:ext cx="8520120" cy="3673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Two sets S and D are used to store present and deleted elements respectively.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98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99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0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1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2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3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16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5" name="CustomShape 17"/>
          <p:cNvSpPr/>
          <p:nvPr/>
        </p:nvSpPr>
        <p:spPr>
          <a:xfrm>
            <a:off x="6365520" y="1981800"/>
            <a:ext cx="1378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{e}; D= {e’}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5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6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7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8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9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0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2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3" name="CustomShape 18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4" name="CustomShape 19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5" name="CustomShape 20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6" name="CustomShape 21"/>
          <p:cNvSpPr/>
          <p:nvPr/>
        </p:nvSpPr>
        <p:spPr>
          <a:xfrm>
            <a:off x="6365520" y="1981800"/>
            <a:ext cx="1378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{e}; D= {e’}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7" name="CustomShape 22"/>
          <p:cNvSpPr/>
          <p:nvPr/>
        </p:nvSpPr>
        <p:spPr>
          <a:xfrm>
            <a:off x="6418800" y="3793680"/>
            <a:ext cx="1378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{e’}; D= {e}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0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37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38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39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0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1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2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4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5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19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7" name="CustomShape 20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8" name="CustomShape 21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9" name="CustomShape 22"/>
          <p:cNvSpPr/>
          <p:nvPr/>
        </p:nvSpPr>
        <p:spPr>
          <a:xfrm>
            <a:off x="3525480" y="281592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( add(e), rmv(e’) 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2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59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0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1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2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3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4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6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7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19"/>
          <p:cNvSpPr/>
          <p:nvPr/>
        </p:nvSpPr>
        <p:spPr>
          <a:xfrm flipH="1" rot="10800000">
            <a:off x="2313720" y="3220920"/>
            <a:ext cx="1376640" cy="9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20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0" name="CustomShape 21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1" name="CustomShape 22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2" name="CustomShape 23"/>
          <p:cNvSpPr/>
          <p:nvPr/>
        </p:nvSpPr>
        <p:spPr>
          <a:xfrm>
            <a:off x="3525480" y="281592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( add(e), rmv(e’)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3" name="CustomShape 24"/>
          <p:cNvSpPr/>
          <p:nvPr/>
        </p:nvSpPr>
        <p:spPr>
          <a:xfrm>
            <a:off x="3583080" y="322056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 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 ( add(e’), rmv(e) 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Syst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em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Mo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del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23544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System of a finite set                                      of non-byzantine processes interconnected by an asynchronous network.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Processes in      may crash silently; a crashed process may recover with its memory intact.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These processes share replica of an object of concern.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Network can partition and recover.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non-crashed process is said correct.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2" name="Google Shape;261;p36" descr=""/>
          <p:cNvPicPr/>
          <p:nvPr/>
        </p:nvPicPr>
        <p:blipFill>
          <a:blip r:embed="rId1"/>
          <a:stretch/>
        </p:blipFill>
        <p:spPr>
          <a:xfrm>
            <a:off x="3006360" y="1363320"/>
            <a:ext cx="2053080" cy="256320"/>
          </a:xfrm>
          <a:prstGeom prst="rect">
            <a:avLst/>
          </a:prstGeom>
          <a:ln>
            <a:noFill/>
          </a:ln>
        </p:spPr>
      </p:pic>
      <p:pic>
        <p:nvPicPr>
          <p:cNvPr id="483" name="Google Shape;262;p36" descr=""/>
          <p:cNvPicPr/>
          <p:nvPr/>
        </p:nvPicPr>
        <p:blipFill>
          <a:blip r:embed="rId2"/>
          <a:srcRect l="0" t="0" r="87384" b="0"/>
          <a:stretch/>
        </p:blipFill>
        <p:spPr>
          <a:xfrm>
            <a:off x="2122200" y="2112840"/>
            <a:ext cx="258480" cy="2563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6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3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4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5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6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7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8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0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1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19"/>
          <p:cNvSpPr/>
          <p:nvPr/>
        </p:nvSpPr>
        <p:spPr>
          <a:xfrm flipH="1" rot="10800000">
            <a:off x="2313720" y="3220920"/>
            <a:ext cx="1376640" cy="9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20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4" name="CustomShape 21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5" name="CustomShape 22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6" name="CustomShape 23"/>
          <p:cNvSpPr/>
          <p:nvPr/>
        </p:nvSpPr>
        <p:spPr>
          <a:xfrm>
            <a:off x="6539040" y="1947960"/>
            <a:ext cx="20883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Are add(e’) and rmv(e’) concurrent?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7" name="CustomShape 24"/>
          <p:cNvSpPr/>
          <p:nvPr/>
        </p:nvSpPr>
        <p:spPr>
          <a:xfrm>
            <a:off x="3525480" y="281592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( add(e), rmv(e’)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8" name="CustomShape 25"/>
          <p:cNvSpPr/>
          <p:nvPr/>
        </p:nvSpPr>
        <p:spPr>
          <a:xfrm>
            <a:off x="3583080" y="322056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( add(e’), rmv(e) 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08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09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0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1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2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3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5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6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19"/>
          <p:cNvSpPr/>
          <p:nvPr/>
        </p:nvSpPr>
        <p:spPr>
          <a:xfrm flipH="1" rot="10800000">
            <a:off x="2313720" y="3220920"/>
            <a:ext cx="1376640" cy="9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20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9" name="CustomShape 21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0" name="CustomShape 22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1" name="CustomShape 23"/>
          <p:cNvSpPr/>
          <p:nvPr/>
        </p:nvSpPr>
        <p:spPr>
          <a:xfrm>
            <a:off x="6539040" y="1947960"/>
            <a:ext cx="2088360" cy="21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Are add(e’) and rmv(e’) concurrent?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= { add(e), rmv(e’) 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 baseline="30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= { add(e’) 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and C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 baseline="30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are not subset of each other.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2" name="CustomShape 24"/>
          <p:cNvSpPr/>
          <p:nvPr/>
        </p:nvSpPr>
        <p:spPr>
          <a:xfrm>
            <a:off x="3525480" y="281592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( add(e), rmv(e’)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3" name="CustomShape 25"/>
          <p:cNvSpPr/>
          <p:nvPr/>
        </p:nvSpPr>
        <p:spPr>
          <a:xfrm>
            <a:off x="3583080" y="3220560"/>
            <a:ext cx="3186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( add(e’), rmv(e) 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6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3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4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5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6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7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8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0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1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19"/>
          <p:cNvSpPr/>
          <p:nvPr/>
        </p:nvSpPr>
        <p:spPr>
          <a:xfrm flipH="1" rot="10800000">
            <a:off x="2313720" y="3220920"/>
            <a:ext cx="1376640" cy="9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20"/>
          <p:cNvSpPr/>
          <p:nvPr/>
        </p:nvSpPr>
        <p:spPr>
          <a:xfrm>
            <a:off x="3525480" y="2815920"/>
            <a:ext cx="3186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 add(e), rmv(e’) )  || ( add(e’), rmv(e)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4" name="CustomShape 21"/>
          <p:cNvSpPr/>
          <p:nvPr/>
        </p:nvSpPr>
        <p:spPr>
          <a:xfrm>
            <a:off x="6307560" y="2037960"/>
            <a:ext cx="1308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{e}, D ={e’}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5" name="CustomShape 22"/>
          <p:cNvSpPr/>
          <p:nvPr/>
        </p:nvSpPr>
        <p:spPr>
          <a:xfrm>
            <a:off x="6307560" y="3927960"/>
            <a:ext cx="1461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{e’}, D ={e}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6" name="CustomShape 23"/>
          <p:cNvSpPr/>
          <p:nvPr/>
        </p:nvSpPr>
        <p:spPr>
          <a:xfrm>
            <a:off x="6712200" y="2924280"/>
            <a:ext cx="9986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?,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D = 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7" name="CustomShape 24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8" name="CustomShape 25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9" name="CustomShape 26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1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2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59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0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1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2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3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4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6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7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19"/>
          <p:cNvSpPr/>
          <p:nvPr/>
        </p:nvSpPr>
        <p:spPr>
          <a:xfrm flipH="1" rot="10800000">
            <a:off x="2313720" y="3220920"/>
            <a:ext cx="1376640" cy="9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20"/>
          <p:cNvSpPr/>
          <p:nvPr/>
        </p:nvSpPr>
        <p:spPr>
          <a:xfrm>
            <a:off x="3525480" y="2815920"/>
            <a:ext cx="3186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 add(e), rmv(e’) )  || ( add(e’), rmv(e)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0" name="CustomShape 21"/>
          <p:cNvSpPr/>
          <p:nvPr/>
        </p:nvSpPr>
        <p:spPr>
          <a:xfrm>
            <a:off x="6712200" y="2924280"/>
            <a:ext cx="9986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{e, e’},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D ={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1" name="CustomShape 22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2" name="CustomShape 23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3" name="CustomShape 24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4" name="CustomShape 25"/>
          <p:cNvSpPr/>
          <p:nvPr/>
        </p:nvSpPr>
        <p:spPr>
          <a:xfrm>
            <a:off x="6307560" y="2037960"/>
            <a:ext cx="1308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{e}, D ={e’}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5" name="CustomShape 26"/>
          <p:cNvSpPr/>
          <p:nvPr/>
        </p:nvSpPr>
        <p:spPr>
          <a:xfrm>
            <a:off x="6307560" y="3927960"/>
            <a:ext cx="1461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{e’}, D ={e}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add-win alternative: after ( add(e) || remove(e) ), S = {e}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8" name="CustomShape 3"/>
          <p:cNvSpPr/>
          <p:nvPr/>
        </p:nvSpPr>
        <p:spPr>
          <a:xfrm>
            <a:off x="726480" y="2138760"/>
            <a:ext cx="205920" cy="19800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4"/>
          <p:cNvSpPr/>
          <p:nvPr/>
        </p:nvSpPr>
        <p:spPr>
          <a:xfrm>
            <a:off x="957960" y="223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5"/>
          <p:cNvSpPr/>
          <p:nvPr/>
        </p:nvSpPr>
        <p:spPr>
          <a:xfrm>
            <a:off x="726480" y="3083760"/>
            <a:ext cx="205920" cy="1980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6"/>
          <p:cNvSpPr/>
          <p:nvPr/>
        </p:nvSpPr>
        <p:spPr>
          <a:xfrm>
            <a:off x="933120" y="3183120"/>
            <a:ext cx="5737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7"/>
          <p:cNvSpPr/>
          <p:nvPr/>
        </p:nvSpPr>
        <p:spPr>
          <a:xfrm>
            <a:off x="726480" y="4028760"/>
            <a:ext cx="205920" cy="198000"/>
          </a:xfrm>
          <a:prstGeom prst="ellipse">
            <a:avLst/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8"/>
          <p:cNvSpPr/>
          <p:nvPr/>
        </p:nvSpPr>
        <p:spPr>
          <a:xfrm>
            <a:off x="933120" y="4128120"/>
            <a:ext cx="52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9"/>
          <p:cNvSpPr/>
          <p:nvPr/>
        </p:nvSpPr>
        <p:spPr>
          <a:xfrm>
            <a:off x="13636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5" name="CustomShape 10"/>
          <p:cNvSpPr/>
          <p:nvPr/>
        </p:nvSpPr>
        <p:spPr>
          <a:xfrm>
            <a:off x="222840" y="203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6" name="CustomShape 11"/>
          <p:cNvSpPr/>
          <p:nvPr/>
        </p:nvSpPr>
        <p:spPr>
          <a:xfrm>
            <a:off x="222840" y="2982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7" name="CustomShape 12"/>
          <p:cNvSpPr/>
          <p:nvPr/>
        </p:nvSpPr>
        <p:spPr>
          <a:xfrm>
            <a:off x="222840" y="3927960"/>
            <a:ext cx="56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8" name="CustomShape 13"/>
          <p:cNvSpPr/>
          <p:nvPr/>
        </p:nvSpPr>
        <p:spPr>
          <a:xfrm>
            <a:off x="108288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9" name="CustomShape 14"/>
          <p:cNvSpPr/>
          <p:nvPr/>
        </p:nvSpPr>
        <p:spPr>
          <a:xfrm>
            <a:off x="1917360" y="178020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0" name="CustomShape 15"/>
          <p:cNvSpPr/>
          <p:nvPr/>
        </p:nvSpPr>
        <p:spPr>
          <a:xfrm>
            <a:off x="1138320" y="3793680"/>
            <a:ext cx="4755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CustomShape 16"/>
          <p:cNvSpPr/>
          <p:nvPr/>
        </p:nvSpPr>
        <p:spPr>
          <a:xfrm>
            <a:off x="107424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add(e’)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2" name="CustomShape 17"/>
          <p:cNvSpPr/>
          <p:nvPr/>
        </p:nvSpPr>
        <p:spPr>
          <a:xfrm>
            <a:off x="1917360" y="3723840"/>
            <a:ext cx="800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rmv(e)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3" name="CustomShape 18"/>
          <p:cNvSpPr/>
          <p:nvPr/>
        </p:nvSpPr>
        <p:spPr>
          <a:xfrm>
            <a:off x="2313720" y="2238120"/>
            <a:ext cx="126900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19"/>
          <p:cNvSpPr/>
          <p:nvPr/>
        </p:nvSpPr>
        <p:spPr>
          <a:xfrm flipH="1" rot="10800000">
            <a:off x="2313720" y="3220920"/>
            <a:ext cx="1376640" cy="9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CustomShape 20"/>
          <p:cNvSpPr/>
          <p:nvPr/>
        </p:nvSpPr>
        <p:spPr>
          <a:xfrm>
            <a:off x="3525480" y="2815920"/>
            <a:ext cx="3186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 add(e), rmv(e’) )  || ( add(e’), rmv(e)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6" name="CustomShape 21"/>
          <p:cNvSpPr/>
          <p:nvPr/>
        </p:nvSpPr>
        <p:spPr>
          <a:xfrm>
            <a:off x="7562520" y="2725200"/>
            <a:ext cx="132048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Is such state possible in any sequential execution?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7" name="CustomShape 22"/>
          <p:cNvSpPr/>
          <p:nvPr/>
        </p:nvSpPr>
        <p:spPr>
          <a:xfrm>
            <a:off x="2033280" y="213876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8" name="CustomShape 23"/>
          <p:cNvSpPr/>
          <p:nvPr/>
        </p:nvSpPr>
        <p:spPr>
          <a:xfrm>
            <a:off x="128484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9" name="CustomShape 24"/>
          <p:cNvSpPr/>
          <p:nvPr/>
        </p:nvSpPr>
        <p:spPr>
          <a:xfrm>
            <a:off x="2016360" y="4033440"/>
            <a:ext cx="280080" cy="198000"/>
          </a:xfrm>
          <a:prstGeom prst="ellipse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0" name="CustomShape 25"/>
          <p:cNvSpPr/>
          <p:nvPr/>
        </p:nvSpPr>
        <p:spPr>
          <a:xfrm>
            <a:off x="6307560" y="2037960"/>
            <a:ext cx="1308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{e}, D ={e’}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1" name="CustomShape 26"/>
          <p:cNvSpPr/>
          <p:nvPr/>
        </p:nvSpPr>
        <p:spPr>
          <a:xfrm>
            <a:off x="6307560" y="3927960"/>
            <a:ext cx="1461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{e’}, D ={e}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2" name="CustomShape 27"/>
          <p:cNvSpPr/>
          <p:nvPr/>
        </p:nvSpPr>
        <p:spPr>
          <a:xfrm>
            <a:off x="6712200" y="2924280"/>
            <a:ext cx="9986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 = {e, e’},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D ={ 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TextShape 1"/>
          <p:cNvSpPr txBox="1"/>
          <p:nvPr/>
        </p:nvSpPr>
        <p:spPr>
          <a:xfrm>
            <a:off x="311760" y="555480"/>
            <a:ext cx="821520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2a3990"/>
                </a:solidFill>
                <a:latin typeface="Roboto"/>
                <a:ea typeface="Roboto"/>
              </a:rPr>
              <a:t>Example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4" name="TextShape 2"/>
          <p:cNvSpPr txBox="1"/>
          <p:nvPr/>
        </p:nvSpPr>
        <p:spPr>
          <a:xfrm>
            <a:off x="311760" y="1465920"/>
            <a:ext cx="8215200" cy="3102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Concurrent execution: U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1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= 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( add(e), rmv(e’) )  ||  U</a:t>
            </a:r>
            <a:r>
              <a:rPr b="0" lang="en" sz="18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= ( add(e’), rmv(e) 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Any sequential execution will have last operation as remove: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Possible states are S = {e} or S = {e’} or S = { 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TextShape 1"/>
          <p:cNvSpPr txBox="1"/>
          <p:nvPr/>
        </p:nvSpPr>
        <p:spPr>
          <a:xfrm>
            <a:off x="311760" y="555480"/>
            <a:ext cx="821520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2a3990"/>
                </a:solidFill>
                <a:latin typeface="Roboto"/>
                <a:ea typeface="Roboto"/>
              </a:rPr>
              <a:t>Example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6" name="TextShape 2"/>
          <p:cNvSpPr txBox="1"/>
          <p:nvPr/>
        </p:nvSpPr>
        <p:spPr>
          <a:xfrm>
            <a:off x="311760" y="1465920"/>
            <a:ext cx="8215200" cy="3102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Concurrent execution: U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1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= 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( add(e), rmv(e’) )  ||  U</a:t>
            </a:r>
            <a:r>
              <a:rPr b="0" lang="en" sz="18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= ( add(e’), rmv(e) 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Any sequential execution will have last operation as remove: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Possible states are S = {e} or S = {e’} or S = { 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"/>
                <a:ea typeface="Roboto"/>
              </a:rPr>
              <a:t>State achieved in concurrent execution will never occur in a sequentially consistent execution.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"/>
                <a:ea typeface="Roboto"/>
              </a:rPr>
              <a:t>Thus, there is a SEC object that is not sequentially consistent.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3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Conclusion: SEC is incomparable with Sequential consistency.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TextShape 1"/>
          <p:cNvSpPr txBox="1"/>
          <p:nvPr/>
        </p:nvSpPr>
        <p:spPr>
          <a:xfrm>
            <a:off x="375840" y="1930680"/>
            <a:ext cx="8520120" cy="1281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5000"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100" spc="-1" strike="noStrike">
                <a:solidFill>
                  <a:srgbClr val="ffffff"/>
                </a:solidFill>
                <a:latin typeface="Roboto"/>
                <a:ea typeface="Roboto"/>
              </a:rPr>
              <a:t>Comparison between 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3100" spc="-1" strike="noStrike">
                <a:solidFill>
                  <a:srgbClr val="ffffff"/>
                </a:solidFill>
                <a:latin typeface="Roboto"/>
                <a:ea typeface="Roboto"/>
              </a:rPr>
              <a:t>BASE approach and CRDT approach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Consistency Model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0" name="CustomShape 2"/>
          <p:cNvSpPr/>
          <p:nvPr/>
        </p:nvSpPr>
        <p:spPr>
          <a:xfrm>
            <a:off x="311760" y="1211040"/>
            <a:ext cx="8520120" cy="29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BASE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Guarantees eventual consistency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 restrictions on data type of the objects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Guarantees strong eventual consistency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state-based object must satisfy the monotonic semilattice property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y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f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311760" y="9345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Basically two ways to analyze the replica</a:t>
            </a:r>
            <a:r>
              <a:rPr b="0" lang="en" sz="1800" spc="-1" strike="noStrike" u="sng" baseline="30000">
                <a:solidFill>
                  <a:srgbClr val="f06292"/>
                </a:solidFill>
                <a:uFillTx/>
                <a:latin typeface="Roboto"/>
                <a:ea typeface="Roboto"/>
                <a:hlinkClick r:id="rId1"/>
              </a:rPr>
              <a:t>ref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objects: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State-based replication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434343"/>
              </a:buClr>
              <a:buFont typeface="Roboto"/>
              <a:buChar char="■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State transfer systems limit an operation to overwrite the entire object.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Operation-based  replication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434343"/>
              </a:buClr>
              <a:buFont typeface="Roboto"/>
              <a:buChar char="■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Operation transfer system describes operation more semantically.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Any SEC state-based object can be emulated by a SEC op-based object of a corresponding interface and vice versa.-(Equivalence)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6" name="Google Shape;269;p37" descr=""/>
          <p:cNvPicPr/>
          <p:nvPr/>
        </p:nvPicPr>
        <p:blipFill>
          <a:blip r:embed="rId2"/>
          <a:stretch/>
        </p:blipFill>
        <p:spPr>
          <a:xfrm>
            <a:off x="1338840" y="2172960"/>
            <a:ext cx="5962320" cy="13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Conflicts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2" name="CustomShape 2"/>
          <p:cNvSpPr/>
          <p:nvPr/>
        </p:nvSpPr>
        <p:spPr>
          <a:xfrm>
            <a:off x="311760" y="1211040"/>
            <a:ext cx="8520120" cy="29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BASE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Conflicts may arise as each node can update its own copy of an object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Conflict arbitration may require a consensus and a roll-back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 design of CRDT gets rid of conflicts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It avoids the complexity of conflict resolution and of roll-back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Availability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4" name="CustomShape 2"/>
          <p:cNvSpPr/>
          <p:nvPr/>
        </p:nvSpPr>
        <p:spPr>
          <a:xfrm>
            <a:off x="311760" y="1211040"/>
            <a:ext cx="8520120" cy="31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BASE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there will be a response to any request.But that response could still be ‘failure’ to obtain the requested data, or the data may be in an inconsistent or changing state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BASE can tolerates up to n/2 simultaneous crashes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SEC replica is always available for both reads and writes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An SEC object tolerates up to n − 1 simultaneous crashes.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Latency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6" name="CustomShape 2"/>
          <p:cNvSpPr/>
          <p:nvPr/>
        </p:nvSpPr>
        <p:spPr>
          <a:xfrm>
            <a:off x="311760" y="1211040"/>
            <a:ext cx="8520120" cy="29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BASE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Quorum is not in the critical path but is needed in case of a conflicts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As state of the system is soft, latency of updates is low. However, eventual convergence may have conflicts, convergence latency can be high.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 quorum/consensus during updates, so low latency of updates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As design of CRDT ensures no conflicts, latency of convergence is also low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2a3990"/>
                </a:solidFill>
                <a:latin typeface="Roboto"/>
                <a:ea typeface="Roboto"/>
              </a:rPr>
              <a:t>Mathematical Proofs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BASE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Advise on how to implement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 mathematical definitions and proofs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Library of concrete data types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Mathematical proofs for correctness guarantee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TextShape 1"/>
          <p:cNvSpPr txBox="1"/>
          <p:nvPr/>
        </p:nvSpPr>
        <p:spPr>
          <a:xfrm>
            <a:off x="375840" y="1930680"/>
            <a:ext cx="8520120" cy="1281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5000"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100" spc="-1" strike="noStrike">
                <a:solidFill>
                  <a:srgbClr val="ffffff"/>
                </a:solidFill>
                <a:latin typeface="Roboto"/>
                <a:ea typeface="Roboto"/>
              </a:rPr>
              <a:t>Comparison between 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3100" spc="-1" strike="noStrike">
                <a:solidFill>
                  <a:srgbClr val="ffffff"/>
                </a:solidFill>
                <a:latin typeface="Roboto"/>
                <a:ea typeface="Roboto"/>
              </a:rPr>
              <a:t>CRDT approach and CALM approach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Consistency Model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1" name="CustomShape 2"/>
          <p:cNvSpPr/>
          <p:nvPr/>
        </p:nvSpPr>
        <p:spPr>
          <a:xfrm>
            <a:off x="311760" y="1211040"/>
            <a:ext cx="8520120" cy="27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Guarantees strong eventual consistency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CALM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logically monotonic distributed code is eventually consistent without any need for coordination protocols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Eventual consistency can be guaranteed in any program by protecting non-monotonic statements with coordination protocols.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Coordination Logic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CustomShape 2"/>
          <p:cNvSpPr/>
          <p:nvPr/>
        </p:nvSpPr>
        <p:spPr>
          <a:xfrm>
            <a:off x="311760" y="1211040"/>
            <a:ext cx="85201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 is defined in such a way that it satisfies the sufficient conditions for convergence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Hence, no coordination logic is required.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CALM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CALM Theorem does not actually tell us how to write consistent, coordination-free distributed systems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 Bloom language can be used by developers to identify non-monotonic “Points of Order” and add coordination logic to enforce the ordering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Coordination protocols - 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increase latency and </a:t>
            </a:r>
            <a:endParaRPr b="0" lang="en-IN" sz="1400" spc="-1" strike="noStrike">
              <a:latin typeface="Arial"/>
            </a:endParaRPr>
          </a:p>
          <a:p>
            <a:pPr marL="22860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reduce availability in the event of network partitions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TextShape 1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CRDT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Library approach. We can use different types of data types which follow CRDT constraints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Structured and flexible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CALM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Implementation with the help of BLOOM language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Developer has to make sure the coordination protocols guarantee consistency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Use Cases of CRDT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6" name="CustomShape 2"/>
          <p:cNvSpPr/>
          <p:nvPr/>
        </p:nvSpPr>
        <p:spPr>
          <a:xfrm>
            <a:off x="311760" y="1211040"/>
            <a:ext cx="852012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Nimbus Note is a collaborative note-taking application that uses CRDT for collaborative editing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SoundCloud uses a CRDT set for streaming, implemented on top of Redis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Teletype for Atom employs CRDTs to enable developers share their workspace with team members and collaborate on code in real time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Pixelboard, a collaborative whiteboarding app, uses CRDTs to allow several people to draw at the same time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Summary and Conclusion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CustomShape 2"/>
          <p:cNvSpPr/>
          <p:nvPr/>
        </p:nvSpPr>
        <p:spPr>
          <a:xfrm>
            <a:off x="311760" y="1211040"/>
            <a:ext cx="852012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We presented the concept of a CRDT, a replicated data type for which some simple mathematical properties guarantee strong eventual consistency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In the state-based style, the successive states of an object should form a monotonic semilattice, with merge computing a least upper bound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We presented some simple CRDT examples, such as G-Counter, P-N Counter, LWW Register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We compared the CRDT approach with BASE approach and CALM approach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State-based Objects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311760" y="937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analyze replicated objects in the state-based style.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Executing an update modifies the state of a single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Every replica occasionally sends its local state to some other replica, which merges the state thus received into its own state.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 object at any instance is defined as a  tuple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9" name="Google Shape;276;p38" descr=""/>
          <p:cNvPicPr/>
          <p:nvPr/>
        </p:nvPicPr>
        <p:blipFill>
          <a:blip r:embed="rId1"/>
          <a:stretch/>
        </p:blipFill>
        <p:spPr>
          <a:xfrm>
            <a:off x="5637240" y="2706120"/>
            <a:ext cx="1135440" cy="283680"/>
          </a:xfrm>
          <a:prstGeom prst="rect">
            <a:avLst/>
          </a:prstGeom>
          <a:ln>
            <a:noFill/>
          </a:ln>
        </p:spPr>
      </p:pic>
      <p:pic>
        <p:nvPicPr>
          <p:cNvPr id="490" name="Google Shape;277;p38" descr=""/>
          <p:cNvPicPr/>
          <p:nvPr/>
        </p:nvPicPr>
        <p:blipFill>
          <a:blip r:embed="rId2"/>
          <a:stretch/>
        </p:blipFill>
        <p:spPr>
          <a:xfrm>
            <a:off x="814320" y="3094200"/>
            <a:ext cx="7287480" cy="7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TextShape 1"/>
          <p:cNvSpPr txBox="1"/>
          <p:nvPr/>
        </p:nvSpPr>
        <p:spPr>
          <a:xfrm>
            <a:off x="311760" y="1778760"/>
            <a:ext cx="8520120" cy="1070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900" spc="-1" strike="noStrike">
                <a:solidFill>
                  <a:srgbClr val="ffffff"/>
                </a:solidFill>
                <a:latin typeface="Roboto"/>
                <a:ea typeface="Roboto"/>
              </a:rPr>
              <a:t>Thank You !</a:t>
            </a:r>
            <a:endParaRPr b="0" lang="en-IN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TextShape 2"/>
          <p:cNvSpPr txBox="1"/>
          <p:nvPr/>
        </p:nvSpPr>
        <p:spPr>
          <a:xfrm>
            <a:off x="311760" y="2849400"/>
            <a:ext cx="8520120" cy="1281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State-based Objects cont.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311760" y="1153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Query method(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q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): Client may read the state of the object from any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Update method(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): Client may modify the state of any single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Merge method(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): serves to merge the state from a remote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Infinitely often, the replica at 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p</a:t>
            </a:r>
            <a:r>
              <a:rPr b="0" i="1" lang="en" sz="18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sends its current state to 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p</a:t>
            </a:r>
            <a:r>
              <a:rPr b="0" i="1" lang="en" sz="18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j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; replica 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p</a:t>
            </a:r>
            <a:r>
              <a:rPr b="0" i="1" lang="en" sz="18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j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merges the received state into its local state by executing method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System Model cont.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349280" y="1770120"/>
            <a:ext cx="706320" cy="234936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"/>
          <p:cNvSpPr/>
          <p:nvPr/>
        </p:nvSpPr>
        <p:spPr>
          <a:xfrm>
            <a:off x="1515960" y="1966680"/>
            <a:ext cx="372960" cy="378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1515960" y="2755800"/>
            <a:ext cx="372960" cy="378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498" name="CustomShape 6"/>
          <p:cNvSpPr/>
          <p:nvPr/>
        </p:nvSpPr>
        <p:spPr>
          <a:xfrm>
            <a:off x="1515960" y="3544920"/>
            <a:ext cx="372960" cy="378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00" spc="-1" strike="noStrike">
              <a:latin typeface="Arial"/>
            </a:endParaRPr>
          </a:p>
        </p:txBody>
      </p:sp>
      <p:sp>
        <p:nvSpPr>
          <p:cNvPr id="499" name="CustomShape 7"/>
          <p:cNvSpPr/>
          <p:nvPr/>
        </p:nvSpPr>
        <p:spPr>
          <a:xfrm>
            <a:off x="1889280" y="2155680"/>
            <a:ext cx="69368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"/>
          <p:cNvSpPr/>
          <p:nvPr/>
        </p:nvSpPr>
        <p:spPr>
          <a:xfrm>
            <a:off x="1905120" y="2933640"/>
            <a:ext cx="69368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9"/>
          <p:cNvSpPr/>
          <p:nvPr/>
        </p:nvSpPr>
        <p:spPr>
          <a:xfrm>
            <a:off x="1897200" y="3724200"/>
            <a:ext cx="69368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0"/>
          <p:cNvSpPr/>
          <p:nvPr/>
        </p:nvSpPr>
        <p:spPr>
          <a:xfrm>
            <a:off x="3318840" y="1624680"/>
            <a:ext cx="55512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155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1"/>
          <p:cNvSpPr/>
          <p:nvPr/>
        </p:nvSpPr>
        <p:spPr>
          <a:xfrm>
            <a:off x="2143080" y="2301840"/>
            <a:ext cx="2854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4" name="Google Shape;299;p40" descr=""/>
          <p:cNvPicPr/>
          <p:nvPr/>
        </p:nvPicPr>
        <p:blipFill>
          <a:blip r:embed="rId1"/>
          <a:srcRect l="22665" t="0" r="60277" b="24890"/>
          <a:stretch/>
        </p:blipFill>
        <p:spPr>
          <a:xfrm>
            <a:off x="2147760" y="1824120"/>
            <a:ext cx="213840" cy="235800"/>
          </a:xfrm>
          <a:prstGeom prst="rect">
            <a:avLst/>
          </a:prstGeom>
          <a:ln>
            <a:noFill/>
          </a:ln>
        </p:spPr>
      </p:pic>
      <p:pic>
        <p:nvPicPr>
          <p:cNvPr id="505" name="Google Shape;300;p40" descr=""/>
          <p:cNvPicPr/>
          <p:nvPr/>
        </p:nvPicPr>
        <p:blipFill>
          <a:blip r:embed="rId2"/>
          <a:srcRect l="22665" t="0" r="60277" b="24890"/>
          <a:stretch/>
        </p:blipFill>
        <p:spPr>
          <a:xfrm>
            <a:off x="2147760" y="2662200"/>
            <a:ext cx="213840" cy="235800"/>
          </a:xfrm>
          <a:prstGeom prst="rect">
            <a:avLst/>
          </a:prstGeom>
          <a:ln>
            <a:noFill/>
          </a:ln>
        </p:spPr>
      </p:pic>
      <p:pic>
        <p:nvPicPr>
          <p:cNvPr id="506" name="Google Shape;301;p40" descr=""/>
          <p:cNvPicPr/>
          <p:nvPr/>
        </p:nvPicPr>
        <p:blipFill>
          <a:blip r:embed="rId3"/>
          <a:srcRect l="22665" t="0" r="60277" b="24890"/>
          <a:stretch/>
        </p:blipFill>
        <p:spPr>
          <a:xfrm>
            <a:off x="2147760" y="3424320"/>
            <a:ext cx="213840" cy="235800"/>
          </a:xfrm>
          <a:prstGeom prst="rect">
            <a:avLst/>
          </a:prstGeom>
          <a:ln>
            <a:noFill/>
          </a:ln>
        </p:spPr>
      </p:pic>
      <p:sp>
        <p:nvSpPr>
          <p:cNvPr id="507" name="CustomShape 12"/>
          <p:cNvSpPr/>
          <p:nvPr/>
        </p:nvSpPr>
        <p:spPr>
          <a:xfrm>
            <a:off x="2301840" y="1935000"/>
            <a:ext cx="172836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Roboto"/>
                <a:ea typeface="Roboto"/>
              </a:rPr>
              <a:t>Updates happen on a single replica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508" name="CustomShape 13"/>
          <p:cNvSpPr/>
          <p:nvPr/>
        </p:nvSpPr>
        <p:spPr>
          <a:xfrm>
            <a:off x="4780080" y="2173680"/>
            <a:ext cx="710280" cy="72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4"/>
          <p:cNvSpPr/>
          <p:nvPr/>
        </p:nvSpPr>
        <p:spPr>
          <a:xfrm>
            <a:off x="3775320" y="2706120"/>
            <a:ext cx="21319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Roboto"/>
                <a:ea typeface="Roboto"/>
              </a:rPr>
              <a:t>Merge the state from a remote replica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510" name="CustomShape 15"/>
          <p:cNvSpPr/>
          <p:nvPr/>
        </p:nvSpPr>
        <p:spPr>
          <a:xfrm flipH="1" rot="10800000">
            <a:off x="5303520" y="1648440"/>
            <a:ext cx="88020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6"/>
          <p:cNvSpPr/>
          <p:nvPr/>
        </p:nvSpPr>
        <p:spPr>
          <a:xfrm>
            <a:off x="5447160" y="1936080"/>
            <a:ext cx="21319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Roboto"/>
                <a:ea typeface="Roboto"/>
              </a:rPr>
              <a:t>Query: client may read the state of the object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512" name="CustomShape 17"/>
          <p:cNvSpPr/>
          <p:nvPr/>
        </p:nvSpPr>
        <p:spPr>
          <a:xfrm flipH="1" rot="10800000">
            <a:off x="5319360" y="3873960"/>
            <a:ext cx="223020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8"/>
          <p:cNvSpPr/>
          <p:nvPr/>
        </p:nvSpPr>
        <p:spPr>
          <a:xfrm>
            <a:off x="6208560" y="3801960"/>
            <a:ext cx="15397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Roboto"/>
                <a:ea typeface="Roboto"/>
              </a:rPr>
              <a:t>Time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514" name="CustomShape 19"/>
          <p:cNvSpPr/>
          <p:nvPr/>
        </p:nvSpPr>
        <p:spPr>
          <a:xfrm>
            <a:off x="1793880" y="1587600"/>
            <a:ext cx="9997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Roboto"/>
                <a:ea typeface="Roboto"/>
              </a:rPr>
              <a:t>Initial payload state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515" name="CustomShape 20"/>
          <p:cNvSpPr/>
          <p:nvPr/>
        </p:nvSpPr>
        <p:spPr>
          <a:xfrm>
            <a:off x="349200" y="2631600"/>
            <a:ext cx="999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Roboto"/>
                <a:ea typeface="Roboto"/>
              </a:rPr>
              <a:t>3 replicas with initial payload states as s</a:t>
            </a:r>
            <a:r>
              <a:rPr b="0" lang="en" sz="7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Some more notations: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235440" y="9252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Method execution at some replica are numbered.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The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th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method execution at replica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will be noted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f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(a)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, where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f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may be either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q,u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or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method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,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and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denotes the argument.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The states of a replica are numbered sequentially incrementing with each method execution. The replica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has initial state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0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= s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0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Before its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th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execution of a method it has state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k-1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, and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afterwards.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k-1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. f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(a) = s</a:t>
            </a:r>
            <a:r>
              <a:rPr b="0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i="1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define state equivalence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 ≡ s’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if all queries return the same result for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and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SC, EC and SEC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Approaches for consistency: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Strong Consistency (Sequential Consistency).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Total Order on all updates.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Does not scale well.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Eventual Consistency.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10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1000"/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987120" y="421200"/>
            <a:ext cx="716940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Motivation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0" name="Group 2"/>
          <p:cNvGrpSpPr/>
          <p:nvPr/>
        </p:nvGrpSpPr>
        <p:grpSpPr>
          <a:xfrm>
            <a:off x="968040" y="1781640"/>
            <a:ext cx="2012400" cy="1385280"/>
            <a:chOff x="968040" y="1781640"/>
            <a:chExt cx="2012400" cy="1385280"/>
          </a:xfrm>
        </p:grpSpPr>
        <p:sp>
          <p:nvSpPr>
            <p:cNvPr id="431" name="CustomShape 3"/>
            <p:cNvSpPr/>
            <p:nvPr/>
          </p:nvSpPr>
          <p:spPr>
            <a:xfrm>
              <a:off x="1297800" y="1781640"/>
              <a:ext cx="1377720" cy="60732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"/>
            <p:cNvSpPr/>
            <p:nvPr/>
          </p:nvSpPr>
          <p:spPr>
            <a:xfrm>
              <a:off x="1423080" y="1785600"/>
              <a:ext cx="1120320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0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WHY</a:t>
              </a:r>
              <a:endParaRPr b="0" lang="en-IN" sz="3000" spc="-1" strike="noStrike">
                <a:latin typeface="Arial"/>
              </a:endParaRPr>
            </a:p>
          </p:txBody>
        </p:sp>
        <p:sp>
          <p:nvSpPr>
            <p:cNvPr id="433" name="CustomShape 5"/>
            <p:cNvSpPr/>
            <p:nvPr/>
          </p:nvSpPr>
          <p:spPr>
            <a:xfrm>
              <a:off x="968040" y="2496960"/>
              <a:ext cx="2012400" cy="66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Why a new data type ?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434" name="Group 6"/>
          <p:cNvGrpSpPr/>
          <p:nvPr/>
        </p:nvGrpSpPr>
        <p:grpSpPr>
          <a:xfrm>
            <a:off x="5889600" y="1785600"/>
            <a:ext cx="2379960" cy="1369440"/>
            <a:chOff x="5889600" y="1785600"/>
            <a:chExt cx="2379960" cy="1369440"/>
          </a:xfrm>
        </p:grpSpPr>
        <p:sp>
          <p:nvSpPr>
            <p:cNvPr id="435" name="CustomShape 7"/>
            <p:cNvSpPr/>
            <p:nvPr/>
          </p:nvSpPr>
          <p:spPr>
            <a:xfrm>
              <a:off x="6397560" y="1804680"/>
              <a:ext cx="1377720" cy="60732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8"/>
            <p:cNvSpPr/>
            <p:nvPr/>
          </p:nvSpPr>
          <p:spPr>
            <a:xfrm>
              <a:off x="6315840" y="1785600"/>
              <a:ext cx="1572840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0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HOW</a:t>
              </a:r>
              <a:endParaRPr b="0" lang="en-IN" sz="3000" spc="-1" strike="noStrike">
                <a:latin typeface="Arial"/>
              </a:endParaRPr>
            </a:p>
          </p:txBody>
        </p:sp>
        <p:sp>
          <p:nvSpPr>
            <p:cNvPr id="437" name="CustomShape 9"/>
            <p:cNvSpPr/>
            <p:nvPr/>
          </p:nvSpPr>
          <p:spPr>
            <a:xfrm>
              <a:off x="5889600" y="2485080"/>
              <a:ext cx="2379960" cy="66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How it addresses the issues ?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438" name="Group 10"/>
          <p:cNvGrpSpPr/>
          <p:nvPr/>
        </p:nvGrpSpPr>
        <p:grpSpPr>
          <a:xfrm>
            <a:off x="3368520" y="1785600"/>
            <a:ext cx="2312640" cy="1381320"/>
            <a:chOff x="3368520" y="1785600"/>
            <a:chExt cx="2312640" cy="1381320"/>
          </a:xfrm>
        </p:grpSpPr>
        <p:sp>
          <p:nvSpPr>
            <p:cNvPr id="439" name="CustomShape 11"/>
            <p:cNvSpPr/>
            <p:nvPr/>
          </p:nvSpPr>
          <p:spPr>
            <a:xfrm>
              <a:off x="3693600" y="1785600"/>
              <a:ext cx="1572840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000" spc="-1" strike="noStrike">
                  <a:solidFill>
                    <a:srgbClr val="2a3990"/>
                  </a:solidFill>
                  <a:latin typeface="Roboto"/>
                  <a:ea typeface="Roboto"/>
                </a:rPr>
                <a:t>WHAT</a:t>
              </a:r>
              <a:endParaRPr b="0" lang="en-IN" sz="3000" spc="-1" strike="noStrike">
                <a:latin typeface="Arial"/>
              </a:endParaRPr>
            </a:p>
          </p:txBody>
        </p:sp>
        <p:sp>
          <p:nvSpPr>
            <p:cNvPr id="440" name="CustomShape 12"/>
            <p:cNvSpPr/>
            <p:nvPr/>
          </p:nvSpPr>
          <p:spPr>
            <a:xfrm>
              <a:off x="3368520" y="2496960"/>
              <a:ext cx="2312640" cy="66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What are the issues with existing system ?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41" name="CustomShape 13"/>
            <p:cNvSpPr/>
            <p:nvPr/>
          </p:nvSpPr>
          <p:spPr>
            <a:xfrm>
              <a:off x="3509640" y="2400840"/>
              <a:ext cx="1960920" cy="24840"/>
            </a:xfrm>
            <a:prstGeom prst="rect">
              <a:avLst/>
            </a:prstGeom>
            <a:solidFill>
              <a:schemeClr val="lt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Eventual Consistency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 marL="457200" indent="-357480">
              <a:lnSpc>
                <a:spcPct val="115000"/>
              </a:lnSpc>
              <a:buClr>
                <a:srgbClr val="434343"/>
              </a:buClr>
              <a:buSzPct val="110000"/>
              <a:buFont typeface="Roboto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Eventual Delivery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5600">
              <a:lnSpc>
                <a:spcPct val="115000"/>
              </a:lnSpc>
              <a:buClr>
                <a:srgbClr val="000000"/>
              </a:buClr>
              <a:buFont typeface="Calibri"/>
              <a:buChar char="○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Eventual delivery of an update to all replicas.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5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Convergence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5600">
              <a:lnSpc>
                <a:spcPct val="115000"/>
              </a:lnSpc>
              <a:buClr>
                <a:srgbClr val="000000"/>
              </a:buClr>
              <a:buFont typeface="Calibri"/>
              <a:buChar char="○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Correct replicas that have delivered the same update eventually reach equivalent state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5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Termination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5600">
              <a:lnSpc>
                <a:spcPct val="115000"/>
              </a:lnSpc>
              <a:buClr>
                <a:srgbClr val="000000"/>
              </a:buClr>
              <a:buFont typeface="Calibri"/>
              <a:buChar char="○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10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1000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1000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for EC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have a distributed editing software running on ‘n’ machines.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At Replica 1: PoDS is great.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At Replica 2: PoDS is good.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Conflict!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How will they merge?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Our approach: Strong Eventual Consistency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And object has to be Eventually Consistent and follows: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Strong Convergence: Correct replicas that have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*been*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delivered the same set of updates have equivalent state.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How do we do that?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10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10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10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10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1000"/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for SEC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have a distributed software with ‘n’ replicas.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At Replica R1: update(x1)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At Replica R2: update(x2)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Replica R1 sends its state to R2.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10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10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10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10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10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10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1000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597960" y="1143000"/>
            <a:ext cx="8221680" cy="87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Topics Covered: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597960" y="2715840"/>
            <a:ext cx="8221680" cy="153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Causal history with example.</a:t>
            </a:r>
            <a:endParaRPr b="0" lang="en-IN" sz="21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Happen before relation.</a:t>
            </a:r>
            <a:endParaRPr b="0" lang="en-IN" sz="21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Basics of discrete mathematics.</a:t>
            </a:r>
            <a:endParaRPr b="0" lang="en-IN" sz="21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Monotonic semilattice object. </a:t>
            </a:r>
            <a:endParaRPr b="0" lang="en-IN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Causal History with examples.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Causal history is a set which is maintained by every replica. It will contains all set of updates done by client on that replica (directly or indirectly).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Notation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for causal history: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represents causal history of replica 𝚒, after k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th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method execution.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Initially all the replicas causal history will be empty.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0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= 𝝓, for all 𝚒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311760" y="358560"/>
            <a:ext cx="8520120" cy="4209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Possible changes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to causal history, when any of  three different methods executed on the replica: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Query method 𝙦 : It is a read only method, causal history does not change with method execution, i.e., 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=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k-1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 Update method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𝚞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(noted f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(a)): Here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f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represents the specific operation and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represents the argument. </a:t>
            </a:r>
            <a:br/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It gets added to the causal history, i.e.,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=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k-1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⋃ {f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(a)}.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Merge method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(noted  m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(s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i’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k’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)) : Causal histories of the current state and merging state i.e.,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’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are unioned together. 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=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k-1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⋃ C</a:t>
            </a:r>
            <a:r>
              <a:rPr b="0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i’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Significance of Causal history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Causal history is a formal reasoning device.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Causal history is not needed in a concrete implementation.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Causal history gives the information about all the updates done by the client on a replica.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of Causal History 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311760" y="1017720"/>
            <a:ext cx="8649360" cy="3830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Payload value is integer, merge operation will be performed by taking max of states. Update operation can be performed to change the value of state.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669960" y="2139480"/>
            <a:ext cx="1037160" cy="23659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4"/>
          <p:cNvSpPr/>
          <p:nvPr/>
        </p:nvSpPr>
        <p:spPr>
          <a:xfrm>
            <a:off x="945360" y="2247480"/>
            <a:ext cx="486000" cy="4968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5"/>
          <p:cNvSpPr/>
          <p:nvPr/>
        </p:nvSpPr>
        <p:spPr>
          <a:xfrm>
            <a:off x="945360" y="3074040"/>
            <a:ext cx="486000" cy="4968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6"/>
          <p:cNvSpPr/>
          <p:nvPr/>
        </p:nvSpPr>
        <p:spPr>
          <a:xfrm>
            <a:off x="945720" y="3846960"/>
            <a:ext cx="486000" cy="4968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7"/>
          <p:cNvSpPr/>
          <p:nvPr/>
        </p:nvSpPr>
        <p:spPr>
          <a:xfrm flipH="1" rot="10800000">
            <a:off x="1432080" y="2443320"/>
            <a:ext cx="6693840" cy="5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8"/>
          <p:cNvSpPr/>
          <p:nvPr/>
        </p:nvSpPr>
        <p:spPr>
          <a:xfrm flipH="1" rot="10800000">
            <a:off x="1432080" y="3263760"/>
            <a:ext cx="6704640" cy="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9"/>
          <p:cNvSpPr/>
          <p:nvPr/>
        </p:nvSpPr>
        <p:spPr>
          <a:xfrm flipH="1" rot="10800000">
            <a:off x="1431720" y="4074120"/>
            <a:ext cx="669348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0"/>
          <p:cNvSpPr/>
          <p:nvPr/>
        </p:nvSpPr>
        <p:spPr>
          <a:xfrm>
            <a:off x="1707480" y="2182680"/>
            <a:ext cx="30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7" name="CustomShape 11"/>
          <p:cNvSpPr/>
          <p:nvPr/>
        </p:nvSpPr>
        <p:spPr>
          <a:xfrm>
            <a:off x="1707480" y="2922480"/>
            <a:ext cx="388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8" name="CustomShape 12"/>
          <p:cNvSpPr/>
          <p:nvPr/>
        </p:nvSpPr>
        <p:spPr>
          <a:xfrm>
            <a:off x="1707480" y="3814560"/>
            <a:ext cx="30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9" name="CustomShape 13"/>
          <p:cNvSpPr/>
          <p:nvPr/>
        </p:nvSpPr>
        <p:spPr>
          <a:xfrm>
            <a:off x="3068640" y="2366280"/>
            <a:ext cx="204840" cy="21636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4"/>
          <p:cNvSpPr/>
          <p:nvPr/>
        </p:nvSpPr>
        <p:spPr>
          <a:xfrm>
            <a:off x="2924280" y="1940400"/>
            <a:ext cx="20840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:= 1, 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{u(1)}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1" name="CustomShape 15"/>
          <p:cNvSpPr/>
          <p:nvPr/>
        </p:nvSpPr>
        <p:spPr>
          <a:xfrm>
            <a:off x="3068640" y="3176640"/>
            <a:ext cx="204840" cy="2163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6"/>
          <p:cNvSpPr/>
          <p:nvPr/>
        </p:nvSpPr>
        <p:spPr>
          <a:xfrm>
            <a:off x="2924280" y="2723040"/>
            <a:ext cx="17280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:= 4, 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{u(4)}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3" name="CustomShape 17"/>
          <p:cNvSpPr/>
          <p:nvPr/>
        </p:nvSpPr>
        <p:spPr>
          <a:xfrm>
            <a:off x="3998160" y="3176640"/>
            <a:ext cx="204840" cy="2163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8"/>
          <p:cNvSpPr/>
          <p:nvPr/>
        </p:nvSpPr>
        <p:spPr>
          <a:xfrm>
            <a:off x="4786920" y="3176640"/>
            <a:ext cx="204840" cy="2163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9"/>
          <p:cNvSpPr/>
          <p:nvPr/>
        </p:nvSpPr>
        <p:spPr>
          <a:xfrm>
            <a:off x="6017760" y="2323440"/>
            <a:ext cx="302400" cy="29196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6" name="CustomShape 20"/>
          <p:cNvSpPr/>
          <p:nvPr/>
        </p:nvSpPr>
        <p:spPr>
          <a:xfrm>
            <a:off x="6017760" y="3921480"/>
            <a:ext cx="302400" cy="291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7" name="CustomShape 21"/>
          <p:cNvSpPr/>
          <p:nvPr/>
        </p:nvSpPr>
        <p:spPr>
          <a:xfrm>
            <a:off x="4173120" y="3361680"/>
            <a:ext cx="1888560" cy="6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2"/>
          <p:cNvSpPr/>
          <p:nvPr/>
        </p:nvSpPr>
        <p:spPr>
          <a:xfrm flipH="1" rot="10800000">
            <a:off x="4962600" y="2573280"/>
            <a:ext cx="109944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3"/>
          <p:cNvSpPr/>
          <p:nvPr/>
        </p:nvSpPr>
        <p:spPr>
          <a:xfrm>
            <a:off x="5762160" y="1940400"/>
            <a:ext cx="15775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{u(1),u(4)}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0" name="CustomShape 24"/>
          <p:cNvSpPr/>
          <p:nvPr/>
        </p:nvSpPr>
        <p:spPr>
          <a:xfrm>
            <a:off x="5762160" y="4181400"/>
            <a:ext cx="1281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{u(4)}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Happens-before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relation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311760" y="101772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 update is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delivered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at some replica, when it is included in the causal history of that replica.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 update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is happened before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u’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 → u’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), iff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is delivered at the node where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executes before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is executes.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Since,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delivered before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 This means that the causal history of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must be the subset of the causal history of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It is also possible that at the same time on a replica, two or more updates came. They are concurrent (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 ∥ u’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), when neither happened before the other i.e., (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 ⥇ u’ ∧ u’ ⥇ u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399600" y="1172880"/>
            <a:ext cx="75794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Essential Features of any Large Distributed System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(WWW, peer-to-peer or cloud computing platforms)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43840" y="3723120"/>
            <a:ext cx="29995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Replication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4979520" y="3723120"/>
            <a:ext cx="29995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914400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Consistency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46" name="Google Shape;189;p27" descr=""/>
          <p:cNvPicPr/>
          <p:nvPr/>
        </p:nvPicPr>
        <p:blipFill>
          <a:blip r:embed="rId1"/>
          <a:stretch/>
        </p:blipFill>
        <p:spPr>
          <a:xfrm>
            <a:off x="987120" y="2201760"/>
            <a:ext cx="2856240" cy="145548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190;p27" descr=""/>
          <p:cNvPicPr/>
          <p:nvPr/>
        </p:nvPicPr>
        <p:blipFill>
          <a:blip r:embed="rId2"/>
          <a:stretch/>
        </p:blipFill>
        <p:spPr>
          <a:xfrm>
            <a:off x="4994280" y="2558520"/>
            <a:ext cx="2970360" cy="100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                                     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Semilattice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poset (S,≤) is a join semilattice, iff ∀ x,y ∈ S, x ⊔ y (Least upper bound of {x,y} ) exists.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LUB/supremum/Join: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 = x ⊔ y  is a Least upper bound of {x,y} under ≤ , then the following implication    must hold true: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   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iff ∀ m’ , x ≤ m’ ⋀ y ≤ m’ ⟹ x ≤ m ⋀ y ≤ m  ⋀ m ≤ m’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h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U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B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u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n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f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ll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w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(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⊔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Commutative : x ⊔ y = y ⊔ 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Associative : x ⊔ ( y ⊔ z ) = (x ⊔ y) ⊔ z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Idempotent : x ⊔ x = 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Example of Semilattice: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(int,≤): x ⊔ y = max(x,y)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of Semi lattice(Hasse diagram)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∨ b does not exists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Not  Join Semi lattice                                                     Join Semi lattice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1777320" y="151596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4"/>
          <p:cNvSpPr/>
          <p:nvPr/>
        </p:nvSpPr>
        <p:spPr>
          <a:xfrm>
            <a:off x="1181160" y="209088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5"/>
          <p:cNvSpPr/>
          <p:nvPr/>
        </p:nvSpPr>
        <p:spPr>
          <a:xfrm>
            <a:off x="2341800" y="212220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6"/>
          <p:cNvSpPr/>
          <p:nvPr/>
        </p:nvSpPr>
        <p:spPr>
          <a:xfrm>
            <a:off x="1359000" y="310500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7"/>
          <p:cNvSpPr/>
          <p:nvPr/>
        </p:nvSpPr>
        <p:spPr>
          <a:xfrm>
            <a:off x="2111760" y="312588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8"/>
          <p:cNvSpPr/>
          <p:nvPr/>
        </p:nvSpPr>
        <p:spPr>
          <a:xfrm rot="10800000">
            <a:off x="1235160" y="2153880"/>
            <a:ext cx="177120" cy="96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9"/>
          <p:cNvSpPr/>
          <p:nvPr/>
        </p:nvSpPr>
        <p:spPr>
          <a:xfrm flipH="1" rot="10800000">
            <a:off x="1234800" y="1526760"/>
            <a:ext cx="59544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0"/>
          <p:cNvSpPr/>
          <p:nvPr/>
        </p:nvSpPr>
        <p:spPr>
          <a:xfrm flipH="1" rot="10800000">
            <a:off x="1411920" y="2195640"/>
            <a:ext cx="960120" cy="9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1"/>
          <p:cNvSpPr/>
          <p:nvPr/>
        </p:nvSpPr>
        <p:spPr>
          <a:xfrm rot="10800000">
            <a:off x="1851120" y="1568520"/>
            <a:ext cx="54432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2"/>
          <p:cNvSpPr/>
          <p:nvPr/>
        </p:nvSpPr>
        <p:spPr>
          <a:xfrm flipH="1" rot="10800000">
            <a:off x="2174760" y="2184840"/>
            <a:ext cx="220320" cy="9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3"/>
          <p:cNvSpPr/>
          <p:nvPr/>
        </p:nvSpPr>
        <p:spPr>
          <a:xfrm rot="10800000">
            <a:off x="1244160" y="2127600"/>
            <a:ext cx="898920" cy="9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4"/>
          <p:cNvSpPr/>
          <p:nvPr/>
        </p:nvSpPr>
        <p:spPr>
          <a:xfrm>
            <a:off x="1830600" y="1229760"/>
            <a:ext cx="323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1" name="CustomShape 15"/>
          <p:cNvSpPr/>
          <p:nvPr/>
        </p:nvSpPr>
        <p:spPr>
          <a:xfrm>
            <a:off x="887400" y="1878840"/>
            <a:ext cx="220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2" name="CustomShape 16"/>
          <p:cNvSpPr/>
          <p:nvPr/>
        </p:nvSpPr>
        <p:spPr>
          <a:xfrm>
            <a:off x="2414880" y="1927440"/>
            <a:ext cx="220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3" name="CustomShape 17"/>
          <p:cNvSpPr/>
          <p:nvPr/>
        </p:nvSpPr>
        <p:spPr>
          <a:xfrm>
            <a:off x="1160280" y="3125880"/>
            <a:ext cx="220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4" name="CustomShape 18"/>
          <p:cNvSpPr/>
          <p:nvPr/>
        </p:nvSpPr>
        <p:spPr>
          <a:xfrm>
            <a:off x="2032560" y="3125880"/>
            <a:ext cx="220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5" name="CustomShape 19"/>
          <p:cNvSpPr/>
          <p:nvPr/>
        </p:nvSpPr>
        <p:spPr>
          <a:xfrm>
            <a:off x="6638400" y="145332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0"/>
          <p:cNvSpPr/>
          <p:nvPr/>
        </p:nvSpPr>
        <p:spPr>
          <a:xfrm>
            <a:off x="5969520" y="200736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1"/>
          <p:cNvSpPr/>
          <p:nvPr/>
        </p:nvSpPr>
        <p:spPr>
          <a:xfrm>
            <a:off x="7240680" y="196992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2"/>
          <p:cNvSpPr/>
          <p:nvPr/>
        </p:nvSpPr>
        <p:spPr>
          <a:xfrm>
            <a:off x="5979960" y="295848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3"/>
          <p:cNvSpPr/>
          <p:nvPr/>
        </p:nvSpPr>
        <p:spPr>
          <a:xfrm>
            <a:off x="7255080" y="295848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4"/>
          <p:cNvSpPr/>
          <p:nvPr/>
        </p:nvSpPr>
        <p:spPr>
          <a:xfrm>
            <a:off x="6690600" y="3522960"/>
            <a:ext cx="62280" cy="72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5"/>
          <p:cNvSpPr/>
          <p:nvPr/>
        </p:nvSpPr>
        <p:spPr>
          <a:xfrm flipH="1" rot="10800000">
            <a:off x="6764040" y="2995560"/>
            <a:ext cx="491040" cy="53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6"/>
          <p:cNvSpPr/>
          <p:nvPr/>
        </p:nvSpPr>
        <p:spPr>
          <a:xfrm rot="10800000">
            <a:off x="7294680" y="2032920"/>
            <a:ext cx="12960" cy="9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7"/>
          <p:cNvSpPr/>
          <p:nvPr/>
        </p:nvSpPr>
        <p:spPr>
          <a:xfrm>
            <a:off x="6033240" y="3021120"/>
            <a:ext cx="666360" cy="51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8"/>
          <p:cNvSpPr/>
          <p:nvPr/>
        </p:nvSpPr>
        <p:spPr>
          <a:xfrm flipH="1">
            <a:off x="6000120" y="2069640"/>
            <a:ext cx="21960" cy="87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9"/>
          <p:cNvSpPr/>
          <p:nvPr/>
        </p:nvSpPr>
        <p:spPr>
          <a:xfrm flipH="1" rot="10800000">
            <a:off x="6023160" y="1515960"/>
            <a:ext cx="62424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0"/>
          <p:cNvSpPr/>
          <p:nvPr/>
        </p:nvSpPr>
        <p:spPr>
          <a:xfrm rot="10800000">
            <a:off x="6692400" y="1515960"/>
            <a:ext cx="61128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31"/>
          <p:cNvSpPr/>
          <p:nvPr/>
        </p:nvSpPr>
        <p:spPr>
          <a:xfrm flipH="1" rot="10800000">
            <a:off x="6041880" y="1981080"/>
            <a:ext cx="1251720" cy="10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32"/>
          <p:cNvSpPr/>
          <p:nvPr/>
        </p:nvSpPr>
        <p:spPr>
          <a:xfrm>
            <a:off x="6638400" y="3559680"/>
            <a:ext cx="323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f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9" name="CustomShape 33"/>
          <p:cNvSpPr/>
          <p:nvPr/>
        </p:nvSpPr>
        <p:spPr>
          <a:xfrm>
            <a:off x="5624280" y="2937600"/>
            <a:ext cx="323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0" name="CustomShape 34"/>
          <p:cNvSpPr/>
          <p:nvPr/>
        </p:nvSpPr>
        <p:spPr>
          <a:xfrm>
            <a:off x="7388280" y="2937600"/>
            <a:ext cx="323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1" name="CustomShape 35"/>
          <p:cNvSpPr/>
          <p:nvPr/>
        </p:nvSpPr>
        <p:spPr>
          <a:xfrm>
            <a:off x="5624280" y="1878840"/>
            <a:ext cx="220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2" name="CustomShape 36"/>
          <p:cNvSpPr/>
          <p:nvPr/>
        </p:nvSpPr>
        <p:spPr>
          <a:xfrm>
            <a:off x="7579440" y="1881720"/>
            <a:ext cx="602136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37"/>
          <p:cNvSpPr/>
          <p:nvPr/>
        </p:nvSpPr>
        <p:spPr>
          <a:xfrm>
            <a:off x="7391160" y="1860840"/>
            <a:ext cx="323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4" name="CustomShape 38"/>
          <p:cNvSpPr/>
          <p:nvPr/>
        </p:nvSpPr>
        <p:spPr>
          <a:xfrm>
            <a:off x="6753600" y="1167840"/>
            <a:ext cx="323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Monotonic Semilattice object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state based object, equipped with partial order ≤, can be represented as:                 (S, ≤, s</a:t>
            </a:r>
            <a:r>
              <a:rPr b="0" lang="en" sz="18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0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, q, u, m)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If the state based object has the following properties, then it is called as monotonic semilattice object: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Set S of payload values forms a semilattice ordered by ≤.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Merging state s with remote state s’ computes the LUB of the two states, i.e., s . m(s’) = s ⊔ s’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State is monotonically non decreasing across updates, i.e.,  s  ≤   s . u, for any update u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of monotonic semilattice: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311760" y="920520"/>
            <a:ext cx="8520120" cy="363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The following monotonic semilattice object example has integer payload and the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merge is  max operation.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All subsequent updates on a replica are in monotonically non decreasing order.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669960" y="2139480"/>
            <a:ext cx="1037160" cy="23659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4"/>
          <p:cNvSpPr/>
          <p:nvPr/>
        </p:nvSpPr>
        <p:spPr>
          <a:xfrm>
            <a:off x="945360" y="2247480"/>
            <a:ext cx="486000" cy="4968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5"/>
          <p:cNvSpPr/>
          <p:nvPr/>
        </p:nvSpPr>
        <p:spPr>
          <a:xfrm>
            <a:off x="945360" y="3074040"/>
            <a:ext cx="486000" cy="4968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945720" y="3846960"/>
            <a:ext cx="486000" cy="49680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 flipH="1" rot="10800000">
            <a:off x="1432080" y="2443320"/>
            <a:ext cx="6693840" cy="5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 flipH="1" rot="10800000">
            <a:off x="1432080" y="3263760"/>
            <a:ext cx="6704640" cy="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9"/>
          <p:cNvSpPr/>
          <p:nvPr/>
        </p:nvSpPr>
        <p:spPr>
          <a:xfrm flipH="1" rot="10800000">
            <a:off x="1431720" y="4074120"/>
            <a:ext cx="669348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0"/>
          <p:cNvSpPr/>
          <p:nvPr/>
        </p:nvSpPr>
        <p:spPr>
          <a:xfrm>
            <a:off x="1707480" y="2182680"/>
            <a:ext cx="30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7" name="CustomShape 11"/>
          <p:cNvSpPr/>
          <p:nvPr/>
        </p:nvSpPr>
        <p:spPr>
          <a:xfrm>
            <a:off x="1707480" y="2922480"/>
            <a:ext cx="388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8" name="CustomShape 12"/>
          <p:cNvSpPr/>
          <p:nvPr/>
        </p:nvSpPr>
        <p:spPr>
          <a:xfrm>
            <a:off x="1707480" y="3814560"/>
            <a:ext cx="30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9" name="CustomShape 13"/>
          <p:cNvSpPr/>
          <p:nvPr/>
        </p:nvSpPr>
        <p:spPr>
          <a:xfrm>
            <a:off x="3068640" y="2366280"/>
            <a:ext cx="204840" cy="21636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4"/>
          <p:cNvSpPr/>
          <p:nvPr/>
        </p:nvSpPr>
        <p:spPr>
          <a:xfrm>
            <a:off x="2820240" y="1966320"/>
            <a:ext cx="9507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:=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1" name="CustomShape 15"/>
          <p:cNvSpPr/>
          <p:nvPr/>
        </p:nvSpPr>
        <p:spPr>
          <a:xfrm>
            <a:off x="3068640" y="3176640"/>
            <a:ext cx="204840" cy="2163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6"/>
          <p:cNvSpPr/>
          <p:nvPr/>
        </p:nvSpPr>
        <p:spPr>
          <a:xfrm>
            <a:off x="2863440" y="2852640"/>
            <a:ext cx="820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:= 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3" name="CustomShape 17"/>
          <p:cNvSpPr/>
          <p:nvPr/>
        </p:nvSpPr>
        <p:spPr>
          <a:xfrm>
            <a:off x="3998160" y="3176640"/>
            <a:ext cx="204840" cy="2163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8"/>
          <p:cNvSpPr/>
          <p:nvPr/>
        </p:nvSpPr>
        <p:spPr>
          <a:xfrm>
            <a:off x="4786920" y="3176640"/>
            <a:ext cx="204840" cy="2163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19"/>
          <p:cNvSpPr/>
          <p:nvPr/>
        </p:nvSpPr>
        <p:spPr>
          <a:xfrm>
            <a:off x="5489280" y="2366280"/>
            <a:ext cx="204840" cy="21636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0"/>
          <p:cNvSpPr/>
          <p:nvPr/>
        </p:nvSpPr>
        <p:spPr>
          <a:xfrm>
            <a:off x="7002360" y="2312280"/>
            <a:ext cx="302400" cy="29196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7" name="CustomShape 21"/>
          <p:cNvSpPr/>
          <p:nvPr/>
        </p:nvSpPr>
        <p:spPr>
          <a:xfrm>
            <a:off x="5154480" y="3965760"/>
            <a:ext cx="302400" cy="291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8" name="CustomShape 22"/>
          <p:cNvSpPr/>
          <p:nvPr/>
        </p:nvSpPr>
        <p:spPr>
          <a:xfrm>
            <a:off x="7002360" y="3899160"/>
            <a:ext cx="302400" cy="3243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9" name="CustomShape 23"/>
          <p:cNvSpPr/>
          <p:nvPr/>
        </p:nvSpPr>
        <p:spPr>
          <a:xfrm>
            <a:off x="4173120" y="3361680"/>
            <a:ext cx="102492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4"/>
          <p:cNvSpPr/>
          <p:nvPr/>
        </p:nvSpPr>
        <p:spPr>
          <a:xfrm flipH="1" rot="10800000">
            <a:off x="4961880" y="2562120"/>
            <a:ext cx="2084040" cy="64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25"/>
          <p:cNvSpPr/>
          <p:nvPr/>
        </p:nvSpPr>
        <p:spPr>
          <a:xfrm>
            <a:off x="5664600" y="2551320"/>
            <a:ext cx="1381680" cy="13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26"/>
          <p:cNvSpPr/>
          <p:nvPr/>
        </p:nvSpPr>
        <p:spPr>
          <a:xfrm>
            <a:off x="5165280" y="3684600"/>
            <a:ext cx="6912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max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3" name="CustomShape 27"/>
          <p:cNvSpPr/>
          <p:nvPr/>
        </p:nvSpPr>
        <p:spPr>
          <a:xfrm>
            <a:off x="6904800" y="1891080"/>
            <a:ext cx="604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max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4" name="CustomShape 28"/>
          <p:cNvSpPr/>
          <p:nvPr/>
        </p:nvSpPr>
        <p:spPr>
          <a:xfrm>
            <a:off x="7002360" y="3498120"/>
            <a:ext cx="820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max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5" name="CustomShape 29"/>
          <p:cNvSpPr/>
          <p:nvPr/>
        </p:nvSpPr>
        <p:spPr>
          <a:xfrm>
            <a:off x="8093520" y="2161080"/>
            <a:ext cx="388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6" name="CustomShape 30"/>
          <p:cNvSpPr/>
          <p:nvPr/>
        </p:nvSpPr>
        <p:spPr>
          <a:xfrm>
            <a:off x="8190720" y="3066120"/>
            <a:ext cx="30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7" name="CustomShape 31"/>
          <p:cNvSpPr/>
          <p:nvPr/>
        </p:nvSpPr>
        <p:spPr>
          <a:xfrm>
            <a:off x="8190720" y="3814560"/>
            <a:ext cx="3024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8" name="CustomShape 32"/>
          <p:cNvSpPr/>
          <p:nvPr/>
        </p:nvSpPr>
        <p:spPr>
          <a:xfrm>
            <a:off x="7002360" y="3105720"/>
            <a:ext cx="302400" cy="29196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9" name="CustomShape 33"/>
          <p:cNvSpPr/>
          <p:nvPr/>
        </p:nvSpPr>
        <p:spPr>
          <a:xfrm>
            <a:off x="6088680" y="2381400"/>
            <a:ext cx="204840" cy="21636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4"/>
          <p:cNvSpPr/>
          <p:nvPr/>
        </p:nvSpPr>
        <p:spPr>
          <a:xfrm>
            <a:off x="6264000" y="2566440"/>
            <a:ext cx="782280" cy="58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35"/>
          <p:cNvSpPr/>
          <p:nvPr/>
        </p:nvSpPr>
        <p:spPr>
          <a:xfrm>
            <a:off x="6904800" y="2733840"/>
            <a:ext cx="604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max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Recap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3000"/>
          </a:bodyPr>
          <a:p>
            <a:pPr marL="457200" indent="-334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Sequential consistency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vs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Eventual consistency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vs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Strong eventual consistency(SEC)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System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Set of non-byzantine processes interconnected by an asynchronous network.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State-based object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Defined as a tuple 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(S, s</a:t>
            </a:r>
            <a:r>
              <a:rPr b="0" i="1" lang="en" sz="14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0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, q, u, m)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State-based replication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Causal history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Set of updates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Represented as C</a:t>
            </a:r>
            <a:r>
              <a:rPr b="0" lang="en" sz="14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4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k 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, where 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i 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indicates replica and 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k</a:t>
            </a: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 indicates the kth method execution.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Monotonic semilattice object - 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(S, </a:t>
            </a:r>
            <a:r>
              <a:rPr b="0" lang="en" sz="1350" spc="-1" strike="noStrike">
                <a:solidFill>
                  <a:srgbClr val="434343"/>
                </a:solidFill>
                <a:latin typeface="Roboto"/>
                <a:ea typeface="Roboto"/>
              </a:rPr>
              <a:t>≤, 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</a:t>
            </a:r>
            <a:r>
              <a:rPr b="0" i="1" lang="en" sz="14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0</a:t>
            </a:r>
            <a:r>
              <a:rPr b="0" i="1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, q, u, m)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7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350" spc="-1" strike="noStrike">
                <a:solidFill>
                  <a:srgbClr val="434343"/>
                </a:solidFill>
                <a:latin typeface="Roboto"/>
                <a:ea typeface="Roboto"/>
              </a:rPr>
              <a:t>(S,≤) is a join semilattice iff ∀ x,y ∈ S, x ⊔ y (Least upper bound of {x,y} ) exists.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7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350" spc="-1" strike="noStrike">
                <a:solidFill>
                  <a:srgbClr val="434343"/>
                </a:solidFill>
                <a:latin typeface="Roboto"/>
                <a:ea typeface="Roboto"/>
              </a:rPr>
              <a:t>Merging state s with remote state s’ computes the LUB of the two states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7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350" spc="-1" strike="noStrike">
                <a:solidFill>
                  <a:srgbClr val="434343"/>
                </a:solidFill>
                <a:latin typeface="Roboto"/>
                <a:ea typeface="Roboto"/>
              </a:rPr>
              <a:t>State is monotonically non-decreasing across updates.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Outline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State-based Convergent Replicated Data type (CvRDT) Theorem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Example CRDTs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G-counter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PN-counter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Non-negative counter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Last writer wins (LWW) register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Comparison of BASE, CALM and CRDT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S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a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b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a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s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d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o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n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v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r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g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n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R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D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 state based CRDT approach replicas share their state objects to propagate the updates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Convergent CRDT means the states of replicas converge to a common state after exchanging the updates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Convergent CRDT is represented as CvRDT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311760" y="12549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have seen what Strong Eventual Consistency Means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451440" y="2307960"/>
            <a:ext cx="722448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Question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: Can  we guarantee  that SEC will be achieved 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Strong Consistency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91320" y="1143720"/>
            <a:ext cx="800964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Strong consistency protocol serializes the updates in </a:t>
            </a:r>
            <a:r>
              <a:rPr b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Global Total Order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Immediate Propagation of updates across nodes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Bottleneck with availability and partition tolerance.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Weaker consistency is acceptable in some class of applications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CvRDT Theorem 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Assuming eventual delivery and termination , any state based object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that satisfies the motonic semilattice property is SEC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Assumptions 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311760" y="1229760"/>
            <a:ext cx="8520120" cy="46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5000"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Eventual Delivery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311760" y="2478600"/>
            <a:ext cx="722448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Termination</a:t>
            </a: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Operations executing at replica will not contain infinite loop or recursion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311760" y="3687120"/>
            <a:ext cx="7224480" cy="8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Every operation is enabled</a:t>
            </a: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Operation is enabled if precondition is satisfied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759600" y="1691640"/>
            <a:ext cx="57650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Updates transmitted by replica will reach every other replica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0" dur="indefinite" restart="never" nodeType="tmRoot">
          <p:childTnLst>
            <p:seq>
              <p:cTn id="371" dur="indefinite" nodeType="mainSeq">
                <p:childTnLst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311760" y="38520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90" spc="-1" strike="noStrike">
                <a:solidFill>
                  <a:srgbClr val="2a3990"/>
                </a:solidFill>
                <a:latin typeface="Roboto"/>
                <a:ea typeface="Roboto"/>
              </a:rPr>
              <a:t>Example </a:t>
            </a:r>
            <a:endParaRPr b="0" lang="en-IN" sz="26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CustomShape 2"/>
          <p:cNvSpPr/>
          <p:nvPr/>
        </p:nvSpPr>
        <p:spPr>
          <a:xfrm>
            <a:off x="1166400" y="1605600"/>
            <a:ext cx="538920" cy="526320"/>
          </a:xfrm>
          <a:prstGeom prst="ellipse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1166400" y="2648520"/>
            <a:ext cx="538920" cy="526320"/>
          </a:xfrm>
          <a:prstGeom prst="ellipse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62" name="CustomShape 4"/>
          <p:cNvSpPr/>
          <p:nvPr/>
        </p:nvSpPr>
        <p:spPr>
          <a:xfrm>
            <a:off x="1166400" y="3691440"/>
            <a:ext cx="538920" cy="526320"/>
          </a:xfrm>
          <a:prstGeom prst="ellipse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63" name="CustomShape 5"/>
          <p:cNvSpPr/>
          <p:nvPr/>
        </p:nvSpPr>
        <p:spPr>
          <a:xfrm>
            <a:off x="2257920" y="1605600"/>
            <a:ext cx="339912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{u</a:t>
            </a:r>
            <a:r>
              <a:rPr b="0" lang="en" sz="23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23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664" name="CustomShape 6"/>
          <p:cNvSpPr/>
          <p:nvPr/>
        </p:nvSpPr>
        <p:spPr>
          <a:xfrm>
            <a:off x="2257920" y="2642400"/>
            <a:ext cx="299952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{v</a:t>
            </a:r>
            <a:r>
              <a:rPr b="0" lang="en" sz="23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23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665" name="CustomShape 7"/>
          <p:cNvSpPr/>
          <p:nvPr/>
        </p:nvSpPr>
        <p:spPr>
          <a:xfrm>
            <a:off x="2257920" y="3628800"/>
            <a:ext cx="299952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{z</a:t>
            </a:r>
            <a:r>
              <a:rPr b="0" lang="en" sz="23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23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23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666" name="TextShape 8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cont.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828000" y="1479960"/>
            <a:ext cx="7249680" cy="17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We are considering only a subset of updates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We say states converged successfully when  causal histories of all replicas should contain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{u</a:t>
            </a:r>
            <a:r>
              <a:rPr b="0" lang="en" sz="19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9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19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19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9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9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19080">
            <a:solidFill>
              <a:srgbClr val="192257"/>
            </a:solidFill>
            <a:round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Example cont.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1166400" y="1605600"/>
            <a:ext cx="538920" cy="526320"/>
          </a:xfrm>
          <a:prstGeom prst="ellipse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1" name="CustomShape 3"/>
          <p:cNvSpPr/>
          <p:nvPr/>
        </p:nvSpPr>
        <p:spPr>
          <a:xfrm>
            <a:off x="1166400" y="2648520"/>
            <a:ext cx="538920" cy="526320"/>
          </a:xfrm>
          <a:prstGeom prst="ellipse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2" name="CustomShape 4"/>
          <p:cNvSpPr/>
          <p:nvPr/>
        </p:nvSpPr>
        <p:spPr>
          <a:xfrm>
            <a:off x="1166400" y="3691440"/>
            <a:ext cx="538920" cy="526320"/>
          </a:xfrm>
          <a:prstGeom prst="ellipse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3" name="CustomShape 5"/>
          <p:cNvSpPr/>
          <p:nvPr/>
        </p:nvSpPr>
        <p:spPr>
          <a:xfrm>
            <a:off x="1706040" y="1868760"/>
            <a:ext cx="69861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6"/>
          <p:cNvSpPr/>
          <p:nvPr/>
        </p:nvSpPr>
        <p:spPr>
          <a:xfrm>
            <a:off x="1706040" y="2899440"/>
            <a:ext cx="69861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7"/>
          <p:cNvSpPr/>
          <p:nvPr/>
        </p:nvSpPr>
        <p:spPr>
          <a:xfrm>
            <a:off x="1706040" y="3929760"/>
            <a:ext cx="69861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8"/>
          <p:cNvSpPr/>
          <p:nvPr/>
        </p:nvSpPr>
        <p:spPr>
          <a:xfrm>
            <a:off x="1191600" y="1266840"/>
            <a:ext cx="6393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7" name="CustomShape 9"/>
          <p:cNvSpPr/>
          <p:nvPr/>
        </p:nvSpPr>
        <p:spPr>
          <a:xfrm>
            <a:off x="1191600" y="2190240"/>
            <a:ext cx="7020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8" name="CustomShape 10"/>
          <p:cNvSpPr/>
          <p:nvPr/>
        </p:nvSpPr>
        <p:spPr>
          <a:xfrm>
            <a:off x="1166400" y="3233160"/>
            <a:ext cx="7020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9" name="CustomShape 11"/>
          <p:cNvSpPr/>
          <p:nvPr/>
        </p:nvSpPr>
        <p:spPr>
          <a:xfrm>
            <a:off x="2144880" y="1768680"/>
            <a:ext cx="187560" cy="200520"/>
          </a:xfrm>
          <a:prstGeom prst="ellipse">
            <a:avLst/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2"/>
          <p:cNvSpPr/>
          <p:nvPr/>
        </p:nvSpPr>
        <p:spPr>
          <a:xfrm>
            <a:off x="2485440" y="2811600"/>
            <a:ext cx="187560" cy="200520"/>
          </a:xfrm>
          <a:prstGeom prst="ellipse">
            <a:avLst/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3"/>
          <p:cNvSpPr/>
          <p:nvPr/>
        </p:nvSpPr>
        <p:spPr>
          <a:xfrm>
            <a:off x="4673520" y="3832200"/>
            <a:ext cx="187560" cy="200520"/>
          </a:xfrm>
          <a:prstGeom prst="ellipse">
            <a:avLst/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4"/>
          <p:cNvSpPr/>
          <p:nvPr/>
        </p:nvSpPr>
        <p:spPr>
          <a:xfrm>
            <a:off x="5850720" y="1781280"/>
            <a:ext cx="187560" cy="200520"/>
          </a:xfrm>
          <a:prstGeom prst="ellipse">
            <a:avLst/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5"/>
          <p:cNvSpPr/>
          <p:nvPr/>
        </p:nvSpPr>
        <p:spPr>
          <a:xfrm>
            <a:off x="4143240" y="2773800"/>
            <a:ext cx="187560" cy="200520"/>
          </a:xfrm>
          <a:prstGeom prst="ellipse">
            <a:avLst/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6"/>
          <p:cNvSpPr/>
          <p:nvPr/>
        </p:nvSpPr>
        <p:spPr>
          <a:xfrm>
            <a:off x="5850720" y="384192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7"/>
          <p:cNvSpPr/>
          <p:nvPr/>
        </p:nvSpPr>
        <p:spPr>
          <a:xfrm>
            <a:off x="1959840" y="1228680"/>
            <a:ext cx="925920" cy="4248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86" name="CustomShape 18"/>
          <p:cNvSpPr/>
          <p:nvPr/>
        </p:nvSpPr>
        <p:spPr>
          <a:xfrm>
            <a:off x="2226960" y="1503720"/>
            <a:ext cx="365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87" name="CustomShape 19"/>
          <p:cNvSpPr/>
          <p:nvPr/>
        </p:nvSpPr>
        <p:spPr>
          <a:xfrm>
            <a:off x="2280600" y="2505600"/>
            <a:ext cx="365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88" name="CustomShape 20"/>
          <p:cNvSpPr/>
          <p:nvPr/>
        </p:nvSpPr>
        <p:spPr>
          <a:xfrm>
            <a:off x="2122200" y="2205000"/>
            <a:ext cx="925920" cy="4248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v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89" name="CustomShape 21"/>
          <p:cNvSpPr/>
          <p:nvPr/>
        </p:nvSpPr>
        <p:spPr>
          <a:xfrm>
            <a:off x="2305440" y="1940040"/>
            <a:ext cx="1219320" cy="96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2"/>
          <p:cNvSpPr/>
          <p:nvPr/>
        </p:nvSpPr>
        <p:spPr>
          <a:xfrm>
            <a:off x="2646000" y="2982960"/>
            <a:ext cx="75312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3"/>
          <p:cNvSpPr/>
          <p:nvPr/>
        </p:nvSpPr>
        <p:spPr>
          <a:xfrm>
            <a:off x="3453120" y="281160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4"/>
          <p:cNvSpPr/>
          <p:nvPr/>
        </p:nvSpPr>
        <p:spPr>
          <a:xfrm>
            <a:off x="3335760" y="383220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5"/>
          <p:cNvSpPr/>
          <p:nvPr/>
        </p:nvSpPr>
        <p:spPr>
          <a:xfrm>
            <a:off x="3399120" y="2955960"/>
            <a:ext cx="702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4" name="CustomShape 26"/>
          <p:cNvSpPr/>
          <p:nvPr/>
        </p:nvSpPr>
        <p:spPr>
          <a:xfrm>
            <a:off x="3028320" y="4092840"/>
            <a:ext cx="702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5" name="CustomShape 27"/>
          <p:cNvSpPr/>
          <p:nvPr/>
        </p:nvSpPr>
        <p:spPr>
          <a:xfrm>
            <a:off x="3104640" y="2355120"/>
            <a:ext cx="11314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6" name="CustomShape 28"/>
          <p:cNvSpPr/>
          <p:nvPr/>
        </p:nvSpPr>
        <p:spPr>
          <a:xfrm>
            <a:off x="3335760" y="4259880"/>
            <a:ext cx="9259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v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7" name="CustomShape 29"/>
          <p:cNvSpPr/>
          <p:nvPr/>
        </p:nvSpPr>
        <p:spPr>
          <a:xfrm flipH="1" rot="10800000">
            <a:off x="2659680" y="1871640"/>
            <a:ext cx="1279800" cy="94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30"/>
          <p:cNvSpPr/>
          <p:nvPr/>
        </p:nvSpPr>
        <p:spPr>
          <a:xfrm>
            <a:off x="3816000" y="176868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1"/>
          <p:cNvSpPr/>
          <p:nvPr/>
        </p:nvSpPr>
        <p:spPr>
          <a:xfrm>
            <a:off x="3635640" y="1379160"/>
            <a:ext cx="75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0" name="CustomShape 32"/>
          <p:cNvSpPr/>
          <p:nvPr/>
        </p:nvSpPr>
        <p:spPr>
          <a:xfrm>
            <a:off x="4356360" y="2555280"/>
            <a:ext cx="365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1" name="CustomShape 33"/>
          <p:cNvSpPr/>
          <p:nvPr/>
        </p:nvSpPr>
        <p:spPr>
          <a:xfrm>
            <a:off x="4391280" y="3588120"/>
            <a:ext cx="365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2" name="CustomShape 34"/>
          <p:cNvSpPr/>
          <p:nvPr/>
        </p:nvSpPr>
        <p:spPr>
          <a:xfrm flipH="1" rot="10800000">
            <a:off x="4766760" y="1882080"/>
            <a:ext cx="538200" cy="195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5"/>
          <p:cNvSpPr/>
          <p:nvPr/>
        </p:nvSpPr>
        <p:spPr>
          <a:xfrm>
            <a:off x="5261400" y="176868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6"/>
          <p:cNvSpPr/>
          <p:nvPr/>
        </p:nvSpPr>
        <p:spPr>
          <a:xfrm>
            <a:off x="4978800" y="1383840"/>
            <a:ext cx="75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5" name="CustomShape 37"/>
          <p:cNvSpPr/>
          <p:nvPr/>
        </p:nvSpPr>
        <p:spPr>
          <a:xfrm>
            <a:off x="3578040" y="1089360"/>
            <a:ext cx="1038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v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6" name="CustomShape 38"/>
          <p:cNvSpPr/>
          <p:nvPr/>
        </p:nvSpPr>
        <p:spPr>
          <a:xfrm>
            <a:off x="4117320" y="4042440"/>
            <a:ext cx="977760" cy="4248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z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7" name="CustomShape 39"/>
          <p:cNvSpPr/>
          <p:nvPr/>
        </p:nvSpPr>
        <p:spPr>
          <a:xfrm>
            <a:off x="4783680" y="1031760"/>
            <a:ext cx="12193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z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8" name="CustomShape 40"/>
          <p:cNvSpPr/>
          <p:nvPr/>
        </p:nvSpPr>
        <p:spPr>
          <a:xfrm>
            <a:off x="4303440" y="2945160"/>
            <a:ext cx="1640880" cy="89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41"/>
          <p:cNvSpPr/>
          <p:nvPr/>
        </p:nvSpPr>
        <p:spPr>
          <a:xfrm>
            <a:off x="6011280" y="1952640"/>
            <a:ext cx="1152000" cy="190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2"/>
          <p:cNvSpPr/>
          <p:nvPr/>
        </p:nvSpPr>
        <p:spPr>
          <a:xfrm flipV="1">
            <a:off x="6573600" y="1968120"/>
            <a:ext cx="589680" cy="18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3"/>
          <p:cNvSpPr/>
          <p:nvPr/>
        </p:nvSpPr>
        <p:spPr>
          <a:xfrm>
            <a:off x="5781960" y="1457280"/>
            <a:ext cx="365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2" name="CustomShape 44"/>
          <p:cNvSpPr/>
          <p:nvPr/>
        </p:nvSpPr>
        <p:spPr>
          <a:xfrm>
            <a:off x="5311440" y="3832200"/>
            <a:ext cx="75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3" name="CustomShape 45"/>
          <p:cNvSpPr/>
          <p:nvPr/>
        </p:nvSpPr>
        <p:spPr>
          <a:xfrm>
            <a:off x="3816720" y="2262600"/>
            <a:ext cx="1198800" cy="4248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v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4" name="CustomShape 46"/>
          <p:cNvSpPr/>
          <p:nvPr/>
        </p:nvSpPr>
        <p:spPr>
          <a:xfrm>
            <a:off x="4959720" y="3468960"/>
            <a:ext cx="16408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5" name="CustomShape 47"/>
          <p:cNvSpPr/>
          <p:nvPr/>
        </p:nvSpPr>
        <p:spPr>
          <a:xfrm>
            <a:off x="7069320" y="176868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48"/>
          <p:cNvSpPr/>
          <p:nvPr/>
        </p:nvSpPr>
        <p:spPr>
          <a:xfrm>
            <a:off x="7069320" y="385452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49"/>
          <p:cNvSpPr/>
          <p:nvPr/>
        </p:nvSpPr>
        <p:spPr>
          <a:xfrm>
            <a:off x="7229880" y="1940040"/>
            <a:ext cx="371880" cy="90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bg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50"/>
          <p:cNvSpPr/>
          <p:nvPr/>
        </p:nvSpPr>
        <p:spPr>
          <a:xfrm>
            <a:off x="7574760" y="2811600"/>
            <a:ext cx="187560" cy="2005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1"/>
          <p:cNvSpPr/>
          <p:nvPr/>
        </p:nvSpPr>
        <p:spPr>
          <a:xfrm>
            <a:off x="6786720" y="1423080"/>
            <a:ext cx="75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0" name="CustomShape 52"/>
          <p:cNvSpPr/>
          <p:nvPr/>
        </p:nvSpPr>
        <p:spPr>
          <a:xfrm>
            <a:off x="7127280" y="3886200"/>
            <a:ext cx="75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1" name="CustomShape 53"/>
          <p:cNvSpPr/>
          <p:nvPr/>
        </p:nvSpPr>
        <p:spPr>
          <a:xfrm>
            <a:off x="7320240" y="2982600"/>
            <a:ext cx="807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2" name="CustomShape 54"/>
          <p:cNvSpPr/>
          <p:nvPr/>
        </p:nvSpPr>
        <p:spPr>
          <a:xfrm>
            <a:off x="5497920" y="1141200"/>
            <a:ext cx="1372320" cy="4248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3" name="CustomShape 55"/>
          <p:cNvSpPr/>
          <p:nvPr/>
        </p:nvSpPr>
        <p:spPr>
          <a:xfrm>
            <a:off x="6987240" y="1193040"/>
            <a:ext cx="1844640" cy="42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={u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v</a:t>
            </a:r>
            <a:r>
              <a:rPr b="0" lang="en" sz="1400" spc="-1" strike="noStrike" baseline="-25000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4" name="CustomShape 56"/>
          <p:cNvSpPr/>
          <p:nvPr/>
        </p:nvSpPr>
        <p:spPr>
          <a:xfrm>
            <a:off x="6413040" y="3832200"/>
            <a:ext cx="187560" cy="200520"/>
          </a:xfrm>
          <a:prstGeom prst="ellipse">
            <a:avLst/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57"/>
          <p:cNvSpPr/>
          <p:nvPr/>
        </p:nvSpPr>
        <p:spPr>
          <a:xfrm>
            <a:off x="6216480" y="3536640"/>
            <a:ext cx="3718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6" name="CustomShape 58"/>
          <p:cNvSpPr/>
          <p:nvPr/>
        </p:nvSpPr>
        <p:spPr>
          <a:xfrm>
            <a:off x="5623920" y="4117680"/>
            <a:ext cx="1578240" cy="4248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z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7" name="CustomShape 59"/>
          <p:cNvSpPr/>
          <p:nvPr/>
        </p:nvSpPr>
        <p:spPr>
          <a:xfrm>
            <a:off x="7163280" y="2417760"/>
            <a:ext cx="1822320" cy="42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2,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z</a:t>
            </a:r>
            <a:r>
              <a:rPr b="0" lang="en" sz="1400" spc="-1" strike="noStrike" baseline="-25000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ff0000"/>
                </a:solidFill>
                <a:highlight>
                  <a:srgbClr val="f4cccc"/>
                </a:highlight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4cccc"/>
                </a:highlight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8" name="CustomShape 60"/>
          <p:cNvSpPr/>
          <p:nvPr/>
        </p:nvSpPr>
        <p:spPr>
          <a:xfrm>
            <a:off x="7257600" y="3500280"/>
            <a:ext cx="1822320" cy="42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={ 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,v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,z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,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9" name="CustomShape 61"/>
          <p:cNvSpPr/>
          <p:nvPr/>
        </p:nvSpPr>
        <p:spPr>
          <a:xfrm>
            <a:off x="2918160" y="743040"/>
            <a:ext cx="2086200" cy="331920"/>
          </a:xfrm>
          <a:prstGeom prst="rect">
            <a:avLst/>
          </a:prstGeom>
          <a:solidFill>
            <a:srgbClr val="ffcc66"/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u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and v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are concurrent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0" name="CustomShape 62"/>
          <p:cNvSpPr/>
          <p:nvPr/>
        </p:nvSpPr>
        <p:spPr>
          <a:xfrm>
            <a:off x="3121200" y="554040"/>
            <a:ext cx="2327760" cy="1301040"/>
          </a:xfrm>
          <a:prstGeom prst="rect">
            <a:avLst/>
          </a:prstGeom>
          <a:solidFill>
            <a:srgbClr val="ffcc66"/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v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happens before v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u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happens before v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v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happens before z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u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and z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are concurrent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v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2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and z</a:t>
            </a:r>
            <a:r>
              <a:rPr b="0" lang="en-US" sz="1400" spc="-1" strike="noStrike" baseline="-25000">
                <a:solidFill>
                  <a:srgbClr val="212d74"/>
                </a:solidFill>
                <a:latin typeface="Arial"/>
              </a:rPr>
              <a:t>1</a:t>
            </a:r>
            <a:r>
              <a:rPr b="0" lang="en-US" sz="1400" spc="-1" strike="noStrike">
                <a:solidFill>
                  <a:srgbClr val="212d74"/>
                </a:solidFill>
                <a:latin typeface="Arial"/>
              </a:rPr>
              <a:t> are concurrent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bce0"/>
                                      </p:to>
                                    </p:animClr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6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bce0"/>
                                      </p:to>
                                    </p:animClr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1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5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0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2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4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bce0"/>
                                      </p:to>
                                    </p:animClr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8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bce0"/>
                                      </p:to>
                                    </p:animClr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2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bce0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6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bce0"/>
                                      </p:to>
                                    </p:animClr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1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5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6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0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3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6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8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0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8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5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0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3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5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0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3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5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can see that states have becomes equivalent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C1 </a:t>
            </a:r>
            <a:r>
              <a:rPr b="0" lang="en" sz="1800" spc="-1" strike="noStrike">
                <a:solidFill>
                  <a:srgbClr val="202124"/>
                </a:solidFill>
                <a:latin typeface="Arial"/>
                <a:ea typeface="Arial"/>
              </a:rPr>
              <a:t>≡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C2 </a:t>
            </a:r>
            <a:r>
              <a:rPr b="0" lang="en" sz="1800" spc="-1" strike="noStrike">
                <a:solidFill>
                  <a:srgbClr val="202124"/>
                </a:solidFill>
                <a:latin typeface="Arial"/>
                <a:ea typeface="Arial"/>
              </a:rPr>
              <a:t>≡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C3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Replicas change state only during update or merge operations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Updates are either added in causal history or it remains same but updates are never deleted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Replicas transmit and merge infinitely often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Replicas converge to the LUB of most recent updates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We have assumed that  it satisfies a monotonic semilattice , transitivity of LUB hold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And once similar updates have been delivered states become equivalent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5" name="Google Shape;662;p71" descr=""/>
          <p:cNvPicPr/>
          <p:nvPr/>
        </p:nvPicPr>
        <p:blipFill>
          <a:blip r:embed="rId1"/>
          <a:stretch/>
        </p:blipFill>
        <p:spPr>
          <a:xfrm>
            <a:off x="2147040" y="3056040"/>
            <a:ext cx="1180800" cy="1609200"/>
          </a:xfrm>
          <a:prstGeom prst="rect">
            <a:avLst/>
          </a:prstGeom>
          <a:ln>
            <a:noFill/>
          </a:ln>
        </p:spPr>
      </p:pic>
      <p:sp>
        <p:nvSpPr>
          <p:cNvPr id="736" name="CustomShape 3"/>
          <p:cNvSpPr/>
          <p:nvPr/>
        </p:nvSpPr>
        <p:spPr>
          <a:xfrm>
            <a:off x="3705840" y="3073680"/>
            <a:ext cx="13010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A⊔B =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B⊔C=C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A⊔C=C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x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a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m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p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le 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R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D</a:t>
            </a: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-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b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b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j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e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f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9" name="Google Shape;674;p73" descr=""/>
          <p:cNvPicPr/>
          <p:nvPr/>
        </p:nvPicPr>
        <p:blipFill>
          <a:blip r:embed="rId1"/>
          <a:stretch/>
        </p:blipFill>
        <p:spPr>
          <a:xfrm>
            <a:off x="540000" y="1153800"/>
            <a:ext cx="5328360" cy="3552120"/>
          </a:xfrm>
          <a:prstGeom prst="rect">
            <a:avLst/>
          </a:prstGeom>
          <a:ln>
            <a:noFill/>
          </a:ln>
        </p:spPr>
      </p:pic>
      <p:sp>
        <p:nvSpPr>
          <p:cNvPr id="740" name="CustomShape 2"/>
          <p:cNvSpPr/>
          <p:nvPr/>
        </p:nvSpPr>
        <p:spPr>
          <a:xfrm>
            <a:off x="3905640" y="2652480"/>
            <a:ext cx="7336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3"/>
          <p:cNvSpPr/>
          <p:nvPr/>
        </p:nvSpPr>
        <p:spPr>
          <a:xfrm>
            <a:off x="470160" y="1075680"/>
            <a:ext cx="6140520" cy="60732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State-based object specification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3" name="Google Shape;682;p74" descr=""/>
          <p:cNvPicPr/>
          <p:nvPr/>
        </p:nvPicPr>
        <p:blipFill>
          <a:blip r:embed="rId1"/>
          <a:stretch/>
        </p:blipFill>
        <p:spPr>
          <a:xfrm>
            <a:off x="540000" y="1153800"/>
            <a:ext cx="5328360" cy="3552120"/>
          </a:xfrm>
          <a:prstGeom prst="rect">
            <a:avLst/>
          </a:prstGeom>
          <a:ln>
            <a:noFill/>
          </a:ln>
        </p:spPr>
      </p:pic>
      <p:sp>
        <p:nvSpPr>
          <p:cNvPr id="744" name="CustomShape 2"/>
          <p:cNvSpPr/>
          <p:nvPr/>
        </p:nvSpPr>
        <p:spPr>
          <a:xfrm>
            <a:off x="3905640" y="2652480"/>
            <a:ext cx="7336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3"/>
          <p:cNvSpPr/>
          <p:nvPr/>
        </p:nvSpPr>
        <p:spPr>
          <a:xfrm>
            <a:off x="470160" y="1670040"/>
            <a:ext cx="6140520" cy="82512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Conflicts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376200" y="1017720"/>
            <a:ext cx="7918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e2e2e"/>
                </a:solidFill>
                <a:latin typeface="Roboto"/>
                <a:ea typeface="Roboto"/>
              </a:rPr>
              <a:t>A </a:t>
            </a:r>
            <a:r>
              <a:rPr b="1" lang="en" sz="1600" spc="-1" strike="noStrike">
                <a:solidFill>
                  <a:srgbClr val="2e2e2e"/>
                </a:solidFill>
                <a:latin typeface="Roboto"/>
                <a:ea typeface="Roboto"/>
              </a:rPr>
              <a:t>state of the system</a:t>
            </a:r>
            <a:r>
              <a:rPr b="0" lang="en" sz="1600" spc="-1" strike="noStrike">
                <a:solidFill>
                  <a:srgbClr val="2e2e2e"/>
                </a:solidFill>
                <a:latin typeface="Roboto"/>
                <a:ea typeface="Roboto"/>
              </a:rPr>
              <a:t>, in which the node or replica generate and store different versions of data locally and when they try to converge, it causes a conflict.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52" name="Google Shape;203;p29" descr=""/>
          <p:cNvPicPr/>
          <p:nvPr/>
        </p:nvPicPr>
        <p:blipFill>
          <a:blip r:embed="rId1"/>
          <a:stretch/>
        </p:blipFill>
        <p:spPr>
          <a:xfrm>
            <a:off x="3245040" y="1798200"/>
            <a:ext cx="2805840" cy="3116520"/>
          </a:xfrm>
          <a:prstGeom prst="rect">
            <a:avLst/>
          </a:prstGeom>
          <a:ln>
            <a:noFill/>
          </a:ln>
        </p:spPr>
      </p:pic>
      <p:pic>
        <p:nvPicPr>
          <p:cNvPr id="453" name="Google Shape;204;p29" descr=""/>
          <p:cNvPicPr/>
          <p:nvPr/>
        </p:nvPicPr>
        <p:blipFill>
          <a:blip r:embed="rId2"/>
          <a:stretch/>
        </p:blipFill>
        <p:spPr>
          <a:xfrm>
            <a:off x="6117480" y="1798200"/>
            <a:ext cx="2795040" cy="3116520"/>
          </a:xfrm>
          <a:prstGeom prst="rect">
            <a:avLst/>
          </a:prstGeom>
          <a:ln>
            <a:noFill/>
          </a:ln>
        </p:spPr>
      </p:pic>
      <p:pic>
        <p:nvPicPr>
          <p:cNvPr id="454" name="Google Shape;205;p29" descr=""/>
          <p:cNvPicPr/>
          <p:nvPr/>
        </p:nvPicPr>
        <p:blipFill>
          <a:blip r:embed="rId3"/>
          <a:stretch/>
        </p:blipFill>
        <p:spPr>
          <a:xfrm>
            <a:off x="238680" y="1798200"/>
            <a:ext cx="2891520" cy="311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State-based object specification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7" name="Google Shape;690;p75" descr=""/>
          <p:cNvPicPr/>
          <p:nvPr/>
        </p:nvPicPr>
        <p:blipFill>
          <a:blip r:embed="rId1"/>
          <a:stretch/>
        </p:blipFill>
        <p:spPr>
          <a:xfrm>
            <a:off x="540000" y="1153800"/>
            <a:ext cx="5328360" cy="3552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3905640" y="2652480"/>
            <a:ext cx="7336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3"/>
          <p:cNvSpPr/>
          <p:nvPr/>
        </p:nvSpPr>
        <p:spPr>
          <a:xfrm>
            <a:off x="470160" y="2495520"/>
            <a:ext cx="6140520" cy="110700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State-based object specification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1" name="Google Shape;698;p76" descr=""/>
          <p:cNvPicPr/>
          <p:nvPr/>
        </p:nvPicPr>
        <p:blipFill>
          <a:blip r:embed="rId1"/>
          <a:stretch/>
        </p:blipFill>
        <p:spPr>
          <a:xfrm>
            <a:off x="540000" y="1153800"/>
            <a:ext cx="5328360" cy="3552120"/>
          </a:xfrm>
          <a:prstGeom prst="rect">
            <a:avLst/>
          </a:prstGeom>
          <a:ln>
            <a:noFill/>
          </a:ln>
        </p:spPr>
      </p:pic>
      <p:sp>
        <p:nvSpPr>
          <p:cNvPr id="752" name="CustomShape 2"/>
          <p:cNvSpPr/>
          <p:nvPr/>
        </p:nvSpPr>
        <p:spPr>
          <a:xfrm>
            <a:off x="3905640" y="2652480"/>
            <a:ext cx="7336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3"/>
          <p:cNvSpPr/>
          <p:nvPr/>
        </p:nvSpPr>
        <p:spPr>
          <a:xfrm>
            <a:off x="470160" y="3590280"/>
            <a:ext cx="6140520" cy="60732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State-based object specification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5" name="Google Shape;706;p77" descr=""/>
          <p:cNvPicPr/>
          <p:nvPr/>
        </p:nvPicPr>
        <p:blipFill>
          <a:blip r:embed="rId1"/>
          <a:stretch/>
        </p:blipFill>
        <p:spPr>
          <a:xfrm>
            <a:off x="540000" y="1153800"/>
            <a:ext cx="5328360" cy="3552120"/>
          </a:xfrm>
          <a:prstGeom prst="rect">
            <a:avLst/>
          </a:prstGeom>
          <a:ln>
            <a:noFill/>
          </a:ln>
        </p:spPr>
      </p:pic>
      <p:sp>
        <p:nvSpPr>
          <p:cNvPr id="756" name="CustomShape 2"/>
          <p:cNvSpPr/>
          <p:nvPr/>
        </p:nvSpPr>
        <p:spPr>
          <a:xfrm>
            <a:off x="3905640" y="2652480"/>
            <a:ext cx="7336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3"/>
          <p:cNvSpPr/>
          <p:nvPr/>
        </p:nvSpPr>
        <p:spPr>
          <a:xfrm>
            <a:off x="470160" y="4123440"/>
            <a:ext cx="6140520" cy="60732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TextShape 2"/>
          <p:cNvSpPr txBox="1"/>
          <p:nvPr/>
        </p:nvSpPr>
        <p:spPr>
          <a:xfrm>
            <a:off x="311760" y="1229760"/>
            <a:ext cx="670608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What’s the need?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Suppose the payload was a single integer, update performs increment by 1 and merge computes max.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This data type is a CvRDT as its states form a monotonic semilattice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Consider two replicas, with the same initial state of 0; at each one, a client originates increment.They converge to 1 instead of the expected 2.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638360" y="1891080"/>
            <a:ext cx="469440" cy="51768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1638360" y="2500920"/>
            <a:ext cx="469440" cy="51768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1330920" y="1674720"/>
            <a:ext cx="1083960" cy="1553760"/>
          </a:xfrm>
          <a:prstGeom prst="ellipse">
            <a:avLst/>
          </a:prstGeom>
          <a:noFill/>
          <a:ln w="284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5"/>
          <p:cNvSpPr/>
          <p:nvPr/>
        </p:nvSpPr>
        <p:spPr>
          <a:xfrm flipH="1" rot="10800000">
            <a:off x="2071440" y="210852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6"/>
          <p:cNvSpPr/>
          <p:nvPr/>
        </p:nvSpPr>
        <p:spPr>
          <a:xfrm flipH="1" rot="10800000">
            <a:off x="2071440" y="271800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7"/>
          <p:cNvSpPr/>
          <p:nvPr/>
        </p:nvSpPr>
        <p:spPr>
          <a:xfrm>
            <a:off x="1045440" y="1958760"/>
            <a:ext cx="409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67" name="CustomShape 8"/>
          <p:cNvSpPr/>
          <p:nvPr/>
        </p:nvSpPr>
        <p:spPr>
          <a:xfrm>
            <a:off x="246348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8" name="CustomShape 9"/>
          <p:cNvSpPr/>
          <p:nvPr/>
        </p:nvSpPr>
        <p:spPr>
          <a:xfrm>
            <a:off x="2463480" y="237276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9" name="CustomShape 10"/>
          <p:cNvSpPr/>
          <p:nvPr/>
        </p:nvSpPr>
        <p:spPr>
          <a:xfrm>
            <a:off x="636840" y="3525120"/>
            <a:ext cx="63691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Update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Increment the integer in it’s local replica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It will update the integer with the maximum of both integers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CustomShape 2"/>
          <p:cNvSpPr/>
          <p:nvPr/>
        </p:nvSpPr>
        <p:spPr>
          <a:xfrm>
            <a:off x="1638360" y="1891080"/>
            <a:ext cx="469440" cy="51768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638360" y="2500920"/>
            <a:ext cx="469440" cy="51768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1330920" y="1674720"/>
            <a:ext cx="1083960" cy="1553760"/>
          </a:xfrm>
          <a:prstGeom prst="ellipse">
            <a:avLst/>
          </a:prstGeom>
          <a:noFill/>
          <a:ln w="284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5"/>
          <p:cNvSpPr/>
          <p:nvPr/>
        </p:nvSpPr>
        <p:spPr>
          <a:xfrm flipH="1" rot="10800000">
            <a:off x="2071440" y="210852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6"/>
          <p:cNvSpPr/>
          <p:nvPr/>
        </p:nvSpPr>
        <p:spPr>
          <a:xfrm flipH="1" rot="10800000">
            <a:off x="2071440" y="271800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7"/>
          <p:cNvSpPr/>
          <p:nvPr/>
        </p:nvSpPr>
        <p:spPr>
          <a:xfrm>
            <a:off x="33454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8"/>
          <p:cNvSpPr/>
          <p:nvPr/>
        </p:nvSpPr>
        <p:spPr>
          <a:xfrm>
            <a:off x="3137040" y="174384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78" name="CustomShape 9"/>
          <p:cNvSpPr/>
          <p:nvPr/>
        </p:nvSpPr>
        <p:spPr>
          <a:xfrm>
            <a:off x="1045440" y="1958760"/>
            <a:ext cx="409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79" name="CustomShape 10"/>
          <p:cNvSpPr/>
          <p:nvPr/>
        </p:nvSpPr>
        <p:spPr>
          <a:xfrm>
            <a:off x="246348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0" name="CustomShape 11"/>
          <p:cNvSpPr/>
          <p:nvPr/>
        </p:nvSpPr>
        <p:spPr>
          <a:xfrm>
            <a:off x="2463480" y="237276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1" name="CustomShape 12"/>
          <p:cNvSpPr/>
          <p:nvPr/>
        </p:nvSpPr>
        <p:spPr>
          <a:xfrm>
            <a:off x="3682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2" name="CustomShape 13"/>
          <p:cNvSpPr/>
          <p:nvPr/>
        </p:nvSpPr>
        <p:spPr>
          <a:xfrm>
            <a:off x="636840" y="3525120"/>
            <a:ext cx="63691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Update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Increment the integer in it’s local replica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It will update the integer with the maximum of both integers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CustomShape 2"/>
          <p:cNvSpPr/>
          <p:nvPr/>
        </p:nvSpPr>
        <p:spPr>
          <a:xfrm>
            <a:off x="1638360" y="1891080"/>
            <a:ext cx="469440" cy="51768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638360" y="2500920"/>
            <a:ext cx="469440" cy="51768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1330920" y="1674720"/>
            <a:ext cx="1083960" cy="1553760"/>
          </a:xfrm>
          <a:prstGeom prst="ellipse">
            <a:avLst/>
          </a:prstGeom>
          <a:noFill/>
          <a:ln w="284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5"/>
          <p:cNvSpPr/>
          <p:nvPr/>
        </p:nvSpPr>
        <p:spPr>
          <a:xfrm flipH="1" rot="10800000">
            <a:off x="2071440" y="210852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6"/>
          <p:cNvSpPr/>
          <p:nvPr/>
        </p:nvSpPr>
        <p:spPr>
          <a:xfrm flipH="1" rot="10800000">
            <a:off x="2071440" y="271800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7"/>
          <p:cNvSpPr/>
          <p:nvPr/>
        </p:nvSpPr>
        <p:spPr>
          <a:xfrm>
            <a:off x="33454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8"/>
          <p:cNvSpPr/>
          <p:nvPr/>
        </p:nvSpPr>
        <p:spPr>
          <a:xfrm>
            <a:off x="3137040" y="174384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045440" y="1958760"/>
            <a:ext cx="409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92" name="CustomShape 10"/>
          <p:cNvSpPr/>
          <p:nvPr/>
        </p:nvSpPr>
        <p:spPr>
          <a:xfrm>
            <a:off x="246348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3" name="CustomShape 11"/>
          <p:cNvSpPr/>
          <p:nvPr/>
        </p:nvSpPr>
        <p:spPr>
          <a:xfrm>
            <a:off x="2463480" y="237276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4" name="CustomShape 12"/>
          <p:cNvSpPr/>
          <p:nvPr/>
        </p:nvSpPr>
        <p:spPr>
          <a:xfrm>
            <a:off x="3682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5" name="CustomShape 13"/>
          <p:cNvSpPr/>
          <p:nvPr/>
        </p:nvSpPr>
        <p:spPr>
          <a:xfrm>
            <a:off x="4031280" y="270072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4"/>
          <p:cNvSpPr/>
          <p:nvPr/>
        </p:nvSpPr>
        <p:spPr>
          <a:xfrm>
            <a:off x="3822840" y="235368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7" name="CustomShape 15"/>
          <p:cNvSpPr/>
          <p:nvPr/>
        </p:nvSpPr>
        <p:spPr>
          <a:xfrm>
            <a:off x="43686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8" name="CustomShape 16"/>
          <p:cNvSpPr/>
          <p:nvPr/>
        </p:nvSpPr>
        <p:spPr>
          <a:xfrm>
            <a:off x="636840" y="3525120"/>
            <a:ext cx="63691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Update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Increment the integer in it’s local replica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It will update the integer with the maximum of both integers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CustomShape 2"/>
          <p:cNvSpPr/>
          <p:nvPr/>
        </p:nvSpPr>
        <p:spPr>
          <a:xfrm>
            <a:off x="1638360" y="1891080"/>
            <a:ext cx="469440" cy="51768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1" name="CustomShape 3"/>
          <p:cNvSpPr/>
          <p:nvPr/>
        </p:nvSpPr>
        <p:spPr>
          <a:xfrm>
            <a:off x="1638360" y="2500920"/>
            <a:ext cx="469440" cy="51768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2" name="CustomShape 4"/>
          <p:cNvSpPr/>
          <p:nvPr/>
        </p:nvSpPr>
        <p:spPr>
          <a:xfrm>
            <a:off x="1330920" y="1674720"/>
            <a:ext cx="1083960" cy="1553760"/>
          </a:xfrm>
          <a:prstGeom prst="ellipse">
            <a:avLst/>
          </a:prstGeom>
          <a:noFill/>
          <a:ln w="284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5"/>
          <p:cNvSpPr/>
          <p:nvPr/>
        </p:nvSpPr>
        <p:spPr>
          <a:xfrm flipH="1" rot="10800000">
            <a:off x="2071440" y="210852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6"/>
          <p:cNvSpPr/>
          <p:nvPr/>
        </p:nvSpPr>
        <p:spPr>
          <a:xfrm flipH="1" rot="10800000">
            <a:off x="2071440" y="271800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7"/>
          <p:cNvSpPr/>
          <p:nvPr/>
        </p:nvSpPr>
        <p:spPr>
          <a:xfrm>
            <a:off x="33454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8"/>
          <p:cNvSpPr/>
          <p:nvPr/>
        </p:nvSpPr>
        <p:spPr>
          <a:xfrm>
            <a:off x="3137040" y="174384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7" name="CustomShape 9"/>
          <p:cNvSpPr/>
          <p:nvPr/>
        </p:nvSpPr>
        <p:spPr>
          <a:xfrm>
            <a:off x="1045440" y="1958760"/>
            <a:ext cx="409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08" name="CustomShape 10"/>
          <p:cNvSpPr/>
          <p:nvPr/>
        </p:nvSpPr>
        <p:spPr>
          <a:xfrm>
            <a:off x="246348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9" name="CustomShape 11"/>
          <p:cNvSpPr/>
          <p:nvPr/>
        </p:nvSpPr>
        <p:spPr>
          <a:xfrm>
            <a:off x="2463480" y="237276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0" name="CustomShape 12"/>
          <p:cNvSpPr/>
          <p:nvPr/>
        </p:nvSpPr>
        <p:spPr>
          <a:xfrm>
            <a:off x="3682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1" name="CustomShape 13"/>
          <p:cNvSpPr/>
          <p:nvPr/>
        </p:nvSpPr>
        <p:spPr>
          <a:xfrm>
            <a:off x="4031280" y="270072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14"/>
          <p:cNvSpPr/>
          <p:nvPr/>
        </p:nvSpPr>
        <p:spPr>
          <a:xfrm>
            <a:off x="3822840" y="235368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3" name="CustomShape 15"/>
          <p:cNvSpPr/>
          <p:nvPr/>
        </p:nvSpPr>
        <p:spPr>
          <a:xfrm>
            <a:off x="43686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4" name="CustomShape 16"/>
          <p:cNvSpPr/>
          <p:nvPr/>
        </p:nvSpPr>
        <p:spPr>
          <a:xfrm>
            <a:off x="47170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7"/>
          <p:cNvSpPr/>
          <p:nvPr/>
        </p:nvSpPr>
        <p:spPr>
          <a:xfrm>
            <a:off x="4809600" y="2183400"/>
            <a:ext cx="1860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18"/>
          <p:cNvSpPr/>
          <p:nvPr/>
        </p:nvSpPr>
        <p:spPr>
          <a:xfrm>
            <a:off x="6622200" y="268164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9"/>
          <p:cNvSpPr/>
          <p:nvPr/>
        </p:nvSpPr>
        <p:spPr>
          <a:xfrm>
            <a:off x="6345360" y="2353680"/>
            <a:ext cx="1011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m(x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,x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8" name="CustomShape 20"/>
          <p:cNvSpPr/>
          <p:nvPr/>
        </p:nvSpPr>
        <p:spPr>
          <a:xfrm>
            <a:off x="71118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9" name="CustomShape 21"/>
          <p:cNvSpPr/>
          <p:nvPr/>
        </p:nvSpPr>
        <p:spPr>
          <a:xfrm>
            <a:off x="636840" y="3525120"/>
            <a:ext cx="63691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Update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Increment the integer in it’s local replica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It will update the integer with the maximum of both integers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CustomShape 2"/>
          <p:cNvSpPr/>
          <p:nvPr/>
        </p:nvSpPr>
        <p:spPr>
          <a:xfrm>
            <a:off x="1638360" y="1891080"/>
            <a:ext cx="469440" cy="51768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1638360" y="2500920"/>
            <a:ext cx="469440" cy="51768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1330920" y="1674720"/>
            <a:ext cx="1083960" cy="1553760"/>
          </a:xfrm>
          <a:prstGeom prst="ellipse">
            <a:avLst/>
          </a:prstGeom>
          <a:noFill/>
          <a:ln w="284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5"/>
          <p:cNvSpPr/>
          <p:nvPr/>
        </p:nvSpPr>
        <p:spPr>
          <a:xfrm flipH="1" rot="10800000">
            <a:off x="2071440" y="210852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6"/>
          <p:cNvSpPr/>
          <p:nvPr/>
        </p:nvSpPr>
        <p:spPr>
          <a:xfrm flipH="1" rot="10800000">
            <a:off x="2071440" y="271800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7"/>
          <p:cNvSpPr/>
          <p:nvPr/>
        </p:nvSpPr>
        <p:spPr>
          <a:xfrm>
            <a:off x="33454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8"/>
          <p:cNvSpPr/>
          <p:nvPr/>
        </p:nvSpPr>
        <p:spPr>
          <a:xfrm>
            <a:off x="3137040" y="174384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8" name="CustomShape 9"/>
          <p:cNvSpPr/>
          <p:nvPr/>
        </p:nvSpPr>
        <p:spPr>
          <a:xfrm>
            <a:off x="1045440" y="1958760"/>
            <a:ext cx="409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29" name="CustomShape 10"/>
          <p:cNvSpPr/>
          <p:nvPr/>
        </p:nvSpPr>
        <p:spPr>
          <a:xfrm>
            <a:off x="246348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0" name="CustomShape 11"/>
          <p:cNvSpPr/>
          <p:nvPr/>
        </p:nvSpPr>
        <p:spPr>
          <a:xfrm>
            <a:off x="2463480" y="237276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1" name="CustomShape 12"/>
          <p:cNvSpPr/>
          <p:nvPr/>
        </p:nvSpPr>
        <p:spPr>
          <a:xfrm>
            <a:off x="3682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2" name="CustomShape 13"/>
          <p:cNvSpPr/>
          <p:nvPr/>
        </p:nvSpPr>
        <p:spPr>
          <a:xfrm>
            <a:off x="4031280" y="270072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4"/>
          <p:cNvSpPr/>
          <p:nvPr/>
        </p:nvSpPr>
        <p:spPr>
          <a:xfrm>
            <a:off x="3822840" y="235368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4" name="CustomShape 15"/>
          <p:cNvSpPr/>
          <p:nvPr/>
        </p:nvSpPr>
        <p:spPr>
          <a:xfrm>
            <a:off x="43686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5" name="CustomShape 16"/>
          <p:cNvSpPr/>
          <p:nvPr/>
        </p:nvSpPr>
        <p:spPr>
          <a:xfrm>
            <a:off x="47170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17"/>
          <p:cNvSpPr/>
          <p:nvPr/>
        </p:nvSpPr>
        <p:spPr>
          <a:xfrm>
            <a:off x="4809600" y="2183400"/>
            <a:ext cx="1860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18"/>
          <p:cNvSpPr/>
          <p:nvPr/>
        </p:nvSpPr>
        <p:spPr>
          <a:xfrm>
            <a:off x="5322600" y="268164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9"/>
          <p:cNvSpPr/>
          <p:nvPr/>
        </p:nvSpPr>
        <p:spPr>
          <a:xfrm flipH="1" rot="10800000">
            <a:off x="5414760" y="2139480"/>
            <a:ext cx="136260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0"/>
          <p:cNvSpPr/>
          <p:nvPr/>
        </p:nvSpPr>
        <p:spPr>
          <a:xfrm>
            <a:off x="6622200" y="268164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1"/>
          <p:cNvSpPr/>
          <p:nvPr/>
        </p:nvSpPr>
        <p:spPr>
          <a:xfrm>
            <a:off x="6730560" y="207180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2"/>
          <p:cNvSpPr/>
          <p:nvPr/>
        </p:nvSpPr>
        <p:spPr>
          <a:xfrm>
            <a:off x="6269040" y="1743840"/>
            <a:ext cx="1011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m(x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,x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2" name="CustomShape 23"/>
          <p:cNvSpPr/>
          <p:nvPr/>
        </p:nvSpPr>
        <p:spPr>
          <a:xfrm>
            <a:off x="7111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3" name="CustomShape 24"/>
          <p:cNvSpPr/>
          <p:nvPr/>
        </p:nvSpPr>
        <p:spPr>
          <a:xfrm>
            <a:off x="6345360" y="2353680"/>
            <a:ext cx="1011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m(x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,x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4" name="CustomShape 25"/>
          <p:cNvSpPr/>
          <p:nvPr/>
        </p:nvSpPr>
        <p:spPr>
          <a:xfrm>
            <a:off x="71118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5" name="CustomShape 26"/>
          <p:cNvSpPr/>
          <p:nvPr/>
        </p:nvSpPr>
        <p:spPr>
          <a:xfrm>
            <a:off x="636840" y="3525120"/>
            <a:ext cx="63691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Update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Increment the integer in it’s local replica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It will update the integer with the maximum of both integers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46" name="CustomShape 27"/>
          <p:cNvSpPr/>
          <p:nvPr/>
        </p:nvSpPr>
        <p:spPr>
          <a:xfrm>
            <a:off x="7111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7" name="CustomShape 28"/>
          <p:cNvSpPr/>
          <p:nvPr/>
        </p:nvSpPr>
        <p:spPr>
          <a:xfrm>
            <a:off x="7111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CustomShape 2"/>
          <p:cNvSpPr/>
          <p:nvPr/>
        </p:nvSpPr>
        <p:spPr>
          <a:xfrm>
            <a:off x="1638360" y="1891080"/>
            <a:ext cx="469440" cy="51768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0" name="CustomShape 3"/>
          <p:cNvSpPr/>
          <p:nvPr/>
        </p:nvSpPr>
        <p:spPr>
          <a:xfrm>
            <a:off x="1638360" y="2500920"/>
            <a:ext cx="469440" cy="51768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1" name="CustomShape 4"/>
          <p:cNvSpPr/>
          <p:nvPr/>
        </p:nvSpPr>
        <p:spPr>
          <a:xfrm>
            <a:off x="1330920" y="1674720"/>
            <a:ext cx="1083960" cy="1553760"/>
          </a:xfrm>
          <a:prstGeom prst="ellipse">
            <a:avLst/>
          </a:prstGeom>
          <a:noFill/>
          <a:ln w="284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5"/>
          <p:cNvSpPr/>
          <p:nvPr/>
        </p:nvSpPr>
        <p:spPr>
          <a:xfrm flipH="1" rot="10800000">
            <a:off x="2071440" y="210852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6"/>
          <p:cNvSpPr/>
          <p:nvPr/>
        </p:nvSpPr>
        <p:spPr>
          <a:xfrm flipH="1" rot="10800000">
            <a:off x="2071440" y="2718000"/>
            <a:ext cx="549252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7"/>
          <p:cNvSpPr/>
          <p:nvPr/>
        </p:nvSpPr>
        <p:spPr>
          <a:xfrm>
            <a:off x="33454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8"/>
          <p:cNvSpPr/>
          <p:nvPr/>
        </p:nvSpPr>
        <p:spPr>
          <a:xfrm>
            <a:off x="3137040" y="174384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6" name="CustomShape 9"/>
          <p:cNvSpPr/>
          <p:nvPr/>
        </p:nvSpPr>
        <p:spPr>
          <a:xfrm>
            <a:off x="1045440" y="1958760"/>
            <a:ext cx="409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57" name="CustomShape 10"/>
          <p:cNvSpPr/>
          <p:nvPr/>
        </p:nvSpPr>
        <p:spPr>
          <a:xfrm>
            <a:off x="246348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8" name="CustomShape 11"/>
          <p:cNvSpPr/>
          <p:nvPr/>
        </p:nvSpPr>
        <p:spPr>
          <a:xfrm>
            <a:off x="2463480" y="237276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9" name="CustomShape 12"/>
          <p:cNvSpPr/>
          <p:nvPr/>
        </p:nvSpPr>
        <p:spPr>
          <a:xfrm>
            <a:off x="3682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0" name="CustomShape 13"/>
          <p:cNvSpPr/>
          <p:nvPr/>
        </p:nvSpPr>
        <p:spPr>
          <a:xfrm>
            <a:off x="4031280" y="270072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14"/>
          <p:cNvSpPr/>
          <p:nvPr/>
        </p:nvSpPr>
        <p:spPr>
          <a:xfrm>
            <a:off x="3822840" y="2353680"/>
            <a:ext cx="660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u(x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2" name="CustomShape 15"/>
          <p:cNvSpPr/>
          <p:nvPr/>
        </p:nvSpPr>
        <p:spPr>
          <a:xfrm>
            <a:off x="43686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3" name="CustomShape 16"/>
          <p:cNvSpPr/>
          <p:nvPr/>
        </p:nvSpPr>
        <p:spPr>
          <a:xfrm>
            <a:off x="4717080" y="209088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7"/>
          <p:cNvSpPr/>
          <p:nvPr/>
        </p:nvSpPr>
        <p:spPr>
          <a:xfrm>
            <a:off x="4809600" y="2183400"/>
            <a:ext cx="1860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8"/>
          <p:cNvSpPr/>
          <p:nvPr/>
        </p:nvSpPr>
        <p:spPr>
          <a:xfrm>
            <a:off x="5322600" y="268164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9"/>
          <p:cNvSpPr/>
          <p:nvPr/>
        </p:nvSpPr>
        <p:spPr>
          <a:xfrm flipH="1" rot="10800000">
            <a:off x="5414760" y="2139480"/>
            <a:ext cx="136260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20"/>
          <p:cNvSpPr/>
          <p:nvPr/>
        </p:nvSpPr>
        <p:spPr>
          <a:xfrm>
            <a:off x="6622200" y="2681640"/>
            <a:ext cx="108000" cy="108000"/>
          </a:xfrm>
          <a:prstGeom prst="ellipse">
            <a:avLst/>
          </a:prstGeom>
          <a:solidFill>
            <a:srgbClr val="dd7e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21"/>
          <p:cNvSpPr/>
          <p:nvPr/>
        </p:nvSpPr>
        <p:spPr>
          <a:xfrm>
            <a:off x="6730560" y="2071800"/>
            <a:ext cx="108000" cy="108000"/>
          </a:xfrm>
          <a:prstGeom prst="ellipse">
            <a:avLst/>
          </a:prstGeom>
          <a:solidFill>
            <a:srgbClr val="4a86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2"/>
          <p:cNvSpPr/>
          <p:nvPr/>
        </p:nvSpPr>
        <p:spPr>
          <a:xfrm>
            <a:off x="6269040" y="1743840"/>
            <a:ext cx="1011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m(x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,x</a:t>
            </a:r>
            <a:r>
              <a:rPr b="0" i="1" lang="en" sz="1400" spc="-1" strike="noStrike" baseline="-25000">
                <a:solidFill>
                  <a:srgbClr val="4a86e8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4a86e8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0" name="CustomShape 23"/>
          <p:cNvSpPr/>
          <p:nvPr/>
        </p:nvSpPr>
        <p:spPr>
          <a:xfrm>
            <a:off x="7111800" y="1766520"/>
            <a:ext cx="299880" cy="324360"/>
          </a:xfrm>
          <a:prstGeom prst="rect">
            <a:avLst/>
          </a:prstGeom>
          <a:solidFill>
            <a:srgbClr val="4a86e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1" name="CustomShape 24"/>
          <p:cNvSpPr/>
          <p:nvPr/>
        </p:nvSpPr>
        <p:spPr>
          <a:xfrm>
            <a:off x="6345360" y="2353680"/>
            <a:ext cx="1011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m(x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,x</a:t>
            </a:r>
            <a:r>
              <a:rPr b="0" i="1" lang="en" sz="1400" spc="-1" strike="noStrike" baseline="-25000">
                <a:solidFill>
                  <a:srgbClr val="dd7e6b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dd7e6b"/>
                </a:solidFill>
                <a:latin typeface="Roboto"/>
                <a:ea typeface="Roboto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2" name="CustomShape 25"/>
          <p:cNvSpPr/>
          <p:nvPr/>
        </p:nvSpPr>
        <p:spPr>
          <a:xfrm>
            <a:off x="7111800" y="2376000"/>
            <a:ext cx="299880" cy="324360"/>
          </a:xfrm>
          <a:prstGeom prst="rect">
            <a:avLst/>
          </a:prstGeom>
          <a:solidFill>
            <a:srgbClr val="dd7e6b"/>
          </a:solidFill>
          <a:ln w="9360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3" name="CustomShape 26"/>
          <p:cNvSpPr/>
          <p:nvPr/>
        </p:nvSpPr>
        <p:spPr>
          <a:xfrm>
            <a:off x="636840" y="3525120"/>
            <a:ext cx="63691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Update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Increment the integer in it’s local replica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Merge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 : It will update the integer with the maximum of both integers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74" name="CustomShape 27"/>
          <p:cNvSpPr/>
          <p:nvPr/>
        </p:nvSpPr>
        <p:spPr>
          <a:xfrm>
            <a:off x="7994160" y="1891080"/>
            <a:ext cx="299880" cy="324360"/>
          </a:xfrm>
          <a:prstGeom prst="rect">
            <a:avLst/>
          </a:prstGeom>
          <a:solidFill>
            <a:srgbClr val="f1c232"/>
          </a:solidFill>
          <a:ln w="9360">
            <a:solidFill>
              <a:srgbClr val="e691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5" name="CustomShape 28"/>
          <p:cNvSpPr/>
          <p:nvPr/>
        </p:nvSpPr>
        <p:spPr>
          <a:xfrm>
            <a:off x="7677360" y="2218320"/>
            <a:ext cx="93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69138"/>
                </a:solidFill>
                <a:latin typeface="Roboto"/>
                <a:ea typeface="Roboto"/>
              </a:rPr>
              <a:t>expected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11760" y="66420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Conflict Resolution is very hard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508320" y="3659400"/>
            <a:ext cx="4086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Requires Background </a:t>
            </a: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Consensus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Algorithm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57" name="Google Shape;212;p30" descr=""/>
          <p:cNvPicPr/>
          <p:nvPr/>
        </p:nvPicPr>
        <p:blipFill>
          <a:blip r:embed="rId1"/>
          <a:srcRect l="0" t="23854" r="0" b="23904"/>
          <a:stretch/>
        </p:blipFill>
        <p:spPr>
          <a:xfrm>
            <a:off x="1925640" y="1580760"/>
            <a:ext cx="5292360" cy="1554840"/>
          </a:xfrm>
          <a:prstGeom prst="rect">
            <a:avLst/>
          </a:prstGeom>
          <a:ln>
            <a:noFill/>
          </a:ln>
        </p:spPr>
      </p:pic>
      <p:sp>
        <p:nvSpPr>
          <p:cNvPr id="458" name="CustomShape 3"/>
          <p:cNvSpPr/>
          <p:nvPr/>
        </p:nvSpPr>
        <p:spPr>
          <a:xfrm>
            <a:off x="2829240" y="4305600"/>
            <a:ext cx="39132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Can Lead to permanent </a:t>
            </a: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inconsistency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5136840" y="3659400"/>
            <a:ext cx="3051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➔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Literature offers less guidance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Vector Clock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vector clock is a data structure used for determining the partial ordering of events in a distributed system. A vector clock of a system of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processes is an vector of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logical clocks, one clock per process.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VC</a:t>
            </a:r>
            <a:r>
              <a:rPr b="1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is denoted as the vector clock maintained by process 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Initially all clocks are 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When a process experiences an internal event,</a:t>
            </a:r>
            <a:br/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VC</a:t>
            </a:r>
            <a:r>
              <a:rPr b="1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[i]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= 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VC</a:t>
            </a:r>
            <a:r>
              <a:rPr b="1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[i]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+ 1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When a process sends a message, it piggybacks a copy of its own vector.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When a process receives a message, </a:t>
            </a:r>
            <a:br/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VC</a:t>
            </a:r>
            <a:r>
              <a:rPr b="1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[k]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= max( 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VC</a:t>
            </a:r>
            <a:r>
              <a:rPr b="1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[k], VC</a:t>
            </a:r>
            <a:r>
              <a:rPr b="1" i="1" lang="en" sz="1800" spc="-1" strike="noStrike" baseline="-25000">
                <a:solidFill>
                  <a:srgbClr val="434343"/>
                </a:solidFill>
                <a:latin typeface="Roboto"/>
                <a:ea typeface="Roboto"/>
              </a:rPr>
              <a:t>j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[k] )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, ∀ </a:t>
            </a:r>
            <a:r>
              <a:rPr b="1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Types of Counter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Increment-only Counter (G-Counter)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PN-Counter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Non-negative Counter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Increment-only Counter (G-Counter)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1" name="Google Shape;872;p87" descr=""/>
          <p:cNvPicPr/>
          <p:nvPr/>
        </p:nvPicPr>
        <p:blipFill>
          <a:blip r:embed="rId1"/>
          <a:stretch/>
        </p:blipFill>
        <p:spPr>
          <a:xfrm>
            <a:off x="311760" y="1229760"/>
            <a:ext cx="5704920" cy="3338640"/>
          </a:xfrm>
          <a:prstGeom prst="rect">
            <a:avLst/>
          </a:prstGeom>
          <a:ln>
            <a:noFill/>
          </a:ln>
        </p:spPr>
      </p:pic>
      <p:sp>
        <p:nvSpPr>
          <p:cNvPr id="882" name="CustomShape 2"/>
          <p:cNvSpPr/>
          <p:nvPr/>
        </p:nvSpPr>
        <p:spPr>
          <a:xfrm>
            <a:off x="2892600" y="113652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One entry per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3" name="CustomShape 3"/>
          <p:cNvSpPr/>
          <p:nvPr/>
        </p:nvSpPr>
        <p:spPr>
          <a:xfrm>
            <a:off x="2892600" y="198828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i="1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g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: source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4" name="CustomShape 4"/>
          <p:cNvSpPr/>
          <p:nvPr/>
        </p:nvSpPr>
        <p:spPr>
          <a:xfrm>
            <a:off x="317880" y="1136520"/>
            <a:ext cx="6140520" cy="67104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Increment-only Counter (G-Counter)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6" name="Google Shape;881;p88" descr=""/>
          <p:cNvPicPr/>
          <p:nvPr/>
        </p:nvPicPr>
        <p:blipFill>
          <a:blip r:embed="rId1"/>
          <a:stretch/>
        </p:blipFill>
        <p:spPr>
          <a:xfrm>
            <a:off x="311760" y="1229760"/>
            <a:ext cx="5704920" cy="3338640"/>
          </a:xfrm>
          <a:prstGeom prst="rect">
            <a:avLst/>
          </a:prstGeom>
          <a:ln>
            <a:noFill/>
          </a:ln>
        </p:spPr>
      </p:pic>
      <p:sp>
        <p:nvSpPr>
          <p:cNvPr id="887" name="CustomShape 2"/>
          <p:cNvSpPr/>
          <p:nvPr/>
        </p:nvSpPr>
        <p:spPr>
          <a:xfrm>
            <a:off x="2892600" y="113652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One entry per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8" name="CustomShape 3"/>
          <p:cNvSpPr/>
          <p:nvPr/>
        </p:nvSpPr>
        <p:spPr>
          <a:xfrm>
            <a:off x="2892600" y="198828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i="1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g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: source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17880" y="1773000"/>
            <a:ext cx="6140520" cy="91944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Increment-only Counter (G-Counter)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1" name="Google Shape;890;p89" descr=""/>
          <p:cNvPicPr/>
          <p:nvPr/>
        </p:nvPicPr>
        <p:blipFill>
          <a:blip r:embed="rId1"/>
          <a:stretch/>
        </p:blipFill>
        <p:spPr>
          <a:xfrm>
            <a:off x="311760" y="1229760"/>
            <a:ext cx="5704920" cy="3338640"/>
          </a:xfrm>
          <a:prstGeom prst="rect">
            <a:avLst/>
          </a:prstGeom>
          <a:ln>
            <a:noFill/>
          </a:ln>
        </p:spPr>
      </p:pic>
      <p:sp>
        <p:nvSpPr>
          <p:cNvPr id="892" name="CustomShape 2"/>
          <p:cNvSpPr/>
          <p:nvPr/>
        </p:nvSpPr>
        <p:spPr>
          <a:xfrm>
            <a:off x="2892600" y="113652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One entry per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93" name="CustomShape 3"/>
          <p:cNvSpPr/>
          <p:nvPr/>
        </p:nvSpPr>
        <p:spPr>
          <a:xfrm>
            <a:off x="2892600" y="198828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i="1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g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: source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94" name="CustomShape 4"/>
          <p:cNvSpPr/>
          <p:nvPr/>
        </p:nvSpPr>
        <p:spPr>
          <a:xfrm>
            <a:off x="317880" y="2660760"/>
            <a:ext cx="6140520" cy="67104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Increment-only Counter (G-Counter)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6" name="Google Shape;899;p90" descr=""/>
          <p:cNvPicPr/>
          <p:nvPr/>
        </p:nvPicPr>
        <p:blipFill>
          <a:blip r:embed="rId1"/>
          <a:stretch/>
        </p:blipFill>
        <p:spPr>
          <a:xfrm>
            <a:off x="311760" y="1229760"/>
            <a:ext cx="5704920" cy="3338640"/>
          </a:xfrm>
          <a:prstGeom prst="rect">
            <a:avLst/>
          </a:prstGeom>
          <a:ln>
            <a:noFill/>
          </a:ln>
        </p:spPr>
      </p:pic>
      <p:sp>
        <p:nvSpPr>
          <p:cNvPr id="897" name="CustomShape 2"/>
          <p:cNvSpPr/>
          <p:nvPr/>
        </p:nvSpPr>
        <p:spPr>
          <a:xfrm>
            <a:off x="2892600" y="113652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One entry per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98" name="CustomShape 3"/>
          <p:cNvSpPr/>
          <p:nvPr/>
        </p:nvSpPr>
        <p:spPr>
          <a:xfrm>
            <a:off x="2892600" y="198828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i="1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g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: source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99" name="CustomShape 4"/>
          <p:cNvSpPr/>
          <p:nvPr/>
        </p:nvSpPr>
        <p:spPr>
          <a:xfrm>
            <a:off x="317880" y="3346560"/>
            <a:ext cx="6140520" cy="60732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Increment-only Counter (G-Counter)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1" name="Google Shape;908;p91" descr=""/>
          <p:cNvPicPr/>
          <p:nvPr/>
        </p:nvPicPr>
        <p:blipFill>
          <a:blip r:embed="rId1"/>
          <a:stretch/>
        </p:blipFill>
        <p:spPr>
          <a:xfrm>
            <a:off x="311760" y="1229760"/>
            <a:ext cx="5704920" cy="3338640"/>
          </a:xfrm>
          <a:prstGeom prst="rect">
            <a:avLst/>
          </a:prstGeom>
          <a:ln>
            <a:noFill/>
          </a:ln>
        </p:spPr>
      </p:pic>
      <p:sp>
        <p:nvSpPr>
          <p:cNvPr id="902" name="CustomShape 2"/>
          <p:cNvSpPr/>
          <p:nvPr/>
        </p:nvSpPr>
        <p:spPr>
          <a:xfrm>
            <a:off x="2892600" y="113652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One entry per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3" name="CustomShape 3"/>
          <p:cNvSpPr/>
          <p:nvPr/>
        </p:nvSpPr>
        <p:spPr>
          <a:xfrm>
            <a:off x="2892600" y="1988280"/>
            <a:ext cx="239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⊲ </a:t>
            </a:r>
            <a:r>
              <a:rPr b="0" i="1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g</a:t>
            </a: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: source replica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4" name="CustomShape 4"/>
          <p:cNvSpPr/>
          <p:nvPr/>
        </p:nvSpPr>
        <p:spPr>
          <a:xfrm>
            <a:off x="317880" y="3956040"/>
            <a:ext cx="6140520" cy="67104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Increment-only Counter (G-Counter)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Assumption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Payload does not 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Set of replicas is well-known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Applications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Count the number of clicks on a link in a P2P-replicated web page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434343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P2P “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 Like It/I Don’t Like It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” poll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P-N Counters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PN-Counters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TextShape 2"/>
          <p:cNvSpPr txBox="1"/>
          <p:nvPr/>
        </p:nvSpPr>
        <p:spPr>
          <a:xfrm>
            <a:off x="311760" y="1229760"/>
            <a:ext cx="852012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Counters which can be incremented and decremented as well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Use Case : Counting number of logged in or active users in distributed applications/games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TextShape 3"/>
          <p:cNvSpPr txBox="1"/>
          <p:nvPr/>
        </p:nvSpPr>
        <p:spPr>
          <a:xfrm>
            <a:off x="311760" y="2500200"/>
            <a:ext cx="8520120" cy="204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How to implement this?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Can’t we use the G-Counter itself and add a new decrement operation?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6" dur="indefinite" restart="never" nodeType="tmRoot">
          <p:childTnLst>
            <p:seq>
              <p:cTn id="717" dur="indefinite" nodeType="mainSeq">
                <p:childTnLst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1000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7" dur="1000"/>
                                        <p:tgtEl>
                                          <p:spTgt spid="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2" dur="1000"/>
                                        <p:tgtEl>
                                          <p:spTgt spid="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320440" y="2084400"/>
            <a:ext cx="1478880" cy="571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2"/>
          <p:cNvSpPr txBox="1"/>
          <p:nvPr/>
        </p:nvSpPr>
        <p:spPr>
          <a:xfrm>
            <a:off x="313920" y="206028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How to deal with the  </a:t>
            </a: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problem</a:t>
            </a: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  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PN-Counters : Why G-Counter can’t be used directly?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TextShape 2"/>
          <p:cNvSpPr txBox="1"/>
          <p:nvPr/>
        </p:nvSpPr>
        <p:spPr>
          <a:xfrm>
            <a:off x="1233720" y="1953360"/>
            <a:ext cx="6243120" cy="722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8000"/>
          </a:bodyPr>
          <a:p>
            <a:pPr marL="457200" indent="-31716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Monotonic Semilattice Property violated by decrement operation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TextShape 3"/>
          <p:cNvSpPr txBox="1"/>
          <p:nvPr/>
        </p:nvSpPr>
        <p:spPr>
          <a:xfrm>
            <a:off x="1075680" y="1255680"/>
            <a:ext cx="6243120" cy="802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Why can’t we just add a decrement operation in the G-Counter specification?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Because of following reasons 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4" name="Google Shape;937;p95" descr=""/>
          <p:cNvPicPr/>
          <p:nvPr/>
        </p:nvPicPr>
        <p:blipFill>
          <a:blip r:embed="rId1"/>
          <a:stretch/>
        </p:blipFill>
        <p:spPr>
          <a:xfrm>
            <a:off x="227520" y="1165680"/>
            <a:ext cx="694080" cy="802080"/>
          </a:xfrm>
          <a:prstGeom prst="rect">
            <a:avLst/>
          </a:prstGeom>
          <a:ln>
            <a:noFill/>
          </a:ln>
        </p:spPr>
      </p:pic>
      <p:grpSp>
        <p:nvGrpSpPr>
          <p:cNvPr id="915" name="Group 4"/>
          <p:cNvGrpSpPr/>
          <p:nvPr/>
        </p:nvGrpSpPr>
        <p:grpSpPr>
          <a:xfrm>
            <a:off x="974160" y="3249000"/>
            <a:ext cx="6063480" cy="487800"/>
            <a:chOff x="974160" y="3249000"/>
            <a:chExt cx="6063480" cy="487800"/>
          </a:xfrm>
        </p:grpSpPr>
        <p:sp>
          <p:nvSpPr>
            <p:cNvPr id="916" name="CustomShape 5"/>
            <p:cNvSpPr/>
            <p:nvPr/>
          </p:nvSpPr>
          <p:spPr>
            <a:xfrm>
              <a:off x="974160" y="3249000"/>
              <a:ext cx="481320" cy="487800"/>
            </a:xfrm>
            <a:prstGeom prst="ellipse">
              <a:avLst/>
            </a:prstGeom>
            <a:solidFill>
              <a:srgbClr val="fce5cd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R1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917" name="CustomShape 6"/>
            <p:cNvSpPr/>
            <p:nvPr/>
          </p:nvSpPr>
          <p:spPr>
            <a:xfrm>
              <a:off x="1455840" y="3493080"/>
              <a:ext cx="5581800" cy="1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7"/>
          <p:cNvGrpSpPr/>
          <p:nvPr/>
        </p:nvGrpSpPr>
        <p:grpSpPr>
          <a:xfrm>
            <a:off x="974160" y="4074120"/>
            <a:ext cx="6063480" cy="487800"/>
            <a:chOff x="974160" y="4074120"/>
            <a:chExt cx="6063480" cy="487800"/>
          </a:xfrm>
        </p:grpSpPr>
        <p:sp>
          <p:nvSpPr>
            <p:cNvPr id="919" name="CustomShape 8"/>
            <p:cNvSpPr/>
            <p:nvPr/>
          </p:nvSpPr>
          <p:spPr>
            <a:xfrm>
              <a:off x="1456200" y="4317120"/>
              <a:ext cx="5581440" cy="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9"/>
            <p:cNvSpPr/>
            <p:nvPr/>
          </p:nvSpPr>
          <p:spPr>
            <a:xfrm>
              <a:off x="974160" y="4074120"/>
              <a:ext cx="481320" cy="487800"/>
            </a:xfrm>
            <a:prstGeom prst="ellipse">
              <a:avLst/>
            </a:prstGeom>
            <a:solidFill>
              <a:srgbClr val="fce5cd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R2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21" name="Group 10"/>
          <p:cNvGrpSpPr/>
          <p:nvPr/>
        </p:nvGrpSpPr>
        <p:grpSpPr>
          <a:xfrm>
            <a:off x="1663200" y="3092760"/>
            <a:ext cx="551160" cy="531000"/>
            <a:chOff x="1663200" y="3092760"/>
            <a:chExt cx="551160" cy="531000"/>
          </a:xfrm>
        </p:grpSpPr>
        <p:sp>
          <p:nvSpPr>
            <p:cNvPr id="922" name="CustomShape 11"/>
            <p:cNvSpPr/>
            <p:nvPr/>
          </p:nvSpPr>
          <p:spPr>
            <a:xfrm>
              <a:off x="1690920" y="336204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23" name="CustomShape 12"/>
            <p:cNvSpPr/>
            <p:nvPr/>
          </p:nvSpPr>
          <p:spPr>
            <a:xfrm>
              <a:off x="1663200" y="309276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24" name="Group 13"/>
          <p:cNvGrpSpPr/>
          <p:nvPr/>
        </p:nvGrpSpPr>
        <p:grpSpPr>
          <a:xfrm>
            <a:off x="1663200" y="3926520"/>
            <a:ext cx="551160" cy="524520"/>
            <a:chOff x="1663200" y="3926520"/>
            <a:chExt cx="551160" cy="524520"/>
          </a:xfrm>
        </p:grpSpPr>
        <p:sp>
          <p:nvSpPr>
            <p:cNvPr id="925" name="CustomShape 14"/>
            <p:cNvSpPr/>
            <p:nvPr/>
          </p:nvSpPr>
          <p:spPr>
            <a:xfrm>
              <a:off x="1690920" y="41893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26" name="CustomShape 15"/>
            <p:cNvSpPr/>
            <p:nvPr/>
          </p:nvSpPr>
          <p:spPr>
            <a:xfrm>
              <a:off x="1663200" y="392652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27" name="Group 16"/>
          <p:cNvGrpSpPr/>
          <p:nvPr/>
        </p:nvGrpSpPr>
        <p:grpSpPr>
          <a:xfrm>
            <a:off x="2584440" y="3092760"/>
            <a:ext cx="551160" cy="531000"/>
            <a:chOff x="2584440" y="3092760"/>
            <a:chExt cx="551160" cy="531000"/>
          </a:xfrm>
        </p:grpSpPr>
        <p:sp>
          <p:nvSpPr>
            <p:cNvPr id="928" name="CustomShape 17"/>
            <p:cNvSpPr/>
            <p:nvPr/>
          </p:nvSpPr>
          <p:spPr>
            <a:xfrm>
              <a:off x="2652840" y="336204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29" name="CustomShape 18"/>
            <p:cNvSpPr/>
            <p:nvPr/>
          </p:nvSpPr>
          <p:spPr>
            <a:xfrm>
              <a:off x="2584440" y="309276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1|0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30" name="Group 19"/>
          <p:cNvGrpSpPr/>
          <p:nvPr/>
        </p:nvGrpSpPr>
        <p:grpSpPr>
          <a:xfrm>
            <a:off x="2264400" y="3157200"/>
            <a:ext cx="551160" cy="398880"/>
            <a:chOff x="2264400" y="3157200"/>
            <a:chExt cx="551160" cy="398880"/>
          </a:xfrm>
        </p:grpSpPr>
        <p:sp>
          <p:nvSpPr>
            <p:cNvPr id="931" name="CustomShape 20"/>
            <p:cNvSpPr/>
            <p:nvPr/>
          </p:nvSpPr>
          <p:spPr>
            <a:xfrm>
              <a:off x="2445840" y="345708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21"/>
            <p:cNvSpPr/>
            <p:nvPr/>
          </p:nvSpPr>
          <p:spPr>
            <a:xfrm>
              <a:off x="2264400" y="315720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Incr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33" name="Group 22"/>
          <p:cNvGrpSpPr/>
          <p:nvPr/>
        </p:nvGrpSpPr>
        <p:grpSpPr>
          <a:xfrm>
            <a:off x="3830760" y="3114000"/>
            <a:ext cx="551160" cy="531000"/>
            <a:chOff x="3830760" y="3114000"/>
            <a:chExt cx="551160" cy="531000"/>
          </a:xfrm>
        </p:grpSpPr>
        <p:sp>
          <p:nvSpPr>
            <p:cNvPr id="934" name="CustomShape 23"/>
            <p:cNvSpPr/>
            <p:nvPr/>
          </p:nvSpPr>
          <p:spPr>
            <a:xfrm>
              <a:off x="3899160" y="338328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35" name="CustomShape 24"/>
            <p:cNvSpPr/>
            <p:nvPr/>
          </p:nvSpPr>
          <p:spPr>
            <a:xfrm>
              <a:off x="3830760" y="311400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36" name="Group 25"/>
          <p:cNvGrpSpPr/>
          <p:nvPr/>
        </p:nvGrpSpPr>
        <p:grpSpPr>
          <a:xfrm>
            <a:off x="3434760" y="3157200"/>
            <a:ext cx="551160" cy="398880"/>
            <a:chOff x="3434760" y="3157200"/>
            <a:chExt cx="551160" cy="398880"/>
          </a:xfrm>
        </p:grpSpPr>
        <p:sp>
          <p:nvSpPr>
            <p:cNvPr id="937" name="CustomShape 26"/>
            <p:cNvSpPr/>
            <p:nvPr/>
          </p:nvSpPr>
          <p:spPr>
            <a:xfrm>
              <a:off x="3692520" y="345708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27"/>
            <p:cNvSpPr/>
            <p:nvPr/>
          </p:nvSpPr>
          <p:spPr>
            <a:xfrm>
              <a:off x="3434760" y="315720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Decr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939" name="CustomShape 28"/>
          <p:cNvSpPr/>
          <p:nvPr/>
        </p:nvSpPr>
        <p:spPr>
          <a:xfrm>
            <a:off x="2883960" y="3519360"/>
            <a:ext cx="789480" cy="81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0" name="Group 29"/>
          <p:cNvGrpSpPr/>
          <p:nvPr/>
        </p:nvGrpSpPr>
        <p:grpSpPr>
          <a:xfrm>
            <a:off x="3830760" y="3923280"/>
            <a:ext cx="551160" cy="531000"/>
            <a:chOff x="3830760" y="3923280"/>
            <a:chExt cx="551160" cy="531000"/>
          </a:xfrm>
        </p:grpSpPr>
        <p:sp>
          <p:nvSpPr>
            <p:cNvPr id="941" name="CustomShape 30"/>
            <p:cNvSpPr/>
            <p:nvPr/>
          </p:nvSpPr>
          <p:spPr>
            <a:xfrm>
              <a:off x="3899160" y="419256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42" name="CustomShape 31"/>
            <p:cNvSpPr/>
            <p:nvPr/>
          </p:nvSpPr>
          <p:spPr>
            <a:xfrm>
              <a:off x="3830760" y="392328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1|1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43" name="Group 32"/>
          <p:cNvGrpSpPr/>
          <p:nvPr/>
        </p:nvGrpSpPr>
        <p:grpSpPr>
          <a:xfrm>
            <a:off x="2251440" y="3967200"/>
            <a:ext cx="551160" cy="398880"/>
            <a:chOff x="2251440" y="3967200"/>
            <a:chExt cx="551160" cy="398880"/>
          </a:xfrm>
        </p:grpSpPr>
        <p:sp>
          <p:nvSpPr>
            <p:cNvPr id="944" name="CustomShape 33"/>
            <p:cNvSpPr/>
            <p:nvPr/>
          </p:nvSpPr>
          <p:spPr>
            <a:xfrm>
              <a:off x="2433240" y="426708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34"/>
            <p:cNvSpPr/>
            <p:nvPr/>
          </p:nvSpPr>
          <p:spPr>
            <a:xfrm>
              <a:off x="2251440" y="396720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Incr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46" name="Group 35"/>
          <p:cNvGrpSpPr/>
          <p:nvPr/>
        </p:nvGrpSpPr>
        <p:grpSpPr>
          <a:xfrm>
            <a:off x="2584440" y="3900960"/>
            <a:ext cx="551160" cy="531000"/>
            <a:chOff x="2584440" y="3900960"/>
            <a:chExt cx="551160" cy="531000"/>
          </a:xfrm>
        </p:grpSpPr>
        <p:sp>
          <p:nvSpPr>
            <p:cNvPr id="947" name="CustomShape 36"/>
            <p:cNvSpPr/>
            <p:nvPr/>
          </p:nvSpPr>
          <p:spPr>
            <a:xfrm>
              <a:off x="2652840" y="417024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48" name="CustomShape 37"/>
            <p:cNvSpPr/>
            <p:nvPr/>
          </p:nvSpPr>
          <p:spPr>
            <a:xfrm>
              <a:off x="2584440" y="390096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0|1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949" name="CustomShape 38"/>
          <p:cNvSpPr/>
          <p:nvPr/>
        </p:nvSpPr>
        <p:spPr>
          <a:xfrm flipH="1" rot="10800000">
            <a:off x="4159800" y="3516480"/>
            <a:ext cx="87264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0" name="Group 39"/>
          <p:cNvGrpSpPr/>
          <p:nvPr/>
        </p:nvGrpSpPr>
        <p:grpSpPr>
          <a:xfrm>
            <a:off x="5182560" y="3114000"/>
            <a:ext cx="551160" cy="531000"/>
            <a:chOff x="5182560" y="3114000"/>
            <a:chExt cx="551160" cy="531000"/>
          </a:xfrm>
        </p:grpSpPr>
        <p:sp>
          <p:nvSpPr>
            <p:cNvPr id="951" name="CustomShape 40"/>
            <p:cNvSpPr/>
            <p:nvPr/>
          </p:nvSpPr>
          <p:spPr>
            <a:xfrm>
              <a:off x="5250960" y="338328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52" name="CustomShape 41"/>
            <p:cNvSpPr/>
            <p:nvPr/>
          </p:nvSpPr>
          <p:spPr>
            <a:xfrm>
              <a:off x="5182560" y="311400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1|1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953" name="CustomShape 42"/>
          <p:cNvSpPr/>
          <p:nvPr/>
        </p:nvSpPr>
        <p:spPr>
          <a:xfrm>
            <a:off x="2988360" y="2881080"/>
            <a:ext cx="17388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0000"/>
                </a:solidFill>
                <a:latin typeface="Roboto"/>
                <a:ea typeface="Roboto"/>
              </a:rPr>
              <a:t>Monotonicity Violated!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54" name="CustomShape 43"/>
          <p:cNvSpPr/>
          <p:nvPr/>
        </p:nvSpPr>
        <p:spPr>
          <a:xfrm>
            <a:off x="4877640" y="2881080"/>
            <a:ext cx="17388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0000"/>
                </a:solidFill>
                <a:latin typeface="Roboto"/>
                <a:ea typeface="Roboto"/>
              </a:rPr>
              <a:t>Prev decrement is lost!</a:t>
            </a:r>
            <a:endParaRPr b="0" lang="en-IN" sz="1100" spc="-1" strike="noStrike">
              <a:latin typeface="Arial"/>
            </a:endParaRPr>
          </a:p>
        </p:txBody>
      </p:sp>
      <p:grpSp>
        <p:nvGrpSpPr>
          <p:cNvPr id="955" name="Group 44"/>
          <p:cNvGrpSpPr/>
          <p:nvPr/>
        </p:nvGrpSpPr>
        <p:grpSpPr>
          <a:xfrm>
            <a:off x="3434760" y="4260600"/>
            <a:ext cx="693720" cy="374760"/>
            <a:chOff x="3434760" y="4260600"/>
            <a:chExt cx="693720" cy="374760"/>
          </a:xfrm>
        </p:grpSpPr>
        <p:sp>
          <p:nvSpPr>
            <p:cNvPr id="956" name="CustomShape 45"/>
            <p:cNvSpPr/>
            <p:nvPr/>
          </p:nvSpPr>
          <p:spPr>
            <a:xfrm>
              <a:off x="3706200" y="426060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46"/>
            <p:cNvSpPr/>
            <p:nvPr/>
          </p:nvSpPr>
          <p:spPr>
            <a:xfrm>
              <a:off x="3434760" y="428472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58" name="Group 47"/>
          <p:cNvGrpSpPr/>
          <p:nvPr/>
        </p:nvGrpSpPr>
        <p:grpSpPr>
          <a:xfrm>
            <a:off x="4685400" y="3162240"/>
            <a:ext cx="693720" cy="393120"/>
            <a:chOff x="4685400" y="3162240"/>
            <a:chExt cx="693720" cy="393120"/>
          </a:xfrm>
        </p:grpSpPr>
        <p:sp>
          <p:nvSpPr>
            <p:cNvPr id="959" name="CustomShape 48"/>
            <p:cNvSpPr/>
            <p:nvPr/>
          </p:nvSpPr>
          <p:spPr>
            <a:xfrm>
              <a:off x="5068440" y="345636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49"/>
            <p:cNvSpPr/>
            <p:nvPr/>
          </p:nvSpPr>
          <p:spPr>
            <a:xfrm>
              <a:off x="4685400" y="316224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3" dur="indefinite" restart="never" nodeType="tmRoot">
          <p:childTnLst>
            <p:seq>
              <p:cTn id="734" dur="indefinite" nodeType="mainSeq">
                <p:childTnLst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9" dur="1000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4" dur="1000"/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9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5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8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3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6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9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5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0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3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6"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7" dur="1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2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5" dur="1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Solution : Use two G-Counters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TextShape 2"/>
          <p:cNvSpPr txBox="1"/>
          <p:nvPr/>
        </p:nvSpPr>
        <p:spPr>
          <a:xfrm>
            <a:off x="311760" y="1255680"/>
            <a:ext cx="8520120" cy="2522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544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Combine two G-Counters (P, N) - Use one for counting increments, other for decrements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marL="457200" indent="-32544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Operations defined as follows :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50000"/>
              </a:lnSpc>
              <a:buClr>
                <a:srgbClr val="434343"/>
              </a:buClr>
              <a:buFont typeface="Roboto"/>
              <a:buChar char="○"/>
            </a:pPr>
            <a:r>
              <a:rPr b="1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Increment </a:t>
            </a: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: Increment the replica’s counter in the P counter (vector)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50000"/>
              </a:lnSpc>
              <a:buClr>
                <a:srgbClr val="434343"/>
              </a:buClr>
              <a:buFont typeface="Roboto"/>
              <a:buChar char="○"/>
            </a:pPr>
            <a:r>
              <a:rPr b="1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Decrement </a:t>
            </a: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: Increment the replica’s counter in the N counter (vector)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50000"/>
              </a:lnSpc>
              <a:buClr>
                <a:srgbClr val="434343"/>
              </a:buClr>
              <a:buFont typeface="Roboto"/>
              <a:buChar char="○"/>
            </a:pPr>
            <a:r>
              <a:rPr b="1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Query </a:t>
            </a: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: Return sum(value of P counter) - sum(value of N counter)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50000"/>
              </a:lnSpc>
              <a:buClr>
                <a:srgbClr val="434343"/>
              </a:buClr>
              <a:buFont typeface="Roboto"/>
              <a:buChar char="○"/>
            </a:pPr>
            <a:r>
              <a:rPr b="1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Merge </a:t>
            </a:r>
            <a:r>
              <a:rPr b="1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6" dur="indefinite" restart="never" nodeType="tmRoot">
          <p:childTnLst>
            <p:seq>
              <p:cTn id="817" dur="indefinite" nodeType="mainSeq">
                <p:childTnLst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2" dur="10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7" dur="1000"/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2" dur="1000"/>
                                        <p:tgtEl>
                                          <p:spTgt spid="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7" dur="1000"/>
                                        <p:tgtEl>
                                          <p:spTgt spid="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2" dur="1000"/>
                                        <p:tgtEl>
                                          <p:spTgt spid="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7" dur="1000"/>
                                        <p:tgtEl>
                                          <p:spTgt spid="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P-N Counter Specification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4" name="Google Shape;995;p97" descr=""/>
          <p:cNvPicPr/>
          <p:nvPr/>
        </p:nvPicPr>
        <p:blipFill>
          <a:blip r:embed="rId1"/>
          <a:srcRect l="1280" t="4511" r="3180" b="3742"/>
          <a:stretch/>
        </p:blipFill>
        <p:spPr>
          <a:xfrm>
            <a:off x="444240" y="1130040"/>
            <a:ext cx="6387120" cy="299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P-N Counter Demo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6" name="Group 2"/>
          <p:cNvGrpSpPr/>
          <p:nvPr/>
        </p:nvGrpSpPr>
        <p:grpSpPr>
          <a:xfrm>
            <a:off x="739080" y="1884240"/>
            <a:ext cx="6063480" cy="487800"/>
            <a:chOff x="739080" y="1884240"/>
            <a:chExt cx="6063480" cy="487800"/>
          </a:xfrm>
        </p:grpSpPr>
        <p:sp>
          <p:nvSpPr>
            <p:cNvPr id="967" name="CustomShape 3"/>
            <p:cNvSpPr/>
            <p:nvPr/>
          </p:nvSpPr>
          <p:spPr>
            <a:xfrm>
              <a:off x="739080" y="1884240"/>
              <a:ext cx="481320" cy="487800"/>
            </a:xfrm>
            <a:prstGeom prst="ellipse">
              <a:avLst/>
            </a:prstGeom>
            <a:solidFill>
              <a:srgbClr val="fce5cd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R1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968" name="CustomShape 4"/>
            <p:cNvSpPr/>
            <p:nvPr/>
          </p:nvSpPr>
          <p:spPr>
            <a:xfrm>
              <a:off x="1220760" y="2128320"/>
              <a:ext cx="5581800" cy="1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9" name="Group 5"/>
          <p:cNvGrpSpPr/>
          <p:nvPr/>
        </p:nvGrpSpPr>
        <p:grpSpPr>
          <a:xfrm>
            <a:off x="739080" y="3090240"/>
            <a:ext cx="6063480" cy="487800"/>
            <a:chOff x="739080" y="3090240"/>
            <a:chExt cx="6063480" cy="487800"/>
          </a:xfrm>
        </p:grpSpPr>
        <p:sp>
          <p:nvSpPr>
            <p:cNvPr id="970" name="CustomShape 6"/>
            <p:cNvSpPr/>
            <p:nvPr/>
          </p:nvSpPr>
          <p:spPr>
            <a:xfrm>
              <a:off x="1221120" y="3333240"/>
              <a:ext cx="5581440" cy="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7"/>
            <p:cNvSpPr/>
            <p:nvPr/>
          </p:nvSpPr>
          <p:spPr>
            <a:xfrm>
              <a:off x="739080" y="3090240"/>
              <a:ext cx="481320" cy="487800"/>
            </a:xfrm>
            <a:prstGeom prst="ellipse">
              <a:avLst/>
            </a:prstGeom>
            <a:solidFill>
              <a:srgbClr val="fce5cd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R2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72" name="Group 8"/>
          <p:cNvGrpSpPr/>
          <p:nvPr/>
        </p:nvGrpSpPr>
        <p:grpSpPr>
          <a:xfrm>
            <a:off x="1305360" y="1525680"/>
            <a:ext cx="592560" cy="732960"/>
            <a:chOff x="1305360" y="1525680"/>
            <a:chExt cx="592560" cy="732960"/>
          </a:xfrm>
        </p:grpSpPr>
        <p:sp>
          <p:nvSpPr>
            <p:cNvPr id="973" name="CustomShape 9"/>
            <p:cNvSpPr/>
            <p:nvPr/>
          </p:nvSpPr>
          <p:spPr>
            <a:xfrm>
              <a:off x="1455840" y="19969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74" name="CustomShape 10"/>
            <p:cNvSpPr/>
            <p:nvPr/>
          </p:nvSpPr>
          <p:spPr>
            <a:xfrm>
              <a:off x="1305360" y="15256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0|0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75" name="Group 11"/>
          <p:cNvGrpSpPr/>
          <p:nvPr/>
        </p:nvGrpSpPr>
        <p:grpSpPr>
          <a:xfrm>
            <a:off x="2029320" y="1792080"/>
            <a:ext cx="551160" cy="398880"/>
            <a:chOff x="2029320" y="1792080"/>
            <a:chExt cx="551160" cy="398880"/>
          </a:xfrm>
        </p:grpSpPr>
        <p:sp>
          <p:nvSpPr>
            <p:cNvPr id="976" name="CustomShape 12"/>
            <p:cNvSpPr/>
            <p:nvPr/>
          </p:nvSpPr>
          <p:spPr>
            <a:xfrm>
              <a:off x="2210760" y="209196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3"/>
            <p:cNvSpPr/>
            <p:nvPr/>
          </p:nvSpPr>
          <p:spPr>
            <a:xfrm>
              <a:off x="2029320" y="179208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Incr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78" name="Group 14"/>
          <p:cNvGrpSpPr/>
          <p:nvPr/>
        </p:nvGrpSpPr>
        <p:grpSpPr>
          <a:xfrm>
            <a:off x="3199680" y="1792080"/>
            <a:ext cx="551160" cy="398880"/>
            <a:chOff x="3199680" y="1792080"/>
            <a:chExt cx="551160" cy="398880"/>
          </a:xfrm>
        </p:grpSpPr>
        <p:sp>
          <p:nvSpPr>
            <p:cNvPr id="979" name="CustomShape 15"/>
            <p:cNvSpPr/>
            <p:nvPr/>
          </p:nvSpPr>
          <p:spPr>
            <a:xfrm>
              <a:off x="3457440" y="209196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6"/>
            <p:cNvSpPr/>
            <p:nvPr/>
          </p:nvSpPr>
          <p:spPr>
            <a:xfrm>
              <a:off x="3199680" y="179208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Decr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981" name="CustomShape 17"/>
          <p:cNvSpPr/>
          <p:nvPr/>
        </p:nvSpPr>
        <p:spPr>
          <a:xfrm>
            <a:off x="2693880" y="2124360"/>
            <a:ext cx="744480" cy="12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8"/>
          <p:cNvSpPr/>
          <p:nvPr/>
        </p:nvSpPr>
        <p:spPr>
          <a:xfrm flipH="1" rot="10800000">
            <a:off x="3924720" y="2151360"/>
            <a:ext cx="872640" cy="117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3" name="Group 19"/>
          <p:cNvGrpSpPr/>
          <p:nvPr/>
        </p:nvGrpSpPr>
        <p:grpSpPr>
          <a:xfrm>
            <a:off x="2016360" y="2982960"/>
            <a:ext cx="551160" cy="398880"/>
            <a:chOff x="2016360" y="2982960"/>
            <a:chExt cx="551160" cy="398880"/>
          </a:xfrm>
        </p:grpSpPr>
        <p:sp>
          <p:nvSpPr>
            <p:cNvPr id="984" name="CustomShape 20"/>
            <p:cNvSpPr/>
            <p:nvPr/>
          </p:nvSpPr>
          <p:spPr>
            <a:xfrm>
              <a:off x="2198160" y="328284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21"/>
            <p:cNvSpPr/>
            <p:nvPr/>
          </p:nvSpPr>
          <p:spPr>
            <a:xfrm>
              <a:off x="2016360" y="298296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Incr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986" name="CustomShape 22"/>
          <p:cNvSpPr/>
          <p:nvPr/>
        </p:nvSpPr>
        <p:spPr>
          <a:xfrm>
            <a:off x="2829240" y="1306800"/>
            <a:ext cx="17388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38761d"/>
                </a:solidFill>
                <a:latin typeface="Roboto"/>
                <a:ea typeface="Roboto"/>
              </a:rPr>
              <a:t>Monotonicity obeyed!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87" name="CustomShape 23"/>
          <p:cNvSpPr/>
          <p:nvPr/>
        </p:nvSpPr>
        <p:spPr>
          <a:xfrm>
            <a:off x="4700880" y="1306800"/>
            <a:ext cx="19249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38761d"/>
                </a:solidFill>
                <a:latin typeface="Roboto"/>
                <a:ea typeface="Roboto"/>
              </a:rPr>
              <a:t>Prev decrement is not lost!</a:t>
            </a:r>
            <a:endParaRPr b="0" lang="en-IN" sz="1100" spc="-1" strike="noStrike">
              <a:latin typeface="Arial"/>
            </a:endParaRPr>
          </a:p>
        </p:txBody>
      </p:sp>
      <p:grpSp>
        <p:nvGrpSpPr>
          <p:cNvPr id="988" name="Group 24"/>
          <p:cNvGrpSpPr/>
          <p:nvPr/>
        </p:nvGrpSpPr>
        <p:grpSpPr>
          <a:xfrm>
            <a:off x="3199680" y="3276360"/>
            <a:ext cx="693720" cy="374760"/>
            <a:chOff x="3199680" y="3276360"/>
            <a:chExt cx="693720" cy="374760"/>
          </a:xfrm>
        </p:grpSpPr>
        <p:sp>
          <p:nvSpPr>
            <p:cNvPr id="989" name="CustomShape 25"/>
            <p:cNvSpPr/>
            <p:nvPr/>
          </p:nvSpPr>
          <p:spPr>
            <a:xfrm>
              <a:off x="3471120" y="327636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6"/>
            <p:cNvSpPr/>
            <p:nvPr/>
          </p:nvSpPr>
          <p:spPr>
            <a:xfrm>
              <a:off x="3199680" y="330048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91" name="Group 27"/>
          <p:cNvGrpSpPr/>
          <p:nvPr/>
        </p:nvGrpSpPr>
        <p:grpSpPr>
          <a:xfrm>
            <a:off x="4450320" y="1797120"/>
            <a:ext cx="693720" cy="393480"/>
            <a:chOff x="4450320" y="1797120"/>
            <a:chExt cx="693720" cy="393480"/>
          </a:xfrm>
        </p:grpSpPr>
        <p:sp>
          <p:nvSpPr>
            <p:cNvPr id="992" name="CustomShape 28"/>
            <p:cNvSpPr/>
            <p:nvPr/>
          </p:nvSpPr>
          <p:spPr>
            <a:xfrm>
              <a:off x="4833360" y="209160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9"/>
            <p:cNvSpPr/>
            <p:nvPr/>
          </p:nvSpPr>
          <p:spPr>
            <a:xfrm>
              <a:off x="4450320" y="179712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94" name="Group 30"/>
          <p:cNvGrpSpPr/>
          <p:nvPr/>
        </p:nvGrpSpPr>
        <p:grpSpPr>
          <a:xfrm>
            <a:off x="1297800" y="2715120"/>
            <a:ext cx="592560" cy="732960"/>
            <a:chOff x="1297800" y="2715120"/>
            <a:chExt cx="592560" cy="732960"/>
          </a:xfrm>
        </p:grpSpPr>
        <p:sp>
          <p:nvSpPr>
            <p:cNvPr id="995" name="CustomShape 31"/>
            <p:cNvSpPr/>
            <p:nvPr/>
          </p:nvSpPr>
          <p:spPr>
            <a:xfrm>
              <a:off x="1448280" y="318636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96" name="CustomShape 32"/>
            <p:cNvSpPr/>
            <p:nvPr/>
          </p:nvSpPr>
          <p:spPr>
            <a:xfrm>
              <a:off x="1297800" y="271512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0|0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997" name="Group 33"/>
          <p:cNvGrpSpPr/>
          <p:nvPr/>
        </p:nvGrpSpPr>
        <p:grpSpPr>
          <a:xfrm>
            <a:off x="2248920" y="2715120"/>
            <a:ext cx="592560" cy="732960"/>
            <a:chOff x="2248920" y="2715120"/>
            <a:chExt cx="592560" cy="732960"/>
          </a:xfrm>
        </p:grpSpPr>
        <p:sp>
          <p:nvSpPr>
            <p:cNvPr id="998" name="CustomShape 34"/>
            <p:cNvSpPr/>
            <p:nvPr/>
          </p:nvSpPr>
          <p:spPr>
            <a:xfrm>
              <a:off x="2399400" y="318636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999" name="CustomShape 35"/>
            <p:cNvSpPr/>
            <p:nvPr/>
          </p:nvSpPr>
          <p:spPr>
            <a:xfrm>
              <a:off x="2248920" y="271512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0|1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00" name="Group 36"/>
          <p:cNvGrpSpPr/>
          <p:nvPr/>
        </p:nvGrpSpPr>
        <p:grpSpPr>
          <a:xfrm>
            <a:off x="2252520" y="1525680"/>
            <a:ext cx="592560" cy="732960"/>
            <a:chOff x="2252520" y="1525680"/>
            <a:chExt cx="592560" cy="732960"/>
          </a:xfrm>
        </p:grpSpPr>
        <p:sp>
          <p:nvSpPr>
            <p:cNvPr id="1001" name="CustomShape 37"/>
            <p:cNvSpPr/>
            <p:nvPr/>
          </p:nvSpPr>
          <p:spPr>
            <a:xfrm>
              <a:off x="2403000" y="19969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02" name="CustomShape 38"/>
            <p:cNvSpPr/>
            <p:nvPr/>
          </p:nvSpPr>
          <p:spPr>
            <a:xfrm>
              <a:off x="2252520" y="15256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03" name="Group 39"/>
          <p:cNvGrpSpPr/>
          <p:nvPr/>
        </p:nvGrpSpPr>
        <p:grpSpPr>
          <a:xfrm>
            <a:off x="3510720" y="2715120"/>
            <a:ext cx="592560" cy="732960"/>
            <a:chOff x="3510720" y="2715120"/>
            <a:chExt cx="592560" cy="732960"/>
          </a:xfrm>
        </p:grpSpPr>
        <p:sp>
          <p:nvSpPr>
            <p:cNvPr id="1004" name="CustomShape 40"/>
            <p:cNvSpPr/>
            <p:nvPr/>
          </p:nvSpPr>
          <p:spPr>
            <a:xfrm>
              <a:off x="3661200" y="318636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05" name="CustomShape 41"/>
            <p:cNvSpPr/>
            <p:nvPr/>
          </p:nvSpPr>
          <p:spPr>
            <a:xfrm>
              <a:off x="3510720" y="271512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1|1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06" name="Group 42"/>
          <p:cNvGrpSpPr/>
          <p:nvPr/>
        </p:nvGrpSpPr>
        <p:grpSpPr>
          <a:xfrm>
            <a:off x="3523680" y="1525680"/>
            <a:ext cx="592560" cy="732960"/>
            <a:chOff x="3523680" y="1525680"/>
            <a:chExt cx="592560" cy="732960"/>
          </a:xfrm>
        </p:grpSpPr>
        <p:sp>
          <p:nvSpPr>
            <p:cNvPr id="1007" name="CustomShape 43"/>
            <p:cNvSpPr/>
            <p:nvPr/>
          </p:nvSpPr>
          <p:spPr>
            <a:xfrm>
              <a:off x="3674520" y="19969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08" name="CustomShape 44"/>
            <p:cNvSpPr/>
            <p:nvPr/>
          </p:nvSpPr>
          <p:spPr>
            <a:xfrm>
              <a:off x="3523680" y="15256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</a:t>
              </a:r>
              <a:r>
                <a:rPr b="1" lang="en" sz="1100" spc="-1" strike="noStrike">
                  <a:solidFill>
                    <a:srgbClr val="ff0000"/>
                  </a:solidFill>
                  <a:latin typeface="Roboto"/>
                  <a:ea typeface="Roboto"/>
                </a:rPr>
                <a:t> 1</a:t>
              </a: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09" name="Group 45"/>
          <p:cNvGrpSpPr/>
          <p:nvPr/>
        </p:nvGrpSpPr>
        <p:grpSpPr>
          <a:xfrm>
            <a:off x="4836600" y="1525680"/>
            <a:ext cx="592560" cy="732960"/>
            <a:chOff x="4836600" y="1525680"/>
            <a:chExt cx="592560" cy="732960"/>
          </a:xfrm>
        </p:grpSpPr>
        <p:sp>
          <p:nvSpPr>
            <p:cNvPr id="1010" name="CustomShape 46"/>
            <p:cNvSpPr/>
            <p:nvPr/>
          </p:nvSpPr>
          <p:spPr>
            <a:xfrm>
              <a:off x="4987080" y="19969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11" name="CustomShape 47"/>
            <p:cNvSpPr/>
            <p:nvPr/>
          </p:nvSpPr>
          <p:spPr>
            <a:xfrm>
              <a:off x="4836600" y="15256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1|1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1|0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1012" name="CustomShape 48"/>
          <p:cNvSpPr/>
          <p:nvPr/>
        </p:nvSpPr>
        <p:spPr>
          <a:xfrm>
            <a:off x="3995640" y="2151360"/>
            <a:ext cx="1924920" cy="11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3" name="Group 49"/>
          <p:cNvGrpSpPr/>
          <p:nvPr/>
        </p:nvGrpSpPr>
        <p:grpSpPr>
          <a:xfrm>
            <a:off x="5592600" y="3280680"/>
            <a:ext cx="693720" cy="358560"/>
            <a:chOff x="5592600" y="3280680"/>
            <a:chExt cx="693720" cy="358560"/>
          </a:xfrm>
        </p:grpSpPr>
        <p:sp>
          <p:nvSpPr>
            <p:cNvPr id="1014" name="CustomShape 50"/>
            <p:cNvSpPr/>
            <p:nvPr/>
          </p:nvSpPr>
          <p:spPr>
            <a:xfrm>
              <a:off x="5942160" y="328068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51"/>
            <p:cNvSpPr/>
            <p:nvPr/>
          </p:nvSpPr>
          <p:spPr>
            <a:xfrm>
              <a:off x="5592600" y="328860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16" name="Group 52"/>
          <p:cNvGrpSpPr/>
          <p:nvPr/>
        </p:nvGrpSpPr>
        <p:grpSpPr>
          <a:xfrm>
            <a:off x="5945400" y="2715120"/>
            <a:ext cx="592560" cy="732960"/>
            <a:chOff x="5945400" y="2715120"/>
            <a:chExt cx="592560" cy="732960"/>
          </a:xfrm>
        </p:grpSpPr>
        <p:sp>
          <p:nvSpPr>
            <p:cNvPr id="1017" name="CustomShape 53"/>
            <p:cNvSpPr/>
            <p:nvPr/>
          </p:nvSpPr>
          <p:spPr>
            <a:xfrm>
              <a:off x="6095880" y="318636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18" name="CustomShape 54"/>
            <p:cNvSpPr/>
            <p:nvPr/>
          </p:nvSpPr>
          <p:spPr>
            <a:xfrm>
              <a:off x="5945400" y="271512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1|1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1|0</a:t>
              </a:r>
              <a:endParaRPr b="0" lang="en-IN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8" dur="indefinite" restart="never" nodeType="tmRoot">
          <p:childTnLst>
            <p:seq>
              <p:cTn id="849" dur="indefinite" nodeType="mainSeq">
                <p:childTnLst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4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0"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3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8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1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0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3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6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9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2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Non-Negative 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TextShape 2"/>
          <p:cNvSpPr txBox="1"/>
          <p:nvPr/>
        </p:nvSpPr>
        <p:spPr>
          <a:xfrm>
            <a:off x="311760" y="1103400"/>
            <a:ext cx="8520120" cy="140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544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Some applications require a counter that is non-negative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marL="457200" indent="-32544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Can we use P-N counter and just disallow decrements when counter value is zero?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No, because the invariant is global and local value may not be consistent with the actual global value at the moment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1" name="Group 3"/>
          <p:cNvGrpSpPr/>
          <p:nvPr/>
        </p:nvGrpSpPr>
        <p:grpSpPr>
          <a:xfrm>
            <a:off x="585360" y="3081600"/>
            <a:ext cx="6063840" cy="487800"/>
            <a:chOff x="585360" y="3081600"/>
            <a:chExt cx="6063840" cy="487800"/>
          </a:xfrm>
        </p:grpSpPr>
        <p:sp>
          <p:nvSpPr>
            <p:cNvPr id="1022" name="CustomShape 4"/>
            <p:cNvSpPr/>
            <p:nvPr/>
          </p:nvSpPr>
          <p:spPr>
            <a:xfrm>
              <a:off x="585360" y="3081600"/>
              <a:ext cx="481320" cy="487800"/>
            </a:xfrm>
            <a:prstGeom prst="ellipse">
              <a:avLst/>
            </a:prstGeom>
            <a:solidFill>
              <a:srgbClr val="fce5cd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R1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1023" name="CustomShape 5"/>
            <p:cNvSpPr/>
            <p:nvPr/>
          </p:nvSpPr>
          <p:spPr>
            <a:xfrm>
              <a:off x="1067400" y="3325680"/>
              <a:ext cx="5581800" cy="1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4" name="Group 6"/>
          <p:cNvGrpSpPr/>
          <p:nvPr/>
        </p:nvGrpSpPr>
        <p:grpSpPr>
          <a:xfrm>
            <a:off x="585360" y="4059000"/>
            <a:ext cx="6063480" cy="487800"/>
            <a:chOff x="585360" y="4059000"/>
            <a:chExt cx="6063480" cy="487800"/>
          </a:xfrm>
        </p:grpSpPr>
        <p:sp>
          <p:nvSpPr>
            <p:cNvPr id="1025" name="CustomShape 7"/>
            <p:cNvSpPr/>
            <p:nvPr/>
          </p:nvSpPr>
          <p:spPr>
            <a:xfrm>
              <a:off x="1067400" y="4302000"/>
              <a:ext cx="5581440" cy="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8"/>
            <p:cNvSpPr/>
            <p:nvPr/>
          </p:nvSpPr>
          <p:spPr>
            <a:xfrm>
              <a:off x="585360" y="4059000"/>
              <a:ext cx="481320" cy="487800"/>
            </a:xfrm>
            <a:prstGeom prst="ellipse">
              <a:avLst/>
            </a:prstGeom>
            <a:solidFill>
              <a:srgbClr val="fce5cd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R2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27" name="Group 9"/>
          <p:cNvGrpSpPr/>
          <p:nvPr/>
        </p:nvGrpSpPr>
        <p:grpSpPr>
          <a:xfrm>
            <a:off x="1151640" y="2723040"/>
            <a:ext cx="592560" cy="732960"/>
            <a:chOff x="1151640" y="2723040"/>
            <a:chExt cx="592560" cy="732960"/>
          </a:xfrm>
        </p:grpSpPr>
        <p:sp>
          <p:nvSpPr>
            <p:cNvPr id="1028" name="CustomShape 10"/>
            <p:cNvSpPr/>
            <p:nvPr/>
          </p:nvSpPr>
          <p:spPr>
            <a:xfrm>
              <a:off x="1302120" y="319428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29" name="CustomShape 11"/>
            <p:cNvSpPr/>
            <p:nvPr/>
          </p:nvSpPr>
          <p:spPr>
            <a:xfrm>
              <a:off x="1151640" y="272304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0|0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30" name="Group 12"/>
          <p:cNvGrpSpPr/>
          <p:nvPr/>
        </p:nvGrpSpPr>
        <p:grpSpPr>
          <a:xfrm>
            <a:off x="1875600" y="2989440"/>
            <a:ext cx="551160" cy="398880"/>
            <a:chOff x="1875600" y="2989440"/>
            <a:chExt cx="551160" cy="398880"/>
          </a:xfrm>
        </p:grpSpPr>
        <p:sp>
          <p:nvSpPr>
            <p:cNvPr id="1031" name="CustomShape 13"/>
            <p:cNvSpPr/>
            <p:nvPr/>
          </p:nvSpPr>
          <p:spPr>
            <a:xfrm>
              <a:off x="2057040" y="328932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14"/>
            <p:cNvSpPr/>
            <p:nvPr/>
          </p:nvSpPr>
          <p:spPr>
            <a:xfrm>
              <a:off x="1875600" y="298944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Incr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33" name="Group 15"/>
          <p:cNvGrpSpPr/>
          <p:nvPr/>
        </p:nvGrpSpPr>
        <p:grpSpPr>
          <a:xfrm>
            <a:off x="3045960" y="2989440"/>
            <a:ext cx="551160" cy="398880"/>
            <a:chOff x="3045960" y="2989440"/>
            <a:chExt cx="551160" cy="398880"/>
          </a:xfrm>
        </p:grpSpPr>
        <p:sp>
          <p:nvSpPr>
            <p:cNvPr id="1034" name="CustomShape 16"/>
            <p:cNvSpPr/>
            <p:nvPr/>
          </p:nvSpPr>
          <p:spPr>
            <a:xfrm>
              <a:off x="3303720" y="328932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17"/>
            <p:cNvSpPr/>
            <p:nvPr/>
          </p:nvSpPr>
          <p:spPr>
            <a:xfrm>
              <a:off x="3045960" y="298944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Decr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1036" name="CustomShape 18"/>
          <p:cNvSpPr/>
          <p:nvPr/>
        </p:nvSpPr>
        <p:spPr>
          <a:xfrm>
            <a:off x="2558160" y="3362760"/>
            <a:ext cx="270720" cy="94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9"/>
          <p:cNvSpPr/>
          <p:nvPr/>
        </p:nvSpPr>
        <p:spPr>
          <a:xfrm>
            <a:off x="4547160" y="2580120"/>
            <a:ext cx="19249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0000"/>
                </a:solidFill>
                <a:latin typeface="Roboto"/>
                <a:ea typeface="Roboto"/>
              </a:rPr>
              <a:t>Counter became negative!</a:t>
            </a:r>
            <a:endParaRPr b="0" lang="en-IN" sz="1100" spc="-1" strike="noStrike">
              <a:latin typeface="Arial"/>
            </a:endParaRPr>
          </a:p>
        </p:txBody>
      </p:sp>
      <p:grpSp>
        <p:nvGrpSpPr>
          <p:cNvPr id="1038" name="Group 20"/>
          <p:cNvGrpSpPr/>
          <p:nvPr/>
        </p:nvGrpSpPr>
        <p:grpSpPr>
          <a:xfrm>
            <a:off x="2588760" y="4245120"/>
            <a:ext cx="693720" cy="374760"/>
            <a:chOff x="2588760" y="4245120"/>
            <a:chExt cx="693720" cy="374760"/>
          </a:xfrm>
        </p:grpSpPr>
        <p:sp>
          <p:nvSpPr>
            <p:cNvPr id="1039" name="CustomShape 21"/>
            <p:cNvSpPr/>
            <p:nvPr/>
          </p:nvSpPr>
          <p:spPr>
            <a:xfrm>
              <a:off x="2860200" y="424512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2"/>
            <p:cNvSpPr/>
            <p:nvPr/>
          </p:nvSpPr>
          <p:spPr>
            <a:xfrm>
              <a:off x="2588760" y="426924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41" name="Group 23"/>
          <p:cNvGrpSpPr/>
          <p:nvPr/>
        </p:nvGrpSpPr>
        <p:grpSpPr>
          <a:xfrm>
            <a:off x="4677840" y="2994480"/>
            <a:ext cx="693720" cy="393480"/>
            <a:chOff x="4677840" y="2994480"/>
            <a:chExt cx="693720" cy="393480"/>
          </a:xfrm>
        </p:grpSpPr>
        <p:sp>
          <p:nvSpPr>
            <p:cNvPr id="1042" name="CustomShape 24"/>
            <p:cNvSpPr/>
            <p:nvPr/>
          </p:nvSpPr>
          <p:spPr>
            <a:xfrm>
              <a:off x="5060880" y="328896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5"/>
            <p:cNvSpPr/>
            <p:nvPr/>
          </p:nvSpPr>
          <p:spPr>
            <a:xfrm>
              <a:off x="4677840" y="2994480"/>
              <a:ext cx="69372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Merge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44" name="Group 26"/>
          <p:cNvGrpSpPr/>
          <p:nvPr/>
        </p:nvGrpSpPr>
        <p:grpSpPr>
          <a:xfrm>
            <a:off x="1144080" y="3683880"/>
            <a:ext cx="592560" cy="732960"/>
            <a:chOff x="1144080" y="3683880"/>
            <a:chExt cx="592560" cy="732960"/>
          </a:xfrm>
        </p:grpSpPr>
        <p:sp>
          <p:nvSpPr>
            <p:cNvPr id="1045" name="CustomShape 27"/>
            <p:cNvSpPr/>
            <p:nvPr/>
          </p:nvSpPr>
          <p:spPr>
            <a:xfrm>
              <a:off x="1294560" y="41551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46" name="CustomShape 28"/>
            <p:cNvSpPr/>
            <p:nvPr/>
          </p:nvSpPr>
          <p:spPr>
            <a:xfrm>
              <a:off x="1144080" y="36838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0|0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47" name="Group 29"/>
          <p:cNvGrpSpPr/>
          <p:nvPr/>
        </p:nvGrpSpPr>
        <p:grpSpPr>
          <a:xfrm>
            <a:off x="2098800" y="2723040"/>
            <a:ext cx="592560" cy="732960"/>
            <a:chOff x="2098800" y="2723040"/>
            <a:chExt cx="592560" cy="732960"/>
          </a:xfrm>
        </p:grpSpPr>
        <p:sp>
          <p:nvSpPr>
            <p:cNvPr id="1048" name="CustomShape 30"/>
            <p:cNvSpPr/>
            <p:nvPr/>
          </p:nvSpPr>
          <p:spPr>
            <a:xfrm>
              <a:off x="2249280" y="319428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49" name="CustomShape 31"/>
            <p:cNvSpPr/>
            <p:nvPr/>
          </p:nvSpPr>
          <p:spPr>
            <a:xfrm>
              <a:off x="2098800" y="272304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50" name="Group 32"/>
          <p:cNvGrpSpPr/>
          <p:nvPr/>
        </p:nvGrpSpPr>
        <p:grpSpPr>
          <a:xfrm>
            <a:off x="2823840" y="3683880"/>
            <a:ext cx="592560" cy="732960"/>
            <a:chOff x="2823840" y="3683880"/>
            <a:chExt cx="592560" cy="732960"/>
          </a:xfrm>
        </p:grpSpPr>
        <p:sp>
          <p:nvSpPr>
            <p:cNvPr id="1051" name="CustomShape 33"/>
            <p:cNvSpPr/>
            <p:nvPr/>
          </p:nvSpPr>
          <p:spPr>
            <a:xfrm>
              <a:off x="2974320" y="41551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52" name="CustomShape 34"/>
            <p:cNvSpPr/>
            <p:nvPr/>
          </p:nvSpPr>
          <p:spPr>
            <a:xfrm>
              <a:off x="2823840" y="36838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0|0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53" name="Group 35"/>
          <p:cNvGrpSpPr/>
          <p:nvPr/>
        </p:nvGrpSpPr>
        <p:grpSpPr>
          <a:xfrm>
            <a:off x="3370320" y="2723040"/>
            <a:ext cx="592560" cy="732960"/>
            <a:chOff x="3370320" y="2723040"/>
            <a:chExt cx="592560" cy="732960"/>
          </a:xfrm>
        </p:grpSpPr>
        <p:sp>
          <p:nvSpPr>
            <p:cNvPr id="1054" name="CustomShape 36"/>
            <p:cNvSpPr/>
            <p:nvPr/>
          </p:nvSpPr>
          <p:spPr>
            <a:xfrm>
              <a:off x="3520800" y="319428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55" name="CustomShape 37"/>
            <p:cNvSpPr/>
            <p:nvPr/>
          </p:nvSpPr>
          <p:spPr>
            <a:xfrm>
              <a:off x="3370320" y="272304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</a:t>
              </a:r>
              <a:r>
                <a:rPr b="1" lang="en" sz="1100" spc="-1" strike="noStrike">
                  <a:solidFill>
                    <a:srgbClr val="ff0000"/>
                  </a:solidFill>
                  <a:latin typeface="Roboto"/>
                  <a:ea typeface="Roboto"/>
                </a:rPr>
                <a:t> 1</a:t>
              </a: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|0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56" name="Group 38"/>
          <p:cNvGrpSpPr/>
          <p:nvPr/>
        </p:nvGrpSpPr>
        <p:grpSpPr>
          <a:xfrm>
            <a:off x="5063760" y="2723040"/>
            <a:ext cx="592560" cy="732960"/>
            <a:chOff x="5063760" y="2723040"/>
            <a:chExt cx="592560" cy="732960"/>
          </a:xfrm>
        </p:grpSpPr>
        <p:sp>
          <p:nvSpPr>
            <p:cNvPr id="1057" name="CustomShape 39"/>
            <p:cNvSpPr/>
            <p:nvPr/>
          </p:nvSpPr>
          <p:spPr>
            <a:xfrm>
              <a:off x="5214600" y="319428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-1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58" name="CustomShape 40"/>
            <p:cNvSpPr/>
            <p:nvPr/>
          </p:nvSpPr>
          <p:spPr>
            <a:xfrm>
              <a:off x="5063760" y="272304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 1|1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59" name="Group 41"/>
          <p:cNvGrpSpPr/>
          <p:nvPr/>
        </p:nvGrpSpPr>
        <p:grpSpPr>
          <a:xfrm>
            <a:off x="3597480" y="3950280"/>
            <a:ext cx="551160" cy="398880"/>
            <a:chOff x="3597480" y="3950280"/>
            <a:chExt cx="551160" cy="398880"/>
          </a:xfrm>
        </p:grpSpPr>
        <p:sp>
          <p:nvSpPr>
            <p:cNvPr id="1060" name="CustomShape 42"/>
            <p:cNvSpPr/>
            <p:nvPr/>
          </p:nvSpPr>
          <p:spPr>
            <a:xfrm>
              <a:off x="3855240" y="4250160"/>
              <a:ext cx="90000" cy="99000"/>
            </a:xfrm>
            <a:prstGeom prst="flowChartProcess">
              <a:avLst/>
            </a:prstGeom>
            <a:solidFill>
              <a:srgbClr val="98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43"/>
            <p:cNvSpPr/>
            <p:nvPr/>
          </p:nvSpPr>
          <p:spPr>
            <a:xfrm>
              <a:off x="3597480" y="3950280"/>
              <a:ext cx="551160" cy="35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980000"/>
                  </a:solidFill>
                  <a:latin typeface="Roboto"/>
                  <a:ea typeface="Roboto"/>
                </a:rPr>
                <a:t>Decr</a:t>
              </a:r>
              <a:endParaRPr b="0" lang="en-IN" sz="1100" spc="-1" strike="noStrike">
                <a:latin typeface="Arial"/>
              </a:endParaRPr>
            </a:p>
          </p:txBody>
        </p:sp>
      </p:grpSp>
      <p:grpSp>
        <p:nvGrpSpPr>
          <p:cNvPr id="1062" name="Group 44"/>
          <p:cNvGrpSpPr/>
          <p:nvPr/>
        </p:nvGrpSpPr>
        <p:grpSpPr>
          <a:xfrm>
            <a:off x="3845520" y="3683880"/>
            <a:ext cx="592560" cy="732960"/>
            <a:chOff x="3845520" y="3683880"/>
            <a:chExt cx="592560" cy="732960"/>
          </a:xfrm>
        </p:grpSpPr>
        <p:sp>
          <p:nvSpPr>
            <p:cNvPr id="1063" name="CustomShape 45"/>
            <p:cNvSpPr/>
            <p:nvPr/>
          </p:nvSpPr>
          <p:spPr>
            <a:xfrm>
              <a:off x="3996000" y="4155120"/>
              <a:ext cx="261720" cy="261720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064" name="CustomShape 46"/>
            <p:cNvSpPr/>
            <p:nvPr/>
          </p:nvSpPr>
          <p:spPr>
            <a:xfrm>
              <a:off x="3845520" y="3683880"/>
              <a:ext cx="59256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P: 1|0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N:</a:t>
              </a:r>
              <a:r>
                <a:rPr b="1" lang="en" sz="1100" spc="-1" strike="noStrike">
                  <a:solidFill>
                    <a:srgbClr val="ff0000"/>
                  </a:solidFill>
                  <a:latin typeface="Roboto"/>
                  <a:ea typeface="Roboto"/>
                </a:rPr>
                <a:t> </a:t>
              </a:r>
              <a:r>
                <a:rPr b="0" lang="en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0|</a:t>
              </a:r>
              <a:r>
                <a:rPr b="1" lang="en" sz="1100" spc="-1" strike="noStrike">
                  <a:solidFill>
                    <a:srgbClr val="ff0000"/>
                  </a:solidFill>
                  <a:latin typeface="Roboto"/>
                  <a:ea typeface="Roboto"/>
                </a:rPr>
                <a:t>1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1065" name="CustomShape 47"/>
          <p:cNvSpPr/>
          <p:nvPr/>
        </p:nvSpPr>
        <p:spPr>
          <a:xfrm flipH="1" rot="10800000">
            <a:off x="4339440" y="3362760"/>
            <a:ext cx="677520" cy="9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3" dur="indefinite" restart="never" nodeType="tmRoot">
          <p:childTnLst>
            <p:seq>
              <p:cTn id="914" dur="indefinite" nodeType="mainSeq">
                <p:childTnLst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1000"/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4" dur="1000"/>
                                        <p:tgtEl>
                                          <p:spTgt spid="1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" dur="1000"/>
                                        <p:tgtEl>
                                          <p:spTgt spid="1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" dur="1000"/>
                                        <p:tgtEl>
                                          <p:spTgt spid="1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2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5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3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8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1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4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9" dur="1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Non-Negative Counters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Shape 2"/>
          <p:cNvSpPr txBox="1"/>
          <p:nvPr/>
        </p:nvSpPr>
        <p:spPr>
          <a:xfrm>
            <a:off x="311760" y="1017720"/>
            <a:ext cx="8520120" cy="3601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5440">
              <a:lnSpc>
                <a:spcPct val="150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Method 1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Enforce a local invariant that implies the global invariant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E.g. A rule that any replica may not originate more decrements than it originated increments (i.e., ∀g : P[g] −N[g] ≥ 0)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Very strong restriction - Although a decrement could be possible globally, a replica may skip it as the local invariant doesn’t permit it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marL="457200" indent="-32544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  <a:ea typeface="Roboto"/>
              </a:rPr>
              <a:t>Method 2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5440">
              <a:lnSpc>
                <a:spcPct val="115000"/>
              </a:lnSpc>
              <a:buClr>
                <a:srgbClr val="434343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153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5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0" dur="indefinite" restart="never" nodeType="tmRoot">
          <p:childTnLst>
            <p:seq>
              <p:cTn id="1001" dur="indefinite" nodeType="mainSeq">
                <p:childTnLst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6" dur="10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1" dur="1000"/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6" dur="1000"/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1" dur="1000"/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6" dur="1000"/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1" dur="1000"/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6" dur="1000"/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Registers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marL="32004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 Register is a memory cell storing an object.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It supports two operations: 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assign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and</a:t>
            </a:r>
            <a:r>
              <a:rPr b="0" i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value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7" dur="indefinite" restart="never" nodeType="tmRoot">
          <p:childTnLst>
            <p:seq>
              <p:cTn id="1038" dur="indefinite" nodeType="mainSeq">
                <p:childTnLst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3" dur="1000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8" dur="1000"/>
                                        <p:tgtEl>
                                          <p:spTgt spid="1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3" dur="1000"/>
                                        <p:tgtEl>
                                          <p:spTgt spid="1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4" fill="hold">
                      <p:stCondLst>
                        <p:cond delay="indefinite"/>
                      </p:stCondLst>
                      <p:childTnLst>
                        <p:par>
                          <p:cTn id="1055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8" dur="1000"/>
                                        <p:tgtEl>
                                          <p:spTgt spid="1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3" dur="1000"/>
                                        <p:tgtEl>
                                          <p:spTgt spid="1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75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76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77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2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3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4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5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6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82400" y="2811600"/>
            <a:ext cx="3354120" cy="9961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TextShape 2"/>
          <p:cNvSpPr txBox="1"/>
          <p:nvPr/>
        </p:nvSpPr>
        <p:spPr>
          <a:xfrm>
            <a:off x="271080" y="877680"/>
            <a:ext cx="8520120" cy="116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2a3990"/>
                </a:solidFill>
                <a:latin typeface="Roboto"/>
                <a:ea typeface="Roboto"/>
              </a:rPr>
              <a:t>CRDT</a:t>
            </a:r>
            <a:br/>
            <a:r>
              <a:rPr b="0" lang="en" sz="2000" spc="-1" strike="noStrike">
                <a:solidFill>
                  <a:srgbClr val="2a3990"/>
                </a:solidFill>
                <a:latin typeface="Roboto"/>
                <a:ea typeface="Roboto"/>
              </a:rPr>
              <a:t>Conflict-Free Replicated Data types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589320" y="2838960"/>
            <a:ext cx="314064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- Does not require Conflict Resolution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- No Consensus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- No Synchronization among nodes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5235840" y="2756520"/>
            <a:ext cx="3425400" cy="9961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Still </a:t>
            </a: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CONVERGE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!!!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3954240" y="3125160"/>
            <a:ext cx="1141920" cy="33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"/>
          <p:cNvSpPr/>
          <p:nvPr/>
        </p:nvSpPr>
        <p:spPr>
          <a:xfrm>
            <a:off x="649800" y="2035440"/>
            <a:ext cx="78436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Leverages some mathematical semantics which ensures there are no conflicts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1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2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3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4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5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6" name="CustomShape 10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97" name="CustomShape 11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12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3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4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5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6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7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8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12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1" name="CustomShape 13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6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7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8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9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0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1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4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5" name="CustomShape 14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0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1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2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3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4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5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8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9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16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2" name="CustomShape 17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7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8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9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0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1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2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5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6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16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9" name="CustomShape 17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0" name="CustomShape 18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5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6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7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8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9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0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3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4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16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7" name="CustomShape 17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8" name="CustomShape 18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9" name="CustomShape 19"/>
          <p:cNvSpPr/>
          <p:nvPr/>
        </p:nvSpPr>
        <p:spPr>
          <a:xfrm>
            <a:off x="2401200" y="2451960"/>
            <a:ext cx="4990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1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 </a:t>
            </a:r>
            <a:r>
              <a:rPr b="1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happens-before U</a:t>
            </a:r>
            <a:r>
              <a:rPr b="1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 </a:t>
            </a:r>
            <a:r>
              <a:rPr b="1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since </a:t>
            </a:r>
            <a:r>
              <a:rPr b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C</a:t>
            </a:r>
            <a:r>
              <a:rPr b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1" lang="en" sz="1400" spc="-1" strike="noStrike" baseline="30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 </a:t>
            </a:r>
            <a:r>
              <a:rPr b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 ⊂ C</a:t>
            </a:r>
            <a:r>
              <a:rPr b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1" lang="en" sz="1400" spc="-1" strike="noStrike" baseline="30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4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5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6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7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8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9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2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3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16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6" name="CustomShape 17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7" name="CustomShape 18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8" name="CustomShape 19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3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4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5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6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7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8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1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2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16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5" name="CustomShape 17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6" name="CustomShape 18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7" name="CustomShape 19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8" name="CustomShape 20"/>
          <p:cNvSpPr/>
          <p:nvPr/>
        </p:nvSpPr>
        <p:spPr>
          <a:xfrm>
            <a:off x="3394080" y="338724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21"/>
          <p:cNvSpPr/>
          <p:nvPr/>
        </p:nvSpPr>
        <p:spPr>
          <a:xfrm>
            <a:off x="2531880" y="4214880"/>
            <a:ext cx="1624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0" name="CustomShape 22"/>
          <p:cNvSpPr/>
          <p:nvPr/>
        </p:nvSpPr>
        <p:spPr>
          <a:xfrm flipH="1" rot="10800000">
            <a:off x="3105360" y="3662280"/>
            <a:ext cx="39240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5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6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7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8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9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0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3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4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16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7" name="CustomShape 17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8" name="CustomShape 18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9" name="CustomShape 19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0" name="CustomShape 20"/>
          <p:cNvSpPr/>
          <p:nvPr/>
        </p:nvSpPr>
        <p:spPr>
          <a:xfrm>
            <a:off x="3394080" y="338724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21"/>
          <p:cNvSpPr/>
          <p:nvPr/>
        </p:nvSpPr>
        <p:spPr>
          <a:xfrm>
            <a:off x="2531880" y="4214880"/>
            <a:ext cx="1624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2" name="CustomShape 22"/>
          <p:cNvSpPr/>
          <p:nvPr/>
        </p:nvSpPr>
        <p:spPr>
          <a:xfrm flipH="1" rot="10800000">
            <a:off x="3105360" y="3662280"/>
            <a:ext cx="39240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23"/>
          <p:cNvSpPr/>
          <p:nvPr/>
        </p:nvSpPr>
        <p:spPr>
          <a:xfrm>
            <a:off x="3828960" y="4214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C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4" name="CustomShape 24"/>
          <p:cNvSpPr/>
          <p:nvPr/>
        </p:nvSpPr>
        <p:spPr>
          <a:xfrm>
            <a:off x="4028400" y="360828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CustomShape 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3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4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9" name="CustomShape 5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0" name="CustomShape 6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1" name="CustomShape 7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2" name="CustomShape 8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3" name="CustomShape 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4" name="CustomShape 10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1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12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7" name="CustomShape 13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8" name="CustomShape 14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15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16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1" name="CustomShape 17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2" name="CustomShape 18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3" name="CustomShape 19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4" name="CustomShape 20"/>
          <p:cNvSpPr/>
          <p:nvPr/>
        </p:nvSpPr>
        <p:spPr>
          <a:xfrm>
            <a:off x="3394080" y="338724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21"/>
          <p:cNvSpPr/>
          <p:nvPr/>
        </p:nvSpPr>
        <p:spPr>
          <a:xfrm>
            <a:off x="2531880" y="4214880"/>
            <a:ext cx="1624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6" name="CustomShape 22"/>
          <p:cNvSpPr/>
          <p:nvPr/>
        </p:nvSpPr>
        <p:spPr>
          <a:xfrm flipH="1" rot="10800000">
            <a:off x="3105360" y="3662280"/>
            <a:ext cx="39240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23"/>
          <p:cNvSpPr/>
          <p:nvPr/>
        </p:nvSpPr>
        <p:spPr>
          <a:xfrm>
            <a:off x="3828960" y="4214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C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8" name="CustomShape 24"/>
          <p:cNvSpPr/>
          <p:nvPr/>
        </p:nvSpPr>
        <p:spPr>
          <a:xfrm>
            <a:off x="4028400" y="360828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9" name="CustomShape 25"/>
          <p:cNvSpPr/>
          <p:nvPr/>
        </p:nvSpPr>
        <p:spPr>
          <a:xfrm flipH="1" rot="10800000">
            <a:off x="3687480" y="2031840"/>
            <a:ext cx="2703600" cy="14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26"/>
          <p:cNvSpPr/>
          <p:nvPr/>
        </p:nvSpPr>
        <p:spPr>
          <a:xfrm>
            <a:off x="5190840" y="2064240"/>
            <a:ext cx="859320" cy="14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570600" y="10443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CAP THEOREM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577800" y="2007360"/>
            <a:ext cx="2459520" cy="3963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STRONG CONSISTENCY 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3358080" y="2007360"/>
            <a:ext cx="2164680" cy="3963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AVAILABILITY 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5843520" y="2007360"/>
            <a:ext cx="2744280" cy="3963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PARTITION TOLERANCE (P)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615960" y="2759760"/>
            <a:ext cx="798444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It is impossible to simultaneously ensure </a:t>
            </a:r>
            <a:r>
              <a:rPr b="1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strong consistency</a:t>
            </a: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, </a:t>
            </a:r>
            <a:r>
              <a:rPr b="1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availability</a:t>
            </a: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 and </a:t>
            </a:r>
            <a:r>
              <a:rPr b="1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tolerate network partition</a:t>
            </a: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As network faults are unavoidable, so real system need to compromise either consistency or availability.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3" name="CustomShape 6"/>
          <p:cNvSpPr/>
          <p:nvPr/>
        </p:nvSpPr>
        <p:spPr>
          <a:xfrm>
            <a:off x="615960" y="386280"/>
            <a:ext cx="19004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7890cd"/>
                </a:solidFill>
                <a:latin typeface="Roboto"/>
                <a:ea typeface="Roboto"/>
              </a:rPr>
              <a:t>RECALL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74" name="CustomShape 7"/>
          <p:cNvSpPr/>
          <p:nvPr/>
        </p:nvSpPr>
        <p:spPr>
          <a:xfrm>
            <a:off x="590400" y="3918600"/>
            <a:ext cx="804744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Does this mean, Consistency is always compromised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to ensure Availability ?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3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2" name="CustomShape 2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3" name="CustomShape 3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4" name="CustomShape 4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5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6" name="CustomShape 6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7" name="CustomShape 7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8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9" name="CustomShape 9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0" name="CustomShape 10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1" name="CustomShape 11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2" name="CustomShape 1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13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4" name="CustomShape 14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15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16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17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8" name="CustomShape 18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9" name="CustomShape 1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0" name="CustomShape 20"/>
          <p:cNvSpPr/>
          <p:nvPr/>
        </p:nvSpPr>
        <p:spPr>
          <a:xfrm>
            <a:off x="3394080" y="338724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21"/>
          <p:cNvSpPr/>
          <p:nvPr/>
        </p:nvSpPr>
        <p:spPr>
          <a:xfrm>
            <a:off x="2531880" y="4214880"/>
            <a:ext cx="1624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2" name="CustomShape 22"/>
          <p:cNvSpPr/>
          <p:nvPr/>
        </p:nvSpPr>
        <p:spPr>
          <a:xfrm flipH="1" rot="10800000">
            <a:off x="3105360" y="3662280"/>
            <a:ext cx="39240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23"/>
          <p:cNvSpPr/>
          <p:nvPr/>
        </p:nvSpPr>
        <p:spPr>
          <a:xfrm>
            <a:off x="3828960" y="4214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C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4" name="CustomShape 24"/>
          <p:cNvSpPr/>
          <p:nvPr/>
        </p:nvSpPr>
        <p:spPr>
          <a:xfrm>
            <a:off x="4028400" y="360828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5" name="CustomShape 25"/>
          <p:cNvSpPr/>
          <p:nvPr/>
        </p:nvSpPr>
        <p:spPr>
          <a:xfrm flipH="1" rot="10800000">
            <a:off x="3687480" y="2031840"/>
            <a:ext cx="2703600" cy="14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26"/>
          <p:cNvSpPr/>
          <p:nvPr/>
        </p:nvSpPr>
        <p:spPr>
          <a:xfrm>
            <a:off x="5190840" y="2064240"/>
            <a:ext cx="859320" cy="14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27"/>
          <p:cNvSpPr/>
          <p:nvPr/>
        </p:nvSpPr>
        <p:spPr>
          <a:xfrm>
            <a:off x="5290920" y="3552120"/>
            <a:ext cx="2863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What is the happens-before relation between </a:t>
            </a:r>
            <a:r>
              <a:rPr b="0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 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and </a:t>
            </a:r>
            <a:r>
              <a:rPr b="0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 ?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CustomShape 2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0" name="CustomShape 3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1" name="CustomShape 4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5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3" name="CustomShape 6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4" name="CustomShape 7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8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6" name="CustomShape 9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7" name="CustomShape 10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8" name="CustomShape 11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9" name="CustomShape 1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13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1" name="CustomShape 14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15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16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17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5" name="CustomShape 18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6" name="CustomShape 1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7" name="CustomShape 20"/>
          <p:cNvSpPr/>
          <p:nvPr/>
        </p:nvSpPr>
        <p:spPr>
          <a:xfrm>
            <a:off x="3394080" y="338724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21"/>
          <p:cNvSpPr/>
          <p:nvPr/>
        </p:nvSpPr>
        <p:spPr>
          <a:xfrm>
            <a:off x="2531880" y="4214880"/>
            <a:ext cx="1624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9" name="CustomShape 22"/>
          <p:cNvSpPr/>
          <p:nvPr/>
        </p:nvSpPr>
        <p:spPr>
          <a:xfrm flipH="1" rot="10800000">
            <a:off x="3105360" y="3662280"/>
            <a:ext cx="39240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23"/>
          <p:cNvSpPr/>
          <p:nvPr/>
        </p:nvSpPr>
        <p:spPr>
          <a:xfrm>
            <a:off x="3828960" y="4214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C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1" name="CustomShape 24"/>
          <p:cNvSpPr/>
          <p:nvPr/>
        </p:nvSpPr>
        <p:spPr>
          <a:xfrm>
            <a:off x="4028400" y="360828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2" name="CustomShape 25"/>
          <p:cNvSpPr/>
          <p:nvPr/>
        </p:nvSpPr>
        <p:spPr>
          <a:xfrm flipH="1" rot="10800000">
            <a:off x="3687480" y="2031840"/>
            <a:ext cx="2703600" cy="14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26"/>
          <p:cNvSpPr/>
          <p:nvPr/>
        </p:nvSpPr>
        <p:spPr>
          <a:xfrm>
            <a:off x="5190840" y="2064240"/>
            <a:ext cx="859320" cy="14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27"/>
          <p:cNvSpPr/>
          <p:nvPr/>
        </p:nvSpPr>
        <p:spPr>
          <a:xfrm>
            <a:off x="5290920" y="3552120"/>
            <a:ext cx="2863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What is the happens-before relation between </a:t>
            </a:r>
            <a:r>
              <a:rPr b="0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 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and </a:t>
            </a:r>
            <a:r>
              <a:rPr b="0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 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5" name="CustomShape 28"/>
          <p:cNvSpPr/>
          <p:nvPr/>
        </p:nvSpPr>
        <p:spPr>
          <a:xfrm>
            <a:off x="5337360" y="4080240"/>
            <a:ext cx="253152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We cannot say.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 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is not subset of 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and vice-versa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Register in a Distributed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CustomShape 2"/>
          <p:cNvSpPr/>
          <p:nvPr/>
        </p:nvSpPr>
        <p:spPr>
          <a:xfrm>
            <a:off x="146520" y="1343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8" name="CustomShape 3"/>
          <p:cNvSpPr/>
          <p:nvPr/>
        </p:nvSpPr>
        <p:spPr>
          <a:xfrm>
            <a:off x="9162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9" name="CustomShape 4"/>
          <p:cNvSpPr/>
          <p:nvPr/>
        </p:nvSpPr>
        <p:spPr>
          <a:xfrm flipH="1">
            <a:off x="2403720" y="13438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5"/>
          <p:cNvSpPr/>
          <p:nvPr/>
        </p:nvSpPr>
        <p:spPr>
          <a:xfrm>
            <a:off x="2792160" y="15501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1" name="CustomShape 6"/>
          <p:cNvSpPr/>
          <p:nvPr/>
        </p:nvSpPr>
        <p:spPr>
          <a:xfrm>
            <a:off x="2991600" y="94356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2" name="CustomShape 7"/>
          <p:cNvSpPr/>
          <p:nvPr/>
        </p:nvSpPr>
        <p:spPr>
          <a:xfrm flipH="1">
            <a:off x="5180400" y="130248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8"/>
          <p:cNvSpPr/>
          <p:nvPr/>
        </p:nvSpPr>
        <p:spPr>
          <a:xfrm>
            <a:off x="5568840" y="150912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A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4" name="CustomShape 9"/>
          <p:cNvSpPr/>
          <p:nvPr/>
        </p:nvSpPr>
        <p:spPr>
          <a:xfrm>
            <a:off x="5768280" y="902520"/>
            <a:ext cx="1362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1,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5" name="CustomShape 10"/>
          <p:cNvSpPr/>
          <p:nvPr/>
        </p:nvSpPr>
        <p:spPr>
          <a:xfrm>
            <a:off x="1755720" y="98244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6" name="CustomShape 11"/>
          <p:cNvSpPr/>
          <p:nvPr/>
        </p:nvSpPr>
        <p:spPr>
          <a:xfrm>
            <a:off x="4295520" y="943560"/>
            <a:ext cx="1472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7" name="CustomShape 12"/>
          <p:cNvSpPr/>
          <p:nvPr/>
        </p:nvSpPr>
        <p:spPr>
          <a:xfrm>
            <a:off x="867600" y="200376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13"/>
          <p:cNvSpPr/>
          <p:nvPr/>
        </p:nvSpPr>
        <p:spPr>
          <a:xfrm>
            <a:off x="134280" y="1777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9" name="CustomShape 14"/>
          <p:cNvSpPr/>
          <p:nvPr/>
        </p:nvSpPr>
        <p:spPr>
          <a:xfrm>
            <a:off x="2268000" y="18309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15"/>
          <p:cNvSpPr/>
          <p:nvPr/>
        </p:nvSpPr>
        <p:spPr>
          <a:xfrm>
            <a:off x="5044320" y="17895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16"/>
          <p:cNvSpPr/>
          <p:nvPr/>
        </p:nvSpPr>
        <p:spPr>
          <a:xfrm flipH="1" rot="10800000">
            <a:off x="916560" y="351900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17"/>
          <p:cNvSpPr/>
          <p:nvPr/>
        </p:nvSpPr>
        <p:spPr>
          <a:xfrm>
            <a:off x="134280" y="329868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3" name="CustomShape 18"/>
          <p:cNvSpPr/>
          <p:nvPr/>
        </p:nvSpPr>
        <p:spPr>
          <a:xfrm>
            <a:off x="146520" y="289836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⊥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4" name="CustomShape 19"/>
          <p:cNvSpPr/>
          <p:nvPr/>
        </p:nvSpPr>
        <p:spPr>
          <a:xfrm>
            <a:off x="916200" y="367992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 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5" name="CustomShape 20"/>
          <p:cNvSpPr/>
          <p:nvPr/>
        </p:nvSpPr>
        <p:spPr>
          <a:xfrm>
            <a:off x="3394080" y="338724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21"/>
          <p:cNvSpPr/>
          <p:nvPr/>
        </p:nvSpPr>
        <p:spPr>
          <a:xfrm>
            <a:off x="2531880" y="4214880"/>
            <a:ext cx="1624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 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=assign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7" name="CustomShape 22"/>
          <p:cNvSpPr/>
          <p:nvPr/>
        </p:nvSpPr>
        <p:spPr>
          <a:xfrm flipH="1" rot="10800000">
            <a:off x="3105360" y="3662280"/>
            <a:ext cx="39240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23"/>
          <p:cNvSpPr/>
          <p:nvPr/>
        </p:nvSpPr>
        <p:spPr>
          <a:xfrm>
            <a:off x="3828960" y="4214880"/>
            <a:ext cx="842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 = C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9" name="CustomShape 24"/>
          <p:cNvSpPr/>
          <p:nvPr/>
        </p:nvSpPr>
        <p:spPr>
          <a:xfrm>
            <a:off x="4028400" y="3608280"/>
            <a:ext cx="109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 baseline="30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0" name="CustomShape 25"/>
          <p:cNvSpPr/>
          <p:nvPr/>
        </p:nvSpPr>
        <p:spPr>
          <a:xfrm flipH="1" rot="10800000">
            <a:off x="3687480" y="2031840"/>
            <a:ext cx="2703600" cy="14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26"/>
          <p:cNvSpPr/>
          <p:nvPr/>
        </p:nvSpPr>
        <p:spPr>
          <a:xfrm>
            <a:off x="5190840" y="2064240"/>
            <a:ext cx="859320" cy="14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27"/>
          <p:cNvSpPr/>
          <p:nvPr/>
        </p:nvSpPr>
        <p:spPr>
          <a:xfrm>
            <a:off x="5290920" y="3552120"/>
            <a:ext cx="2863080" cy="12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Hence</a:t>
            </a:r>
            <a:r>
              <a:rPr b="0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, U</a:t>
            </a:r>
            <a:r>
              <a:rPr b="0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 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and </a:t>
            </a:r>
            <a:r>
              <a:rPr b="0" i="1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i="1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 are concurrent updates and do not commute.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Then, how to decide the last update?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LWW - Register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It associates a timestamp with each updates to create a total order of assignments.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Timestamps should be: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Unique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Totally ordered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4" dur="indefinite" restart="never" nodeType="tmRoot">
          <p:childTnLst>
            <p:seq>
              <p:cTn id="1065" dur="indefinite" nodeType="mainSeq">
                <p:childTnLst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0" dur="1000"/>
                                        <p:tgtEl>
                                          <p:spTgt spid="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5" dur="1000"/>
                                        <p:tgtEl>
                                          <p:spTgt spid="1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6" fill="hold">
                      <p:stCondLst>
                        <p:cond delay="indefinite"/>
                      </p:stCondLst>
                      <p:childTnLst>
                        <p:par>
                          <p:cTn id="1077" fill="hold">
                            <p:stCondLst>
                              <p:cond delay="0"/>
                            </p:stCondLst>
                            <p:childTnLst>
                              <p:par>
                                <p:cTn id="10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0" dur="1000"/>
                                        <p:tgtEl>
                                          <p:spTgt spid="1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5" dur="1000"/>
                                        <p:tgtEl>
                                          <p:spTgt spid="1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" fill="hold">
                      <p:stCondLst>
                        <p:cond delay="indefinite"/>
                      </p:stCondLst>
                      <p:childTnLst>
                        <p:par>
                          <p:cTn id="1087" fill="hold">
                            <p:stCondLst>
                              <p:cond delay="0"/>
                            </p:stCondLst>
                            <p:childTnLst>
                              <p:par>
                                <p:cTn id="10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0" dur="1000"/>
                                        <p:tgtEl>
                                          <p:spTgt spid="1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5" dur="1000"/>
                                        <p:tgtEl>
                                          <p:spTgt spid="1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TextShape 1"/>
          <p:cNvSpPr txBox="1"/>
          <p:nvPr/>
        </p:nvSpPr>
        <p:spPr>
          <a:xfrm>
            <a:off x="311760" y="317520"/>
            <a:ext cx="8520120" cy="4250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No, because there are many possible total orderings between the updates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And the semantics of LWW-registers says that the bigger timestamp wins.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Reg-R = ⏊,0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6" name="CustomShape 2"/>
          <p:cNvSpPr/>
          <p:nvPr/>
        </p:nvSpPr>
        <p:spPr>
          <a:xfrm>
            <a:off x="1123920" y="2272320"/>
            <a:ext cx="72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3"/>
          <p:cNvSpPr/>
          <p:nvPr/>
        </p:nvSpPr>
        <p:spPr>
          <a:xfrm flipH="1" rot="10800000">
            <a:off x="1173240" y="3787560"/>
            <a:ext cx="71834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4"/>
          <p:cNvSpPr/>
          <p:nvPr/>
        </p:nvSpPr>
        <p:spPr>
          <a:xfrm>
            <a:off x="390960" y="204624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9" name="CustomShape 5"/>
          <p:cNvSpPr/>
          <p:nvPr/>
        </p:nvSpPr>
        <p:spPr>
          <a:xfrm>
            <a:off x="390960" y="3567240"/>
            <a:ext cx="561600" cy="451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0" name="CustomShape 6"/>
          <p:cNvSpPr/>
          <p:nvPr/>
        </p:nvSpPr>
        <p:spPr>
          <a:xfrm>
            <a:off x="1343880" y="1286640"/>
            <a:ext cx="1111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1" name="CustomShape 7"/>
          <p:cNvSpPr/>
          <p:nvPr/>
        </p:nvSpPr>
        <p:spPr>
          <a:xfrm flipH="1">
            <a:off x="1878480" y="1686960"/>
            <a:ext cx="2088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8"/>
          <p:cNvSpPr/>
          <p:nvPr/>
        </p:nvSpPr>
        <p:spPr>
          <a:xfrm>
            <a:off x="1731960" y="21351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9"/>
          <p:cNvSpPr/>
          <p:nvPr/>
        </p:nvSpPr>
        <p:spPr>
          <a:xfrm>
            <a:off x="2977560" y="21351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10"/>
          <p:cNvSpPr/>
          <p:nvPr/>
        </p:nvSpPr>
        <p:spPr>
          <a:xfrm>
            <a:off x="3667680" y="3656160"/>
            <a:ext cx="292680" cy="27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11"/>
          <p:cNvSpPr/>
          <p:nvPr/>
        </p:nvSpPr>
        <p:spPr>
          <a:xfrm>
            <a:off x="3227760" y="4019400"/>
            <a:ext cx="1111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Reg-S = B,1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6" name="CustomShape 12"/>
          <p:cNvSpPr/>
          <p:nvPr/>
        </p:nvSpPr>
        <p:spPr>
          <a:xfrm>
            <a:off x="3227760" y="2369520"/>
            <a:ext cx="586080" cy="12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13"/>
          <p:cNvSpPr/>
          <p:nvPr/>
        </p:nvSpPr>
        <p:spPr>
          <a:xfrm>
            <a:off x="1322640" y="2482920"/>
            <a:ext cx="1111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Reg-R = B,1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8" name="CustomShape 14"/>
          <p:cNvSpPr/>
          <p:nvPr/>
        </p:nvSpPr>
        <p:spPr>
          <a:xfrm>
            <a:off x="5121360" y="3656160"/>
            <a:ext cx="292680" cy="2743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15"/>
          <p:cNvSpPr/>
          <p:nvPr/>
        </p:nvSpPr>
        <p:spPr>
          <a:xfrm>
            <a:off x="4862520" y="4508280"/>
            <a:ext cx="1050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assign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70" name="CustomShape 16"/>
          <p:cNvSpPr/>
          <p:nvPr/>
        </p:nvSpPr>
        <p:spPr>
          <a:xfrm rot="10800000">
            <a:off x="5268240" y="3931200"/>
            <a:ext cx="11952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17"/>
          <p:cNvSpPr/>
          <p:nvPr/>
        </p:nvSpPr>
        <p:spPr>
          <a:xfrm>
            <a:off x="5595480" y="2431080"/>
            <a:ext cx="274860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Now what do you think the timestamp should be ?? Should it be greater than 1??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72" name="CustomShape 18"/>
          <p:cNvSpPr/>
          <p:nvPr/>
        </p:nvSpPr>
        <p:spPr>
          <a:xfrm>
            <a:off x="482040" y="3184560"/>
            <a:ext cx="12492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Reg-S = ⏊,0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LWW - Register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CustomShape 3"/>
          <p:cNvSpPr/>
          <p:nvPr/>
        </p:nvSpPr>
        <p:spPr>
          <a:xfrm>
            <a:off x="311760" y="2353680"/>
            <a:ext cx="693792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The timestamps beings consistent with causal order means that if there are two updates </a:t>
            </a:r>
            <a:r>
              <a:rPr b="0" i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 and </a:t>
            </a:r>
            <a:r>
              <a:rPr b="0" i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v </a:t>
            </a: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 and </a:t>
            </a:r>
            <a:r>
              <a:rPr b="0" i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 </a:t>
            </a: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is happened before </a:t>
            </a:r>
            <a:r>
              <a:rPr b="0" i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v </a:t>
            </a: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then the timestamp of </a:t>
            </a:r>
            <a:r>
              <a:rPr b="0" i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 should be lower that timestamp of </a:t>
            </a:r>
            <a:r>
              <a:rPr b="0" i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v</a:t>
            </a: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6" dur="indefinite" restart="never" nodeType="tmRoot">
          <p:childTnLst>
            <p:seq>
              <p:cTn id="1097" dur="indefinite" nodeType="mainSeq">
                <p:childTnLst>
                  <p:par>
                    <p:cTn id="1098" fill="hold">
                      <p:stCondLst>
                        <p:cond delay="indefinite"/>
                      </p:stCondLst>
                      <p:childTnLst>
                        <p:par>
                          <p:cTn id="1099" fill="hold">
                            <p:stCondLst>
                              <p:cond delay="0"/>
                            </p:stCondLst>
                            <p:childTnLst>
                              <p:par>
                                <p:cTn id="1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2" dur="1000"/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7" dur="1000"/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503;p121" descr=""/>
          <p:cNvPicPr/>
          <p:nvPr/>
        </p:nvPicPr>
        <p:blipFill>
          <a:blip r:embed="rId1"/>
          <a:stretch/>
        </p:blipFill>
        <p:spPr>
          <a:xfrm>
            <a:off x="45000" y="124200"/>
            <a:ext cx="9143640" cy="4894920"/>
          </a:xfrm>
          <a:prstGeom prst="rect">
            <a:avLst/>
          </a:prstGeom>
          <a:ln>
            <a:noFill/>
          </a:ln>
        </p:spPr>
      </p:pic>
      <p:sp>
        <p:nvSpPr>
          <p:cNvPr id="1377" name="CustomShape 1"/>
          <p:cNvSpPr/>
          <p:nvPr/>
        </p:nvSpPr>
        <p:spPr>
          <a:xfrm>
            <a:off x="2920680" y="825840"/>
            <a:ext cx="639360" cy="517320"/>
          </a:xfrm>
          <a:custGeom>
            <a:avLst/>
            <a:gdLst/>
            <a:ahLst/>
            <a:rect l="l" t="t" r="r" b="b"/>
            <a:pathLst>
              <a:path w="25593" h="20703">
                <a:moveTo>
                  <a:pt x="15774" y="0"/>
                </a:moveTo>
                <a:cubicBezTo>
                  <a:pt x="17335" y="1725"/>
                  <a:pt x="27769" y="6902"/>
                  <a:pt x="25140" y="10352"/>
                </a:cubicBezTo>
                <a:cubicBezTo>
                  <a:pt x="22511" y="13803"/>
                  <a:pt x="4190" y="18978"/>
                  <a:pt x="0" y="20703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2"/>
          <p:cNvSpPr/>
          <p:nvPr/>
        </p:nvSpPr>
        <p:spPr>
          <a:xfrm rot="10800000">
            <a:off x="3808080" y="1035360"/>
            <a:ext cx="108432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3"/>
          <p:cNvSpPr/>
          <p:nvPr/>
        </p:nvSpPr>
        <p:spPr>
          <a:xfrm>
            <a:off x="2666520" y="1520280"/>
            <a:ext cx="639360" cy="517320"/>
          </a:xfrm>
          <a:custGeom>
            <a:avLst/>
            <a:gdLst/>
            <a:ahLst/>
            <a:rect l="l" t="t" r="r" b="b"/>
            <a:pathLst>
              <a:path w="25593" h="20703">
                <a:moveTo>
                  <a:pt x="15774" y="0"/>
                </a:moveTo>
                <a:cubicBezTo>
                  <a:pt x="17335" y="1725"/>
                  <a:pt x="27769" y="6902"/>
                  <a:pt x="25140" y="10352"/>
                </a:cubicBezTo>
                <a:cubicBezTo>
                  <a:pt x="22511" y="13803"/>
                  <a:pt x="4190" y="18978"/>
                  <a:pt x="0" y="20703"/>
                </a:cubicBezTo>
              </a:path>
            </a:pathLst>
          </a:cu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4"/>
          <p:cNvSpPr/>
          <p:nvPr/>
        </p:nvSpPr>
        <p:spPr>
          <a:xfrm rot="10800000">
            <a:off x="3627720" y="1773000"/>
            <a:ext cx="108432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5"/>
          <p:cNvSpPr/>
          <p:nvPr/>
        </p:nvSpPr>
        <p:spPr>
          <a:xfrm>
            <a:off x="2755080" y="2238840"/>
            <a:ext cx="639360" cy="517320"/>
          </a:xfrm>
          <a:custGeom>
            <a:avLst/>
            <a:gdLst/>
            <a:ahLst/>
            <a:rect l="l" t="t" r="r" b="b"/>
            <a:pathLst>
              <a:path w="25593" h="20703">
                <a:moveTo>
                  <a:pt x="15774" y="0"/>
                </a:moveTo>
                <a:cubicBezTo>
                  <a:pt x="17335" y="1725"/>
                  <a:pt x="27769" y="6902"/>
                  <a:pt x="25140" y="10352"/>
                </a:cubicBezTo>
                <a:cubicBezTo>
                  <a:pt x="22511" y="13803"/>
                  <a:pt x="4190" y="18978"/>
                  <a:pt x="0" y="20703"/>
                </a:cubicBezTo>
              </a:path>
            </a:pathLst>
          </a:cu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6"/>
          <p:cNvSpPr/>
          <p:nvPr/>
        </p:nvSpPr>
        <p:spPr>
          <a:xfrm rot="10800000">
            <a:off x="3761640" y="2491560"/>
            <a:ext cx="108432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7"/>
          <p:cNvSpPr/>
          <p:nvPr/>
        </p:nvSpPr>
        <p:spPr>
          <a:xfrm>
            <a:off x="3168000" y="2957760"/>
            <a:ext cx="639360" cy="517320"/>
          </a:xfrm>
          <a:custGeom>
            <a:avLst/>
            <a:gdLst/>
            <a:ahLst/>
            <a:rect l="l" t="t" r="r" b="b"/>
            <a:pathLst>
              <a:path w="25593" h="20703">
                <a:moveTo>
                  <a:pt x="15774" y="0"/>
                </a:moveTo>
                <a:cubicBezTo>
                  <a:pt x="17335" y="1725"/>
                  <a:pt x="27769" y="6902"/>
                  <a:pt x="25140" y="10352"/>
                </a:cubicBezTo>
                <a:cubicBezTo>
                  <a:pt x="22511" y="13803"/>
                  <a:pt x="4190" y="18978"/>
                  <a:pt x="0" y="20703"/>
                </a:cubicBezTo>
              </a:path>
            </a:pathLst>
          </a:custGeom>
          <a:noFill/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8"/>
          <p:cNvSpPr/>
          <p:nvPr/>
        </p:nvSpPr>
        <p:spPr>
          <a:xfrm rot="10800000">
            <a:off x="4029840" y="3210840"/>
            <a:ext cx="108432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9"/>
          <p:cNvSpPr/>
          <p:nvPr/>
        </p:nvSpPr>
        <p:spPr>
          <a:xfrm>
            <a:off x="4892400" y="3795480"/>
            <a:ext cx="506520" cy="702000"/>
          </a:xfrm>
          <a:custGeom>
            <a:avLst/>
            <a:gdLst/>
            <a:ahLst/>
            <a:rect l="l" t="t" r="r" b="b"/>
            <a:pathLst>
              <a:path w="20282" h="28097">
                <a:moveTo>
                  <a:pt x="3450" y="0"/>
                </a:moveTo>
                <a:cubicBezTo>
                  <a:pt x="6243" y="2054"/>
                  <a:pt x="20785" y="7640"/>
                  <a:pt x="20210" y="12323"/>
                </a:cubicBezTo>
                <a:cubicBezTo>
                  <a:pt x="19635" y="17006"/>
                  <a:pt x="3368" y="25468"/>
                  <a:pt x="0" y="28097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10"/>
          <p:cNvSpPr/>
          <p:nvPr/>
        </p:nvSpPr>
        <p:spPr>
          <a:xfrm flipH="1">
            <a:off x="5847480" y="4065480"/>
            <a:ext cx="10101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8" dur="indefinite" restart="never" nodeType="tmRoot">
          <p:childTnLst>
            <p:seq>
              <p:cTn id="1109" dur="indefinite" nodeType="mainSeq">
                <p:childTnLst>
                  <p:par>
                    <p:cTn id="1110" fill="hold">
                      <p:stCondLst>
                        <p:cond delay="indefinite"/>
                      </p:stCondLst>
                      <p:childTnLst>
                        <p:par>
                          <p:cTn id="1111" fill="hold">
                            <p:stCondLst>
                              <p:cond delay="0"/>
                            </p:stCondLst>
                            <p:childTnLst>
                              <p:par>
                                <p:cTn id="1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4"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7"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1"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4"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8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1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5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8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2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5"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fill="hold">
                      <p:stCondLst>
                        <p:cond delay="indefinite"/>
                      </p:stCondLst>
                      <p:childTnLst>
                        <p:par>
                          <p:cTn id="1147" fill="hold">
                            <p:stCondLst>
                              <p:cond delay="0"/>
                            </p:stCondLst>
                            <p:childTnLst>
                              <p:par>
                                <p:cTn id="114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9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2"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6"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9"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3"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6"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" dur="1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3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89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90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91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92" name="CustomShape 6"/>
          <p:cNvSpPr/>
          <p:nvPr/>
        </p:nvSpPr>
        <p:spPr>
          <a:xfrm>
            <a:off x="1318680" y="18277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</a:t>
            </a:r>
            <a:r>
              <a:rPr b="0" lang="en" sz="1400" spc="-1" strike="noStrike">
                <a:solidFill>
                  <a:srgbClr val="980000"/>
                </a:solidFill>
                <a:latin typeface="Roboto"/>
                <a:ea typeface="Roboto"/>
              </a:rPr>
              <a:t>⏊</a:t>
            </a: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,0)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93" name="CustomShape 7"/>
          <p:cNvSpPr/>
          <p:nvPr/>
        </p:nvSpPr>
        <p:spPr>
          <a:xfrm>
            <a:off x="1195200" y="10965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</a:t>
            </a:r>
            <a:r>
              <a:rPr b="0" lang="en" sz="1400" spc="-1" strike="noStrike">
                <a:solidFill>
                  <a:srgbClr val="0000ff"/>
                </a:solidFill>
                <a:latin typeface="Roboto"/>
                <a:ea typeface="Roboto"/>
              </a:rPr>
              <a:t>⏊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,0)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94" name="CustomShape 8"/>
          <p:cNvSpPr/>
          <p:nvPr/>
        </p:nvSpPr>
        <p:spPr>
          <a:xfrm flipH="1" rot="10800000">
            <a:off x="1234080" y="1565280"/>
            <a:ext cx="29509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9"/>
          <p:cNvSpPr/>
          <p:nvPr/>
        </p:nvSpPr>
        <p:spPr>
          <a:xfrm flipH="1" rot="10800000">
            <a:off x="1257840" y="2637360"/>
            <a:ext cx="290340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10"/>
          <p:cNvSpPr/>
          <p:nvPr/>
        </p:nvSpPr>
        <p:spPr>
          <a:xfrm flipH="1" rot="10800000">
            <a:off x="1258560" y="3682080"/>
            <a:ext cx="29037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11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12"/>
          <p:cNvSpPr/>
          <p:nvPr/>
        </p:nvSpPr>
        <p:spPr>
          <a:xfrm>
            <a:off x="1246320" y="20890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99" name="CustomShape 13"/>
          <p:cNvSpPr/>
          <p:nvPr/>
        </p:nvSpPr>
        <p:spPr>
          <a:xfrm>
            <a:off x="1318680" y="322560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</a:t>
            </a:r>
            <a:r>
              <a:rPr b="0" lang="en" sz="1400" spc="-1" strike="noStrike">
                <a:solidFill>
                  <a:srgbClr val="ff9900"/>
                </a:solidFill>
                <a:latin typeface="Roboto"/>
                <a:ea typeface="Roboto"/>
              </a:rPr>
              <a:t>⏊</a:t>
            </a: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,0)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00" name="CustomShape 14"/>
          <p:cNvSpPr/>
          <p:nvPr/>
        </p:nvSpPr>
        <p:spPr>
          <a:xfrm>
            <a:off x="73800" y="1244520"/>
            <a:ext cx="1084320" cy="2561400"/>
          </a:xfrm>
          <a:prstGeom prst="rect">
            <a:avLst/>
          </a:prstGeom>
          <a:noFill/>
          <a:ln w="3816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15"/>
          <p:cNvSpPr/>
          <p:nvPr/>
        </p:nvSpPr>
        <p:spPr>
          <a:xfrm>
            <a:off x="4542480" y="1372680"/>
            <a:ext cx="4510080" cy="25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In replica 2, a new timestamp is generated,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which should be consistent with the causal updates.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now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() generate timestamp = 1, which is consistent with the causal history. Verify it.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So, new state at replica 2 becomes x2 = (2 , 1)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And causal history is updated. U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is added to the causal history of replica 2.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02" name="CustomShape 16"/>
          <p:cNvSpPr/>
          <p:nvPr/>
        </p:nvSpPr>
        <p:spPr>
          <a:xfrm flipH="1" rot="10800000">
            <a:off x="2095200" y="1006200"/>
            <a:ext cx="1786320" cy="1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17"/>
          <p:cNvSpPr/>
          <p:nvPr/>
        </p:nvSpPr>
        <p:spPr>
          <a:xfrm>
            <a:off x="3881520" y="469800"/>
            <a:ext cx="3339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( Register value , Timestamp 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04" name="CustomShape 18"/>
          <p:cNvSpPr/>
          <p:nvPr/>
        </p:nvSpPr>
        <p:spPr>
          <a:xfrm>
            <a:off x="1654560" y="2738160"/>
            <a:ext cx="9363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05" name="CustomShape 19"/>
          <p:cNvSpPr/>
          <p:nvPr/>
        </p:nvSpPr>
        <p:spPr>
          <a:xfrm>
            <a:off x="2445840" y="27835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4" dur="indefinite" restart="never" nodeType="tmRoot">
          <p:childTnLst>
            <p:seq>
              <p:cTn id="1175" dur="indefinite" nodeType="mainSeq">
                <p:childTnLst>
                  <p:par>
                    <p:cTn id="1176" fill="hold">
                      <p:stCondLst>
                        <p:cond delay="indefinite"/>
                      </p:stCondLst>
                      <p:childTnLst>
                        <p:par>
                          <p:cTn id="1177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0" dur="10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3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6"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9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2"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5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8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1"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4"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7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0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5" dur="10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8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1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2" fill="hold">
                      <p:stCondLst>
                        <p:cond delay="indefinite"/>
                      </p:stCondLst>
                      <p:childTnLst>
                        <p:par>
                          <p:cTn id="1223" fill="hold">
                            <p:stCondLst>
                              <p:cond delay="0"/>
                            </p:stCondLst>
                            <p:childTnLst>
                              <p:par>
                                <p:cTn id="1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6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9" dur="1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0" fill="hold">
                      <p:stCondLst>
                        <p:cond delay="indefinite"/>
                      </p:stCondLst>
                      <p:childTnLst>
                        <p:par>
                          <p:cTn id="1231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4" dur="1000"/>
                                        <p:tgtEl>
                                          <p:spTgt spid="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9" dur="1000"/>
                                        <p:tgtEl>
                                          <p:spTgt spid="1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0" fill="hold">
                      <p:stCondLst>
                        <p:cond delay="indefinite"/>
                      </p:stCondLst>
                      <p:childTnLst>
                        <p:par>
                          <p:cTn id="1241" fill="hold">
                            <p:stCondLst>
                              <p:cond delay="0"/>
                            </p:stCondLst>
                            <p:childTnLst>
                              <p:par>
                                <p:cTn id="1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4" dur="1000"/>
                                        <p:tgtEl>
                                          <p:spTgt spid="1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5" fill="hold">
                      <p:stCondLst>
                        <p:cond delay="indefinite"/>
                      </p:stCondLst>
                      <p:childTnLst>
                        <p:par>
                          <p:cTn id="1246" fill="hold">
                            <p:stCondLst>
                              <p:cond delay="0"/>
                            </p:stCondLst>
                            <p:childTnLst>
                              <p:par>
                                <p:cTn id="1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9" dur="1000"/>
                                        <p:tgtEl>
                                          <p:spTgt spid="1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0" fill="hold">
                      <p:stCondLst>
                        <p:cond delay="indefinite"/>
                      </p:stCondLst>
                      <p:childTnLst>
                        <p:par>
                          <p:cTn id="1251" fill="hold">
                            <p:stCondLst>
                              <p:cond delay="0"/>
                            </p:stCondLst>
                            <p:childTnLst>
                              <p:par>
                                <p:cTn id="12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4" dur="1000"/>
                                        <p:tgtEl>
                                          <p:spTgt spid="1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9" dur="1000"/>
                                        <p:tgtEl>
                                          <p:spTgt spid="1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0" fill="hold">
                      <p:stCondLst>
                        <p:cond delay="indefinite"/>
                      </p:stCondLst>
                      <p:childTnLst>
                        <p:par>
                          <p:cTn id="1261" fill="hold">
                            <p:stCondLst>
                              <p:cond delay="0"/>
                            </p:stCondLst>
                            <p:childTnLst>
                              <p:par>
                                <p:cTn id="1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4" dur="1000"/>
                                        <p:tgtEl>
                                          <p:spTgt spid="1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9" dur="1000"/>
                                        <p:tgtEl>
                                          <p:spTgt spid="1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4" dur="1000"/>
                                        <p:tgtEl>
                                          <p:spTgt spid="1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9"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1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5"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08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09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10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11" name="CustomShape 6"/>
          <p:cNvSpPr/>
          <p:nvPr/>
        </p:nvSpPr>
        <p:spPr>
          <a:xfrm>
            <a:off x="2054160" y="17409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12" name="CustomShape 7"/>
          <p:cNvSpPr/>
          <p:nvPr/>
        </p:nvSpPr>
        <p:spPr>
          <a:xfrm>
            <a:off x="1203120" y="117036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</a:t>
            </a:r>
            <a:r>
              <a:rPr b="0" lang="en" sz="1400" spc="-1" strike="noStrike">
                <a:solidFill>
                  <a:srgbClr val="0000ff"/>
                </a:solidFill>
                <a:latin typeface="Roboto"/>
                <a:ea typeface="Roboto"/>
              </a:rPr>
              <a:t>⏊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,0)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13" name="CustomShape 8"/>
          <p:cNvSpPr/>
          <p:nvPr/>
        </p:nvSpPr>
        <p:spPr>
          <a:xfrm flipH="1" rot="10800000">
            <a:off x="1202760" y="1636920"/>
            <a:ext cx="36090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9"/>
          <p:cNvSpPr/>
          <p:nvPr/>
        </p:nvSpPr>
        <p:spPr>
          <a:xfrm flipH="1" rot="10800000">
            <a:off x="1257840" y="2649960"/>
            <a:ext cx="35845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10"/>
          <p:cNvSpPr/>
          <p:nvPr/>
        </p:nvSpPr>
        <p:spPr>
          <a:xfrm flipH="1" rot="10800000">
            <a:off x="1245960" y="3547800"/>
            <a:ext cx="3565800" cy="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11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12"/>
          <p:cNvSpPr/>
          <p:nvPr/>
        </p:nvSpPr>
        <p:spPr>
          <a:xfrm>
            <a:off x="2597400" y="2089080"/>
            <a:ext cx="117072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18" name="CustomShape 13"/>
          <p:cNvSpPr/>
          <p:nvPr/>
        </p:nvSpPr>
        <p:spPr>
          <a:xfrm>
            <a:off x="1203120" y="382680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</a:t>
            </a:r>
            <a:r>
              <a:rPr b="0" lang="en" sz="1400" spc="-1" strike="noStrike">
                <a:solidFill>
                  <a:srgbClr val="ff9900"/>
                </a:solidFill>
                <a:latin typeface="Roboto"/>
                <a:ea typeface="Roboto"/>
              </a:rPr>
              <a:t>⏊</a:t>
            </a: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,0)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19" name="CustomShape 14"/>
          <p:cNvSpPr/>
          <p:nvPr/>
        </p:nvSpPr>
        <p:spPr>
          <a:xfrm>
            <a:off x="1857240" y="352044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15"/>
          <p:cNvSpPr/>
          <p:nvPr/>
        </p:nvSpPr>
        <p:spPr>
          <a:xfrm>
            <a:off x="1413360" y="300780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2</a:t>
            </a:r>
            <a:r>
              <a:rPr b="0" i="1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21" name="CustomShape 16"/>
          <p:cNvSpPr/>
          <p:nvPr/>
        </p:nvSpPr>
        <p:spPr>
          <a:xfrm>
            <a:off x="2229480" y="3663360"/>
            <a:ext cx="26614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Timestamp generated is = 2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22" name="CustomShape 17"/>
          <p:cNvSpPr/>
          <p:nvPr/>
        </p:nvSpPr>
        <p:spPr>
          <a:xfrm>
            <a:off x="2856240" y="3033000"/>
            <a:ext cx="10843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23" name="CustomShape 18"/>
          <p:cNvSpPr/>
          <p:nvPr/>
        </p:nvSpPr>
        <p:spPr>
          <a:xfrm>
            <a:off x="1246320" y="20890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24" name="CustomShape 19"/>
          <p:cNvSpPr/>
          <p:nvPr/>
        </p:nvSpPr>
        <p:spPr>
          <a:xfrm>
            <a:off x="2776320" y="276804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(3,2)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6" dur="indefinite" restart="never" nodeType="tmRoot">
          <p:childTnLst>
            <p:seq>
              <p:cTn id="1287" dur="indefinite" nodeType="mainSeq">
                <p:childTnLst>
                  <p:par>
                    <p:cTn id="1288" fill="hold">
                      <p:stCondLst>
                        <p:cond delay="indefinite"/>
                      </p:stCondLst>
                      <p:childTnLst>
                        <p:par>
                          <p:cTn id="1289" fill="hold">
                            <p:stCondLst>
                              <p:cond delay="0"/>
                            </p:stCondLst>
                            <p:childTnLst>
                              <p:par>
                                <p:cTn id="1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2"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5" dur="10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6" fill="hold">
                      <p:stCondLst>
                        <p:cond delay="indefinite"/>
                      </p:stCondLst>
                      <p:childTnLst>
                        <p:par>
                          <p:cTn id="1297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0"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5" dur="12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7"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1" dur="1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CustomShape 1"/>
          <p:cNvSpPr/>
          <p:nvPr/>
        </p:nvSpPr>
        <p:spPr>
          <a:xfrm>
            <a:off x="118800" y="1416960"/>
            <a:ext cx="936360" cy="229212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dk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2"/>
          <p:cNvSpPr/>
          <p:nvPr/>
        </p:nvSpPr>
        <p:spPr>
          <a:xfrm>
            <a:off x="288000" y="171288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27" name="CustomShape 3"/>
          <p:cNvSpPr/>
          <p:nvPr/>
        </p:nvSpPr>
        <p:spPr>
          <a:xfrm>
            <a:off x="288000" y="236196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28" name="CustomShape 4"/>
          <p:cNvSpPr/>
          <p:nvPr/>
        </p:nvSpPr>
        <p:spPr>
          <a:xfrm>
            <a:off x="288000" y="3011400"/>
            <a:ext cx="597240" cy="443520"/>
          </a:xfrm>
          <a:prstGeom prst="flowChartConnector">
            <a:avLst/>
          </a:prstGeom>
          <a:solidFill>
            <a:srgbClr val="ffffff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x3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29" name="CustomShape 5"/>
          <p:cNvSpPr/>
          <p:nvPr/>
        </p:nvSpPr>
        <p:spPr>
          <a:xfrm>
            <a:off x="0" y="1244520"/>
            <a:ext cx="344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30" name="CustomShape 6"/>
          <p:cNvSpPr/>
          <p:nvPr/>
        </p:nvSpPr>
        <p:spPr>
          <a:xfrm>
            <a:off x="1731600" y="273744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x2 = (2,1)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31" name="CustomShape 7"/>
          <p:cNvSpPr/>
          <p:nvPr/>
        </p:nvSpPr>
        <p:spPr>
          <a:xfrm>
            <a:off x="1002600" y="98460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</a:t>
            </a:r>
            <a:r>
              <a:rPr b="0" lang="en" sz="1400" spc="-1" strike="noStrike">
                <a:solidFill>
                  <a:srgbClr val="0000ff"/>
                </a:solidFill>
                <a:latin typeface="Roboto"/>
                <a:ea typeface="Roboto"/>
              </a:rPr>
              <a:t>⏊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,0)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32" name="CustomShape 8"/>
          <p:cNvSpPr/>
          <p:nvPr/>
        </p:nvSpPr>
        <p:spPr>
          <a:xfrm flipH="1" rot="10800000">
            <a:off x="1257840" y="1658160"/>
            <a:ext cx="36090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9"/>
          <p:cNvSpPr/>
          <p:nvPr/>
        </p:nvSpPr>
        <p:spPr>
          <a:xfrm flipH="1" rot="10800000">
            <a:off x="1257840" y="2649960"/>
            <a:ext cx="35845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10"/>
          <p:cNvSpPr/>
          <p:nvPr/>
        </p:nvSpPr>
        <p:spPr>
          <a:xfrm>
            <a:off x="1246320" y="3783960"/>
            <a:ext cx="3522600" cy="4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11"/>
          <p:cNvSpPr/>
          <p:nvPr/>
        </p:nvSpPr>
        <p:spPr>
          <a:xfrm>
            <a:off x="1446480" y="2558520"/>
            <a:ext cx="196920" cy="209160"/>
          </a:xfrm>
          <a:prstGeom prst="flowChartConnector">
            <a:avLst/>
          </a:prstGeom>
          <a:solidFill>
            <a:srgbClr val="98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12"/>
          <p:cNvSpPr/>
          <p:nvPr/>
        </p:nvSpPr>
        <p:spPr>
          <a:xfrm>
            <a:off x="2556360" y="2061720"/>
            <a:ext cx="13798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37" name="CustomShape 13"/>
          <p:cNvSpPr/>
          <p:nvPr/>
        </p:nvSpPr>
        <p:spPr>
          <a:xfrm>
            <a:off x="2205720" y="392364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x3 = (3,2)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38" name="CustomShape 14"/>
          <p:cNvSpPr/>
          <p:nvPr/>
        </p:nvSpPr>
        <p:spPr>
          <a:xfrm>
            <a:off x="1856880" y="3714120"/>
            <a:ext cx="196920" cy="209160"/>
          </a:xfrm>
          <a:prstGeom prst="flowChartConnector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15"/>
          <p:cNvSpPr/>
          <p:nvPr/>
        </p:nvSpPr>
        <p:spPr>
          <a:xfrm>
            <a:off x="2773440" y="3215880"/>
            <a:ext cx="231480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5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3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5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2</a:t>
            </a: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40" name="CustomShape 16"/>
          <p:cNvSpPr/>
          <p:nvPr/>
        </p:nvSpPr>
        <p:spPr>
          <a:xfrm>
            <a:off x="2280600" y="1557000"/>
            <a:ext cx="196920" cy="209160"/>
          </a:xfrm>
          <a:prstGeom prst="flowChartConnector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17"/>
          <p:cNvSpPr/>
          <p:nvPr/>
        </p:nvSpPr>
        <p:spPr>
          <a:xfrm>
            <a:off x="1919160" y="109872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0000ff"/>
                </a:solidFill>
                <a:latin typeface="Roboto"/>
                <a:ea typeface="Roboto"/>
              </a:rPr>
              <a:t>3</a:t>
            </a:r>
            <a:r>
              <a:rPr b="0" i="1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 = </a:t>
            </a: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assign(1)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42" name="CustomShape 18"/>
          <p:cNvSpPr/>
          <p:nvPr/>
        </p:nvSpPr>
        <p:spPr>
          <a:xfrm>
            <a:off x="3290400" y="1001520"/>
            <a:ext cx="10843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x1 = (1,3)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43" name="CustomShape 19"/>
          <p:cNvSpPr/>
          <p:nvPr/>
        </p:nvSpPr>
        <p:spPr>
          <a:xfrm>
            <a:off x="3216600" y="450360"/>
            <a:ext cx="271080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ff"/>
                </a:solidFill>
                <a:latin typeface="Roboto"/>
                <a:ea typeface="Roboto"/>
              </a:rPr>
              <a:t>Timestamp generated is = 3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44" name="CustomShape 20"/>
          <p:cNvSpPr/>
          <p:nvPr/>
        </p:nvSpPr>
        <p:spPr>
          <a:xfrm>
            <a:off x="3389040" y="1263600"/>
            <a:ext cx="10843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1400" spc="-1" strike="noStrike" baseline="-25000">
                <a:solidFill>
                  <a:srgbClr val="000000"/>
                </a:solidFill>
                <a:latin typeface="Roboto"/>
                <a:ea typeface="Roboto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= {</a:t>
            </a:r>
            <a:r>
              <a:rPr b="0" lang="en" sz="1400" spc="-1" strike="noStrike">
                <a:solidFill>
                  <a:srgbClr val="ff0000"/>
                </a:solidFill>
                <a:latin typeface="Roboto"/>
                <a:ea typeface="Roboto"/>
              </a:rPr>
              <a:t>U</a:t>
            </a:r>
            <a:r>
              <a:rPr b="0" lang="en" sz="1400" spc="-1" strike="noStrike" baseline="-25000">
                <a:solidFill>
                  <a:srgbClr val="ff0000"/>
                </a:solidFill>
                <a:latin typeface="Roboto"/>
                <a:ea typeface="Roboto"/>
              </a:rPr>
              <a:t>3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45" name="CustomShape 21"/>
          <p:cNvSpPr/>
          <p:nvPr/>
        </p:nvSpPr>
        <p:spPr>
          <a:xfrm>
            <a:off x="1446480" y="32392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ff9900"/>
                </a:solidFill>
                <a:latin typeface="Roboto"/>
                <a:ea typeface="Roboto"/>
              </a:rPr>
              <a:t>2</a:t>
            </a:r>
            <a:r>
              <a:rPr b="0" i="1" lang="en" sz="1500" spc="-1" strike="noStrike">
                <a:solidFill>
                  <a:srgbClr val="ff9900"/>
                </a:solidFill>
                <a:latin typeface="Roboto"/>
                <a:ea typeface="Roboto"/>
              </a:rPr>
              <a:t> = assign(3)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46" name="CustomShape 22"/>
          <p:cNvSpPr/>
          <p:nvPr/>
        </p:nvSpPr>
        <p:spPr>
          <a:xfrm>
            <a:off x="1246320" y="2089080"/>
            <a:ext cx="141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U</a:t>
            </a:r>
            <a:r>
              <a:rPr b="0" lang="en" sz="1500" spc="-1" strike="noStrike" baseline="-25000">
                <a:solidFill>
                  <a:srgbClr val="980000"/>
                </a:solidFill>
                <a:latin typeface="Roboto"/>
                <a:ea typeface="Roboto"/>
              </a:rPr>
              <a:t>1</a:t>
            </a:r>
            <a:r>
              <a:rPr b="0" i="1" lang="en" sz="1500" spc="-1" strike="noStrike">
                <a:solidFill>
                  <a:srgbClr val="980000"/>
                </a:solidFill>
                <a:latin typeface="Roboto"/>
                <a:ea typeface="Roboto"/>
              </a:rPr>
              <a:t> = assign(2)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2" dur="indefinite" restart="never" nodeType="tmRoot">
          <p:childTnLst>
            <p:seq>
              <p:cTn id="1313" dur="indefinite" nodeType="mainSeq">
                <p:childTnLst>
                  <p:par>
                    <p:cTn id="1314" fill="hold">
                      <p:stCondLst>
                        <p:cond delay="indefinite"/>
                      </p:stCondLst>
                      <p:childTnLst>
                        <p:par>
                          <p:cTn id="1315" fill="hold">
                            <p:stCondLst>
                              <p:cond delay="0"/>
                            </p:stCondLst>
                            <p:childTnLst>
                              <p:par>
                                <p:cTn id="13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8"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1" dur="10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2" fill="hold">
                      <p:stCondLst>
                        <p:cond delay="indefinite"/>
                      </p:stCondLst>
                      <p:childTnLst>
                        <p:par>
                          <p:cTn id="1323" fill="hold">
                            <p:stCondLst>
                              <p:cond delay="0"/>
                            </p:stCondLst>
                            <p:childTnLst>
                              <p:par>
                                <p:cTn id="13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6"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30" dur="10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4" dur="10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7"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  <Words>7119</Words>
  <Paragraphs>1259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2021-05-12T15:42:01Z</dcterms:modified>
  <cp:revision>4</cp:revision>
  <dc:subject/>
  <dc:title>Conflict-free Replicated Data Types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140</vt:i4>
  </property>
</Properties>
</file>