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62" r:id="rId3"/>
    <p:sldId id="257" r:id="rId4"/>
    <p:sldId id="263" r:id="rId5"/>
    <p:sldId id="264" r:id="rId6"/>
    <p:sldId id="270" r:id="rId7"/>
    <p:sldId id="271" r:id="rId8"/>
    <p:sldId id="265" r:id="rId9"/>
    <p:sldId id="266" r:id="rId10"/>
    <p:sldId id="267" r:id="rId11"/>
    <p:sldId id="268" r:id="rId12"/>
    <p:sldId id="258" r:id="rId13"/>
    <p:sldId id="259" r:id="rId14"/>
    <p:sldId id="269" r:id="rId15"/>
    <p:sldId id="272" r:id="rId16"/>
    <p:sldId id="273" r:id="rId17"/>
    <p:sldId id="260" r:id="rId18"/>
    <p:sldId id="261"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2A450-4580-44AD-B6F5-7A6D5F76CBC5}" v="1919" dt="2021-12-24T06:48:11.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d912cece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d912cece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d912cece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d912cece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d912cece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d912cece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d912ceced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d912cece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91dbd1f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91dbd1f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40700" y="428625"/>
            <a:ext cx="8520600" cy="1600800"/>
          </a:xfrm>
          <a:prstGeom prst="rect">
            <a:avLst/>
          </a:prstGeom>
        </p:spPr>
        <p:txBody>
          <a:bodyPr spcFirstLastPara="1" wrap="square" lIns="91425" tIns="91425" rIns="91425" bIns="91425" anchor="b" anchorCtr="0">
            <a:noAutofit/>
          </a:bodyPr>
          <a:lstStyle/>
          <a:p>
            <a:pPr marL="0" lvl="0" indent="0" algn="ctr" rtl="0">
              <a:lnSpc>
                <a:spcPct val="182608"/>
              </a:lnSpc>
              <a:spcBef>
                <a:spcPts val="1400"/>
              </a:spcBef>
              <a:spcAft>
                <a:spcPts val="0"/>
              </a:spcAft>
              <a:buClr>
                <a:schemeClr val="dk1"/>
              </a:buClr>
              <a:buSzPts val="1100"/>
              <a:buFont typeface="Arial"/>
              <a:buNone/>
            </a:pPr>
            <a:r>
              <a:rPr lang="en-GB" sz="2550" b="1">
                <a:solidFill>
                  <a:srgbClr val="292929"/>
                </a:solidFill>
                <a:highlight>
                  <a:srgbClr val="FFFFFF"/>
                </a:highlight>
              </a:rPr>
              <a:t>Premier League Table Prediction using Linear Regression</a:t>
            </a:r>
            <a:endParaRPr sz="2050" b="1">
              <a:solidFill>
                <a:srgbClr val="292929"/>
              </a:solidFill>
              <a:highlight>
                <a:srgbClr val="FFFFFF"/>
              </a:highlight>
            </a:endParaRPr>
          </a:p>
        </p:txBody>
      </p:sp>
      <p:sp>
        <p:nvSpPr>
          <p:cNvPr id="55" name="Google Shape;55;p13"/>
          <p:cNvSpPr txBox="1">
            <a:spLocks noGrp="1"/>
          </p:cNvSpPr>
          <p:nvPr>
            <p:ph type="subTitle" idx="1"/>
          </p:nvPr>
        </p:nvSpPr>
        <p:spPr>
          <a:xfrm>
            <a:off x="311700" y="2450650"/>
            <a:ext cx="8520600" cy="60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00"/>
              <a:t>  Prediction of the pl 2021-22 season using previous years dataset.  </a:t>
            </a:r>
            <a:endParaRPr sz="2100"/>
          </a:p>
        </p:txBody>
      </p:sp>
      <p:sp>
        <p:nvSpPr>
          <p:cNvPr id="56" name="Google Shape;56;p13"/>
          <p:cNvSpPr txBox="1"/>
          <p:nvPr/>
        </p:nvSpPr>
        <p:spPr>
          <a:xfrm>
            <a:off x="5657850" y="3471875"/>
            <a:ext cx="3021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Team Members-</a:t>
            </a:r>
            <a:r>
              <a:rPr lang="en-GB"/>
              <a:t> </a:t>
            </a:r>
            <a:endParaRPr/>
          </a:p>
          <a:p>
            <a:pPr marL="0" lvl="0" indent="0" algn="l" rtl="0">
              <a:spcBef>
                <a:spcPts val="0"/>
              </a:spcBef>
              <a:spcAft>
                <a:spcPts val="0"/>
              </a:spcAft>
              <a:buNone/>
            </a:pPr>
            <a:r>
              <a:rPr lang="en-GB"/>
              <a:t>Aman Chamola 00113303118</a:t>
            </a:r>
            <a:endParaRPr/>
          </a:p>
          <a:p>
            <a:pPr marL="0" lvl="0" indent="0" algn="l" rtl="0">
              <a:spcBef>
                <a:spcPts val="0"/>
              </a:spcBef>
              <a:spcAft>
                <a:spcPts val="0"/>
              </a:spcAft>
              <a:buNone/>
            </a:pPr>
            <a:r>
              <a:rPr lang="en-GB"/>
              <a:t>Ankur Bhardwaj 40813303118</a:t>
            </a:r>
            <a:endParaRPr/>
          </a:p>
          <a:p>
            <a:pPr marL="0" lvl="0" indent="0" algn="l" rtl="0">
              <a:spcBef>
                <a:spcPts val="0"/>
              </a:spcBef>
              <a:spcAft>
                <a:spcPts val="0"/>
              </a:spcAft>
              <a:buNone/>
            </a:pPr>
            <a:r>
              <a:rPr lang="en-GB"/>
              <a:t>Bhavya Gaur 35113303118</a:t>
            </a:r>
            <a:endParaRPr/>
          </a:p>
        </p:txBody>
      </p:sp>
      <p:sp>
        <p:nvSpPr>
          <p:cNvPr id="57" name="Google Shape;57;p13"/>
          <p:cNvSpPr txBox="1"/>
          <p:nvPr/>
        </p:nvSpPr>
        <p:spPr>
          <a:xfrm>
            <a:off x="707225" y="3568300"/>
            <a:ext cx="192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Mentor-</a:t>
            </a:r>
            <a:endParaRPr b="1"/>
          </a:p>
          <a:p>
            <a:pPr marL="0" lvl="0" indent="0" algn="l" rtl="0">
              <a:spcBef>
                <a:spcPts val="0"/>
              </a:spcBef>
              <a:spcAft>
                <a:spcPts val="0"/>
              </a:spcAft>
              <a:buNone/>
            </a:pPr>
            <a:r>
              <a:rPr lang="en-GB"/>
              <a:t>Ms. Priyanka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0F43-54C9-4EF7-9177-D2D6666CDEC1}"/>
              </a:ext>
            </a:extLst>
          </p:cNvPr>
          <p:cNvSpPr>
            <a:spLocks noGrp="1"/>
          </p:cNvSpPr>
          <p:nvPr>
            <p:ph type="title"/>
          </p:nvPr>
        </p:nvSpPr>
        <p:spPr/>
        <p:txBody>
          <a:bodyPr>
            <a:normAutofit fontScale="90000"/>
          </a:bodyPr>
          <a:lstStyle/>
          <a:p>
            <a:r>
              <a:rPr lang="en-US" dirty="0"/>
              <a:t>Data Visualization </a:t>
            </a:r>
          </a:p>
        </p:txBody>
      </p:sp>
      <p:sp>
        <p:nvSpPr>
          <p:cNvPr id="3" name="Text Placeholder 2">
            <a:extLst>
              <a:ext uri="{FF2B5EF4-FFF2-40B4-BE49-F238E27FC236}">
                <a16:creationId xmlns:a16="http://schemas.microsoft.com/office/drawing/2014/main" id="{FF2FE3C1-4D97-4ABF-87D7-235F8C400ACC}"/>
              </a:ext>
            </a:extLst>
          </p:cNvPr>
          <p:cNvSpPr>
            <a:spLocks noGrp="1"/>
          </p:cNvSpPr>
          <p:nvPr>
            <p:ph type="body" idx="1"/>
          </p:nvPr>
        </p:nvSpPr>
        <p:spPr/>
        <p:txBody>
          <a:bodyPr>
            <a:normAutofit lnSpcReduction="10000"/>
          </a:bodyPr>
          <a:lstStyle/>
          <a:p>
            <a:r>
              <a:rPr lang="en-US" sz="1400" dirty="0">
                <a:solidFill>
                  <a:schemeClr val="tx1"/>
                </a:solidFill>
              </a:rPr>
              <a:t>Data visualization is a graphical representation that contains the information and the data. By using visual elements like charts, graphs, and maps, data visualization techniques provide an accessible way to see and understand trends, outliers, and patterns in data.</a:t>
            </a:r>
          </a:p>
          <a:p>
            <a:pPr>
              <a:lnSpc>
                <a:spcPct val="114999"/>
              </a:lnSpc>
            </a:pPr>
            <a:r>
              <a:rPr lang="en-US" sz="1400" dirty="0">
                <a:solidFill>
                  <a:schemeClr val="tx1"/>
                </a:solidFill>
              </a:rPr>
              <a:t>It is important to understand how data is used in a particular machine learning model, how it helps in analyzing it. Facets is an open-source python library that can be used to visualize, analyze the data easily without much effort.</a:t>
            </a:r>
          </a:p>
          <a:p>
            <a:pPr>
              <a:lnSpc>
                <a:spcPct val="114999"/>
              </a:lnSpc>
            </a:pPr>
            <a:r>
              <a:rPr lang="en-US" sz="1400" dirty="0">
                <a:solidFill>
                  <a:schemeClr val="tx1"/>
                </a:solidFill>
              </a:rPr>
              <a:t>Some Data Visualization techniques are :-</a:t>
            </a:r>
          </a:p>
          <a:p>
            <a:pPr marL="0" indent="0">
              <a:lnSpc>
                <a:spcPct val="114999"/>
              </a:lnSpc>
              <a:buNone/>
            </a:pPr>
            <a:r>
              <a:rPr lang="en-US" sz="1400" dirty="0">
                <a:solidFill>
                  <a:schemeClr val="tx1"/>
                </a:solidFill>
              </a:rPr>
              <a:t>          1) Area Chart.                            2) Bar Chart.</a:t>
            </a:r>
            <a:endParaRPr lang="en-US" dirty="0">
              <a:solidFill>
                <a:schemeClr val="tx1"/>
              </a:solidFill>
            </a:endParaRPr>
          </a:p>
          <a:p>
            <a:pPr marL="0" indent="0">
              <a:lnSpc>
                <a:spcPct val="114999"/>
              </a:lnSpc>
              <a:buNone/>
            </a:pPr>
            <a:r>
              <a:rPr lang="en-US" sz="1400" dirty="0">
                <a:solidFill>
                  <a:schemeClr val="tx1"/>
                </a:solidFill>
              </a:rPr>
              <a:t>          3) Box-and-whisker Plots.         4) Bubble Cloud.</a:t>
            </a:r>
            <a:endParaRPr lang="en-US" dirty="0">
              <a:solidFill>
                <a:schemeClr val="tx1"/>
              </a:solidFill>
            </a:endParaRPr>
          </a:p>
          <a:p>
            <a:pPr marL="0" indent="0">
              <a:lnSpc>
                <a:spcPct val="114999"/>
              </a:lnSpc>
              <a:buNone/>
            </a:pPr>
            <a:r>
              <a:rPr lang="en-US" sz="1400" dirty="0">
                <a:solidFill>
                  <a:schemeClr val="tx1"/>
                </a:solidFill>
              </a:rPr>
              <a:t>          5) Bullet Graph.                         6) Cartogram.</a:t>
            </a:r>
            <a:endParaRPr lang="en-US" dirty="0">
              <a:solidFill>
                <a:schemeClr val="tx1"/>
              </a:solidFill>
            </a:endParaRPr>
          </a:p>
          <a:p>
            <a:pPr marL="0" indent="0">
              <a:lnSpc>
                <a:spcPct val="114999"/>
              </a:lnSpc>
              <a:buNone/>
            </a:pPr>
            <a:r>
              <a:rPr lang="en-US" sz="1400" dirty="0">
                <a:solidFill>
                  <a:schemeClr val="tx1"/>
                </a:solidFill>
              </a:rPr>
              <a:t>          7) Circle View.                           8) Dot Distribution Map.</a:t>
            </a:r>
            <a:endParaRPr lang="en-US" dirty="0">
              <a:solidFill>
                <a:schemeClr val="tx1"/>
              </a:solidFill>
            </a:endParaRPr>
          </a:p>
          <a:p>
            <a:pPr marL="114300" indent="0">
              <a:lnSpc>
                <a:spcPct val="114999"/>
              </a:lnSpc>
              <a:buNone/>
            </a:pPr>
            <a:endParaRPr lang="en-US" sz="1400" dirty="0">
              <a:solidFill>
                <a:schemeClr val="tx1"/>
              </a:solidFill>
            </a:endParaRPr>
          </a:p>
          <a:p>
            <a:pPr>
              <a:lnSpc>
                <a:spcPct val="114999"/>
              </a:lnSpc>
            </a:pPr>
            <a:r>
              <a:rPr lang="en-GB" sz="1400" dirty="0">
                <a:solidFill>
                  <a:schemeClr val="tx1"/>
                </a:solidFill>
                <a:highlight>
                  <a:srgbClr val="FFFFFF"/>
                </a:highlight>
              </a:rPr>
              <a:t>We have used seaborn and matplotlib libraries in python to get the gist of the data and finding correlations between different columns.</a:t>
            </a:r>
            <a:endParaRPr lang="en-US" sz="1400" dirty="0">
              <a:solidFill>
                <a:schemeClr val="tx1"/>
              </a:solidFill>
            </a:endParaRPr>
          </a:p>
          <a:p>
            <a:pPr>
              <a:lnSpc>
                <a:spcPct val="114999"/>
              </a:lnSpc>
            </a:pPr>
            <a:endParaRPr lang="en-US" sz="1400" dirty="0"/>
          </a:p>
          <a:p>
            <a:pPr>
              <a:lnSpc>
                <a:spcPct val="114999"/>
              </a:lnSpc>
            </a:pPr>
            <a:endParaRPr lang="en-US" sz="1400" dirty="0"/>
          </a:p>
        </p:txBody>
      </p:sp>
    </p:spTree>
    <p:extLst>
      <p:ext uri="{BB962C8B-B14F-4D97-AF65-F5344CB8AC3E}">
        <p14:creationId xmlns:p14="http://schemas.microsoft.com/office/powerpoint/2010/main" val="375929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0BFB-C949-4029-9A5A-0ABBA14D44C0}"/>
              </a:ext>
            </a:extLst>
          </p:cNvPr>
          <p:cNvSpPr>
            <a:spLocks noGrp="1"/>
          </p:cNvSpPr>
          <p:nvPr>
            <p:ph type="title"/>
          </p:nvPr>
        </p:nvSpPr>
        <p:spPr/>
        <p:txBody>
          <a:bodyPr>
            <a:normAutofit fontScale="90000"/>
          </a:bodyPr>
          <a:lstStyle/>
          <a:p>
            <a:r>
              <a:rPr lang="en-US" dirty="0"/>
              <a:t>Data Modelling</a:t>
            </a:r>
          </a:p>
        </p:txBody>
      </p:sp>
      <p:sp>
        <p:nvSpPr>
          <p:cNvPr id="3" name="Text Placeholder 2">
            <a:extLst>
              <a:ext uri="{FF2B5EF4-FFF2-40B4-BE49-F238E27FC236}">
                <a16:creationId xmlns:a16="http://schemas.microsoft.com/office/drawing/2014/main" id="{1D51B058-BD5F-44E7-B0D2-DE6270721CFA}"/>
              </a:ext>
            </a:extLst>
          </p:cNvPr>
          <p:cNvSpPr>
            <a:spLocks noGrp="1"/>
          </p:cNvSpPr>
          <p:nvPr>
            <p:ph type="body" idx="1"/>
          </p:nvPr>
        </p:nvSpPr>
        <p:spPr/>
        <p:txBody>
          <a:bodyPr/>
          <a:lstStyle/>
          <a:p>
            <a:r>
              <a:rPr lang="en-US" sz="1400" dirty="0"/>
              <a:t>A machine learning model is a file that has been trained to recognize certain types of patterns. You train a model over a set of data, providing it an algorithm that it can use to reason over and learn from those data.</a:t>
            </a:r>
          </a:p>
          <a:p>
            <a:pPr>
              <a:lnSpc>
                <a:spcPct val="114999"/>
              </a:lnSpc>
            </a:pPr>
            <a:r>
              <a:rPr lang="en-US" sz="1400" dirty="0"/>
              <a:t>Data modeling is the process of creating a visual representation of either a whole information system or parts of it to communicate connections between data points and structures.</a:t>
            </a:r>
          </a:p>
          <a:p>
            <a:pPr>
              <a:lnSpc>
                <a:spcPct val="114999"/>
              </a:lnSpc>
            </a:pPr>
            <a:r>
              <a:rPr lang="en-GB" sz="1400" dirty="0">
                <a:solidFill>
                  <a:schemeClr val="dk1"/>
                </a:solidFill>
                <a:highlight>
                  <a:srgbClr val="FFFFFF"/>
                </a:highlight>
              </a:rPr>
              <a:t>For Our project, we used linear regression model to predict the premier league table points of 2021/22 season. (library used : </a:t>
            </a:r>
            <a:r>
              <a:rPr lang="en-GB" sz="1400" dirty="0" err="1">
                <a:solidFill>
                  <a:schemeClr val="dk1"/>
                </a:solidFill>
                <a:highlight>
                  <a:srgbClr val="FFFFFF"/>
                </a:highlight>
              </a:rPr>
              <a:t>Sklearn</a:t>
            </a:r>
            <a:r>
              <a:rPr lang="en-GB" sz="1400" dirty="0">
                <a:solidFill>
                  <a:schemeClr val="dk1"/>
                </a:solidFill>
                <a:highlight>
                  <a:srgbClr val="FFFFFF"/>
                </a:highlight>
              </a:rPr>
              <a:t>)</a:t>
            </a:r>
            <a:endParaRPr lang="en-US" sz="1400" dirty="0">
              <a:solidFill>
                <a:schemeClr val="dk1"/>
              </a:solidFill>
            </a:endParaRPr>
          </a:p>
          <a:p>
            <a:pPr>
              <a:lnSpc>
                <a:spcPct val="114999"/>
              </a:lnSpc>
            </a:pPr>
            <a:endParaRPr lang="en-US" sz="1400" dirty="0"/>
          </a:p>
        </p:txBody>
      </p:sp>
    </p:spTree>
    <p:extLst>
      <p:ext uri="{BB962C8B-B14F-4D97-AF65-F5344CB8AC3E}">
        <p14:creationId xmlns:p14="http://schemas.microsoft.com/office/powerpoint/2010/main" val="195561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Linear Regression?</a:t>
            </a:r>
            <a:endParaRPr/>
          </a:p>
        </p:txBody>
      </p:sp>
      <p:sp>
        <p:nvSpPr>
          <p:cNvPr id="69" name="Google Shape;69;p15"/>
          <p:cNvSpPr txBox="1">
            <a:spLocks noGrp="1"/>
          </p:cNvSpPr>
          <p:nvPr>
            <p:ph type="body" idx="1"/>
          </p:nvPr>
        </p:nvSpPr>
        <p:spPr>
          <a:xfrm>
            <a:off x="125963" y="847706"/>
            <a:ext cx="8520600" cy="3776700"/>
          </a:xfrm>
          <a:prstGeom prst="rect">
            <a:avLst/>
          </a:prstGeom>
        </p:spPr>
        <p:txBody>
          <a:bodyPr spcFirstLastPara="1" wrap="square" lIns="91425" tIns="91425" rIns="91425" bIns="91425" anchor="t" anchorCtr="0">
            <a:normAutofit fontScale="25000" lnSpcReduction="20000"/>
          </a:bodyPr>
          <a:lstStyle/>
          <a:p>
            <a:pPr marL="457200" marR="25400" lvl="0" indent="-304800" algn="l" rtl="0">
              <a:lnSpc>
                <a:spcPct val="156250"/>
              </a:lnSpc>
              <a:spcBef>
                <a:spcPts val="1500"/>
              </a:spcBef>
              <a:spcAft>
                <a:spcPts val="0"/>
              </a:spcAft>
              <a:buClr>
                <a:schemeClr val="dk1"/>
              </a:buClr>
              <a:buSzPct val="100000"/>
              <a:buFont typeface="Roboto"/>
              <a:buChar char="●"/>
            </a:pPr>
            <a:r>
              <a:rPr lang="en-GB" sz="4800" dirty="0">
                <a:solidFill>
                  <a:schemeClr val="dk1"/>
                </a:solidFill>
                <a:highlight>
                  <a:srgbClr val="FFFFFF"/>
                </a:highlight>
                <a:latin typeface="Roboto"/>
                <a:ea typeface="Roboto"/>
                <a:cs typeface="Roboto"/>
                <a:sym typeface="Roboto"/>
              </a:rPr>
              <a:t>It is a statistical method that is used for predictive analysis. Linear regression makes predictions for continuous/real or numeric variables such as sales, salary, age, product price, etc.</a:t>
            </a:r>
            <a:endParaRPr sz="48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ct val="100000"/>
              <a:buFont typeface="Roboto"/>
              <a:buChar char="●"/>
            </a:pPr>
            <a:r>
              <a:rPr lang="en-GB" sz="4800" dirty="0">
                <a:solidFill>
                  <a:schemeClr val="dk1"/>
                </a:solidFill>
                <a:highlight>
                  <a:schemeClr val="lt1"/>
                </a:highlight>
                <a:latin typeface="Roboto"/>
                <a:ea typeface="Roboto"/>
                <a:cs typeface="Roboto"/>
                <a:sym typeface="Roboto"/>
              </a:rPr>
              <a:t>Linear</a:t>
            </a:r>
            <a:r>
              <a:rPr lang="en-GB" sz="4800" dirty="0">
                <a:solidFill>
                  <a:schemeClr val="dk1"/>
                </a:solidFill>
                <a:highlight>
                  <a:srgbClr val="FFFFFF"/>
                </a:highlight>
                <a:latin typeface="Roboto"/>
                <a:ea typeface="Roboto"/>
                <a:cs typeface="Roboto"/>
                <a:sym typeface="Roboto"/>
              </a:rPr>
              <a:t> Regression is much similar to the </a:t>
            </a:r>
            <a:r>
              <a:rPr lang="en-GB" sz="4800" dirty="0">
                <a:solidFill>
                  <a:schemeClr val="dk1"/>
                </a:solidFill>
                <a:highlight>
                  <a:schemeClr val="lt1"/>
                </a:highlight>
                <a:latin typeface="Roboto"/>
                <a:ea typeface="Roboto"/>
                <a:cs typeface="Roboto"/>
                <a:sym typeface="Roboto"/>
              </a:rPr>
              <a:t>Logistic</a:t>
            </a:r>
            <a:r>
              <a:rPr lang="en-GB" sz="4800" dirty="0">
                <a:solidFill>
                  <a:schemeClr val="dk1"/>
                </a:solidFill>
                <a:highlight>
                  <a:srgbClr val="FFFFFF"/>
                </a:highlight>
                <a:latin typeface="Roboto"/>
                <a:ea typeface="Roboto"/>
                <a:cs typeface="Roboto"/>
                <a:sym typeface="Roboto"/>
              </a:rPr>
              <a:t> Regression except that how they are used. Linear Regression is used for solving Regression problems, whereas </a:t>
            </a:r>
            <a:r>
              <a:rPr lang="en-GB" sz="4800" b="1" dirty="0">
                <a:solidFill>
                  <a:schemeClr val="dk1"/>
                </a:solidFill>
                <a:highlight>
                  <a:srgbClr val="FFFFFF"/>
                </a:highlight>
                <a:latin typeface="Roboto"/>
                <a:ea typeface="Roboto"/>
                <a:cs typeface="Roboto"/>
                <a:sym typeface="Roboto"/>
              </a:rPr>
              <a:t>Logistic regression is used for solving the classification problems</a:t>
            </a:r>
            <a:r>
              <a:rPr lang="en-GB" sz="4800" dirty="0">
                <a:solidFill>
                  <a:schemeClr val="dk1"/>
                </a:solidFill>
                <a:highlight>
                  <a:srgbClr val="FFFFFF"/>
                </a:highlight>
                <a:latin typeface="Roboto"/>
                <a:ea typeface="Roboto"/>
                <a:cs typeface="Roboto"/>
                <a:sym typeface="Roboto"/>
              </a:rPr>
              <a:t>.</a:t>
            </a:r>
            <a:endParaRPr sz="48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ct val="100000"/>
              <a:buFont typeface="Roboto"/>
              <a:buChar char="●"/>
            </a:pPr>
            <a:r>
              <a:rPr lang="en-GB" sz="4800" dirty="0">
                <a:solidFill>
                  <a:srgbClr val="333333"/>
                </a:solidFill>
                <a:highlight>
                  <a:srgbClr val="FFFFFF"/>
                </a:highlight>
                <a:latin typeface="Roboto"/>
                <a:ea typeface="Roboto"/>
                <a:cs typeface="Roboto"/>
                <a:sym typeface="Roboto"/>
              </a:rPr>
              <a:t>Linear regression algorithm shows a linear relationship between a dependent (y) and one or more independent (x) variables, hence called as linear regression. Since linear regression shows the linear relationship, which means it finds how the value of the dependent variable is changing according to the value of the independent variable.</a:t>
            </a:r>
            <a:endParaRPr sz="48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ct val="100000"/>
              <a:buFont typeface="Roboto"/>
              <a:buChar char="●"/>
            </a:pPr>
            <a:r>
              <a:rPr lang="en-GB" sz="4800" dirty="0">
                <a:solidFill>
                  <a:srgbClr val="333333"/>
                </a:solidFill>
                <a:highlight>
                  <a:srgbClr val="FFFFFF"/>
                </a:highlight>
                <a:latin typeface="Roboto"/>
                <a:ea typeface="Roboto"/>
                <a:cs typeface="Roboto"/>
                <a:sym typeface="Roboto"/>
              </a:rPr>
              <a:t>The linear regression model provides a sloped straight line representing the relationship between the variables. Consider the below image:</a:t>
            </a:r>
            <a:endParaRPr sz="48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ct val="100000"/>
              <a:buFont typeface="Roboto"/>
              <a:buChar char="●"/>
            </a:pPr>
            <a:r>
              <a:rPr lang="en-GB" sz="4800" dirty="0">
                <a:solidFill>
                  <a:schemeClr val="dk1"/>
                </a:solidFill>
                <a:highlight>
                  <a:srgbClr val="FFFFFF"/>
                </a:highlight>
                <a:latin typeface="Roboto"/>
                <a:ea typeface="Roboto"/>
                <a:cs typeface="Roboto"/>
                <a:sym typeface="Roboto"/>
              </a:rPr>
              <a:t>Linear Regression is a significant machine learning algorithm because it has become a proven way to scientifically and reliably predict the future. </a:t>
            </a:r>
            <a:endParaRPr sz="4800" dirty="0">
              <a:solidFill>
                <a:schemeClr val="dk1"/>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311700" y="575850"/>
            <a:ext cx="8520600" cy="3416400"/>
          </a:xfrm>
          <a:prstGeom prst="rect">
            <a:avLst/>
          </a:prstGeom>
        </p:spPr>
        <p:txBody>
          <a:bodyPr spcFirstLastPara="1" wrap="square" lIns="91425" tIns="91425" rIns="91425" bIns="91425" anchor="t" anchorCtr="0">
            <a:normAutofit/>
          </a:bodyPr>
          <a:lstStyle/>
          <a:p>
            <a:pPr marL="457200" marR="25400" lvl="0" indent="-304800" algn="l" rtl="0">
              <a:lnSpc>
                <a:spcPct val="156250"/>
              </a:lnSpc>
              <a:spcBef>
                <a:spcPts val="1500"/>
              </a:spcBef>
              <a:spcAft>
                <a:spcPts val="0"/>
              </a:spcAft>
              <a:buClr>
                <a:schemeClr val="dk1"/>
              </a:buClr>
              <a:buSzPts val="1200"/>
              <a:buFont typeface="Roboto"/>
              <a:buChar char="●"/>
            </a:pPr>
            <a:r>
              <a:rPr lang="en-GB" sz="1200">
                <a:solidFill>
                  <a:srgbClr val="333333"/>
                </a:solidFill>
                <a:highlight>
                  <a:srgbClr val="FFFFFF"/>
                </a:highlight>
                <a:latin typeface="Roboto"/>
                <a:ea typeface="Roboto"/>
                <a:cs typeface="Roboto"/>
                <a:sym typeface="Roboto"/>
              </a:rPr>
              <a:t>The linear regression model provides a sloped straight line representing the relationship between the variables. Consider the below image:</a:t>
            </a:r>
            <a:endParaRPr sz="120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333333"/>
              </a:buClr>
              <a:buSzPts val="1300"/>
              <a:buFont typeface="Roboto"/>
              <a:buChar char="●"/>
            </a:pPr>
            <a:r>
              <a:rPr lang="en-GB" sz="1300">
                <a:solidFill>
                  <a:srgbClr val="333333"/>
                </a:solidFill>
                <a:highlight>
                  <a:srgbClr val="FFFFFF"/>
                </a:highlight>
                <a:latin typeface="Roboto"/>
                <a:ea typeface="Roboto"/>
                <a:cs typeface="Roboto"/>
                <a:sym typeface="Roboto"/>
              </a:rPr>
              <a:t>Y = mx + c</a:t>
            </a:r>
            <a:endParaRPr sz="13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pic>
        <p:nvPicPr>
          <p:cNvPr id="75" name="Google Shape;75;p16"/>
          <p:cNvPicPr preferRelativeResize="0"/>
          <p:nvPr/>
        </p:nvPicPr>
        <p:blipFill>
          <a:blip r:embed="rId3">
            <a:alphaModFix/>
          </a:blip>
          <a:stretch>
            <a:fillRect/>
          </a:stretch>
        </p:blipFill>
        <p:spPr>
          <a:xfrm>
            <a:off x="2640475" y="1369925"/>
            <a:ext cx="3620582"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FF13-09C9-4D4B-9592-6BC53538085A}"/>
              </a:ext>
            </a:extLst>
          </p:cNvPr>
          <p:cNvSpPr>
            <a:spLocks noGrp="1"/>
          </p:cNvSpPr>
          <p:nvPr>
            <p:ph type="title"/>
          </p:nvPr>
        </p:nvSpPr>
        <p:spPr/>
        <p:txBody>
          <a:bodyPr>
            <a:normAutofit fontScale="90000"/>
          </a:bodyPr>
          <a:lstStyle/>
          <a:p>
            <a:r>
              <a:rPr lang="en-US" dirty="0"/>
              <a:t>Model Evaluation</a:t>
            </a:r>
          </a:p>
        </p:txBody>
      </p:sp>
      <p:sp>
        <p:nvSpPr>
          <p:cNvPr id="3" name="Text Placeholder 2">
            <a:extLst>
              <a:ext uri="{FF2B5EF4-FFF2-40B4-BE49-F238E27FC236}">
                <a16:creationId xmlns:a16="http://schemas.microsoft.com/office/drawing/2014/main" id="{EADD2072-9ED0-4016-953E-9B746E65A0BF}"/>
              </a:ext>
            </a:extLst>
          </p:cNvPr>
          <p:cNvSpPr>
            <a:spLocks noGrp="1"/>
          </p:cNvSpPr>
          <p:nvPr>
            <p:ph type="body" idx="1"/>
          </p:nvPr>
        </p:nvSpPr>
        <p:spPr/>
        <p:txBody>
          <a:bodyPr/>
          <a:lstStyle/>
          <a:p>
            <a:r>
              <a:rPr lang="en-US" sz="1400" dirty="0"/>
              <a:t>Model Evaluation is the process through which we quantify the quality of a system's predictions. To do this, we measure the newly trained model performance on a new and independent dataset. This model will compare labeled data with </a:t>
            </a:r>
            <a:r>
              <a:rPr lang="en-US" sz="1400" dirty="0" err="1"/>
              <a:t>it's</a:t>
            </a:r>
            <a:r>
              <a:rPr lang="en-US" sz="1400" dirty="0"/>
              <a:t> own predictions.</a:t>
            </a:r>
          </a:p>
          <a:p>
            <a:pPr>
              <a:lnSpc>
                <a:spcPct val="114999"/>
              </a:lnSpc>
            </a:pPr>
            <a:r>
              <a:rPr lang="en-US" sz="1400" dirty="0"/>
              <a:t>Below Given Graph shows our model’s evaluation. </a:t>
            </a:r>
          </a:p>
          <a:p>
            <a:pPr marL="114300" indent="0">
              <a:lnSpc>
                <a:spcPct val="114999"/>
              </a:lnSpc>
              <a:buNone/>
            </a:pPr>
            <a:r>
              <a:rPr lang="en-US" sz="1400" dirty="0"/>
              <a:t>                                                                                                    </a:t>
            </a:r>
          </a:p>
          <a:p>
            <a:pPr marL="114300" indent="0">
              <a:lnSpc>
                <a:spcPct val="114999"/>
              </a:lnSpc>
              <a:buNone/>
            </a:pPr>
            <a:r>
              <a:rPr lang="en-US" sz="1400" dirty="0"/>
              <a:t>                                                          </a:t>
            </a:r>
          </a:p>
          <a:p>
            <a:pPr marL="114300" indent="0">
              <a:lnSpc>
                <a:spcPct val="114999"/>
              </a:lnSpc>
              <a:buNone/>
            </a:pPr>
            <a:r>
              <a:rPr lang="en-US" sz="1400" dirty="0"/>
              <a:t>                                                                                                   </a:t>
            </a:r>
          </a:p>
        </p:txBody>
      </p:sp>
      <p:pic>
        <p:nvPicPr>
          <p:cNvPr id="5" name="Picture 4">
            <a:extLst>
              <a:ext uri="{FF2B5EF4-FFF2-40B4-BE49-F238E27FC236}">
                <a16:creationId xmlns:a16="http://schemas.microsoft.com/office/drawing/2014/main" id="{A3B49183-7457-4D57-A152-6414BB7F1FF9}"/>
              </a:ext>
            </a:extLst>
          </p:cNvPr>
          <p:cNvPicPr>
            <a:picLocks noChangeAspect="1"/>
          </p:cNvPicPr>
          <p:nvPr/>
        </p:nvPicPr>
        <p:blipFill>
          <a:blip r:embed="rId2"/>
          <a:stretch>
            <a:fillRect/>
          </a:stretch>
        </p:blipFill>
        <p:spPr>
          <a:xfrm>
            <a:off x="2674620" y="2467451"/>
            <a:ext cx="3566160" cy="2423160"/>
          </a:xfrm>
          <a:prstGeom prst="rect">
            <a:avLst/>
          </a:prstGeom>
        </p:spPr>
      </p:pic>
    </p:spTree>
    <p:extLst>
      <p:ext uri="{BB962C8B-B14F-4D97-AF65-F5344CB8AC3E}">
        <p14:creationId xmlns:p14="http://schemas.microsoft.com/office/powerpoint/2010/main" val="230835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90A0-2DCC-4131-A2DA-3C3A5B4837D2}"/>
              </a:ext>
            </a:extLst>
          </p:cNvPr>
          <p:cNvSpPr>
            <a:spLocks noGrp="1"/>
          </p:cNvSpPr>
          <p:nvPr>
            <p:ph type="title"/>
          </p:nvPr>
        </p:nvSpPr>
        <p:spPr>
          <a:xfrm>
            <a:off x="383138" y="286673"/>
            <a:ext cx="8520600" cy="572700"/>
          </a:xfrm>
        </p:spPr>
        <p:txBody>
          <a:bodyPr>
            <a:normAutofit fontScale="90000"/>
          </a:bodyPr>
          <a:lstStyle/>
          <a:p>
            <a:r>
              <a:rPr lang="en-US" dirty="0"/>
              <a:t>Final Prediction</a:t>
            </a:r>
          </a:p>
        </p:txBody>
      </p:sp>
      <p:sp>
        <p:nvSpPr>
          <p:cNvPr id="3" name="Text Placeholder 2">
            <a:extLst>
              <a:ext uri="{FF2B5EF4-FFF2-40B4-BE49-F238E27FC236}">
                <a16:creationId xmlns:a16="http://schemas.microsoft.com/office/drawing/2014/main" id="{B6BB1634-F8F6-4840-A280-307A3672388B}"/>
              </a:ext>
            </a:extLst>
          </p:cNvPr>
          <p:cNvSpPr>
            <a:spLocks noGrp="1"/>
          </p:cNvSpPr>
          <p:nvPr>
            <p:ph type="body" idx="1"/>
          </p:nvPr>
        </p:nvSpPr>
        <p:spPr>
          <a:xfrm>
            <a:off x="311700" y="1052462"/>
            <a:ext cx="8520600" cy="3416400"/>
          </a:xfrm>
        </p:spPr>
        <p:txBody>
          <a:bodyPr>
            <a:normAutofit/>
          </a:bodyPr>
          <a:lstStyle/>
          <a:p>
            <a:pPr marL="114300" indent="0">
              <a:buNone/>
            </a:pPr>
            <a:r>
              <a:rPr lang="en-US" sz="1400" dirty="0"/>
              <a:t>Final predicted table of Premier League 2021-22 season – </a:t>
            </a:r>
          </a:p>
          <a:p>
            <a:pPr marL="114300" indent="0">
              <a:buNone/>
            </a:pPr>
            <a:endParaRPr lang="en-US" sz="1400" dirty="0"/>
          </a:p>
          <a:p>
            <a:pPr marL="114300" indent="0">
              <a:buNone/>
            </a:pPr>
            <a:r>
              <a:rPr lang="en-US" sz="1400" dirty="0">
                <a:solidFill>
                  <a:schemeClr val="accent1"/>
                </a:solidFill>
              </a:rPr>
              <a:t>Top 4 teams – UCL qualification</a:t>
            </a:r>
          </a:p>
          <a:p>
            <a:pPr marL="114300" indent="0">
              <a:buNone/>
            </a:pPr>
            <a:r>
              <a:rPr lang="en-US" sz="1400" dirty="0">
                <a:solidFill>
                  <a:schemeClr val="accent6">
                    <a:lumMod val="50000"/>
                  </a:schemeClr>
                </a:solidFill>
              </a:rPr>
              <a:t>5</a:t>
            </a:r>
            <a:r>
              <a:rPr lang="en-US" sz="1400" baseline="30000" dirty="0">
                <a:solidFill>
                  <a:schemeClr val="accent6">
                    <a:lumMod val="50000"/>
                  </a:schemeClr>
                </a:solidFill>
              </a:rPr>
              <a:t>th</a:t>
            </a:r>
            <a:r>
              <a:rPr lang="en-US" sz="1400" dirty="0">
                <a:solidFill>
                  <a:schemeClr val="accent6">
                    <a:lumMod val="50000"/>
                  </a:schemeClr>
                </a:solidFill>
              </a:rPr>
              <a:t>-6</a:t>
            </a:r>
            <a:r>
              <a:rPr lang="en-US" sz="1400" baseline="30000" dirty="0">
                <a:solidFill>
                  <a:schemeClr val="accent6">
                    <a:lumMod val="50000"/>
                  </a:schemeClr>
                </a:solidFill>
              </a:rPr>
              <a:t>th</a:t>
            </a:r>
            <a:r>
              <a:rPr lang="en-US" sz="1400" dirty="0">
                <a:solidFill>
                  <a:schemeClr val="accent6">
                    <a:lumMod val="50000"/>
                  </a:schemeClr>
                </a:solidFill>
              </a:rPr>
              <a:t> – UEL qualification</a:t>
            </a:r>
          </a:p>
          <a:p>
            <a:pPr marL="114300" indent="0">
              <a:buNone/>
            </a:pPr>
            <a:r>
              <a:rPr lang="en-US" sz="1400" dirty="0">
                <a:solidFill>
                  <a:srgbClr val="FF0000"/>
                </a:solidFill>
              </a:rPr>
              <a:t>Bottom 3 - Relegated</a:t>
            </a:r>
          </a:p>
        </p:txBody>
      </p:sp>
      <p:pic>
        <p:nvPicPr>
          <p:cNvPr id="5" name="Picture 4">
            <a:extLst>
              <a:ext uri="{FF2B5EF4-FFF2-40B4-BE49-F238E27FC236}">
                <a16:creationId xmlns:a16="http://schemas.microsoft.com/office/drawing/2014/main" id="{F23F6164-499B-4C0C-9D5D-3AA6D06301E9}"/>
              </a:ext>
            </a:extLst>
          </p:cNvPr>
          <p:cNvPicPr>
            <a:picLocks noChangeAspect="1"/>
          </p:cNvPicPr>
          <p:nvPr/>
        </p:nvPicPr>
        <p:blipFill>
          <a:blip r:embed="rId2"/>
          <a:stretch>
            <a:fillRect/>
          </a:stretch>
        </p:blipFill>
        <p:spPr>
          <a:xfrm>
            <a:off x="3465835" y="1621819"/>
            <a:ext cx="2212330" cy="3292157"/>
          </a:xfrm>
          <a:prstGeom prst="rect">
            <a:avLst/>
          </a:prstGeom>
        </p:spPr>
      </p:pic>
    </p:spTree>
    <p:extLst>
      <p:ext uri="{BB962C8B-B14F-4D97-AF65-F5344CB8AC3E}">
        <p14:creationId xmlns:p14="http://schemas.microsoft.com/office/powerpoint/2010/main" val="18725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1CCC74-C756-47D4-9544-B6182D485687}"/>
              </a:ext>
            </a:extLst>
          </p:cNvPr>
          <p:cNvPicPr>
            <a:picLocks noChangeAspect="1"/>
          </p:cNvPicPr>
          <p:nvPr/>
        </p:nvPicPr>
        <p:blipFill>
          <a:blip r:embed="rId2"/>
          <a:stretch>
            <a:fillRect/>
          </a:stretch>
        </p:blipFill>
        <p:spPr>
          <a:xfrm>
            <a:off x="1059903" y="1014413"/>
            <a:ext cx="7024194" cy="3661618"/>
          </a:xfrm>
          <a:prstGeom prst="rect">
            <a:avLst/>
          </a:prstGeom>
        </p:spPr>
      </p:pic>
    </p:spTree>
    <p:extLst>
      <p:ext uri="{BB962C8B-B14F-4D97-AF65-F5344CB8AC3E}">
        <p14:creationId xmlns:p14="http://schemas.microsoft.com/office/powerpoint/2010/main" val="3273126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Applications</a:t>
            </a:r>
            <a:endParaRPr/>
          </a:p>
        </p:txBody>
      </p:sp>
      <p:sp>
        <p:nvSpPr>
          <p:cNvPr id="81" name="Google Shape;81;p17"/>
          <p:cNvSpPr txBox="1">
            <a:spLocks noGrp="1"/>
          </p:cNvSpPr>
          <p:nvPr>
            <p:ph type="body" idx="1"/>
          </p:nvPr>
        </p:nvSpPr>
        <p:spPr>
          <a:xfrm>
            <a:off x="311700" y="1152475"/>
            <a:ext cx="7489200" cy="17085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GB">
                <a:solidFill>
                  <a:schemeClr val="dk1"/>
                </a:solidFill>
              </a:rPr>
              <a:t>Weather prediction.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Foreseeing Trends.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Rate of Houses prediction.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Student’s Performance based on their activities.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Impact of blood alcohol content on coordination.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Progress</a:t>
            </a:r>
            <a:endParaRPr/>
          </a:p>
        </p:txBody>
      </p:sp>
      <p:sp>
        <p:nvSpPr>
          <p:cNvPr id="87" name="Google Shape;87;p18"/>
          <p:cNvSpPr txBox="1">
            <a:spLocks noGrp="1"/>
          </p:cNvSpPr>
          <p:nvPr>
            <p:ph type="body" idx="1"/>
          </p:nvPr>
        </p:nvSpPr>
        <p:spPr>
          <a:xfrm>
            <a:off x="311700" y="1152475"/>
            <a:ext cx="8520600" cy="28551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Clr>
                <a:schemeClr val="dk1"/>
              </a:buClr>
              <a:buSzPct val="100000"/>
              <a:buChar char="➔"/>
            </a:pPr>
            <a:r>
              <a:rPr lang="en-GB" dirty="0">
                <a:solidFill>
                  <a:schemeClr val="dk1"/>
                </a:solidFill>
              </a:rPr>
              <a:t>We’ve </a:t>
            </a:r>
            <a:r>
              <a:rPr lang="en-GB" dirty="0" err="1">
                <a:solidFill>
                  <a:schemeClr val="dk1"/>
                </a:solidFill>
              </a:rPr>
              <a:t>analyzed</a:t>
            </a:r>
            <a:r>
              <a:rPr lang="en-GB" dirty="0">
                <a:solidFill>
                  <a:schemeClr val="dk1"/>
                </a:solidFill>
              </a:rPr>
              <a:t> and as well as cleaned the data.</a:t>
            </a:r>
            <a:endParaRPr dirty="0">
              <a:solidFill>
                <a:schemeClr val="dk1"/>
              </a:solidFill>
            </a:endParaRPr>
          </a:p>
          <a:p>
            <a:pPr marL="457200" lvl="0" indent="-334327" algn="l" rtl="0">
              <a:spcBef>
                <a:spcPts val="0"/>
              </a:spcBef>
              <a:spcAft>
                <a:spcPts val="0"/>
              </a:spcAft>
              <a:buClr>
                <a:schemeClr val="dk1"/>
              </a:buClr>
              <a:buSzPct val="100000"/>
              <a:buChar char="➔"/>
            </a:pPr>
            <a:r>
              <a:rPr lang="en-GB" dirty="0">
                <a:solidFill>
                  <a:schemeClr val="dk1"/>
                </a:solidFill>
              </a:rPr>
              <a:t>In data analysis, we did data </a:t>
            </a:r>
            <a:r>
              <a:rPr lang="en-GB" dirty="0" err="1">
                <a:solidFill>
                  <a:schemeClr val="dk1"/>
                </a:solidFill>
              </a:rPr>
              <a:t>mining,data</a:t>
            </a:r>
            <a:r>
              <a:rPr lang="en-GB" dirty="0">
                <a:solidFill>
                  <a:schemeClr val="dk1"/>
                </a:solidFill>
              </a:rPr>
              <a:t> cleaning and data visualization. In data cleaning we remove the nan values in the dataset, in data mining we single out the desired data for further operation. And in data visualization we visualized our data and compared different columns using python libraries like matplotlib and seaborn. </a:t>
            </a:r>
            <a:endParaRPr dirty="0">
              <a:solidFill>
                <a:schemeClr val="dk1"/>
              </a:solidFill>
            </a:endParaRPr>
          </a:p>
          <a:p>
            <a:pPr marL="457200" lvl="0" indent="-334327" algn="l" rtl="0">
              <a:spcBef>
                <a:spcPts val="0"/>
              </a:spcBef>
              <a:spcAft>
                <a:spcPts val="0"/>
              </a:spcAft>
              <a:buClr>
                <a:schemeClr val="dk1"/>
              </a:buClr>
              <a:buSzPct val="100000"/>
              <a:buChar char="➔"/>
            </a:pPr>
            <a:r>
              <a:rPr lang="en-GB" dirty="0">
                <a:solidFill>
                  <a:schemeClr val="dk1"/>
                </a:solidFill>
              </a:rPr>
              <a:t>We’ve built a model using linear regression to make predictions in the dataset using </a:t>
            </a:r>
            <a:r>
              <a:rPr lang="en-GB" dirty="0" err="1">
                <a:solidFill>
                  <a:schemeClr val="dk1"/>
                </a:solidFill>
              </a:rPr>
              <a:t>Sklearn</a:t>
            </a:r>
            <a:r>
              <a:rPr lang="en-GB" dirty="0">
                <a:solidFill>
                  <a:schemeClr val="dk1"/>
                </a:solidFill>
              </a:rPr>
              <a:t> library in python.</a:t>
            </a:r>
            <a:endParaRPr dirty="0">
              <a:solidFill>
                <a:schemeClr val="dk1"/>
              </a:solidFill>
            </a:endParaRPr>
          </a:p>
          <a:p>
            <a:pPr marL="457200" lvl="0" indent="-334327" algn="l" rtl="0">
              <a:spcBef>
                <a:spcPts val="0"/>
              </a:spcBef>
              <a:spcAft>
                <a:spcPts val="0"/>
              </a:spcAft>
              <a:buClr>
                <a:schemeClr val="dk1"/>
              </a:buClr>
              <a:buSzPct val="100000"/>
              <a:buChar char="➔"/>
            </a:pPr>
            <a:r>
              <a:rPr lang="en-GB" dirty="0">
                <a:solidFill>
                  <a:schemeClr val="dk1"/>
                </a:solidFill>
              </a:rPr>
              <a:t>We’ve done preliminary model testing to determine our model’s efficiency.</a:t>
            </a:r>
            <a:endParaRPr dirty="0">
              <a:solidFill>
                <a:schemeClr val="dk1"/>
              </a:solidFill>
            </a:endParaRPr>
          </a:p>
          <a:p>
            <a:pPr marL="457200" lvl="0" indent="-334327" algn="l" rtl="0">
              <a:spcBef>
                <a:spcPts val="0"/>
              </a:spcBef>
              <a:spcAft>
                <a:spcPts val="0"/>
              </a:spcAft>
              <a:buClr>
                <a:schemeClr val="dk1"/>
              </a:buClr>
              <a:buSzPct val="100000"/>
              <a:buChar char="➔"/>
            </a:pPr>
            <a:r>
              <a:rPr lang="en-GB" dirty="0">
                <a:solidFill>
                  <a:schemeClr val="dk1"/>
                </a:solidFill>
              </a:rPr>
              <a:t>We’ve saved the </a:t>
            </a:r>
            <a:r>
              <a:rPr lang="en-GB" dirty="0" err="1">
                <a:solidFill>
                  <a:schemeClr val="dk1"/>
                </a:solidFill>
              </a:rPr>
              <a:t>dataframe</a:t>
            </a:r>
            <a:r>
              <a:rPr lang="en-GB" dirty="0">
                <a:solidFill>
                  <a:schemeClr val="dk1"/>
                </a:solidFill>
              </a:rPr>
              <a:t> to csv file format as our final </a:t>
            </a:r>
            <a:r>
              <a:rPr lang="en-GB">
                <a:solidFill>
                  <a:schemeClr val="dk1"/>
                </a:solidFill>
              </a:rPr>
              <a:t>predicted PL 21-22 season’s </a:t>
            </a:r>
            <a:r>
              <a:rPr lang="en-GB" dirty="0">
                <a:solidFill>
                  <a:schemeClr val="dk1"/>
                </a:solidFill>
              </a:rPr>
              <a:t>table prediction.</a:t>
            </a:r>
            <a:endParaRPr dirty="0">
              <a:solidFill>
                <a:schemeClr val="dk1"/>
              </a:solidFill>
            </a:endParaRPr>
          </a:p>
          <a:p>
            <a:pPr marL="457200" lvl="0" indent="-334327" algn="l" rtl="0">
              <a:spcBef>
                <a:spcPts val="0"/>
              </a:spcBef>
              <a:spcAft>
                <a:spcPts val="0"/>
              </a:spcAft>
              <a:buClr>
                <a:schemeClr val="dk1"/>
              </a:buClr>
              <a:buSzPct val="100000"/>
              <a:buChar char="➔"/>
            </a:pP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4711-B3D2-42A6-B571-40642D951AF3}"/>
              </a:ext>
            </a:extLst>
          </p:cNvPr>
          <p:cNvSpPr>
            <a:spLocks noGrp="1"/>
          </p:cNvSpPr>
          <p:nvPr>
            <p:ph type="title"/>
          </p:nvPr>
        </p:nvSpPr>
        <p:spPr>
          <a:xfrm>
            <a:off x="311701" y="248261"/>
            <a:ext cx="8520600" cy="841800"/>
          </a:xfrm>
        </p:spPr>
        <p:txBody>
          <a:bodyPr>
            <a:normAutofit/>
          </a:bodyPr>
          <a:lstStyle/>
          <a:p>
            <a:pPr algn="l"/>
            <a:r>
              <a:rPr lang="en-US" sz="2600" dirty="0"/>
              <a:t>Index :-</a:t>
            </a:r>
            <a:endParaRPr lang="en-US" sz="2500" dirty="0"/>
          </a:p>
        </p:txBody>
      </p:sp>
      <p:sp>
        <p:nvSpPr>
          <p:cNvPr id="3" name="TextBox 2">
            <a:extLst>
              <a:ext uri="{FF2B5EF4-FFF2-40B4-BE49-F238E27FC236}">
                <a16:creationId xmlns:a16="http://schemas.microsoft.com/office/drawing/2014/main" id="{ACEEB2AF-ED9A-4527-BC3B-9F881D20A3C4}"/>
              </a:ext>
            </a:extLst>
          </p:cNvPr>
          <p:cNvSpPr txBox="1"/>
          <p:nvPr/>
        </p:nvSpPr>
        <p:spPr>
          <a:xfrm>
            <a:off x="386578" y="1090061"/>
            <a:ext cx="824117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dirty="0"/>
              <a:t>Introduction</a:t>
            </a:r>
          </a:p>
          <a:p>
            <a:pPr marL="342900" indent="-342900">
              <a:buAutoNum type="arabicParenR"/>
            </a:pPr>
            <a:r>
              <a:rPr lang="en-US" dirty="0"/>
              <a:t>Data Extraction</a:t>
            </a:r>
          </a:p>
          <a:p>
            <a:pPr marL="342900" indent="-342900">
              <a:buAutoNum type="arabicParenR"/>
            </a:pPr>
            <a:r>
              <a:rPr lang="en-US" dirty="0"/>
              <a:t>Data Analysis</a:t>
            </a:r>
          </a:p>
          <a:p>
            <a:pPr marL="342900" indent="-342900">
              <a:buAutoNum type="arabicParenR"/>
            </a:pPr>
            <a:r>
              <a:rPr lang="en-US" dirty="0"/>
              <a:t>Data Cleaning </a:t>
            </a:r>
          </a:p>
          <a:p>
            <a:pPr marL="342900" indent="-342900">
              <a:buAutoNum type="arabicParenR"/>
            </a:pPr>
            <a:r>
              <a:rPr lang="en-US" dirty="0"/>
              <a:t>Data Mining</a:t>
            </a:r>
          </a:p>
          <a:p>
            <a:pPr marL="342900" indent="-342900">
              <a:buAutoNum type="arabicParenR"/>
            </a:pPr>
            <a:r>
              <a:rPr lang="en-US" dirty="0"/>
              <a:t>Data Visualization </a:t>
            </a:r>
          </a:p>
          <a:p>
            <a:pPr marL="342900" indent="-342900">
              <a:buFont typeface="Arial"/>
              <a:buAutoNum type="arabicParenR"/>
            </a:pPr>
            <a:r>
              <a:rPr lang="en-US" dirty="0"/>
              <a:t>What is Linear Regression</a:t>
            </a:r>
          </a:p>
          <a:p>
            <a:pPr marL="342900" indent="-342900">
              <a:buAutoNum type="arabicParenR"/>
            </a:pPr>
            <a:r>
              <a:rPr lang="en-US" dirty="0"/>
              <a:t>Data Modelling</a:t>
            </a:r>
          </a:p>
          <a:p>
            <a:pPr marL="342900" indent="-342900">
              <a:buAutoNum type="arabicParenR"/>
            </a:pPr>
            <a:r>
              <a:rPr lang="en-US" dirty="0"/>
              <a:t>Model Evaluation</a:t>
            </a:r>
          </a:p>
          <a:p>
            <a:pPr marL="342900" indent="-342900">
              <a:buAutoNum type="arabicParenR"/>
            </a:pPr>
            <a:r>
              <a:rPr lang="en-US" dirty="0"/>
              <a:t>Final Prediction</a:t>
            </a:r>
          </a:p>
          <a:p>
            <a:pPr marL="342900" indent="-342900">
              <a:buAutoNum type="arabicParenR"/>
            </a:pPr>
            <a:r>
              <a:rPr lang="en-US" dirty="0"/>
              <a:t>Applications</a:t>
            </a:r>
          </a:p>
          <a:p>
            <a:pPr marL="342900" indent="-342900">
              <a:buAutoNum type="arabicParenR"/>
            </a:pPr>
            <a:r>
              <a:rPr lang="en-US" dirty="0"/>
              <a:t>Progress</a:t>
            </a:r>
          </a:p>
        </p:txBody>
      </p:sp>
    </p:spTree>
    <p:extLst>
      <p:ext uri="{BB962C8B-B14F-4D97-AF65-F5344CB8AC3E}">
        <p14:creationId xmlns:p14="http://schemas.microsoft.com/office/powerpoint/2010/main" val="93031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54575" y="402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63" name="Google Shape;63;p14"/>
          <p:cNvSpPr txBox="1">
            <a:spLocks noGrp="1"/>
          </p:cNvSpPr>
          <p:nvPr>
            <p:ph type="body" idx="1"/>
          </p:nvPr>
        </p:nvSpPr>
        <p:spPr>
          <a:xfrm>
            <a:off x="247425" y="1364250"/>
            <a:ext cx="8520600" cy="3554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GB" sz="1500" b="1">
                <a:solidFill>
                  <a:schemeClr val="dk1"/>
                </a:solidFill>
              </a:rPr>
              <a:t>Data Extraction :</a:t>
            </a:r>
            <a:r>
              <a:rPr lang="en-GB" sz="1500">
                <a:solidFill>
                  <a:schemeClr val="dk1"/>
                </a:solidFill>
              </a:rPr>
              <a:t> extracting/obtaining our data from fotmob.com and then using that we’ll creating our own dataset on MS excel.</a:t>
            </a:r>
            <a:endParaRPr sz="1500">
              <a:solidFill>
                <a:schemeClr val="dk1"/>
              </a:solidFill>
            </a:endParaRPr>
          </a:p>
          <a:p>
            <a:pPr marL="457200" lvl="0" indent="-323850" algn="l" rtl="0">
              <a:spcBef>
                <a:spcPts val="0"/>
              </a:spcBef>
              <a:spcAft>
                <a:spcPts val="0"/>
              </a:spcAft>
              <a:buClr>
                <a:schemeClr val="dk1"/>
              </a:buClr>
              <a:buSzPts val="1500"/>
              <a:buChar char="➔"/>
            </a:pPr>
            <a:r>
              <a:rPr lang="en-GB" sz="1500" b="1">
                <a:solidFill>
                  <a:schemeClr val="dk1"/>
                </a:solidFill>
                <a:highlight>
                  <a:schemeClr val="lt1"/>
                </a:highlight>
                <a:latin typeface="Roboto"/>
                <a:ea typeface="Roboto"/>
                <a:cs typeface="Roboto"/>
                <a:sym typeface="Roboto"/>
              </a:rPr>
              <a:t>Data Analysis :</a:t>
            </a:r>
            <a:r>
              <a:rPr lang="en-GB" sz="1500">
                <a:solidFill>
                  <a:schemeClr val="dk1"/>
                </a:solidFill>
                <a:highlight>
                  <a:schemeClr val="lt1"/>
                </a:highlight>
                <a:latin typeface="Roboto"/>
                <a:ea typeface="Roboto"/>
                <a:cs typeface="Roboto"/>
                <a:sym typeface="Roboto"/>
              </a:rPr>
              <a:t> analysing and manipulating the dataset.</a:t>
            </a:r>
            <a:endParaRPr sz="1500">
              <a:solidFill>
                <a:schemeClr val="dk1"/>
              </a:solidFill>
            </a:endParaRPr>
          </a:p>
          <a:p>
            <a:pPr marL="457200" lvl="0" indent="-323850" algn="l" rtl="0">
              <a:spcBef>
                <a:spcPts val="0"/>
              </a:spcBef>
              <a:spcAft>
                <a:spcPts val="0"/>
              </a:spcAft>
              <a:buClr>
                <a:schemeClr val="dk1"/>
              </a:buClr>
              <a:buSzPts val="1500"/>
              <a:buChar char="➔"/>
            </a:pPr>
            <a:r>
              <a:rPr lang="en-GB" sz="1500" b="1">
                <a:solidFill>
                  <a:schemeClr val="dk1"/>
                </a:solidFill>
                <a:highlight>
                  <a:srgbClr val="FFFFFF"/>
                </a:highlight>
                <a:latin typeface="Roboto"/>
                <a:ea typeface="Roboto"/>
                <a:cs typeface="Roboto"/>
                <a:sym typeface="Roboto"/>
              </a:rPr>
              <a:t>Data Cleaning :</a:t>
            </a:r>
            <a:r>
              <a:rPr lang="en-GB" sz="1500">
                <a:solidFill>
                  <a:schemeClr val="dk1"/>
                </a:solidFill>
                <a:highlight>
                  <a:srgbClr val="FFFFFF"/>
                </a:highlight>
                <a:latin typeface="Roboto"/>
                <a:ea typeface="Roboto"/>
                <a:cs typeface="Roboto"/>
                <a:sym typeface="Roboto"/>
              </a:rPr>
              <a:t> clean the data, and check if there are any null values or not.</a:t>
            </a:r>
            <a:endParaRPr sz="1500">
              <a:solidFill>
                <a:schemeClr val="dk1"/>
              </a:solidFill>
              <a:highlight>
                <a:srgbClr val="FFFFFF"/>
              </a:highlight>
              <a:latin typeface="Roboto"/>
              <a:ea typeface="Roboto"/>
              <a:cs typeface="Roboto"/>
              <a:sym typeface="Roboto"/>
            </a:endParaRPr>
          </a:p>
          <a:p>
            <a:pPr marL="457200" lvl="0" indent="-323850" algn="l" rtl="0">
              <a:spcBef>
                <a:spcPts val="0"/>
              </a:spcBef>
              <a:spcAft>
                <a:spcPts val="0"/>
              </a:spcAft>
              <a:buClr>
                <a:schemeClr val="dk1"/>
              </a:buClr>
              <a:buSzPts val="1500"/>
              <a:buFont typeface="Roboto"/>
              <a:buChar char="➔"/>
            </a:pPr>
            <a:r>
              <a:rPr lang="en-GB" sz="1500" b="1">
                <a:solidFill>
                  <a:schemeClr val="dk1"/>
                </a:solidFill>
                <a:highlight>
                  <a:srgbClr val="FFFFFF"/>
                </a:highlight>
                <a:latin typeface="Roboto"/>
                <a:ea typeface="Roboto"/>
                <a:cs typeface="Roboto"/>
                <a:sym typeface="Roboto"/>
              </a:rPr>
              <a:t>Data Mining : </a:t>
            </a:r>
            <a:r>
              <a:rPr lang="en-GB" sz="1500">
                <a:solidFill>
                  <a:schemeClr val="dk1"/>
                </a:solidFill>
                <a:highlight>
                  <a:srgbClr val="FFFFFF"/>
                </a:highlight>
                <a:latin typeface="Roboto"/>
                <a:ea typeface="Roboto"/>
                <a:cs typeface="Roboto"/>
                <a:sym typeface="Roboto"/>
              </a:rPr>
              <a:t>adding new columns and variables to the dataset so that we can have an accurate model.</a:t>
            </a:r>
            <a:endParaRPr sz="1500">
              <a:solidFill>
                <a:schemeClr val="dk1"/>
              </a:solidFill>
              <a:highlight>
                <a:srgbClr val="FFFFFF"/>
              </a:highlight>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GB" sz="1500" b="1">
                <a:solidFill>
                  <a:schemeClr val="dk1"/>
                </a:solidFill>
                <a:highlight>
                  <a:srgbClr val="FFFFFF"/>
                </a:highlight>
                <a:latin typeface="Roboto"/>
                <a:ea typeface="Roboto"/>
                <a:cs typeface="Roboto"/>
                <a:sym typeface="Roboto"/>
              </a:rPr>
              <a:t>Data Visualization : </a:t>
            </a:r>
            <a:r>
              <a:rPr lang="en-GB" sz="1500">
                <a:solidFill>
                  <a:schemeClr val="dk1"/>
                </a:solidFill>
                <a:highlight>
                  <a:srgbClr val="FFFFFF"/>
                </a:highlight>
                <a:latin typeface="Roboto"/>
                <a:ea typeface="Roboto"/>
                <a:cs typeface="Roboto"/>
                <a:sym typeface="Roboto"/>
              </a:rPr>
              <a:t>using seaborn and matplotlib libraries in python to get the gist of the data and finding correlations between different columns.</a:t>
            </a:r>
            <a:endParaRPr sz="1500">
              <a:solidFill>
                <a:schemeClr val="dk1"/>
              </a:solidFill>
              <a:highlight>
                <a:srgbClr val="FFFFFF"/>
              </a:highlight>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GB" sz="1500" b="1">
                <a:solidFill>
                  <a:schemeClr val="dk1"/>
                </a:solidFill>
                <a:highlight>
                  <a:srgbClr val="FFFFFF"/>
                </a:highlight>
                <a:latin typeface="Roboto"/>
                <a:ea typeface="Roboto"/>
                <a:cs typeface="Roboto"/>
                <a:sym typeface="Roboto"/>
              </a:rPr>
              <a:t>Data Modelling : </a:t>
            </a:r>
            <a:r>
              <a:rPr lang="en-GB" sz="1500">
                <a:solidFill>
                  <a:schemeClr val="dk1"/>
                </a:solidFill>
                <a:highlight>
                  <a:srgbClr val="FFFFFF"/>
                </a:highlight>
                <a:latin typeface="Roboto"/>
                <a:ea typeface="Roboto"/>
                <a:cs typeface="Roboto"/>
                <a:sym typeface="Roboto"/>
              </a:rPr>
              <a:t>using linear regression model to predict the premier league table points of 2021/22 season. (library used : Sklearn)</a:t>
            </a:r>
            <a:endParaRPr sz="1500">
              <a:solidFill>
                <a:schemeClr val="dk1"/>
              </a:solidFill>
              <a:highlight>
                <a:srgbClr val="FFFFFF"/>
              </a:highlight>
              <a:latin typeface="Roboto"/>
              <a:ea typeface="Roboto"/>
              <a:cs typeface="Roboto"/>
              <a:sym typeface="Roboto"/>
            </a:endParaRPr>
          </a:p>
          <a:p>
            <a:pPr marL="457200" lvl="0" indent="-323850" algn="l" rtl="0">
              <a:spcBef>
                <a:spcPts val="0"/>
              </a:spcBef>
              <a:spcAft>
                <a:spcPts val="0"/>
              </a:spcAft>
              <a:buClr>
                <a:schemeClr val="dk1"/>
              </a:buClr>
              <a:buSzPts val="1500"/>
              <a:buFont typeface="Roboto"/>
              <a:buChar char="➔"/>
            </a:pPr>
            <a:r>
              <a:rPr lang="en-GB" sz="1500" b="1">
                <a:solidFill>
                  <a:schemeClr val="dk1"/>
                </a:solidFill>
                <a:highlight>
                  <a:srgbClr val="FFFFFF"/>
                </a:highlight>
                <a:latin typeface="Roboto"/>
                <a:ea typeface="Roboto"/>
                <a:cs typeface="Roboto"/>
                <a:sym typeface="Roboto"/>
              </a:rPr>
              <a:t>Model Evaluation : </a:t>
            </a:r>
            <a:r>
              <a:rPr lang="en-GB" sz="1500">
                <a:solidFill>
                  <a:schemeClr val="dk1"/>
                </a:solidFill>
                <a:highlight>
                  <a:srgbClr val="FFFFFF"/>
                </a:highlight>
                <a:latin typeface="Roboto"/>
                <a:ea typeface="Roboto"/>
                <a:cs typeface="Roboto"/>
                <a:sym typeface="Roboto"/>
              </a:rPr>
              <a:t>using R2 score and mapping testing and predicted data on a scatter graph using matplotlib library to check our model evaluation.</a:t>
            </a:r>
            <a:endParaRPr sz="1500">
              <a:solidFill>
                <a:schemeClr val="dk1"/>
              </a:solidFill>
              <a:highlight>
                <a:srgbClr val="FFFFFF"/>
              </a:highlight>
              <a:latin typeface="Roboto"/>
              <a:ea typeface="Roboto"/>
              <a:cs typeface="Roboto"/>
              <a:sym typeface="Roboto"/>
            </a:endParaRPr>
          </a:p>
          <a:p>
            <a:pPr marL="0" lvl="0" indent="0" algn="l" rtl="0">
              <a:spcBef>
                <a:spcPts val="1200"/>
              </a:spcBef>
              <a:spcAft>
                <a:spcPts val="1200"/>
              </a:spcAft>
              <a:buNone/>
            </a:pPr>
            <a:endParaRPr sz="1500">
              <a:solidFill>
                <a:schemeClr val="dk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7FBD-B9FC-4C57-B1AD-77FA2A13E8BE}"/>
              </a:ext>
            </a:extLst>
          </p:cNvPr>
          <p:cNvSpPr>
            <a:spLocks noGrp="1"/>
          </p:cNvSpPr>
          <p:nvPr>
            <p:ph type="title"/>
          </p:nvPr>
        </p:nvSpPr>
        <p:spPr/>
        <p:txBody>
          <a:bodyPr/>
          <a:lstStyle/>
          <a:p>
            <a:r>
              <a:rPr lang="en-US" sz="2400" dirty="0"/>
              <a:t>Data Extraction </a:t>
            </a:r>
            <a:endParaRPr lang="en-US" dirty="0"/>
          </a:p>
        </p:txBody>
      </p:sp>
      <p:sp>
        <p:nvSpPr>
          <p:cNvPr id="3" name="Text Placeholder 2">
            <a:extLst>
              <a:ext uri="{FF2B5EF4-FFF2-40B4-BE49-F238E27FC236}">
                <a16:creationId xmlns:a16="http://schemas.microsoft.com/office/drawing/2014/main" id="{75578516-CC6F-4E2F-8308-02FD520D28C1}"/>
              </a:ext>
            </a:extLst>
          </p:cNvPr>
          <p:cNvSpPr>
            <a:spLocks noGrp="1"/>
          </p:cNvSpPr>
          <p:nvPr>
            <p:ph type="body" idx="1"/>
          </p:nvPr>
        </p:nvSpPr>
        <p:spPr/>
        <p:txBody>
          <a:bodyPr/>
          <a:lstStyle/>
          <a:p>
            <a:r>
              <a:rPr lang="en-US" sz="1400" dirty="0"/>
              <a:t>The most important first step in any machine learning project is to obtain good quality data. Different kinds of sources are used for extracting data such as publicly available, data available via an API, data found in some database or in many cases combinations of these methods. </a:t>
            </a:r>
          </a:p>
          <a:p>
            <a:pPr>
              <a:lnSpc>
                <a:spcPct val="114999"/>
              </a:lnSpc>
            </a:pPr>
            <a:r>
              <a:rPr lang="en-US" sz="1400" dirty="0"/>
              <a:t>We used Public domains: fotmob.com &amp; understat.com to extract data for our project and then used it to create our own dataset in MS excel.</a:t>
            </a:r>
          </a:p>
        </p:txBody>
      </p:sp>
    </p:spTree>
    <p:extLst>
      <p:ext uri="{BB962C8B-B14F-4D97-AF65-F5344CB8AC3E}">
        <p14:creationId xmlns:p14="http://schemas.microsoft.com/office/powerpoint/2010/main" val="241557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31F4-1E3C-475C-85AD-5EDF0F507ED7}"/>
              </a:ext>
            </a:extLst>
          </p:cNvPr>
          <p:cNvSpPr>
            <a:spLocks noGrp="1"/>
          </p:cNvSpPr>
          <p:nvPr>
            <p:ph type="title"/>
          </p:nvPr>
        </p:nvSpPr>
        <p:spPr/>
        <p:txBody>
          <a:bodyPr/>
          <a:lstStyle/>
          <a:p>
            <a:r>
              <a:rPr lang="en-US" sz="2400" dirty="0"/>
              <a:t>Data Analysis</a:t>
            </a:r>
            <a:endParaRPr lang="en-US" dirty="0"/>
          </a:p>
        </p:txBody>
      </p:sp>
      <p:sp>
        <p:nvSpPr>
          <p:cNvPr id="3" name="Text Placeholder 2">
            <a:extLst>
              <a:ext uri="{FF2B5EF4-FFF2-40B4-BE49-F238E27FC236}">
                <a16:creationId xmlns:a16="http://schemas.microsoft.com/office/drawing/2014/main" id="{27923D7D-52FF-49C5-9200-3C884CC006C1}"/>
              </a:ext>
            </a:extLst>
          </p:cNvPr>
          <p:cNvSpPr>
            <a:spLocks noGrp="1"/>
          </p:cNvSpPr>
          <p:nvPr>
            <p:ph type="body" idx="1"/>
          </p:nvPr>
        </p:nvSpPr>
        <p:spPr/>
        <p:txBody>
          <a:bodyPr>
            <a:normAutofit/>
          </a:bodyPr>
          <a:lstStyle/>
          <a:p>
            <a:r>
              <a:rPr lang="en-US" sz="1400" dirty="0"/>
              <a:t>Machine Learning is nothing but a method of Data Analysis that automates analytical model building. It is a branch of artificial intelligence based on the idea that systems can learn from data, identify patterns and make decisions with minimal human intervention.</a:t>
            </a:r>
          </a:p>
          <a:p>
            <a:pPr>
              <a:lnSpc>
                <a:spcPct val="114999"/>
              </a:lnSpc>
            </a:pPr>
            <a:r>
              <a:rPr lang="en-US" sz="1400" dirty="0"/>
              <a:t>We used Python library Pandas</a:t>
            </a:r>
          </a:p>
          <a:p>
            <a:pPr>
              <a:lnSpc>
                <a:spcPct val="114999"/>
              </a:lnSpc>
            </a:pPr>
            <a:r>
              <a:rPr lang="en-US" sz="1400" dirty="0"/>
              <a:t>Pandas is an open-source library with</a:t>
            </a:r>
            <a:r>
              <a:rPr lang="en-US" sz="1400" b="1" dirty="0"/>
              <a:t> </a:t>
            </a:r>
            <a:r>
              <a:rPr lang="en-US" sz="1400" dirty="0"/>
              <a:t>High performance, easy-to-use Data Structures, and Analysis tools for Python. Data Science works like Calculating statistics, cleaning data, etc.</a:t>
            </a:r>
            <a:r>
              <a:rPr lang="en-US" dirty="0"/>
              <a:t> </a:t>
            </a:r>
            <a:r>
              <a:rPr lang="en-US" sz="1400" dirty="0"/>
              <a:t>It is highly used in Data Mining and Preparation but less in Data Modeling &amp; Analysis.</a:t>
            </a:r>
          </a:p>
          <a:p>
            <a:pPr marL="114300" indent="0">
              <a:lnSpc>
                <a:spcPct val="114999"/>
              </a:lnSpc>
              <a:buNone/>
            </a:pPr>
            <a:endParaRPr lang="en-US" sz="1400" dirty="0"/>
          </a:p>
          <a:p>
            <a:pPr marL="114300" indent="0">
              <a:lnSpc>
                <a:spcPct val="114999"/>
              </a:lnSpc>
              <a:buNone/>
            </a:pPr>
            <a:r>
              <a:rPr lang="en-US" sz="1400" dirty="0"/>
              <a:t>       </a:t>
            </a:r>
          </a:p>
          <a:p>
            <a:pPr marL="114300" indent="0">
              <a:lnSpc>
                <a:spcPct val="114999"/>
              </a:lnSpc>
              <a:buNone/>
            </a:pPr>
            <a:endParaRPr lang="en-US" sz="1400" dirty="0"/>
          </a:p>
          <a:p>
            <a:pPr lvl="1" indent="0">
              <a:lnSpc>
                <a:spcPct val="114999"/>
              </a:lnSpc>
              <a:buNone/>
            </a:pPr>
            <a:endParaRPr lang="en-US" sz="1400" dirty="0"/>
          </a:p>
          <a:p>
            <a:pPr lvl="1" indent="0">
              <a:lnSpc>
                <a:spcPct val="114999"/>
              </a:lnSpc>
              <a:buNone/>
            </a:pPr>
            <a:endParaRPr lang="en-US" sz="1400" dirty="0"/>
          </a:p>
          <a:p>
            <a:pPr marL="114300" indent="0">
              <a:lnSpc>
                <a:spcPct val="114999"/>
              </a:lnSpc>
              <a:buNone/>
            </a:pPr>
            <a:endParaRPr lang="en-US" sz="1400" dirty="0"/>
          </a:p>
        </p:txBody>
      </p:sp>
    </p:spTree>
    <p:extLst>
      <p:ext uri="{BB962C8B-B14F-4D97-AF65-F5344CB8AC3E}">
        <p14:creationId xmlns:p14="http://schemas.microsoft.com/office/powerpoint/2010/main" val="237696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11B749-560F-43DB-8C39-F739AAC1A8D7}"/>
              </a:ext>
            </a:extLst>
          </p:cNvPr>
          <p:cNvSpPr>
            <a:spLocks noGrp="1"/>
          </p:cNvSpPr>
          <p:nvPr>
            <p:ph type="body" idx="1"/>
          </p:nvPr>
        </p:nvSpPr>
        <p:spPr>
          <a:xfrm>
            <a:off x="311700" y="250954"/>
            <a:ext cx="8832300" cy="5306884"/>
          </a:xfrm>
        </p:spPr>
        <p:txBody>
          <a:bodyPr/>
          <a:lstStyle/>
          <a:p>
            <a:r>
              <a:rPr lang="en-US" sz="1400" dirty="0"/>
              <a:t>Data Analysis of our project :-</a:t>
            </a:r>
          </a:p>
          <a:p>
            <a:pPr marL="0" indent="0">
              <a:lnSpc>
                <a:spcPct val="114999"/>
              </a:lnSpc>
              <a:buNone/>
            </a:pPr>
            <a:r>
              <a:rPr lang="en-US" sz="1400" dirty="0"/>
              <a:t>       Some Columns Description:</a:t>
            </a:r>
          </a:p>
          <a:p>
            <a:pPr>
              <a:lnSpc>
                <a:spcPct val="114999"/>
              </a:lnSpc>
              <a:buNone/>
            </a:pPr>
            <a:r>
              <a:rPr lang="en-US" sz="1400" dirty="0"/>
              <a:t>     W: Win                                                             D: Draw</a:t>
            </a:r>
            <a:endParaRPr lang="en-US" dirty="0"/>
          </a:p>
          <a:p>
            <a:pPr>
              <a:lnSpc>
                <a:spcPct val="114999"/>
              </a:lnSpc>
              <a:buNone/>
            </a:pPr>
            <a:r>
              <a:rPr lang="en-US" sz="1400" dirty="0"/>
              <a:t>     L: Loss                                                             GF: Goals For (Goals Scored)</a:t>
            </a:r>
            <a:endParaRPr lang="en-US" dirty="0"/>
          </a:p>
          <a:p>
            <a:pPr>
              <a:lnSpc>
                <a:spcPct val="114999"/>
              </a:lnSpc>
              <a:buNone/>
            </a:pPr>
            <a:r>
              <a:rPr lang="en-US" sz="1400" dirty="0"/>
              <a:t>     GA: Goals Against (Goals Conceded)             GD: Goal Difference</a:t>
            </a:r>
            <a:endParaRPr lang="en-US" dirty="0"/>
          </a:p>
          <a:p>
            <a:pPr>
              <a:lnSpc>
                <a:spcPct val="114999"/>
              </a:lnSpc>
              <a:buNone/>
            </a:pPr>
            <a:r>
              <a:rPr lang="en-US" sz="1400" dirty="0"/>
              <a:t>     </a:t>
            </a:r>
            <a:r>
              <a:rPr lang="en-US" sz="1400" dirty="0" err="1"/>
              <a:t>Xg</a:t>
            </a:r>
            <a:r>
              <a:rPr lang="en-US" sz="1400" dirty="0"/>
              <a:t>: Expected Goals                                          </a:t>
            </a:r>
            <a:r>
              <a:rPr lang="en-US" sz="1400" dirty="0" err="1"/>
              <a:t>Xg</a:t>
            </a:r>
            <a:r>
              <a:rPr lang="en-US" sz="1400" dirty="0"/>
              <a:t> GD: Expected Goal Difference</a:t>
            </a:r>
            <a:endParaRPr lang="en-US" dirty="0"/>
          </a:p>
          <a:p>
            <a:pPr>
              <a:lnSpc>
                <a:spcPct val="114999"/>
              </a:lnSpc>
              <a:buNone/>
            </a:pPr>
            <a:r>
              <a:rPr lang="en-US" sz="1400" dirty="0"/>
              <a:t>     </a:t>
            </a:r>
            <a:r>
              <a:rPr lang="en-US" sz="1400" dirty="0" err="1"/>
              <a:t>xPTS</a:t>
            </a:r>
            <a:r>
              <a:rPr lang="en-US" sz="1400" dirty="0"/>
              <a:t>: Expected Points                                    CLS: Clean Sheets</a:t>
            </a:r>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endParaRPr lang="en-US" sz="1400" dirty="0"/>
          </a:p>
          <a:p>
            <a:pPr>
              <a:lnSpc>
                <a:spcPct val="114999"/>
              </a:lnSpc>
              <a:buNone/>
            </a:pPr>
            <a:r>
              <a:rPr lang="en-US" dirty="0"/>
              <a:t>                                                                                                            </a:t>
            </a:r>
          </a:p>
          <a:p>
            <a:pPr marL="114300" indent="0">
              <a:lnSpc>
                <a:spcPct val="114999"/>
              </a:lnSpc>
              <a:buNone/>
            </a:pPr>
            <a:endParaRPr lang="en-US" sz="1400" dirty="0"/>
          </a:p>
        </p:txBody>
      </p:sp>
      <p:pic>
        <p:nvPicPr>
          <p:cNvPr id="4" name="Picture 4" descr="Chart&#10;&#10;Description automatically generated">
            <a:extLst>
              <a:ext uri="{FF2B5EF4-FFF2-40B4-BE49-F238E27FC236}">
                <a16:creationId xmlns:a16="http://schemas.microsoft.com/office/drawing/2014/main" id="{232DF621-10D2-4792-9318-E82294007D44}"/>
              </a:ext>
            </a:extLst>
          </p:cNvPr>
          <p:cNvPicPr>
            <a:picLocks noChangeAspect="1"/>
          </p:cNvPicPr>
          <p:nvPr/>
        </p:nvPicPr>
        <p:blipFill>
          <a:blip r:embed="rId2"/>
          <a:stretch>
            <a:fillRect/>
          </a:stretch>
        </p:blipFill>
        <p:spPr>
          <a:xfrm>
            <a:off x="0" y="2376202"/>
            <a:ext cx="6007894" cy="2623694"/>
          </a:xfrm>
          <a:prstGeom prst="rect">
            <a:avLst/>
          </a:prstGeom>
        </p:spPr>
      </p:pic>
      <p:pic>
        <p:nvPicPr>
          <p:cNvPr id="6" name="Picture 5">
            <a:extLst>
              <a:ext uri="{FF2B5EF4-FFF2-40B4-BE49-F238E27FC236}">
                <a16:creationId xmlns:a16="http://schemas.microsoft.com/office/drawing/2014/main" id="{9CB5B3A8-5173-40D7-A744-AC267F228BE9}"/>
              </a:ext>
            </a:extLst>
          </p:cNvPr>
          <p:cNvPicPr>
            <a:picLocks noChangeAspect="1"/>
          </p:cNvPicPr>
          <p:nvPr/>
        </p:nvPicPr>
        <p:blipFill>
          <a:blip r:embed="rId3"/>
          <a:stretch>
            <a:fillRect/>
          </a:stretch>
        </p:blipFill>
        <p:spPr>
          <a:xfrm>
            <a:off x="3908424" y="2282588"/>
            <a:ext cx="4868595" cy="2910917"/>
          </a:xfrm>
          <a:prstGeom prst="rect">
            <a:avLst/>
          </a:prstGeom>
        </p:spPr>
      </p:pic>
    </p:spTree>
    <p:extLst>
      <p:ext uri="{BB962C8B-B14F-4D97-AF65-F5344CB8AC3E}">
        <p14:creationId xmlns:p14="http://schemas.microsoft.com/office/powerpoint/2010/main" val="315659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0989EC-7AF6-400E-84CC-DB4521EE4F84}"/>
              </a:ext>
            </a:extLst>
          </p:cNvPr>
          <p:cNvSpPr>
            <a:spLocks noGrp="1"/>
          </p:cNvSpPr>
          <p:nvPr>
            <p:ph type="body" idx="1"/>
          </p:nvPr>
        </p:nvSpPr>
        <p:spPr>
          <a:xfrm>
            <a:off x="2700634" y="-2112315"/>
            <a:ext cx="8096494" cy="3833069"/>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b="1" dirty="0">
                <a:solidFill>
                  <a:schemeClr val="tx1"/>
                </a:solidFill>
              </a:rPr>
              <a:t>     Attacking Analysis</a:t>
            </a:r>
          </a:p>
        </p:txBody>
      </p:sp>
      <p:pic>
        <p:nvPicPr>
          <p:cNvPr id="4" name="Picture 4" descr="Chart, bar chart&#10;&#10;Description automatically generated">
            <a:extLst>
              <a:ext uri="{FF2B5EF4-FFF2-40B4-BE49-F238E27FC236}">
                <a16:creationId xmlns:a16="http://schemas.microsoft.com/office/drawing/2014/main" id="{37FAC3B1-76E1-4C22-8845-8929B798F436}"/>
              </a:ext>
            </a:extLst>
          </p:cNvPr>
          <p:cNvPicPr>
            <a:picLocks noChangeAspect="1"/>
          </p:cNvPicPr>
          <p:nvPr/>
        </p:nvPicPr>
        <p:blipFill>
          <a:blip r:embed="rId2"/>
          <a:stretch>
            <a:fillRect/>
          </a:stretch>
        </p:blipFill>
        <p:spPr>
          <a:xfrm>
            <a:off x="100857" y="659625"/>
            <a:ext cx="4063949" cy="2251230"/>
          </a:xfrm>
          <a:prstGeom prst="rect">
            <a:avLst/>
          </a:prstGeom>
        </p:spPr>
      </p:pic>
      <p:pic>
        <p:nvPicPr>
          <p:cNvPr id="5" name="Picture 5" descr="Chart, bar chart&#10;&#10;Description automatically generated">
            <a:extLst>
              <a:ext uri="{FF2B5EF4-FFF2-40B4-BE49-F238E27FC236}">
                <a16:creationId xmlns:a16="http://schemas.microsoft.com/office/drawing/2014/main" id="{8991021F-A351-442D-BA2F-45F173B681D3}"/>
              </a:ext>
            </a:extLst>
          </p:cNvPr>
          <p:cNvPicPr>
            <a:picLocks noChangeAspect="1"/>
          </p:cNvPicPr>
          <p:nvPr/>
        </p:nvPicPr>
        <p:blipFill>
          <a:blip r:embed="rId3"/>
          <a:stretch>
            <a:fillRect/>
          </a:stretch>
        </p:blipFill>
        <p:spPr>
          <a:xfrm>
            <a:off x="100857" y="2971800"/>
            <a:ext cx="4663015" cy="2120622"/>
          </a:xfrm>
          <a:prstGeom prst="rect">
            <a:avLst/>
          </a:prstGeom>
        </p:spPr>
      </p:pic>
      <p:pic>
        <p:nvPicPr>
          <p:cNvPr id="7" name="Picture 6">
            <a:extLst>
              <a:ext uri="{FF2B5EF4-FFF2-40B4-BE49-F238E27FC236}">
                <a16:creationId xmlns:a16="http://schemas.microsoft.com/office/drawing/2014/main" id="{653147D6-CA1C-4F69-84BC-FF1202424BE6}"/>
              </a:ext>
            </a:extLst>
          </p:cNvPr>
          <p:cNvPicPr>
            <a:picLocks noChangeAspect="1"/>
          </p:cNvPicPr>
          <p:nvPr/>
        </p:nvPicPr>
        <p:blipFill>
          <a:blip r:embed="rId4"/>
          <a:stretch>
            <a:fillRect/>
          </a:stretch>
        </p:blipFill>
        <p:spPr>
          <a:xfrm>
            <a:off x="5079494" y="914400"/>
            <a:ext cx="3963648" cy="3992911"/>
          </a:xfrm>
          <a:prstGeom prst="rect">
            <a:avLst/>
          </a:prstGeom>
        </p:spPr>
      </p:pic>
    </p:spTree>
    <p:extLst>
      <p:ext uri="{BB962C8B-B14F-4D97-AF65-F5344CB8AC3E}">
        <p14:creationId xmlns:p14="http://schemas.microsoft.com/office/powerpoint/2010/main" val="23108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F840-8AB5-4AB0-903A-EF1F5DD13D9C}"/>
              </a:ext>
            </a:extLst>
          </p:cNvPr>
          <p:cNvSpPr>
            <a:spLocks noGrp="1"/>
          </p:cNvSpPr>
          <p:nvPr>
            <p:ph type="title"/>
          </p:nvPr>
        </p:nvSpPr>
        <p:spPr/>
        <p:txBody>
          <a:bodyPr/>
          <a:lstStyle/>
          <a:p>
            <a:r>
              <a:rPr lang="en-US" sz="2400" dirty="0"/>
              <a:t>Data Cleaning</a:t>
            </a:r>
            <a:endParaRPr lang="en-US" dirty="0"/>
          </a:p>
        </p:txBody>
      </p:sp>
      <p:sp>
        <p:nvSpPr>
          <p:cNvPr id="3" name="Text Placeholder 2">
            <a:extLst>
              <a:ext uri="{FF2B5EF4-FFF2-40B4-BE49-F238E27FC236}">
                <a16:creationId xmlns:a16="http://schemas.microsoft.com/office/drawing/2014/main" id="{95FBAE01-DACF-4462-9EBE-B11DFACE8DC2}"/>
              </a:ext>
            </a:extLst>
          </p:cNvPr>
          <p:cNvSpPr>
            <a:spLocks noGrp="1"/>
          </p:cNvSpPr>
          <p:nvPr>
            <p:ph type="body" idx="1"/>
          </p:nvPr>
        </p:nvSpPr>
        <p:spPr/>
        <p:txBody>
          <a:bodyPr/>
          <a:lstStyle/>
          <a:p>
            <a:r>
              <a:rPr lang="en-US" sz="1400" dirty="0"/>
              <a:t>Data cleaning refers to identifying and correcting errors in the dataset that may negatively impact a predictive model. Data cleaning is used to refer to all kinds of tasks and activities to detect and repair errors in the data.</a:t>
            </a:r>
          </a:p>
          <a:p>
            <a:pPr>
              <a:lnSpc>
                <a:spcPct val="114999"/>
              </a:lnSpc>
            </a:pPr>
            <a:r>
              <a:rPr lang="en-US" sz="1400" b="1" dirty="0"/>
              <a:t>8 Ways to Clean Data Using Data Cleaning Techniques</a:t>
            </a:r>
            <a:endParaRPr lang="en-US" sz="1400" dirty="0"/>
          </a:p>
          <a:p>
            <a:pPr marL="114300" indent="0">
              <a:lnSpc>
                <a:spcPct val="114999"/>
              </a:lnSpc>
              <a:buNone/>
            </a:pPr>
            <a:r>
              <a:rPr lang="en-US" sz="1400" dirty="0"/>
              <a:t>       1. Get Rid of Extra Spaces.</a:t>
            </a:r>
            <a:endParaRPr lang="en-US" dirty="0"/>
          </a:p>
          <a:p>
            <a:pPr marL="114300" indent="0">
              <a:lnSpc>
                <a:spcPct val="114999"/>
              </a:lnSpc>
              <a:buNone/>
            </a:pPr>
            <a:r>
              <a:rPr lang="en-US" sz="1400" dirty="0"/>
              <a:t>       2. Select and Treat All Blank Cells.</a:t>
            </a:r>
            <a:endParaRPr lang="en-US" dirty="0"/>
          </a:p>
          <a:p>
            <a:pPr marL="114300" indent="0">
              <a:lnSpc>
                <a:spcPct val="114999"/>
              </a:lnSpc>
              <a:buNone/>
            </a:pPr>
            <a:r>
              <a:rPr lang="en-US" sz="1400" dirty="0"/>
              <a:t>       3. Convert Numbers Stored as Text into Numbers.</a:t>
            </a:r>
            <a:endParaRPr lang="en-US"/>
          </a:p>
          <a:p>
            <a:pPr marL="114300" indent="0">
              <a:lnSpc>
                <a:spcPct val="114999"/>
              </a:lnSpc>
              <a:buNone/>
            </a:pPr>
            <a:r>
              <a:rPr lang="en-US" sz="1400" dirty="0"/>
              <a:t>       4. Remove Duplicates.</a:t>
            </a:r>
            <a:endParaRPr lang="en-US" dirty="0"/>
          </a:p>
          <a:p>
            <a:pPr marL="114300" indent="0">
              <a:lnSpc>
                <a:spcPct val="114999"/>
              </a:lnSpc>
              <a:buNone/>
            </a:pPr>
            <a:r>
              <a:rPr lang="en-US" sz="1400" dirty="0"/>
              <a:t>       5. Highlight Errors.</a:t>
            </a:r>
            <a:endParaRPr lang="en-US" dirty="0"/>
          </a:p>
          <a:p>
            <a:pPr marL="114300" indent="0">
              <a:lnSpc>
                <a:spcPct val="114999"/>
              </a:lnSpc>
              <a:buNone/>
            </a:pPr>
            <a:r>
              <a:rPr lang="en-US" sz="1400" dirty="0"/>
              <a:t>       6. Change Text to Lower/Upper/Proper Case.</a:t>
            </a:r>
            <a:endParaRPr lang="en-US" dirty="0"/>
          </a:p>
          <a:p>
            <a:pPr marL="114300" indent="0">
              <a:lnSpc>
                <a:spcPct val="114999"/>
              </a:lnSpc>
              <a:buNone/>
            </a:pPr>
            <a:r>
              <a:rPr lang="en-US" sz="1400" dirty="0"/>
              <a:t>       7. Spell Check.</a:t>
            </a:r>
            <a:endParaRPr lang="en-US" dirty="0"/>
          </a:p>
          <a:p>
            <a:pPr marL="114300" indent="0">
              <a:lnSpc>
                <a:spcPct val="114999"/>
              </a:lnSpc>
              <a:buNone/>
            </a:pPr>
            <a:r>
              <a:rPr lang="en-US" sz="1400" dirty="0"/>
              <a:t>       8. Delete all Formatting.</a:t>
            </a:r>
            <a:endParaRPr lang="en-US" dirty="0"/>
          </a:p>
          <a:p>
            <a:pPr>
              <a:lnSpc>
                <a:spcPct val="114999"/>
              </a:lnSpc>
            </a:pPr>
            <a:endParaRPr lang="en-US" sz="1400" dirty="0"/>
          </a:p>
        </p:txBody>
      </p:sp>
    </p:spTree>
    <p:extLst>
      <p:ext uri="{BB962C8B-B14F-4D97-AF65-F5344CB8AC3E}">
        <p14:creationId xmlns:p14="http://schemas.microsoft.com/office/powerpoint/2010/main" val="146918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62F6-2618-4AEC-86A2-B6884A6919FC}"/>
              </a:ext>
            </a:extLst>
          </p:cNvPr>
          <p:cNvSpPr>
            <a:spLocks noGrp="1"/>
          </p:cNvSpPr>
          <p:nvPr>
            <p:ph type="title"/>
          </p:nvPr>
        </p:nvSpPr>
        <p:spPr/>
        <p:txBody>
          <a:bodyPr>
            <a:normAutofit fontScale="90000"/>
          </a:bodyPr>
          <a:lstStyle/>
          <a:p>
            <a:r>
              <a:rPr lang="en-US" dirty="0"/>
              <a:t>Data Mining</a:t>
            </a:r>
          </a:p>
        </p:txBody>
      </p:sp>
      <p:sp>
        <p:nvSpPr>
          <p:cNvPr id="3" name="Text Placeholder 2">
            <a:extLst>
              <a:ext uri="{FF2B5EF4-FFF2-40B4-BE49-F238E27FC236}">
                <a16:creationId xmlns:a16="http://schemas.microsoft.com/office/drawing/2014/main" id="{1CD37A2C-E4E8-4E83-8C5E-2891E8FB6106}"/>
              </a:ext>
            </a:extLst>
          </p:cNvPr>
          <p:cNvSpPr>
            <a:spLocks noGrp="1"/>
          </p:cNvSpPr>
          <p:nvPr>
            <p:ph type="body" idx="1"/>
          </p:nvPr>
        </p:nvSpPr>
        <p:spPr/>
        <p:txBody>
          <a:bodyPr/>
          <a:lstStyle/>
          <a:p>
            <a:r>
              <a:rPr lang="en-US" sz="1400" dirty="0"/>
              <a:t>Data Mining is a crucial part of Machine Learning, and it is used to find valuable patterns and trends hidden within vast volumes of data. It employs advanced algorithms to uncover relevant data patterns.</a:t>
            </a:r>
          </a:p>
          <a:p>
            <a:pPr>
              <a:lnSpc>
                <a:spcPct val="114999"/>
              </a:lnSpc>
            </a:pPr>
            <a:r>
              <a:rPr lang="en-US" sz="1400" dirty="0"/>
              <a:t>Data Mining is performed on certain data sets by humans to find interesting patterns between the items in the data set. It uses techniques created by machine learning for predicting the results while machine learning is the capability of the computer to learn from a minded data set.</a:t>
            </a:r>
          </a:p>
          <a:p>
            <a:pPr>
              <a:lnSpc>
                <a:spcPct val="114999"/>
              </a:lnSpc>
            </a:pPr>
            <a:r>
              <a:rPr lang="en-US" sz="1400" dirty="0"/>
              <a:t>We added some new columns and variables in our data set so that we can have an accurate model.</a:t>
            </a:r>
          </a:p>
          <a:p>
            <a:pPr>
              <a:lnSpc>
                <a:spcPct val="114999"/>
              </a:lnSpc>
            </a:pPr>
            <a:endParaRPr lang="en-US" sz="1400" dirty="0"/>
          </a:p>
          <a:p>
            <a:pPr>
              <a:lnSpc>
                <a:spcPct val="114999"/>
              </a:lnSpc>
            </a:pPr>
            <a:endParaRPr lang="en-US" sz="1400" dirty="0"/>
          </a:p>
        </p:txBody>
      </p:sp>
    </p:spTree>
    <p:extLst>
      <p:ext uri="{BB962C8B-B14F-4D97-AF65-F5344CB8AC3E}">
        <p14:creationId xmlns:p14="http://schemas.microsoft.com/office/powerpoint/2010/main" val="19979647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1387</Words>
  <Application>Microsoft Office PowerPoint</Application>
  <PresentationFormat>On-screen Show (16:9)</PresentationFormat>
  <Paragraphs>129</Paragraphs>
  <Slides>18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Roboto</vt:lpstr>
      <vt:lpstr>Simple Light</vt:lpstr>
      <vt:lpstr>Premier League Table Prediction using Linear Regression</vt:lpstr>
      <vt:lpstr>Index :-</vt:lpstr>
      <vt:lpstr>Introduction</vt:lpstr>
      <vt:lpstr>Data Extraction </vt:lpstr>
      <vt:lpstr>Data Analysis</vt:lpstr>
      <vt:lpstr>PowerPoint Presentation</vt:lpstr>
      <vt:lpstr>PowerPoint Presentation</vt:lpstr>
      <vt:lpstr>Data Cleaning</vt:lpstr>
      <vt:lpstr>Data Mining</vt:lpstr>
      <vt:lpstr>Data Visualization </vt:lpstr>
      <vt:lpstr>Data Modelling</vt:lpstr>
      <vt:lpstr>What is Linear Regression?</vt:lpstr>
      <vt:lpstr>PowerPoint Presentation</vt:lpstr>
      <vt:lpstr>Model Evaluation</vt:lpstr>
      <vt:lpstr>Final Prediction</vt:lpstr>
      <vt:lpstr>PowerPoint Presentation</vt:lpstr>
      <vt:lpstr>Applications</vt:lpstr>
      <vt:lpstr>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 League Table Prediction using Linear Regression</dc:title>
  <cp:lastModifiedBy>919582457663</cp:lastModifiedBy>
  <cp:revision>336</cp:revision>
  <dcterms:modified xsi:type="dcterms:W3CDTF">2021-12-29T18:41:08Z</dcterms:modified>
</cp:coreProperties>
</file>