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67" r:id="rId7"/>
    <p:sldId id="268" r:id="rId8"/>
    <p:sldId id="265" r:id="rId9"/>
    <p:sldId id="270" r:id="rId10"/>
    <p:sldId id="264" r:id="rId11"/>
    <p:sldId id="263" r:id="rId12"/>
    <p:sldId id="262" r:id="rId13"/>
    <p:sldId id="269" r:id="rId14"/>
    <p:sldId id="259" r:id="rId15"/>
    <p:sldId id="266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DDDD6-59C6-4BCA-A6B6-791D84B0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3DD9D9-3071-438F-A47D-2EC69218D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D8F48-605C-42DA-A92B-39B59100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DBB9F-C3A9-41D2-9CA6-E2130BEF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0D796-EEC4-4578-A05D-7472E14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08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6358-5A13-4FAA-B4DF-D67C8918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D9F38E-8CC9-4FA5-B51E-F0E5268A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C6650-D534-46E0-B908-A1DE7806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49D10E-1B0D-4222-BC06-1288DDD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0CDC-0307-4903-A33E-72CA259A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81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EE6896-407A-482F-99D0-AF4436A2F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1D4470-784A-491D-92EE-E61AE45B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4FA42-D624-43D5-BB76-05976B65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5E60C-1B03-45D4-9560-DF256A00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BE764-CA4C-4AEC-B917-427F5588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27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6F3BE-816A-4464-8BBF-E7ACA91D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2D8B5-334E-4A6F-8A5F-0887791C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0948-59C4-4CE5-A229-4E5660E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7586B-DCEC-40FA-8FAC-79C7C60C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961D9-A5F3-49D5-9FDB-D654515A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76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026D-EC5A-406B-828B-C75957F2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BDA95-CF69-48A2-9E37-F2780FA5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D50DD-D337-4B18-B933-F27D334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16F7A-948A-49A4-81B9-6A4E925C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E16A9-5F7A-4F4E-9244-51098534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27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AB7A2-B605-4EE1-8DA5-F110D4F4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F2470C-564A-47B4-A8D3-3F295433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5A8CA-35DC-41A2-8C52-6072E229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61671-8882-4DE0-A1C7-3157D1DB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05E26D-3D6C-4C16-BAA7-D02FB7B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01201-AE43-4BEA-A60F-8667C7D5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27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F4916-03BC-4E47-B8C3-2A075FD9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01E19-7C27-44C3-BE74-00EFAF28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FB0B49-8045-4AD5-BB56-8A2DEF9E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DBCDD4-B3FD-466B-B5B6-18B7800F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97D873-06BF-4041-AD80-5B87BA826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FD24E-F62B-47EB-9927-49957534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23747-636D-4594-A8D6-58D3437F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843A8D-F766-44C5-B9D6-B04FE4DC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2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8A61C-F6E8-4260-967C-7FEC850A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1C8886-D2D6-4C8C-8F36-63D14925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E640AF-E728-44C3-82F6-E1A15DBE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800BB6-DE2D-4562-9F05-C2C80D73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9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47B1A0-3BF1-4B82-B3B4-F91ECD2E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FE6ABA-46C8-4D1B-8CCE-8DF30E8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2B1F6A-A0E4-4FCF-B335-16F9791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561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F63A2-9564-4E6A-BA23-AB7513E1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490D7-C570-4EDD-8C25-7D926C4B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18E18-E81A-4A7A-975D-5447CC2AF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DB9AE-5790-4F55-843E-6DFDC88A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C212F-5A72-429A-BC1B-C1F16084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22A5B-8D9C-4F3C-A1F9-31C0A16E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3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7CC0E-B01D-4BF5-A6C4-BBC7BD84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8A05F7-D5A7-4C18-9D8D-6EAD8910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54063-08F2-4C0C-ACF3-8E399393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D9A2EF-5F01-4133-9425-BDE58D9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35ECE-CDCF-4E31-838A-700B1C72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B0D9C-1C2E-43AD-B1CA-80050C55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97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6DCDD4-4EC4-4894-A63E-F0F0214F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FCAE1-F436-42F1-A73C-AA392EF3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57924-B9CC-4186-B0AE-C0505EFF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99C22-689F-4D11-823F-1CD48404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90AFC-8BAA-43EE-9291-A64302DB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0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sunat.peru/v1/gestionriesgo/seleccion/t/asigna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s.sunat.gob.pe/ws/v2/controladuaner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AC1-B2A8-44B2-8547-42836CE8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777" y="2235200"/>
            <a:ext cx="9144000" cy="2387600"/>
          </a:xfrm>
        </p:spPr>
        <p:txBody>
          <a:bodyPr/>
          <a:lstStyle/>
          <a:p>
            <a:r>
              <a:rPr lang="es-PE" b="1" dirty="0"/>
              <a:t>IBM INTEGRATION BUS</a:t>
            </a:r>
            <a:br>
              <a:rPr lang="es-PE" b="1" dirty="0"/>
            </a:b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7678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80470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CASO2: CONSUMIR UN SERVICIO REST EXTERNO</a:t>
            </a:r>
          </a:p>
        </p:txBody>
      </p:sp>
    </p:spTree>
    <p:extLst>
      <p:ext uri="{BB962C8B-B14F-4D97-AF65-F5344CB8AC3E}">
        <p14:creationId xmlns:p14="http://schemas.microsoft.com/office/powerpoint/2010/main" val="18617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81613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CASO3: INVOCAR UN SERVICIO SOAP EXTERNO</a:t>
            </a:r>
          </a:p>
        </p:txBody>
      </p:sp>
    </p:spTree>
    <p:extLst>
      <p:ext uri="{BB962C8B-B14F-4D97-AF65-F5344CB8AC3E}">
        <p14:creationId xmlns:p14="http://schemas.microsoft.com/office/powerpoint/2010/main" val="286171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8" y="18255"/>
            <a:ext cx="10596851" cy="115903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CASO4: EXPONER UN SERVICIO SOAP PARA EXTERNOS</a:t>
            </a:r>
          </a:p>
        </p:txBody>
      </p:sp>
    </p:spTree>
    <p:extLst>
      <p:ext uri="{BB962C8B-B14F-4D97-AF65-F5344CB8AC3E}">
        <p14:creationId xmlns:p14="http://schemas.microsoft.com/office/powerpoint/2010/main" val="305401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404FF54-CBA9-47D9-B31A-0B1DC088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1" y="36581"/>
            <a:ext cx="4883599" cy="964266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22ABB9-8725-4350-952E-61CE2E6A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72" y="-1"/>
            <a:ext cx="5348176" cy="68640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0E92CA-A92A-49AD-A81E-E05F8AD9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" y="2355222"/>
            <a:ext cx="5760550" cy="964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455A5C-D584-46BC-8248-35951C37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" y="3933159"/>
            <a:ext cx="7021096" cy="2446375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62F32C9-8130-4940-B6A7-5CC8CB16A775}"/>
              </a:ext>
            </a:extLst>
          </p:cNvPr>
          <p:cNvCxnSpPr/>
          <p:nvPr/>
        </p:nvCxnSpPr>
        <p:spPr>
          <a:xfrm rot="10800000" flipV="1">
            <a:off x="3487479" y="1382233"/>
            <a:ext cx="3381154" cy="850604"/>
          </a:xfrm>
          <a:prstGeom prst="bentConnector3">
            <a:avLst>
              <a:gd name="adj1" fmla="val 10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AF0130C-6A72-4CF7-A3AC-887B6B6DFC92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239311" y="2154451"/>
            <a:ext cx="126967" cy="3430451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7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877D5CA-87B4-4A8E-8F0A-C5AC368FA371}"/>
              </a:ext>
            </a:extLst>
          </p:cNvPr>
          <p:cNvSpPr txBox="1">
            <a:spLocks/>
          </p:cNvSpPr>
          <p:nvPr/>
        </p:nvSpPr>
        <p:spPr>
          <a:xfrm>
            <a:off x="1385777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6000" b="1" dirty="0"/>
              <a:t>DEMO</a:t>
            </a:r>
            <a:br>
              <a:rPr lang="es-PE" b="1" dirty="0"/>
            </a:b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966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AE20E-24C7-476D-A5FF-295B7F67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ESB, es un modelo de arquitectura para integrar sistemas, implementado en estándares XML, SOAP, REST, HTTP, etc.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Ofrecen servicios reutilizables que sobreviven a los ciclos de vida de las aplicaciones.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Abstrae a los programadores de los cambios.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Ofrece escalamiento añadiendo mas nodos.</a:t>
            </a:r>
          </a:p>
          <a:p>
            <a:pPr marL="0" indent="0">
              <a:buNone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46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6000" b="1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3FE9A-6567-42C5-8B41-6D865CD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Teoría.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“As-</a:t>
            </a:r>
            <a:r>
              <a:rPr lang="es-PE" dirty="0" err="1"/>
              <a:t>Is</a:t>
            </a:r>
            <a:r>
              <a:rPr lang="es-PE" dirty="0"/>
              <a:t>” Vs “</a:t>
            </a:r>
            <a:r>
              <a:rPr lang="es-PE" dirty="0" err="1"/>
              <a:t>To</a:t>
            </a:r>
            <a:r>
              <a:rPr lang="es-PE" dirty="0"/>
              <a:t>-Be” en la INSI.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Diagrama de distribución servidores (topología)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Requerimientos.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Flujo de Trabajo.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Casos de Uso.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Demo.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Despliegue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Conclusiones.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29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718193" cy="1325563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AS - IS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9700DF-6AC0-4711-80A1-4A3DCD59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69" y="81506"/>
            <a:ext cx="7192345" cy="67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19369"/>
            <a:ext cx="2827090" cy="1264691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TO - BE</a:t>
            </a:r>
          </a:p>
        </p:txBody>
      </p:sp>
      <p:sp>
        <p:nvSpPr>
          <p:cNvPr id="3" name="Nube 2">
            <a:extLst>
              <a:ext uri="{FF2B5EF4-FFF2-40B4-BE49-F238E27FC236}">
                <a16:creationId xmlns:a16="http://schemas.microsoft.com/office/drawing/2014/main" id="{E20626EB-EEA7-4424-8B4A-56565C0E3610}"/>
              </a:ext>
            </a:extLst>
          </p:cNvPr>
          <p:cNvSpPr/>
          <p:nvPr/>
        </p:nvSpPr>
        <p:spPr>
          <a:xfrm>
            <a:off x="4167229" y="1058021"/>
            <a:ext cx="1182848" cy="52850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E09E22F6-1A04-4916-B651-4D5EC1B163EB}"/>
              </a:ext>
            </a:extLst>
          </p:cNvPr>
          <p:cNvSpPr/>
          <p:nvPr/>
        </p:nvSpPr>
        <p:spPr>
          <a:xfrm>
            <a:off x="3853344" y="3028425"/>
            <a:ext cx="7642370" cy="87245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BUS</a:t>
            </a:r>
            <a:r>
              <a:rPr lang="es-PE" dirty="0"/>
              <a:t>S</a:t>
            </a:r>
          </a:p>
        </p:txBody>
      </p:sp>
      <p:sp>
        <p:nvSpPr>
          <p:cNvPr id="7" name="Flecha: arriba y abajo 6">
            <a:extLst>
              <a:ext uri="{FF2B5EF4-FFF2-40B4-BE49-F238E27FC236}">
                <a16:creationId xmlns:a16="http://schemas.microsoft.com/office/drawing/2014/main" id="{D0DEB490-8202-4F79-91C7-1AC8D3EF7394}"/>
              </a:ext>
            </a:extLst>
          </p:cNvPr>
          <p:cNvSpPr/>
          <p:nvPr/>
        </p:nvSpPr>
        <p:spPr>
          <a:xfrm>
            <a:off x="4651695" y="1753298"/>
            <a:ext cx="167780" cy="106540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: arriba y abajo 7">
            <a:extLst>
              <a:ext uri="{FF2B5EF4-FFF2-40B4-BE49-F238E27FC236}">
                <a16:creationId xmlns:a16="http://schemas.microsoft.com/office/drawing/2014/main" id="{F09DD7DC-01C8-4AA9-85AA-707FA12FDC89}"/>
              </a:ext>
            </a:extLst>
          </p:cNvPr>
          <p:cNvSpPr/>
          <p:nvPr/>
        </p:nvSpPr>
        <p:spPr>
          <a:xfrm>
            <a:off x="4489338" y="3982162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9760CA08-126B-4FCA-8D18-496F6F34FABD}"/>
              </a:ext>
            </a:extLst>
          </p:cNvPr>
          <p:cNvSpPr/>
          <p:nvPr/>
        </p:nvSpPr>
        <p:spPr>
          <a:xfrm>
            <a:off x="3977864" y="5951990"/>
            <a:ext cx="1052819" cy="6126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BD Recauda</a:t>
            </a:r>
          </a:p>
        </p:txBody>
      </p:sp>
      <p:sp>
        <p:nvSpPr>
          <p:cNvPr id="10" name="Flecha: arriba y abajo 9">
            <a:extLst>
              <a:ext uri="{FF2B5EF4-FFF2-40B4-BE49-F238E27FC236}">
                <a16:creationId xmlns:a16="http://schemas.microsoft.com/office/drawing/2014/main" id="{3E0BAE97-FDC1-45FA-AA63-A263955B2BB9}"/>
              </a:ext>
            </a:extLst>
          </p:cNvPr>
          <p:cNvSpPr/>
          <p:nvPr/>
        </p:nvSpPr>
        <p:spPr>
          <a:xfrm>
            <a:off x="4423094" y="5362363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56673E65-728F-4F27-8BC7-FC210923FE9D}"/>
              </a:ext>
            </a:extLst>
          </p:cNvPr>
          <p:cNvSpPr/>
          <p:nvPr/>
        </p:nvSpPr>
        <p:spPr>
          <a:xfrm>
            <a:off x="5455376" y="5951990"/>
            <a:ext cx="1112937" cy="6126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BD Catalogo</a:t>
            </a:r>
          </a:p>
        </p:txBody>
      </p:sp>
      <p:sp>
        <p:nvSpPr>
          <p:cNvPr id="12" name="Diagrama de flujo: disco magnético 11">
            <a:extLst>
              <a:ext uri="{FF2B5EF4-FFF2-40B4-BE49-F238E27FC236}">
                <a16:creationId xmlns:a16="http://schemas.microsoft.com/office/drawing/2014/main" id="{F3A0FE85-4E95-4679-AC80-F25998E453F1}"/>
              </a:ext>
            </a:extLst>
          </p:cNvPr>
          <p:cNvSpPr/>
          <p:nvPr/>
        </p:nvSpPr>
        <p:spPr>
          <a:xfrm>
            <a:off x="7118061" y="5951990"/>
            <a:ext cx="1112937" cy="6126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BD Declaración</a:t>
            </a:r>
          </a:p>
        </p:txBody>
      </p:sp>
      <p:sp>
        <p:nvSpPr>
          <p:cNvPr id="13" name="Diagrama de flujo: disco magnético 12">
            <a:extLst>
              <a:ext uri="{FF2B5EF4-FFF2-40B4-BE49-F238E27FC236}">
                <a16:creationId xmlns:a16="http://schemas.microsoft.com/office/drawing/2014/main" id="{8227FFF8-F7B4-4C7A-AFB7-D3A61B8AA54C}"/>
              </a:ext>
            </a:extLst>
          </p:cNvPr>
          <p:cNvSpPr/>
          <p:nvPr/>
        </p:nvSpPr>
        <p:spPr>
          <a:xfrm>
            <a:off x="8531608" y="5951990"/>
            <a:ext cx="1160476" cy="6126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BD Acciones Control</a:t>
            </a:r>
          </a:p>
        </p:txBody>
      </p:sp>
      <p:sp>
        <p:nvSpPr>
          <p:cNvPr id="14" name="Diagrama de flujo: disco magnético 13">
            <a:extLst>
              <a:ext uri="{FF2B5EF4-FFF2-40B4-BE49-F238E27FC236}">
                <a16:creationId xmlns:a16="http://schemas.microsoft.com/office/drawing/2014/main" id="{41BCE28A-4ADC-4213-8AC3-21CB623DB866}"/>
              </a:ext>
            </a:extLst>
          </p:cNvPr>
          <p:cNvSpPr/>
          <p:nvPr/>
        </p:nvSpPr>
        <p:spPr>
          <a:xfrm>
            <a:off x="10150600" y="5855517"/>
            <a:ext cx="1282110" cy="70912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BD </a:t>
            </a:r>
            <a:r>
              <a:rPr lang="es-PE" sz="1400" dirty="0" err="1">
                <a:solidFill>
                  <a:schemeClr val="tx1"/>
                </a:solidFill>
              </a:rPr>
              <a:t>ReconFisico</a:t>
            </a:r>
            <a:endParaRPr lang="es-PE" sz="1400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2945340-AE99-427A-8B92-90F6623F0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167229" y="3109707"/>
            <a:ext cx="1009650" cy="571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1128E41-AC0E-48B4-AABF-C9F327EA5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902966" y="3178902"/>
            <a:ext cx="1009650" cy="5715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3FD165A-BBC5-4BFC-B91A-113D7C835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531608" y="3159605"/>
            <a:ext cx="1009650" cy="571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2C93355-DC3D-484B-88D3-D00329CF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150600" y="3192163"/>
            <a:ext cx="1009650" cy="5715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0D3BBF8-5634-452E-978E-5E2474CC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46" y="4571788"/>
            <a:ext cx="1314450" cy="7905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82F267E-DF61-4204-9DE6-1B2B2D2D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512" y="4571788"/>
            <a:ext cx="1466850" cy="866775"/>
          </a:xfrm>
          <a:prstGeom prst="rect">
            <a:avLst/>
          </a:prstGeom>
        </p:spPr>
      </p:pic>
      <p:sp>
        <p:nvSpPr>
          <p:cNvPr id="21" name="Flecha: arriba y abajo 20">
            <a:extLst>
              <a:ext uri="{FF2B5EF4-FFF2-40B4-BE49-F238E27FC236}">
                <a16:creationId xmlns:a16="http://schemas.microsoft.com/office/drawing/2014/main" id="{3754001B-9D62-4E26-AFCF-B80F3FF4402F}"/>
              </a:ext>
            </a:extLst>
          </p:cNvPr>
          <p:cNvSpPr/>
          <p:nvPr/>
        </p:nvSpPr>
        <p:spPr>
          <a:xfrm>
            <a:off x="5869030" y="4020626"/>
            <a:ext cx="162357" cy="56728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Flecha: arriba y abajo 21">
            <a:extLst>
              <a:ext uri="{FF2B5EF4-FFF2-40B4-BE49-F238E27FC236}">
                <a16:creationId xmlns:a16="http://schemas.microsoft.com/office/drawing/2014/main" id="{5AD959CA-F17C-464F-9BE9-0D917F7C51F3}"/>
              </a:ext>
            </a:extLst>
          </p:cNvPr>
          <p:cNvSpPr/>
          <p:nvPr/>
        </p:nvSpPr>
        <p:spPr>
          <a:xfrm>
            <a:off x="7464450" y="3998280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: arriba y abajo 22">
            <a:extLst>
              <a:ext uri="{FF2B5EF4-FFF2-40B4-BE49-F238E27FC236}">
                <a16:creationId xmlns:a16="http://schemas.microsoft.com/office/drawing/2014/main" id="{4BD78B94-CB12-4F87-99D6-7606C0030525}"/>
              </a:ext>
            </a:extLst>
          </p:cNvPr>
          <p:cNvSpPr/>
          <p:nvPr/>
        </p:nvSpPr>
        <p:spPr>
          <a:xfrm>
            <a:off x="9010702" y="4009453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Flecha: arriba y abajo 23">
            <a:extLst>
              <a:ext uri="{FF2B5EF4-FFF2-40B4-BE49-F238E27FC236}">
                <a16:creationId xmlns:a16="http://schemas.microsoft.com/office/drawing/2014/main" id="{B4FB4755-60BF-4B3F-AC2C-FF46BE564746}"/>
              </a:ext>
            </a:extLst>
          </p:cNvPr>
          <p:cNvSpPr/>
          <p:nvPr/>
        </p:nvSpPr>
        <p:spPr>
          <a:xfrm>
            <a:off x="10574246" y="3982162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6B6BF6E-4081-48FC-83D9-24AE32752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314" y="4625517"/>
            <a:ext cx="1162050" cy="85725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B820974-DE8A-49E5-863E-0A3727650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051" y="4669722"/>
            <a:ext cx="1443921" cy="76884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2391E28-FCCE-4DB1-B306-CD2EEBBC9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238" y="4571788"/>
            <a:ext cx="1352550" cy="866775"/>
          </a:xfrm>
          <a:prstGeom prst="rect">
            <a:avLst/>
          </a:prstGeom>
        </p:spPr>
      </p:pic>
      <p:sp>
        <p:nvSpPr>
          <p:cNvPr id="29" name="Flecha: arriba y abajo 28">
            <a:extLst>
              <a:ext uri="{FF2B5EF4-FFF2-40B4-BE49-F238E27FC236}">
                <a16:creationId xmlns:a16="http://schemas.microsoft.com/office/drawing/2014/main" id="{1B44677A-D9EA-42BC-9054-5CEAEB15E258}"/>
              </a:ext>
            </a:extLst>
          </p:cNvPr>
          <p:cNvSpPr/>
          <p:nvPr/>
        </p:nvSpPr>
        <p:spPr>
          <a:xfrm>
            <a:off x="5885791" y="5362363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lecha: arriba y abajo 29">
            <a:extLst>
              <a:ext uri="{FF2B5EF4-FFF2-40B4-BE49-F238E27FC236}">
                <a16:creationId xmlns:a16="http://schemas.microsoft.com/office/drawing/2014/main" id="{4D375E93-EB3F-4109-8225-C30F8C5CABFC}"/>
              </a:ext>
            </a:extLst>
          </p:cNvPr>
          <p:cNvSpPr/>
          <p:nvPr/>
        </p:nvSpPr>
        <p:spPr>
          <a:xfrm>
            <a:off x="7490629" y="5400464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Flecha: arriba y abajo 30">
            <a:extLst>
              <a:ext uri="{FF2B5EF4-FFF2-40B4-BE49-F238E27FC236}">
                <a16:creationId xmlns:a16="http://schemas.microsoft.com/office/drawing/2014/main" id="{4E38D271-0A70-45EB-B372-02F3873F1B25}"/>
              </a:ext>
            </a:extLst>
          </p:cNvPr>
          <p:cNvSpPr/>
          <p:nvPr/>
        </p:nvSpPr>
        <p:spPr>
          <a:xfrm>
            <a:off x="9036433" y="5385732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Flecha: arriba y abajo 31">
            <a:extLst>
              <a:ext uri="{FF2B5EF4-FFF2-40B4-BE49-F238E27FC236}">
                <a16:creationId xmlns:a16="http://schemas.microsoft.com/office/drawing/2014/main" id="{2299DB6F-82E3-49C6-A2B0-53E5D8457599}"/>
              </a:ext>
            </a:extLst>
          </p:cNvPr>
          <p:cNvSpPr/>
          <p:nvPr/>
        </p:nvSpPr>
        <p:spPr>
          <a:xfrm>
            <a:off x="10644758" y="5362363"/>
            <a:ext cx="162357" cy="58962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FEFE12F-A7AF-4D82-A947-2C9714A72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3956" y="293362"/>
            <a:ext cx="454751" cy="816575"/>
          </a:xfrm>
          <a:prstGeom prst="rect">
            <a:avLst/>
          </a:prstGeom>
        </p:spPr>
      </p:pic>
      <p:sp>
        <p:nvSpPr>
          <p:cNvPr id="34" name="Flecha: arriba y abajo 33">
            <a:extLst>
              <a:ext uri="{FF2B5EF4-FFF2-40B4-BE49-F238E27FC236}">
                <a16:creationId xmlns:a16="http://schemas.microsoft.com/office/drawing/2014/main" id="{89A564EF-49D9-4839-807F-7F1337E95715}"/>
              </a:ext>
            </a:extLst>
          </p:cNvPr>
          <p:cNvSpPr/>
          <p:nvPr/>
        </p:nvSpPr>
        <p:spPr>
          <a:xfrm>
            <a:off x="7767682" y="2319708"/>
            <a:ext cx="167780" cy="87245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B2A5DA9-B561-47AD-B933-7BFD2B84D2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629" y="1629553"/>
            <a:ext cx="683000" cy="70197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0096D020-54AE-48F6-BA51-572403DAB3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7013" y="231402"/>
            <a:ext cx="1066800" cy="79057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A965130-A034-4F2D-AAA0-8E329F75FE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5432" y="420995"/>
            <a:ext cx="1190563" cy="46164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D2E2896-42E4-491F-8810-7BFD4FAB1E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6022" y="136521"/>
            <a:ext cx="851928" cy="783022"/>
          </a:xfrm>
          <a:prstGeom prst="rect">
            <a:avLst/>
          </a:prstGeom>
        </p:spPr>
      </p:pic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12F4CF16-6612-4E50-A001-F262C5D26E15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6191333" y="1109938"/>
            <a:ext cx="1299297" cy="6433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AEED6CF6-F17A-4650-BEFE-15AACE5EB6C1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7482483" y="1279907"/>
            <a:ext cx="607576" cy="917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0D142C4-EFB4-474B-A4A0-EDB8AA73F3C5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 flipV="1">
            <a:off x="8173629" y="882642"/>
            <a:ext cx="1307085" cy="10978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FDB77197-F24C-49AA-91DE-6C6495D186AA}"/>
              </a:ext>
            </a:extLst>
          </p:cNvPr>
          <p:cNvCxnSpPr>
            <a:endCxn id="38" idx="2"/>
          </p:cNvCxnSpPr>
          <p:nvPr/>
        </p:nvCxnSpPr>
        <p:spPr>
          <a:xfrm flipV="1">
            <a:off x="8230998" y="919543"/>
            <a:ext cx="3150988" cy="8712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2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533D1D-8108-4054-A232-3F0A77AD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91" y="0"/>
            <a:ext cx="6470009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932571-BF7C-4077-9F74-C0479F7795AB}"/>
              </a:ext>
            </a:extLst>
          </p:cNvPr>
          <p:cNvSpPr/>
          <p:nvPr/>
        </p:nvSpPr>
        <p:spPr>
          <a:xfrm>
            <a:off x="212653" y="1998028"/>
            <a:ext cx="4500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Ejemplos de invocaciones:</a:t>
            </a:r>
            <a:endParaRPr lang="es-PE" sz="2400" u="sng" dirty="0"/>
          </a:p>
          <a:p>
            <a:r>
              <a:rPr lang="es-PE" sz="2400" b="1" u="sng" dirty="0"/>
              <a:t>REST: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>
                <a:hlinkClick r:id="rId3"/>
              </a:rPr>
              <a:t>http://api.sunat.peru</a:t>
            </a:r>
            <a:r>
              <a:rPr lang="es-PE" sz="2400" dirty="0">
                <a:highlight>
                  <a:srgbClr val="FFFF00"/>
                </a:highlight>
                <a:hlinkClick r:id="rId3"/>
              </a:rPr>
              <a:t>/v1/</a:t>
            </a:r>
            <a:r>
              <a:rPr lang="es-PE" sz="2400" dirty="0">
                <a:hlinkClick r:id="rId3"/>
              </a:rPr>
              <a:t>gestionriesgo/seleccion/t/asignar</a:t>
            </a:r>
            <a:endParaRPr lang="es-PE" sz="2400" dirty="0"/>
          </a:p>
          <a:p>
            <a:endParaRPr lang="es-PE" sz="2400" dirty="0"/>
          </a:p>
          <a:p>
            <a:r>
              <a:rPr lang="es-PE" sz="2400" b="1" u="sng" dirty="0"/>
              <a:t>SOAP: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>
                <a:hlinkClick r:id="rId4"/>
              </a:rPr>
              <a:t>https://ws.sunat.gob.pe</a:t>
            </a:r>
            <a:r>
              <a:rPr lang="es-PE" sz="2400" dirty="0">
                <a:highlight>
                  <a:srgbClr val="FFFF00"/>
                </a:highlight>
                <a:hlinkClick r:id="rId4"/>
              </a:rPr>
              <a:t>/ws</a:t>
            </a:r>
            <a:r>
              <a:rPr lang="es-PE" sz="2400" dirty="0">
                <a:hlinkClick r:id="rId4"/>
              </a:rPr>
              <a:t>/controladuanero/</a:t>
            </a:r>
            <a:r>
              <a:rPr lang="es-PE" sz="2400" dirty="0"/>
              <a:t>ReconocimientoFisicoService.htm?wsdl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>
                <a:hlinkClick r:id="rId4"/>
              </a:rPr>
              <a:t>https://ws.sunat.gob.pe</a:t>
            </a:r>
            <a:r>
              <a:rPr lang="es-PE" sz="2400" dirty="0">
                <a:highlight>
                  <a:srgbClr val="FFFF00"/>
                </a:highlight>
                <a:hlinkClick r:id="rId4"/>
              </a:rPr>
              <a:t>/ws</a:t>
            </a:r>
            <a:r>
              <a:rPr lang="es-PE" sz="2400" dirty="0">
                <a:hlinkClick r:id="rId4"/>
              </a:rPr>
              <a:t>/</a:t>
            </a:r>
            <a:r>
              <a:rPr lang="es-PE" sz="2400" dirty="0">
                <a:highlight>
                  <a:srgbClr val="00FF00"/>
                </a:highlight>
                <a:hlinkClick r:id="rId4"/>
              </a:rPr>
              <a:t>v2</a:t>
            </a:r>
            <a:r>
              <a:rPr lang="es-PE" sz="2400" dirty="0">
                <a:hlinkClick r:id="rId4"/>
              </a:rPr>
              <a:t>/controladuanero/</a:t>
            </a:r>
            <a:r>
              <a:rPr lang="es-PE" sz="2400" dirty="0"/>
              <a:t>ReconocimientoFisicoService.htm?wsdl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04FF54-CBA9-47D9-B31A-0B1DC088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85"/>
            <a:ext cx="5519057" cy="1371601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 DISTRIBUCIÓN </a:t>
            </a:r>
            <a:b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 SERVIDORES</a:t>
            </a:r>
          </a:p>
        </p:txBody>
      </p:sp>
    </p:spTree>
    <p:extLst>
      <p:ext uri="{BB962C8B-B14F-4D97-AF65-F5344CB8AC3E}">
        <p14:creationId xmlns:p14="http://schemas.microsoft.com/office/powerpoint/2010/main" val="21171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B0BB4-2D79-4CC8-A82C-D451672E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43222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3600" dirty="0"/>
              <a:t>Permisos de RED (SIGESI)</a:t>
            </a:r>
          </a:p>
          <a:p>
            <a:pPr lvl="1"/>
            <a:r>
              <a:rPr lang="es-PE" sz="3200" dirty="0"/>
              <a:t>IBMESBQM1 , 192.168.56.109  /PUERTO: 1414  </a:t>
            </a:r>
          </a:p>
          <a:p>
            <a:pPr lvl="1"/>
            <a:r>
              <a:rPr lang="es-PE" sz="3200" dirty="0"/>
              <a:t>IBMESBQM2 , 192.168.56.110  /PUERTO: 1415</a:t>
            </a:r>
          </a:p>
          <a:p>
            <a:pPr lvl="1"/>
            <a:r>
              <a:rPr lang="es-PE" sz="3200" dirty="0"/>
              <a:t>BALACEADOR BUS 192.168.56.106 /PUERTO: 80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dirty="0"/>
              <a:t>Instalación software (SIGESI)</a:t>
            </a:r>
          </a:p>
          <a:p>
            <a:pPr lvl="1"/>
            <a:r>
              <a:rPr lang="sv-SE" sz="3200" dirty="0"/>
              <a:t>IBM Integration Toolkit Version: 9.0.X.Y</a:t>
            </a:r>
          </a:p>
          <a:p>
            <a:pPr lvl="1"/>
            <a:r>
              <a:rPr lang="sv-SE" sz="3200" dirty="0"/>
              <a:t>POSTMAN</a:t>
            </a:r>
          </a:p>
          <a:p>
            <a:pPr lvl="1"/>
            <a:r>
              <a:rPr lang="sv-SE" sz="3200" dirty="0"/>
              <a:t>SOAPUI</a:t>
            </a:r>
          </a:p>
          <a:p>
            <a:pPr marL="457200" lvl="1" indent="0">
              <a:buNone/>
            </a:pPr>
            <a:endParaRPr lang="sv-SE" sz="3200" dirty="0"/>
          </a:p>
          <a:p>
            <a:pPr marL="457200" lvl="1" indent="0">
              <a:buNone/>
            </a:pPr>
            <a:endParaRPr lang="sv-SE" sz="3200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76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-173131"/>
            <a:ext cx="11536326" cy="1325563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FLUJO DE TRABAJO PARA CONSTRUIR </a:t>
            </a:r>
            <a:b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UN SERVICIO REST/SOAP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159C2-D99C-4B75-9584-70148F85A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"/>
          <a:stretch/>
        </p:blipFill>
        <p:spPr>
          <a:xfrm>
            <a:off x="1422768" y="966432"/>
            <a:ext cx="8678161" cy="58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94186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CASO1: EXPONER UN SERVICIO REST INTERNO</a:t>
            </a:r>
          </a:p>
        </p:txBody>
      </p:sp>
    </p:spTree>
    <p:extLst>
      <p:ext uri="{BB962C8B-B14F-4D97-AF65-F5344CB8AC3E}">
        <p14:creationId xmlns:p14="http://schemas.microsoft.com/office/powerpoint/2010/main" val="22854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94186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CASO1: EXPONER UN SERVICIO REST INTERNO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9EC4AB-99A3-4B3B-A2AE-C8F8EFB13A6C}"/>
              </a:ext>
            </a:extLst>
          </p:cNvPr>
          <p:cNvSpPr/>
          <p:nvPr/>
        </p:nvSpPr>
        <p:spPr>
          <a:xfrm>
            <a:off x="227358" y="1079906"/>
            <a:ext cx="9956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http://gitlab.insi.sunat.peru/esbapp/estrategico2-aduanero-vuce-esbapp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DC853-3D03-4A29-A47F-5AA34947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08" y="1822132"/>
            <a:ext cx="8530722" cy="47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9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279</Words>
  <Application>Microsoft Office PowerPoint</Application>
  <PresentationFormat>Panorámica</PresentationFormat>
  <Paragraphs>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IBM INTEGRATION BUS </vt:lpstr>
      <vt:lpstr>INDICE</vt:lpstr>
      <vt:lpstr>AS - IS</vt:lpstr>
      <vt:lpstr>TO - BE</vt:lpstr>
      <vt:lpstr>DIAGRAMA DISTRIBUCIÓN  DE SERVIDORES</vt:lpstr>
      <vt:lpstr>REQUERIMIENTOS</vt:lpstr>
      <vt:lpstr>FLUJO DE TRABAJO PARA CONSTRUIR  UN SERVICIO REST/SOAP</vt:lpstr>
      <vt:lpstr>CASO1: EXPONER UN SERVICIO REST INTERNO</vt:lpstr>
      <vt:lpstr>CASO1: EXPONER UN SERVICIO REST INTERNO</vt:lpstr>
      <vt:lpstr>CASO2: CONSUMIR UN SERVICIO REST EXTERNO</vt:lpstr>
      <vt:lpstr>CASO3: INVOCAR UN SERVICIO SOAP EXTERNO</vt:lpstr>
      <vt:lpstr>CASO4: EXPONER UN SERVICIO SOAP PARA EXTERNOS</vt:lpstr>
      <vt:lpstr>DESPLIEGUE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Mancilla Antay Alex Felipe</dc:creator>
  <cp:lastModifiedBy>Alex Mancilla</cp:lastModifiedBy>
  <cp:revision>28</cp:revision>
  <dcterms:created xsi:type="dcterms:W3CDTF">2019-03-14T15:36:41Z</dcterms:created>
  <dcterms:modified xsi:type="dcterms:W3CDTF">2019-03-15T03:43:55Z</dcterms:modified>
</cp:coreProperties>
</file>