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314" r:id="rId5"/>
    <p:sldId id="316" r:id="rId6"/>
    <p:sldId id="315" r:id="rId7"/>
  </p:sldIdLst>
  <p:sldSz cx="12192000" cy="6858000"/>
  <p:notesSz cx="6858000" cy="9144000"/>
  <p:embeddedFontLst>
    <p:embeddedFont>
      <p:font typeface="ＭＳ Ｐゴシック" panose="020B0600070205080204" pitchFamily="34" charset="-128"/>
      <p:regular r:id="rId9"/>
    </p:embeddedFont>
    <p:embeddedFont>
      <p:font typeface="Arial Rounded MT Bold" panose="020F0704030504030204" pitchFamily="34" charset="0"/>
      <p:regular r:id="rId10"/>
    </p:embeddedFont>
    <p:embeddedFont>
      <p:font typeface="Berlin Sans FB" panose="020E0602020502020306" pitchFamily="34" charset="0"/>
      <p:regular r:id="rId11"/>
      <p:bold r:id="rId12"/>
    </p:embeddedFont>
    <p:embeddedFont>
      <p:font typeface="Open Sans" panose="020B0606030504020204" pitchFamily="34" charset="0"/>
      <p:regular r:id="rId13"/>
      <p:bold r:id="rId14"/>
      <p:italic r:id="rId15"/>
      <p:boldItalic r:id="rId16"/>
    </p:embeddedFont>
    <p:embeddedFont>
      <p:font typeface="Open Sans Bold" panose="020B0806030504020204" pitchFamily="34" charset="0"/>
      <p:bold r:id="rId17"/>
    </p:embeddedFont>
    <p:embeddedFont>
      <p:font typeface="Oswald" panose="00000500000000000000"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eD4EgkAYeJmjea1qsKSy5ujs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F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378828-A8E8-488E-90B6-11AB83F08918}">
  <a:tblStyle styleId="{39378828-A8E8-488E-90B6-11AB83F089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 name="Google Shape;9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415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625372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Oswald"/>
                <a:ea typeface="Oswald"/>
                <a:cs typeface="Oswald"/>
                <a:sym typeface="Oswald"/>
              </a:defRPr>
            </a:lvl1pPr>
            <a:lvl2pPr marL="0" lvl="1" indent="0" algn="r">
              <a:spcBef>
                <a:spcPts val="0"/>
              </a:spcBef>
              <a:spcAft>
                <a:spcPts val="0"/>
              </a:spcAft>
              <a:buNone/>
              <a:defRPr sz="1200" b="0" i="0" u="none" strike="noStrike" cap="none">
                <a:solidFill>
                  <a:srgbClr val="898989"/>
                </a:solidFill>
                <a:latin typeface="Oswald"/>
                <a:ea typeface="Oswald"/>
                <a:cs typeface="Oswald"/>
                <a:sym typeface="Oswald"/>
              </a:defRPr>
            </a:lvl2pPr>
            <a:lvl3pPr marL="0" lvl="2" indent="0" algn="r">
              <a:spcBef>
                <a:spcPts val="0"/>
              </a:spcBef>
              <a:spcAft>
                <a:spcPts val="0"/>
              </a:spcAft>
              <a:buNone/>
              <a:defRPr sz="1200" b="0" i="0" u="none" strike="noStrike" cap="none">
                <a:solidFill>
                  <a:srgbClr val="898989"/>
                </a:solidFill>
                <a:latin typeface="Oswald"/>
                <a:ea typeface="Oswald"/>
                <a:cs typeface="Oswald"/>
                <a:sym typeface="Oswald"/>
              </a:defRPr>
            </a:lvl3pPr>
            <a:lvl4pPr marL="0" lvl="3" indent="0" algn="r">
              <a:spcBef>
                <a:spcPts val="0"/>
              </a:spcBef>
              <a:spcAft>
                <a:spcPts val="0"/>
              </a:spcAft>
              <a:buNone/>
              <a:defRPr sz="1200" b="0" i="0" u="none" strike="noStrike" cap="none">
                <a:solidFill>
                  <a:srgbClr val="898989"/>
                </a:solidFill>
                <a:latin typeface="Oswald"/>
                <a:ea typeface="Oswald"/>
                <a:cs typeface="Oswald"/>
                <a:sym typeface="Oswald"/>
              </a:defRPr>
            </a:lvl4pPr>
            <a:lvl5pPr marL="0" lvl="4" indent="0" algn="r">
              <a:spcBef>
                <a:spcPts val="0"/>
              </a:spcBef>
              <a:spcAft>
                <a:spcPts val="0"/>
              </a:spcAft>
              <a:buNone/>
              <a:defRPr sz="1200" b="0" i="0" u="none" strike="noStrike" cap="none">
                <a:solidFill>
                  <a:srgbClr val="898989"/>
                </a:solidFill>
                <a:latin typeface="Oswald"/>
                <a:ea typeface="Oswald"/>
                <a:cs typeface="Oswald"/>
                <a:sym typeface="Oswald"/>
              </a:defRPr>
            </a:lvl5pPr>
            <a:lvl6pPr marL="0" lvl="5" indent="0" algn="r">
              <a:spcBef>
                <a:spcPts val="0"/>
              </a:spcBef>
              <a:spcAft>
                <a:spcPts val="0"/>
              </a:spcAft>
              <a:buNone/>
              <a:defRPr sz="1200" b="0" i="0" u="none" strike="noStrike" cap="none">
                <a:solidFill>
                  <a:srgbClr val="898989"/>
                </a:solidFill>
                <a:latin typeface="Oswald"/>
                <a:ea typeface="Oswald"/>
                <a:cs typeface="Oswald"/>
                <a:sym typeface="Oswald"/>
              </a:defRPr>
            </a:lvl6pPr>
            <a:lvl7pPr marL="0" lvl="6" indent="0" algn="r">
              <a:spcBef>
                <a:spcPts val="0"/>
              </a:spcBef>
              <a:spcAft>
                <a:spcPts val="0"/>
              </a:spcAft>
              <a:buNone/>
              <a:defRPr sz="1200" b="0" i="0" u="none" strike="noStrike" cap="none">
                <a:solidFill>
                  <a:srgbClr val="898989"/>
                </a:solidFill>
                <a:latin typeface="Oswald"/>
                <a:ea typeface="Oswald"/>
                <a:cs typeface="Oswald"/>
                <a:sym typeface="Oswald"/>
              </a:defRPr>
            </a:lvl7pPr>
            <a:lvl8pPr marL="0" lvl="7" indent="0" algn="r">
              <a:spcBef>
                <a:spcPts val="0"/>
              </a:spcBef>
              <a:spcAft>
                <a:spcPts val="0"/>
              </a:spcAft>
              <a:buNone/>
              <a:defRPr sz="1200" b="0" i="0" u="none" strike="noStrike" cap="none">
                <a:solidFill>
                  <a:srgbClr val="898989"/>
                </a:solidFill>
                <a:latin typeface="Oswald"/>
                <a:ea typeface="Oswald"/>
                <a:cs typeface="Oswald"/>
                <a:sym typeface="Oswald"/>
              </a:defRPr>
            </a:lvl8pPr>
            <a:lvl9pPr marL="0" lvl="8" indent="0" algn="r">
              <a:spcBef>
                <a:spcPts val="0"/>
              </a:spcBef>
              <a:spcAft>
                <a:spcPts val="0"/>
              </a:spcAft>
              <a:buNone/>
              <a:defRPr sz="12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580606" y="-1875631"/>
            <a:ext cx="5030788"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609600" y="1095375"/>
            <a:ext cx="10972800" cy="5030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2"/>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3"/>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7"/>
          <p:cNvSpPr>
            <a:spLocks noGrp="1"/>
          </p:cNvSpPr>
          <p:nvPr>
            <p:ph type="pic" idx="2"/>
          </p:nvPr>
        </p:nvSpPr>
        <p:spPr>
          <a:xfrm>
            <a:off x="2389717" y="612775"/>
            <a:ext cx="7315200" cy="4114800"/>
          </a:xfrm>
          <a:prstGeom prst="rect">
            <a:avLst/>
          </a:prstGeom>
          <a:noFill/>
          <a:ln>
            <a:noFill/>
          </a:ln>
        </p:spPr>
      </p:sp>
      <p:sp>
        <p:nvSpPr>
          <p:cNvPr id="68" name="Google Shape;68;p1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Oswald"/>
                <a:ea typeface="Oswald"/>
                <a:cs typeface="Oswald"/>
                <a:sym typeface="Oswald"/>
              </a:defRPr>
            </a:lvl1pPr>
            <a:lvl2pPr marR="0" lvl="1" algn="ctr" rtl="0">
              <a:spcBef>
                <a:spcPts val="0"/>
              </a:spcBef>
              <a:spcAft>
                <a:spcPts val="0"/>
              </a:spcAft>
              <a:buSzPts val="1400"/>
              <a:buNone/>
              <a:defRPr sz="4400" b="0" i="0" u="none" strike="noStrike" cap="none">
                <a:solidFill>
                  <a:schemeClr val="dk1"/>
                </a:solidFill>
                <a:latin typeface="Oswald"/>
                <a:ea typeface="Oswald"/>
                <a:cs typeface="Oswald"/>
                <a:sym typeface="Oswald"/>
              </a:defRPr>
            </a:lvl2pPr>
            <a:lvl3pPr marR="0" lvl="2" algn="ctr" rtl="0">
              <a:spcBef>
                <a:spcPts val="0"/>
              </a:spcBef>
              <a:spcAft>
                <a:spcPts val="0"/>
              </a:spcAft>
              <a:buSzPts val="1400"/>
              <a:buNone/>
              <a:defRPr sz="4400" b="0" i="0" u="none" strike="noStrike" cap="none">
                <a:solidFill>
                  <a:schemeClr val="dk1"/>
                </a:solidFill>
                <a:latin typeface="Oswald"/>
                <a:ea typeface="Oswald"/>
                <a:cs typeface="Oswald"/>
                <a:sym typeface="Oswald"/>
              </a:defRPr>
            </a:lvl3pPr>
            <a:lvl4pPr marR="0" lvl="3" algn="ctr" rtl="0">
              <a:spcBef>
                <a:spcPts val="0"/>
              </a:spcBef>
              <a:spcAft>
                <a:spcPts val="0"/>
              </a:spcAft>
              <a:buSzPts val="1400"/>
              <a:buNone/>
              <a:defRPr sz="4400" b="0" i="0" u="none" strike="noStrike" cap="none">
                <a:solidFill>
                  <a:schemeClr val="dk1"/>
                </a:solidFill>
                <a:latin typeface="Oswald"/>
                <a:ea typeface="Oswald"/>
                <a:cs typeface="Oswald"/>
                <a:sym typeface="Oswald"/>
              </a:defRPr>
            </a:lvl4pPr>
            <a:lvl5pPr marR="0" lvl="4" algn="ctr" rtl="0">
              <a:spcBef>
                <a:spcPts val="0"/>
              </a:spcBef>
              <a:spcAft>
                <a:spcPts val="0"/>
              </a:spcAft>
              <a:buSzPts val="1400"/>
              <a:buNone/>
              <a:defRPr sz="4400" b="0" i="0" u="none" strike="noStrike" cap="none">
                <a:solidFill>
                  <a:schemeClr val="dk1"/>
                </a:solidFill>
                <a:latin typeface="Oswald"/>
                <a:ea typeface="Oswald"/>
                <a:cs typeface="Oswald"/>
                <a:sym typeface="Oswald"/>
              </a:defRPr>
            </a:lvl5pPr>
            <a:lvl6pPr marR="0" lvl="5" algn="ctr" rtl="0">
              <a:spcBef>
                <a:spcPts val="0"/>
              </a:spcBef>
              <a:spcAft>
                <a:spcPts val="0"/>
              </a:spcAft>
              <a:buSzPts val="1400"/>
              <a:buNone/>
              <a:defRPr sz="4400" b="0" i="0" u="none" strike="noStrike" cap="none">
                <a:solidFill>
                  <a:schemeClr val="dk1"/>
                </a:solidFill>
                <a:latin typeface="Oswald"/>
                <a:ea typeface="Oswald"/>
                <a:cs typeface="Oswald"/>
                <a:sym typeface="Oswald"/>
              </a:defRPr>
            </a:lvl6pPr>
            <a:lvl7pPr marR="0" lvl="6" algn="ctr" rtl="0">
              <a:spcBef>
                <a:spcPts val="0"/>
              </a:spcBef>
              <a:spcAft>
                <a:spcPts val="0"/>
              </a:spcAft>
              <a:buSzPts val="1400"/>
              <a:buNone/>
              <a:defRPr sz="4400" b="0" i="0" u="none" strike="noStrike" cap="none">
                <a:solidFill>
                  <a:schemeClr val="dk1"/>
                </a:solidFill>
                <a:latin typeface="Oswald"/>
                <a:ea typeface="Oswald"/>
                <a:cs typeface="Oswald"/>
                <a:sym typeface="Oswald"/>
              </a:defRPr>
            </a:lvl7pPr>
            <a:lvl8pPr marR="0" lvl="7" algn="ctr" rtl="0">
              <a:spcBef>
                <a:spcPts val="0"/>
              </a:spcBef>
              <a:spcAft>
                <a:spcPts val="0"/>
              </a:spcAft>
              <a:buSzPts val="1400"/>
              <a:buNone/>
              <a:defRPr sz="4400" b="0" i="0" u="none" strike="noStrike" cap="none">
                <a:solidFill>
                  <a:schemeClr val="dk1"/>
                </a:solidFill>
                <a:latin typeface="Oswald"/>
                <a:ea typeface="Oswald"/>
                <a:cs typeface="Oswald"/>
                <a:sym typeface="Oswald"/>
              </a:defRPr>
            </a:lvl8pPr>
            <a:lvl9pPr marR="0" lvl="8" algn="ctr" rtl="0">
              <a:spcBef>
                <a:spcPts val="0"/>
              </a:spcBef>
              <a:spcAft>
                <a:spcPts val="0"/>
              </a:spcAft>
              <a:buSzPts val="1400"/>
              <a:buNone/>
              <a:defRPr sz="4400" b="0" i="0" u="none" strike="noStrike" cap="none">
                <a:solidFill>
                  <a:schemeClr val="dk1"/>
                </a:solidFill>
                <a:latin typeface="Oswald"/>
                <a:ea typeface="Oswald"/>
                <a:cs typeface="Oswald"/>
                <a:sym typeface="Oswald"/>
              </a:defRPr>
            </a:lvl9pPr>
          </a:lstStyle>
          <a:p>
            <a:endParaRPr/>
          </a:p>
        </p:txBody>
      </p:sp>
      <p:sp>
        <p:nvSpPr>
          <p:cNvPr id="11" name="Google Shape;11;p8"/>
          <p:cNvSpPr txBox="1">
            <a:spLocks noGrp="1"/>
          </p:cNvSpPr>
          <p:nvPr>
            <p:ph type="body" idx="1"/>
          </p:nvPr>
        </p:nvSpPr>
        <p:spPr>
          <a:xfrm>
            <a:off x="609600" y="1095375"/>
            <a:ext cx="10972800" cy="503078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Oswald"/>
                <a:ea typeface="Oswald"/>
                <a:cs typeface="Oswald"/>
                <a:sym typeface="Oswald"/>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Oswald"/>
                <a:ea typeface="Oswald"/>
                <a:cs typeface="Oswald"/>
                <a:sym typeface="Oswald"/>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Oswald"/>
                <a:ea typeface="Oswald"/>
                <a:cs typeface="Oswald"/>
                <a:sym typeface="Oswald"/>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Oswald"/>
                <a:ea typeface="Oswald"/>
                <a:cs typeface="Oswald"/>
                <a:sym typeface="Oswald"/>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Oswald"/>
                <a:ea typeface="Oswald"/>
                <a:cs typeface="Oswald"/>
                <a:sym typeface="Oswald"/>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Oswald"/>
                <a:ea typeface="Oswald"/>
                <a:cs typeface="Oswald"/>
                <a:sym typeface="Oswal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swald"/>
                <a:ea typeface="Oswald"/>
                <a:cs typeface="Oswald"/>
                <a:sym typeface="Oswal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Oswald"/>
                <a:ea typeface="Oswald"/>
                <a:cs typeface="Oswald"/>
                <a:sym typeface="Oswald"/>
              </a:defRPr>
            </a:lvl1pPr>
            <a:lvl2pPr marL="0" marR="0" lvl="1" indent="0" algn="r" rtl="0">
              <a:spcBef>
                <a:spcPts val="0"/>
              </a:spcBef>
              <a:spcAft>
                <a:spcPts val="0"/>
              </a:spcAft>
              <a:buNone/>
              <a:defRPr sz="1200" b="0" i="0" u="none" strike="noStrike" cap="none">
                <a:solidFill>
                  <a:srgbClr val="898989"/>
                </a:solidFill>
                <a:latin typeface="Oswald"/>
                <a:ea typeface="Oswald"/>
                <a:cs typeface="Oswald"/>
                <a:sym typeface="Oswald"/>
              </a:defRPr>
            </a:lvl2pPr>
            <a:lvl3pPr marL="0" marR="0" lvl="2" indent="0" algn="r" rtl="0">
              <a:spcBef>
                <a:spcPts val="0"/>
              </a:spcBef>
              <a:spcAft>
                <a:spcPts val="0"/>
              </a:spcAft>
              <a:buNone/>
              <a:defRPr sz="1200" b="0" i="0" u="none" strike="noStrike" cap="none">
                <a:solidFill>
                  <a:srgbClr val="898989"/>
                </a:solidFill>
                <a:latin typeface="Oswald"/>
                <a:ea typeface="Oswald"/>
                <a:cs typeface="Oswald"/>
                <a:sym typeface="Oswald"/>
              </a:defRPr>
            </a:lvl3pPr>
            <a:lvl4pPr marL="0" marR="0" lvl="3" indent="0" algn="r" rtl="0">
              <a:spcBef>
                <a:spcPts val="0"/>
              </a:spcBef>
              <a:spcAft>
                <a:spcPts val="0"/>
              </a:spcAft>
              <a:buNone/>
              <a:defRPr sz="1200" b="0" i="0" u="none" strike="noStrike" cap="none">
                <a:solidFill>
                  <a:srgbClr val="898989"/>
                </a:solidFill>
                <a:latin typeface="Oswald"/>
                <a:ea typeface="Oswald"/>
                <a:cs typeface="Oswald"/>
                <a:sym typeface="Oswald"/>
              </a:defRPr>
            </a:lvl4pPr>
            <a:lvl5pPr marL="0" marR="0" lvl="4" indent="0" algn="r" rtl="0">
              <a:spcBef>
                <a:spcPts val="0"/>
              </a:spcBef>
              <a:spcAft>
                <a:spcPts val="0"/>
              </a:spcAft>
              <a:buNone/>
              <a:defRPr sz="1200" b="0" i="0" u="none" strike="noStrike" cap="none">
                <a:solidFill>
                  <a:srgbClr val="898989"/>
                </a:solidFill>
                <a:latin typeface="Oswald"/>
                <a:ea typeface="Oswald"/>
                <a:cs typeface="Oswald"/>
                <a:sym typeface="Oswald"/>
              </a:defRPr>
            </a:lvl5pPr>
            <a:lvl6pPr marL="0" marR="0" lvl="5" indent="0" algn="r" rtl="0">
              <a:spcBef>
                <a:spcPts val="0"/>
              </a:spcBef>
              <a:spcAft>
                <a:spcPts val="0"/>
              </a:spcAft>
              <a:buNone/>
              <a:defRPr sz="1200" b="0" i="0" u="none" strike="noStrike" cap="none">
                <a:solidFill>
                  <a:srgbClr val="898989"/>
                </a:solidFill>
                <a:latin typeface="Oswald"/>
                <a:ea typeface="Oswald"/>
                <a:cs typeface="Oswald"/>
                <a:sym typeface="Oswald"/>
              </a:defRPr>
            </a:lvl6pPr>
            <a:lvl7pPr marL="0" marR="0" lvl="6" indent="0" algn="r" rtl="0">
              <a:spcBef>
                <a:spcPts val="0"/>
              </a:spcBef>
              <a:spcAft>
                <a:spcPts val="0"/>
              </a:spcAft>
              <a:buNone/>
              <a:defRPr sz="1200" b="0" i="0" u="none" strike="noStrike" cap="none">
                <a:solidFill>
                  <a:srgbClr val="898989"/>
                </a:solidFill>
                <a:latin typeface="Oswald"/>
                <a:ea typeface="Oswald"/>
                <a:cs typeface="Oswald"/>
                <a:sym typeface="Oswald"/>
              </a:defRPr>
            </a:lvl7pPr>
            <a:lvl8pPr marL="0" marR="0" lvl="7" indent="0" algn="r" rtl="0">
              <a:spcBef>
                <a:spcPts val="0"/>
              </a:spcBef>
              <a:spcAft>
                <a:spcPts val="0"/>
              </a:spcAft>
              <a:buNone/>
              <a:defRPr sz="1200" b="0" i="0" u="none" strike="noStrike" cap="none">
                <a:solidFill>
                  <a:srgbClr val="898989"/>
                </a:solidFill>
                <a:latin typeface="Oswald"/>
                <a:ea typeface="Oswald"/>
                <a:cs typeface="Oswald"/>
                <a:sym typeface="Oswald"/>
              </a:defRPr>
            </a:lvl8pPr>
            <a:lvl9pPr marL="0" marR="0" lvl="8" indent="0" algn="r" rtl="0">
              <a:spcBef>
                <a:spcPts val="0"/>
              </a:spcBef>
              <a:spcAft>
                <a:spcPts val="0"/>
              </a:spcAft>
              <a:buNone/>
              <a:defRPr sz="12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svg"/><Relationship Id="rId26" Type="http://schemas.openxmlformats.org/officeDocument/2006/relationships/image" Target="../media/image39.svg"/><Relationship Id="rId39" Type="http://schemas.openxmlformats.org/officeDocument/2006/relationships/image" Target="../media/image52.sv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29.svg"/><Relationship Id="rId20" Type="http://schemas.openxmlformats.org/officeDocument/2006/relationships/image" Target="../media/image33.svg"/><Relationship Id="rId29" Type="http://schemas.openxmlformats.org/officeDocument/2006/relationships/image" Target="../media/image42.png"/><Relationship Id="rId41"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png"/><Relationship Id="rId24" Type="http://schemas.openxmlformats.org/officeDocument/2006/relationships/image" Target="../media/image37.svg"/><Relationship Id="rId32" Type="http://schemas.openxmlformats.org/officeDocument/2006/relationships/image" Target="../media/image45.png"/><Relationship Id="rId37" Type="http://schemas.openxmlformats.org/officeDocument/2006/relationships/image" Target="../media/image50.svg"/><Relationship Id="rId40" Type="http://schemas.openxmlformats.org/officeDocument/2006/relationships/image" Target="../media/image53.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svg"/><Relationship Id="rId36" Type="http://schemas.openxmlformats.org/officeDocument/2006/relationships/image" Target="../media/image49.png"/><Relationship Id="rId10" Type="http://schemas.openxmlformats.org/officeDocument/2006/relationships/image" Target="../media/image23.svg"/><Relationship Id="rId19" Type="http://schemas.openxmlformats.org/officeDocument/2006/relationships/image" Target="../media/image32.png"/><Relationship Id="rId31" Type="http://schemas.openxmlformats.org/officeDocument/2006/relationships/image" Target="../media/image44.pn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 Id="rId22" Type="http://schemas.openxmlformats.org/officeDocument/2006/relationships/image" Target="../media/image35.svg"/><Relationship Id="rId27" Type="http://schemas.openxmlformats.org/officeDocument/2006/relationships/image" Target="../media/image40.png"/><Relationship Id="rId30" Type="http://schemas.openxmlformats.org/officeDocument/2006/relationships/image" Target="../media/image43.svg"/><Relationship Id="rId35" Type="http://schemas.openxmlformats.org/officeDocument/2006/relationships/image" Target="../media/image48.svg"/><Relationship Id="rId43" Type="http://schemas.openxmlformats.org/officeDocument/2006/relationships/image" Target="../media/image56.svg"/><Relationship Id="rId8" Type="http://schemas.openxmlformats.org/officeDocument/2006/relationships/image" Target="../media/image21.svg"/><Relationship Id="rId3" Type="http://schemas.openxmlformats.org/officeDocument/2006/relationships/image" Target="../media/image16.png"/><Relationship Id="rId12" Type="http://schemas.openxmlformats.org/officeDocument/2006/relationships/image" Target="../media/image25.sv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svg"/><Relationship Id="rId38"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hyperlink" Target="https://link.springer.com/article/10.1007/s10462-022-10107-5" TargetMode="External"/><Relationship Id="rId2" Type="http://schemas.openxmlformats.org/officeDocument/2006/relationships/hyperlink" Target="https://doi.org/10.3390/electronics12010087" TargetMode="Externa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hyperlink" Target="https://www.mdpi.com/2076-3417/12/8/3926" TargetMode="External"/><Relationship Id="rId4" Type="http://schemas.openxmlformats.org/officeDocument/2006/relationships/hyperlink" Target="https://link.springer.com/article/10.1007/s00339-021-0482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152400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subTitle" idx="1"/>
          </p:nvPr>
        </p:nvSpPr>
        <p:spPr>
          <a:xfrm>
            <a:off x="79050" y="648625"/>
            <a:ext cx="11888100" cy="128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endParaRPr b="1" dirty="0">
              <a:solidFill>
                <a:schemeClr val="dk1"/>
              </a:solidFill>
              <a:latin typeface="Times New Roman"/>
              <a:ea typeface="Times New Roman"/>
              <a:cs typeface="Times New Roman"/>
              <a:sym typeface="Times New Roman"/>
            </a:endParaRPr>
          </a:p>
          <a:p>
            <a:pPr marL="0" lvl="0" indent="0" algn="ctr" rtl="0">
              <a:lnSpc>
                <a:spcPct val="110000"/>
              </a:lnSpc>
              <a:spcBef>
                <a:spcPts val="0"/>
              </a:spcBef>
              <a:spcAft>
                <a:spcPts val="0"/>
              </a:spcAft>
              <a:buClr>
                <a:schemeClr val="dk1"/>
              </a:buClr>
              <a:buSzPts val="1100"/>
              <a:buFont typeface="Arial"/>
              <a:buNone/>
            </a:pPr>
            <a:r>
              <a:rPr lang="en-US" sz="2400" b="1" dirty="0">
                <a:solidFill>
                  <a:srgbClr val="251504"/>
                </a:solidFill>
                <a:highlight>
                  <a:srgbClr val="FFFFFF"/>
                </a:highlight>
                <a:latin typeface="Arial"/>
                <a:ea typeface="Arial"/>
                <a:cs typeface="Arial"/>
                <a:sym typeface="Arial"/>
              </a:rPr>
              <a:t>Territorial Army Cyber Challenge: Innovating for the Future of Defense</a:t>
            </a:r>
            <a:endParaRPr sz="2400" b="1" dirty="0">
              <a:solidFill>
                <a:srgbClr val="251504"/>
              </a:solidFill>
              <a:highlight>
                <a:srgbClr val="FFFFFF"/>
              </a:highlight>
              <a:latin typeface="Arial"/>
              <a:ea typeface="Arial"/>
              <a:cs typeface="Arial"/>
              <a:sym typeface="Arial"/>
            </a:endParaRPr>
          </a:p>
          <a:p>
            <a:pPr marL="0" lvl="0" indent="0" algn="ctr" rtl="0">
              <a:spcBef>
                <a:spcPts val="640"/>
              </a:spcBef>
              <a:spcAft>
                <a:spcPts val="0"/>
              </a:spcAft>
              <a:buClr>
                <a:schemeClr val="dk1"/>
              </a:buClr>
              <a:buSzPts val="3200"/>
              <a:buNone/>
            </a:pPr>
            <a:endParaRPr b="1" dirty="0">
              <a:solidFill>
                <a:schemeClr val="dk1"/>
              </a:solidFill>
              <a:latin typeface="Times New Roman"/>
              <a:ea typeface="Times New Roman"/>
              <a:cs typeface="Times New Roman"/>
              <a:sym typeface="Times New Roman"/>
            </a:endParaRPr>
          </a:p>
        </p:txBody>
      </p:sp>
      <p:sp>
        <p:nvSpPr>
          <p:cNvPr id="90" name="Google Shape;90;p1"/>
          <p:cNvSpPr txBox="1">
            <a:spLocks noGrp="1"/>
          </p:cNvSpPr>
          <p:nvPr>
            <p:ph type="ctrTitle"/>
          </p:nvPr>
        </p:nvSpPr>
        <p:spPr>
          <a:xfrm>
            <a:off x="1183173" y="-389675"/>
            <a:ext cx="8621700" cy="2076600"/>
          </a:xfrm>
          <a:prstGeom prst="rect">
            <a:avLst/>
          </a:prstGeom>
          <a:noFill/>
          <a:ln>
            <a:noFill/>
          </a:ln>
        </p:spPr>
        <p:txBody>
          <a:bodyPr spcFirstLastPara="1" wrap="square" lIns="91425" tIns="45700" rIns="91425" bIns="45700" anchor="ctr" anchorCtr="0">
            <a:noAutofit/>
          </a:bodyPr>
          <a:lstStyle/>
          <a:p>
            <a:pPr marL="0" lvl="0" indent="0" algn="ctr" rtl="0">
              <a:lnSpc>
                <a:spcPct val="110000"/>
              </a:lnSpc>
              <a:spcBef>
                <a:spcPts val="0"/>
              </a:spcBef>
              <a:spcAft>
                <a:spcPts val="0"/>
              </a:spcAft>
              <a:buSzPts val="1100"/>
              <a:buNone/>
            </a:pPr>
            <a:r>
              <a:rPr lang="en-US" sz="3500" b="1" dirty="0">
                <a:solidFill>
                  <a:srgbClr val="274E13"/>
                </a:solidFill>
                <a:latin typeface="Arial Rounded MT Bold" panose="020F0704030504030204" pitchFamily="34" charset="0"/>
                <a:ea typeface="Garamond"/>
                <a:cs typeface="Garamond"/>
                <a:sym typeface="Garamond"/>
              </a:rPr>
              <a:t>Terrier Cyber Quest 2024  Datathon</a:t>
            </a:r>
            <a:r>
              <a:rPr lang="en-US" sz="1200" b="1" dirty="0">
                <a:solidFill>
                  <a:srgbClr val="274E13"/>
                </a:solidFill>
                <a:latin typeface="Arial Rounded MT Bold" panose="020F0704030504030204" pitchFamily="34" charset="0"/>
                <a:ea typeface="Arial"/>
                <a:cs typeface="Arial"/>
                <a:sym typeface="Arial"/>
              </a:rPr>
              <a:t> </a:t>
            </a:r>
            <a:r>
              <a:rPr lang="en-US" sz="3500" b="1" dirty="0">
                <a:solidFill>
                  <a:srgbClr val="274E13"/>
                </a:solidFill>
                <a:latin typeface="Arial Rounded MT Bold" panose="020F0704030504030204" pitchFamily="34" charset="0"/>
                <a:ea typeface="Garamond"/>
                <a:cs typeface="Garamond"/>
                <a:sym typeface="Garamond"/>
              </a:rPr>
              <a:t>: Track 3 </a:t>
            </a:r>
            <a:endParaRPr sz="3500" b="1" dirty="0">
              <a:solidFill>
                <a:srgbClr val="274E13"/>
              </a:solidFill>
              <a:latin typeface="Arial Rounded MT Bold" panose="020F0704030504030204" pitchFamily="34" charset="0"/>
              <a:ea typeface="Garamond"/>
              <a:cs typeface="Garamond"/>
              <a:sym typeface="Garamond"/>
            </a:endParaRPr>
          </a:p>
        </p:txBody>
      </p:sp>
      <p:sp>
        <p:nvSpPr>
          <p:cNvPr id="91" name="Google Shape;91;p1"/>
          <p:cNvSpPr txBox="1"/>
          <p:nvPr/>
        </p:nvSpPr>
        <p:spPr>
          <a:xfrm>
            <a:off x="-1174955" y="839462"/>
            <a:ext cx="14541910" cy="5093662"/>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endParaRPr dirty="0"/>
          </a:p>
          <a:p>
            <a:pPr marL="0" marR="0" lvl="0" indent="0" algn="just" rtl="0">
              <a:lnSpc>
                <a:spcPct val="200000"/>
              </a:lnSpc>
              <a:spcBef>
                <a:spcPts val="0"/>
              </a:spcBef>
              <a:spcAft>
                <a:spcPts val="0"/>
              </a:spcAft>
              <a:buNone/>
            </a:pPr>
            <a:endParaRPr sz="2100" b="1" dirty="0">
              <a:solidFill>
                <a:schemeClr val="dk1"/>
              </a:solidFill>
            </a:endParaRPr>
          </a:p>
          <a:p>
            <a:pPr marL="0" marR="0" lvl="0" indent="0" algn="ctr" rtl="0">
              <a:lnSpc>
                <a:spcPct val="150000"/>
              </a:lnSpc>
              <a:spcBef>
                <a:spcPts val="0"/>
              </a:spcBef>
              <a:spcAft>
                <a:spcPts val="0"/>
              </a:spcAft>
              <a:buNone/>
            </a:pPr>
            <a:r>
              <a:rPr lang="en-US" sz="2100" b="1" dirty="0">
                <a:solidFill>
                  <a:schemeClr val="dk1"/>
                </a:solidFill>
              </a:rPr>
              <a:t>Prototype </a:t>
            </a:r>
            <a:r>
              <a:rPr lang="en-US" sz="2100" b="1" dirty="0">
                <a:solidFill>
                  <a:schemeClr val="dk1"/>
                </a:solidFill>
                <a:latin typeface="Arial"/>
                <a:ea typeface="Arial"/>
                <a:cs typeface="Arial"/>
                <a:sym typeface="Arial"/>
              </a:rPr>
              <a:t>Title</a:t>
            </a:r>
            <a:endParaRPr lang="en-US" b="1" dirty="0">
              <a:solidFill>
                <a:schemeClr val="dk1"/>
              </a:solidFill>
              <a:latin typeface="Arial"/>
              <a:ea typeface="Arial"/>
              <a:cs typeface="Arial"/>
              <a:sym typeface="Arial"/>
            </a:endParaRPr>
          </a:p>
          <a:p>
            <a:pPr algn="ctr">
              <a:lnSpc>
                <a:spcPct val="200000"/>
              </a:lnSpc>
            </a:pPr>
            <a:r>
              <a:rPr lang="en-US" sz="2100" dirty="0"/>
              <a:t>"</a:t>
            </a:r>
            <a:r>
              <a:rPr lang="en-US" sz="2100" b="1" dirty="0"/>
              <a:t>Real-Time</a:t>
            </a:r>
            <a:r>
              <a:rPr lang="en-US" sz="2100" dirty="0"/>
              <a:t> Deepfake Detection Prototype Leveraging </a:t>
            </a:r>
            <a:r>
              <a:rPr lang="en-US" sz="2100" b="1" dirty="0"/>
              <a:t>CNN</a:t>
            </a:r>
            <a:r>
              <a:rPr lang="en-US" sz="2100" dirty="0"/>
              <a:t>, </a:t>
            </a:r>
            <a:r>
              <a:rPr lang="en-US" sz="2100" b="1" dirty="0"/>
              <a:t>LSTM</a:t>
            </a:r>
            <a:r>
              <a:rPr lang="en-US" sz="2100" dirty="0"/>
              <a:t>, and </a:t>
            </a:r>
            <a:r>
              <a:rPr lang="en-US" sz="2100" b="1" dirty="0"/>
              <a:t>Transformer Architectures</a:t>
            </a:r>
            <a:r>
              <a:rPr lang="en-US" sz="2100" dirty="0"/>
              <a:t>“</a:t>
            </a:r>
          </a:p>
          <a:p>
            <a:pPr algn="ctr">
              <a:lnSpc>
                <a:spcPct val="200000"/>
              </a:lnSpc>
            </a:pPr>
            <a:r>
              <a:rPr lang="en-US" sz="2100" b="1" dirty="0">
                <a:solidFill>
                  <a:schemeClr val="dk1"/>
                </a:solidFill>
                <a:latin typeface="Arial"/>
                <a:ea typeface="Arial"/>
                <a:cs typeface="Arial"/>
                <a:sym typeface="Arial"/>
              </a:rPr>
              <a:t>Team Name - </a:t>
            </a:r>
            <a:r>
              <a:rPr lang="en-US" sz="2400" b="1" dirty="0">
                <a:solidFill>
                  <a:schemeClr val="dk1"/>
                </a:solidFill>
                <a:latin typeface="Arial"/>
                <a:ea typeface="Arial"/>
                <a:cs typeface="Arial"/>
                <a:sym typeface="Arial"/>
              </a:rPr>
              <a:t>MAVERICKS</a:t>
            </a:r>
          </a:p>
          <a:p>
            <a:pPr marL="0" marR="0" lvl="0" indent="0" algn="ctr" rtl="0">
              <a:lnSpc>
                <a:spcPct val="150000"/>
              </a:lnSpc>
              <a:spcBef>
                <a:spcPts val="0"/>
              </a:spcBef>
              <a:spcAft>
                <a:spcPts val="0"/>
              </a:spcAft>
              <a:buNone/>
            </a:pPr>
            <a:endParaRPr lang="en-US" sz="2100" b="1" dirty="0">
              <a:solidFill>
                <a:schemeClr val="dk1"/>
              </a:solidFill>
              <a:latin typeface="Arial"/>
              <a:ea typeface="Arial"/>
              <a:cs typeface="Arial"/>
              <a:sym typeface="Arial"/>
            </a:endParaRPr>
          </a:p>
          <a:p>
            <a:pPr marL="0" marR="0" lvl="0" indent="0" algn="just" rtl="0">
              <a:lnSpc>
                <a:spcPct val="200000"/>
              </a:lnSpc>
              <a:spcBef>
                <a:spcPts val="0"/>
              </a:spcBef>
              <a:spcAft>
                <a:spcPts val="0"/>
              </a:spcAft>
              <a:buNone/>
            </a:pPr>
            <a:endParaRPr sz="2400" b="1" dirty="0">
              <a:solidFill>
                <a:schemeClr val="dk1"/>
              </a:solidFill>
            </a:endParaRPr>
          </a:p>
          <a:p>
            <a:pPr marL="0" marR="0" lvl="0" indent="0" algn="just" rtl="0">
              <a:lnSpc>
                <a:spcPct val="200000"/>
              </a:lnSpc>
              <a:spcBef>
                <a:spcPts val="0"/>
              </a:spcBef>
              <a:spcAft>
                <a:spcPts val="0"/>
              </a:spcAft>
              <a:buNone/>
            </a:pPr>
            <a:endParaRPr sz="2400" b="1" dirty="0">
              <a:solidFill>
                <a:schemeClr val="dk1"/>
              </a:solidFill>
            </a:endParaRPr>
          </a:p>
        </p:txBody>
      </p:sp>
      <p:pic>
        <p:nvPicPr>
          <p:cNvPr id="92" name="Google Shape;92;p1"/>
          <p:cNvPicPr preferRelativeResize="0"/>
          <p:nvPr/>
        </p:nvPicPr>
        <p:blipFill>
          <a:blip r:embed="rId3">
            <a:alphaModFix/>
          </a:blip>
          <a:stretch>
            <a:fillRect/>
          </a:stretch>
        </p:blipFill>
        <p:spPr>
          <a:xfrm>
            <a:off x="9306643" y="-269429"/>
            <a:ext cx="3108875" cy="1403000"/>
          </a:xfrm>
          <a:prstGeom prst="rect">
            <a:avLst/>
          </a:prstGeom>
          <a:noFill/>
          <a:ln>
            <a:noFill/>
          </a:ln>
        </p:spPr>
      </p:pic>
      <p:graphicFrame>
        <p:nvGraphicFramePr>
          <p:cNvPr id="93" name="Google Shape;93;p1"/>
          <p:cNvGraphicFramePr/>
          <p:nvPr>
            <p:extLst>
              <p:ext uri="{D42A27DB-BD31-4B8C-83A1-F6EECF244321}">
                <p14:modId xmlns:p14="http://schemas.microsoft.com/office/powerpoint/2010/main" val="1156664976"/>
              </p:ext>
            </p:extLst>
          </p:nvPr>
        </p:nvGraphicFramePr>
        <p:xfrm>
          <a:off x="1524000" y="4419500"/>
          <a:ext cx="9674350" cy="2057878"/>
        </p:xfrm>
        <a:graphic>
          <a:graphicData uri="http://schemas.openxmlformats.org/drawingml/2006/table">
            <a:tbl>
              <a:tblPr>
                <a:noFill/>
                <a:tableStyleId>{39378828-A8E8-488E-90B6-11AB83F08918}</a:tableStyleId>
              </a:tblPr>
              <a:tblGrid>
                <a:gridCol w="4837175">
                  <a:extLst>
                    <a:ext uri="{9D8B030D-6E8A-4147-A177-3AD203B41FA5}">
                      <a16:colId xmlns:a16="http://schemas.microsoft.com/office/drawing/2014/main" val="20000"/>
                    </a:ext>
                  </a:extLst>
                </a:gridCol>
                <a:gridCol w="4837175">
                  <a:extLst>
                    <a:ext uri="{9D8B030D-6E8A-4147-A177-3AD203B41FA5}">
                      <a16:colId xmlns:a16="http://schemas.microsoft.com/office/drawing/2014/main" val="20001"/>
                    </a:ext>
                  </a:extLst>
                </a:gridCol>
              </a:tblGrid>
              <a:tr h="1407225">
                <a:tc>
                  <a:txBody>
                    <a:bodyPr/>
                    <a:lstStyle/>
                    <a:p>
                      <a:pPr marL="285750" lvl="0" indent="-234950" algn="just" rtl="0">
                        <a:lnSpc>
                          <a:spcPct val="200000"/>
                        </a:lnSpc>
                        <a:spcBef>
                          <a:spcPts val="0"/>
                        </a:spcBef>
                        <a:spcAft>
                          <a:spcPts val="0"/>
                        </a:spcAft>
                        <a:buClr>
                          <a:schemeClr val="dk1"/>
                        </a:buClr>
                        <a:buSzPts val="1600"/>
                        <a:buChar char="•"/>
                      </a:pPr>
                      <a:r>
                        <a:rPr lang="en-US" sz="1600" b="1" dirty="0">
                          <a:solidFill>
                            <a:schemeClr val="dk1"/>
                          </a:solidFill>
                        </a:rPr>
                        <a:t>Team Member  1  </a:t>
                      </a:r>
                      <a:endParaRPr sz="1600" b="1" dirty="0">
                        <a:solidFill>
                          <a:schemeClr val="dk1"/>
                        </a:solidFill>
                      </a:endParaRPr>
                    </a:p>
                    <a:p>
                      <a:pPr marL="285750" lvl="0" indent="-234950" algn="just" rtl="0">
                        <a:lnSpc>
                          <a:spcPct val="200000"/>
                        </a:lnSpc>
                        <a:spcBef>
                          <a:spcPts val="0"/>
                        </a:spcBef>
                        <a:spcAft>
                          <a:spcPts val="0"/>
                        </a:spcAft>
                        <a:buClr>
                          <a:schemeClr val="dk1"/>
                        </a:buClr>
                        <a:buSzPts val="1600"/>
                        <a:buChar char="•"/>
                      </a:pPr>
                      <a:r>
                        <a:rPr lang="en-US" sz="1600" b="1" dirty="0">
                          <a:solidFill>
                            <a:schemeClr val="dk1"/>
                          </a:solidFill>
                        </a:rPr>
                        <a:t>Name: AMAN KUMAR</a:t>
                      </a:r>
                      <a:endParaRPr sz="1600" b="1" dirty="0">
                        <a:solidFill>
                          <a:schemeClr val="dk1"/>
                        </a:solidFill>
                      </a:endParaRPr>
                    </a:p>
                    <a:p>
                      <a:pPr marL="285750" lvl="0" indent="-234950" algn="just" rtl="0">
                        <a:lnSpc>
                          <a:spcPct val="200000"/>
                        </a:lnSpc>
                        <a:spcBef>
                          <a:spcPts val="0"/>
                        </a:spcBef>
                        <a:spcAft>
                          <a:spcPts val="0"/>
                        </a:spcAft>
                        <a:buClr>
                          <a:schemeClr val="dk1"/>
                        </a:buClr>
                        <a:buSzPts val="1600"/>
                        <a:buChar char="•"/>
                      </a:pPr>
                      <a:r>
                        <a:rPr lang="en-US" sz="1600" b="1" dirty="0">
                          <a:solidFill>
                            <a:schemeClr val="dk1"/>
                          </a:solidFill>
                        </a:rPr>
                        <a:t>email id: </a:t>
                      </a:r>
                      <a:r>
                        <a:rPr lang="en-US" sz="1500" b="1" dirty="0">
                          <a:solidFill>
                            <a:schemeClr val="dk1"/>
                          </a:solidFill>
                        </a:rPr>
                        <a:t>amankumar_230280@aitpune.edu.in</a:t>
                      </a:r>
                      <a:endParaRPr sz="1500" b="1" dirty="0">
                        <a:solidFill>
                          <a:schemeClr val="dk1"/>
                        </a:solidFill>
                      </a:endParaRPr>
                    </a:p>
                    <a:p>
                      <a:pPr marL="285750" lvl="0" indent="-234950" algn="just" rtl="0">
                        <a:lnSpc>
                          <a:spcPct val="200000"/>
                        </a:lnSpc>
                        <a:spcBef>
                          <a:spcPts val="0"/>
                        </a:spcBef>
                        <a:spcAft>
                          <a:spcPts val="0"/>
                        </a:spcAft>
                        <a:buClr>
                          <a:schemeClr val="dk1"/>
                        </a:buClr>
                        <a:buSzPts val="1600"/>
                        <a:buChar char="•"/>
                      </a:pPr>
                      <a:r>
                        <a:rPr lang="en-US" sz="1600" b="1" dirty="0">
                          <a:solidFill>
                            <a:schemeClr val="dk1"/>
                          </a:solidFill>
                        </a:rPr>
                        <a:t>Mobile No: 8081571043</a:t>
                      </a:r>
                      <a:endParaRPr sz="1600" b="1" dirty="0">
                        <a:solidFill>
                          <a:schemeClr val="dk1"/>
                        </a:solidFill>
                      </a:endParaRPr>
                    </a:p>
                  </a:txBody>
                  <a:tcPr marL="91425" marR="91425" marT="91425" marB="91425"/>
                </a:tc>
                <a:tc>
                  <a:txBody>
                    <a:bodyPr/>
                    <a:lstStyle/>
                    <a:p>
                      <a:pPr marL="285750" lvl="0" indent="-133350" algn="just" rtl="0">
                        <a:lnSpc>
                          <a:spcPct val="200000"/>
                        </a:lnSpc>
                        <a:spcBef>
                          <a:spcPts val="0"/>
                        </a:spcBef>
                        <a:spcAft>
                          <a:spcPts val="0"/>
                        </a:spcAft>
                        <a:buNone/>
                      </a:pPr>
                      <a:r>
                        <a:rPr lang="en-US" sz="1600" b="1" dirty="0">
                          <a:solidFill>
                            <a:schemeClr val="dk1"/>
                          </a:solidFill>
                        </a:rPr>
                        <a:t>Team Member Name 2:</a:t>
                      </a:r>
                      <a:endParaRPr sz="1600" b="1" dirty="0">
                        <a:solidFill>
                          <a:schemeClr val="dk1"/>
                        </a:solidFill>
                      </a:endParaRPr>
                    </a:p>
                    <a:p>
                      <a:pPr marL="285750" lvl="0" indent="-234950" algn="just" rtl="0">
                        <a:lnSpc>
                          <a:spcPct val="200000"/>
                        </a:lnSpc>
                        <a:spcBef>
                          <a:spcPts val="0"/>
                        </a:spcBef>
                        <a:spcAft>
                          <a:spcPts val="0"/>
                        </a:spcAft>
                        <a:buClr>
                          <a:schemeClr val="dk1"/>
                        </a:buClr>
                        <a:buSzPts val="1600"/>
                        <a:buChar char="•"/>
                      </a:pPr>
                      <a:r>
                        <a:rPr lang="en-US" sz="1600" b="1" dirty="0">
                          <a:solidFill>
                            <a:schemeClr val="dk1"/>
                          </a:solidFill>
                        </a:rPr>
                        <a:t>Name: ANIRUDH SHARMA</a:t>
                      </a:r>
                      <a:endParaRPr sz="1600" b="1" dirty="0">
                        <a:solidFill>
                          <a:schemeClr val="dk1"/>
                        </a:solidFill>
                      </a:endParaRPr>
                    </a:p>
                    <a:p>
                      <a:pPr marL="285750" lvl="0" indent="-234950" algn="just" rtl="0">
                        <a:lnSpc>
                          <a:spcPct val="200000"/>
                        </a:lnSpc>
                        <a:spcBef>
                          <a:spcPts val="0"/>
                        </a:spcBef>
                        <a:spcAft>
                          <a:spcPts val="0"/>
                        </a:spcAft>
                        <a:buClr>
                          <a:schemeClr val="dk1"/>
                        </a:buClr>
                        <a:buSzPts val="1600"/>
                        <a:buChar char="•"/>
                      </a:pPr>
                      <a:r>
                        <a:rPr lang="en-US" sz="1600" b="1" dirty="0">
                          <a:solidFill>
                            <a:schemeClr val="dk1"/>
                          </a:solidFill>
                        </a:rPr>
                        <a:t>email id: </a:t>
                      </a:r>
                      <a:r>
                        <a:rPr lang="en-US" sz="1400" b="1" dirty="0">
                          <a:solidFill>
                            <a:schemeClr val="dk1"/>
                          </a:solidFill>
                        </a:rPr>
                        <a:t>anirudhsharma_230426@aitpune.edu.in</a:t>
                      </a:r>
                      <a:endParaRPr sz="1400" b="1" dirty="0">
                        <a:solidFill>
                          <a:schemeClr val="dk1"/>
                        </a:solidFill>
                      </a:endParaRPr>
                    </a:p>
                    <a:p>
                      <a:pPr marL="285750" lvl="0" indent="-234950" algn="just" rtl="0">
                        <a:lnSpc>
                          <a:spcPct val="200000"/>
                        </a:lnSpc>
                        <a:spcBef>
                          <a:spcPts val="0"/>
                        </a:spcBef>
                        <a:spcAft>
                          <a:spcPts val="0"/>
                        </a:spcAft>
                        <a:buClr>
                          <a:schemeClr val="dk1"/>
                        </a:buClr>
                        <a:buSzPts val="1600"/>
                        <a:buChar char="•"/>
                      </a:pPr>
                      <a:r>
                        <a:rPr lang="en-US" sz="1600" b="1" dirty="0">
                          <a:solidFill>
                            <a:schemeClr val="dk1"/>
                          </a:solidFill>
                        </a:rPr>
                        <a:t>Mobile No: 8000687657</a:t>
                      </a:r>
                      <a:endParaRPr sz="1600" b="1" dirty="0">
                        <a:solidFill>
                          <a:schemeClr val="dk1"/>
                        </a:solidFill>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a:off x="0" y="6492875"/>
            <a:ext cx="12191999" cy="365125"/>
          </a:xfrm>
          <a:prstGeom prst="rect">
            <a:avLst/>
          </a:prstGeom>
          <a:solidFill>
            <a:srgbClr val="274E13"/>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953734"/>
              </a:solidFill>
              <a:latin typeface="Calibri"/>
              <a:ea typeface="Calibri"/>
              <a:cs typeface="Calibri"/>
              <a:sym typeface="Calibri"/>
            </a:endParaRPr>
          </a:p>
        </p:txBody>
      </p:sp>
      <p:sp>
        <p:nvSpPr>
          <p:cNvPr id="100" name="Google Shape;100;p2"/>
          <p:cNvSpPr txBox="1">
            <a:spLocks noGrp="1"/>
          </p:cNvSpPr>
          <p:nvPr>
            <p:ph type="title"/>
          </p:nvPr>
        </p:nvSpPr>
        <p:spPr>
          <a:xfrm>
            <a:off x="285135" y="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Arial Rounded MT Bold" panose="020F0704030504030204" pitchFamily="34" charset="0"/>
                <a:cs typeface="Times New Roman" panose="02020603050405020304" pitchFamily="18" charset="0"/>
              </a:rPr>
              <a:t>Deep Learning-Based Detection of Video Deepfakes Using</a:t>
            </a:r>
            <a:br>
              <a:rPr lang="en-US" sz="2800" b="1" dirty="0">
                <a:latin typeface="Arial Rounded MT Bold" panose="020F0704030504030204" pitchFamily="34" charset="0"/>
                <a:cs typeface="Times New Roman" panose="02020603050405020304" pitchFamily="18" charset="0"/>
              </a:rPr>
            </a:br>
            <a:r>
              <a:rPr lang="en-US" sz="2800" b="1" dirty="0">
                <a:latin typeface="Arial Rounded MT Bold" panose="020F0704030504030204" pitchFamily="34" charset="0"/>
                <a:cs typeface="Times New Roman" panose="02020603050405020304" pitchFamily="18" charset="0"/>
              </a:rPr>
              <a:t> CNNs, LSTMs, and Transformer Models</a:t>
            </a:r>
            <a:endParaRPr lang="en-IN" sz="2800" b="1" dirty="0">
              <a:latin typeface="Arial Rounded MT Bold" panose="020F0704030504030204" pitchFamily="34" charset="0"/>
              <a:cs typeface="Times New Roman" panose="02020603050405020304" pitchFamily="18" charset="0"/>
            </a:endParaRPr>
          </a:p>
        </p:txBody>
      </p:sp>
      <p:sp>
        <p:nvSpPr>
          <p:cNvPr id="102" name="Google Shape;102;p2"/>
          <p:cNvSpPr txBox="1">
            <a:spLocks noGrp="1"/>
          </p:cNvSpPr>
          <p:nvPr>
            <p:ph type="sldNum" idx="12"/>
          </p:nvPr>
        </p:nvSpPr>
        <p:spPr>
          <a:xfrm>
            <a:off x="9054893" y="6455710"/>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lt1"/>
                </a:solidFill>
              </a:rPr>
              <a:t>2</a:t>
            </a:fld>
            <a:endParaRPr b="1" dirty="0">
              <a:solidFill>
                <a:schemeClr val="lt1"/>
              </a:solidFill>
            </a:endParaRPr>
          </a:p>
        </p:txBody>
      </p:sp>
      <p:pic>
        <p:nvPicPr>
          <p:cNvPr id="103" name="Google Shape;103;p2"/>
          <p:cNvPicPr preferRelativeResize="0"/>
          <p:nvPr/>
        </p:nvPicPr>
        <p:blipFill>
          <a:blip r:embed="rId3">
            <a:alphaModFix/>
          </a:blip>
          <a:stretch>
            <a:fillRect/>
          </a:stretch>
        </p:blipFill>
        <p:spPr>
          <a:xfrm>
            <a:off x="9574700" y="255075"/>
            <a:ext cx="2617300" cy="1308650"/>
          </a:xfrm>
          <a:prstGeom prst="rect">
            <a:avLst/>
          </a:prstGeom>
          <a:noFill/>
          <a:ln>
            <a:noFill/>
          </a:ln>
        </p:spPr>
      </p:pic>
      <p:sp>
        <p:nvSpPr>
          <p:cNvPr id="2" name="Rectangle 1">
            <a:extLst>
              <a:ext uri="{FF2B5EF4-FFF2-40B4-BE49-F238E27FC236}">
                <a16:creationId xmlns:a16="http://schemas.microsoft.com/office/drawing/2014/main" id="{03E6A57B-F3E9-C66C-6ED5-C68E910B7292}"/>
              </a:ext>
            </a:extLst>
          </p:cNvPr>
          <p:cNvSpPr/>
          <p:nvPr/>
        </p:nvSpPr>
        <p:spPr>
          <a:xfrm>
            <a:off x="226144" y="1236088"/>
            <a:ext cx="5769299" cy="3412767"/>
          </a:xfrm>
          <a:prstGeom prst="rect">
            <a:avLst/>
          </a:prstGeom>
          <a:solidFill>
            <a:schemeClr val="accent3">
              <a:lumMod val="20000"/>
              <a:lumOff val="80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100" dirty="0">
              <a:solidFill>
                <a:schemeClr val="tx1"/>
              </a:solidFill>
            </a:endParaRPr>
          </a:p>
        </p:txBody>
      </p:sp>
      <p:sp>
        <p:nvSpPr>
          <p:cNvPr id="3" name="Rectangle 2">
            <a:extLst>
              <a:ext uri="{FF2B5EF4-FFF2-40B4-BE49-F238E27FC236}">
                <a16:creationId xmlns:a16="http://schemas.microsoft.com/office/drawing/2014/main" id="{B81F48EA-7385-5E65-F8BE-70F45B7E386D}"/>
              </a:ext>
            </a:extLst>
          </p:cNvPr>
          <p:cNvSpPr/>
          <p:nvPr/>
        </p:nvSpPr>
        <p:spPr>
          <a:xfrm>
            <a:off x="226144" y="4768227"/>
            <a:ext cx="5769299" cy="1687483"/>
          </a:xfrm>
          <a:prstGeom prst="rect">
            <a:avLst/>
          </a:prstGeom>
          <a:solidFill>
            <a:schemeClr val="accent3">
              <a:lumMod val="40000"/>
              <a:lumOff val="60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IN" sz="800" b="1" dirty="0"/>
          </a:p>
        </p:txBody>
      </p:sp>
      <p:sp>
        <p:nvSpPr>
          <p:cNvPr id="4" name="Google Shape;101;p2">
            <a:extLst>
              <a:ext uri="{FF2B5EF4-FFF2-40B4-BE49-F238E27FC236}">
                <a16:creationId xmlns:a16="http://schemas.microsoft.com/office/drawing/2014/main" id="{C6A513FB-EA11-4670-B664-B31C28556641}"/>
              </a:ext>
            </a:extLst>
          </p:cNvPr>
          <p:cNvSpPr txBox="1"/>
          <p:nvPr/>
        </p:nvSpPr>
        <p:spPr>
          <a:xfrm>
            <a:off x="178209" y="1262372"/>
            <a:ext cx="5917788" cy="3354724"/>
          </a:xfrm>
          <a:prstGeom prst="rect">
            <a:avLst/>
          </a:prstGeom>
          <a:noFill/>
          <a:ln>
            <a:noFill/>
          </a:ln>
        </p:spPr>
        <p:txBody>
          <a:bodyPr spcFirstLastPara="1" wrap="square" lIns="91425" tIns="45700" rIns="91425" bIns="45700" anchor="t" anchorCtr="0">
            <a:spAutoFit/>
          </a:bodyPr>
          <a:lstStyle/>
          <a:p>
            <a:r>
              <a:rPr lang="en-US" sz="2000" b="1" u="sng" dirty="0">
                <a:solidFill>
                  <a:srgbClr val="274E13"/>
                </a:solidFill>
                <a:latin typeface="Arial"/>
                <a:ea typeface="Arial"/>
                <a:cs typeface="Arial"/>
                <a:sym typeface="Arial"/>
              </a:rPr>
              <a:t>Proposed Solution </a:t>
            </a:r>
            <a:r>
              <a:rPr lang="en-US" sz="2000" b="1" u="sng" dirty="0">
                <a:solidFill>
                  <a:srgbClr val="274E13"/>
                </a:solidFill>
              </a:rPr>
              <a:t>:</a:t>
            </a:r>
            <a:endParaRPr lang="en-IN" sz="1050" b="1" dirty="0"/>
          </a:p>
          <a:p>
            <a:r>
              <a:rPr lang="en-US" dirty="0"/>
              <a:t>The deepfake recognition prototype uses </a:t>
            </a:r>
            <a:r>
              <a:rPr lang="en-US" b="1" dirty="0"/>
              <a:t>advanced deep learning </a:t>
            </a:r>
            <a:r>
              <a:rPr lang="en-US" dirty="0"/>
              <a:t>to detect AI-generated media, focusing on image, video, and audio formats. It combines a </a:t>
            </a:r>
            <a:r>
              <a:rPr lang="en-US" b="1" dirty="0"/>
              <a:t>ResNext CNN </a:t>
            </a:r>
            <a:r>
              <a:rPr lang="en-US" dirty="0"/>
              <a:t>for feature extraction and an </a:t>
            </a:r>
            <a:r>
              <a:rPr lang="en-US" b="1" dirty="0"/>
              <a:t>LSTM</a:t>
            </a:r>
            <a:r>
              <a:rPr lang="en-US" dirty="0"/>
              <a:t> for classification, allowing accurate detection of fake content. Trained on a diverse dataset, the model ensures effective identification.</a:t>
            </a:r>
            <a:endParaRPr lang="en-US" b="1" dirty="0"/>
          </a:p>
          <a:p>
            <a:r>
              <a:rPr lang="en-US" b="1" dirty="0"/>
              <a:t>1.Data Acquisition: </a:t>
            </a:r>
            <a:r>
              <a:rPr lang="en-US" sz="1300" dirty="0"/>
              <a:t>Users upload media via a web interface.</a:t>
            </a:r>
          </a:p>
          <a:p>
            <a:r>
              <a:rPr lang="en-US" sz="1300" dirty="0"/>
              <a:t>Feature Extraction: ResNext CNN extracts key features.</a:t>
            </a:r>
          </a:p>
          <a:p>
            <a:r>
              <a:rPr lang="en-US" b="1" dirty="0"/>
              <a:t>2.Data Classification</a:t>
            </a:r>
            <a:r>
              <a:rPr lang="en-US" sz="1300" b="1" dirty="0"/>
              <a:t>:</a:t>
            </a:r>
            <a:r>
              <a:rPr lang="en-US" sz="1300" dirty="0"/>
              <a:t> LSTM classifies media as "Real" or "AI-GENERATED.“</a:t>
            </a:r>
          </a:p>
          <a:p>
            <a:r>
              <a:rPr lang="en-US" b="1" dirty="0"/>
              <a:t>3.User Feedback:</a:t>
            </a:r>
            <a:r>
              <a:rPr lang="en-US" dirty="0"/>
              <a:t> </a:t>
            </a:r>
            <a:r>
              <a:rPr lang="en-US" sz="1300" dirty="0"/>
              <a:t>Results and confidence scores are provided.</a:t>
            </a:r>
          </a:p>
          <a:p>
            <a:r>
              <a:rPr lang="en-US" b="1" dirty="0"/>
              <a:t>4.Continuous Learning: </a:t>
            </a:r>
            <a:r>
              <a:rPr lang="en-US" sz="1300" dirty="0"/>
              <a:t>Feedback updates the model with new deepfake examples.</a:t>
            </a:r>
          </a:p>
          <a:p>
            <a:r>
              <a:rPr lang="en-US" b="1" dirty="0"/>
              <a:t>5.Real-Time Monitoring: </a:t>
            </a:r>
            <a:r>
              <a:rPr lang="en-US" sz="1300" dirty="0"/>
              <a:t>Immediate analysis and alerts for misleading content through live video audio recording.</a:t>
            </a:r>
            <a:endParaRPr lang="en-US" sz="1300" b="1" u="sng" dirty="0">
              <a:solidFill>
                <a:srgbClr val="274E13"/>
              </a:solidFill>
              <a:latin typeface="Arial"/>
              <a:ea typeface="Arial"/>
              <a:cs typeface="Arial"/>
              <a:sym typeface="Arial"/>
            </a:endParaRPr>
          </a:p>
        </p:txBody>
      </p:sp>
      <p:sp>
        <p:nvSpPr>
          <p:cNvPr id="5" name="Rectangle 4">
            <a:extLst>
              <a:ext uri="{FF2B5EF4-FFF2-40B4-BE49-F238E27FC236}">
                <a16:creationId xmlns:a16="http://schemas.microsoft.com/office/drawing/2014/main" id="{7E20273F-FB4D-D478-9EDD-437D56640094}"/>
              </a:ext>
            </a:extLst>
          </p:cNvPr>
          <p:cNvSpPr/>
          <p:nvPr/>
        </p:nvSpPr>
        <p:spPr>
          <a:xfrm>
            <a:off x="6095996" y="4310341"/>
            <a:ext cx="5917784" cy="2145369"/>
          </a:xfrm>
          <a:prstGeom prst="rect">
            <a:avLst/>
          </a:prstGeom>
          <a:solidFill>
            <a:schemeClr val="accent3">
              <a:lumMod val="60000"/>
              <a:lumOff val="40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IN" sz="800" b="1" dirty="0"/>
          </a:p>
        </p:txBody>
      </p:sp>
      <p:sp>
        <p:nvSpPr>
          <p:cNvPr id="6" name="Google Shape;101;p2">
            <a:extLst>
              <a:ext uri="{FF2B5EF4-FFF2-40B4-BE49-F238E27FC236}">
                <a16:creationId xmlns:a16="http://schemas.microsoft.com/office/drawing/2014/main" id="{9FFA8DD2-CDC5-38EA-A7AF-C8F8168E1445}"/>
              </a:ext>
            </a:extLst>
          </p:cNvPr>
          <p:cNvSpPr txBox="1"/>
          <p:nvPr/>
        </p:nvSpPr>
        <p:spPr>
          <a:xfrm>
            <a:off x="6095987" y="4310341"/>
            <a:ext cx="5192003" cy="338514"/>
          </a:xfrm>
          <a:prstGeom prst="rect">
            <a:avLst/>
          </a:prstGeom>
          <a:noFill/>
          <a:ln>
            <a:noFill/>
          </a:ln>
        </p:spPr>
        <p:txBody>
          <a:bodyPr spcFirstLastPara="1" wrap="square" lIns="91425" tIns="45700" rIns="91425" bIns="45700" anchor="t" anchorCtr="0">
            <a:spAutoFit/>
          </a:bodyPr>
          <a:lstStyle/>
          <a:p>
            <a:r>
              <a:rPr lang="en-US" sz="1600" b="1" u="sng" dirty="0">
                <a:solidFill>
                  <a:srgbClr val="274E13"/>
                </a:solidFill>
              </a:rPr>
              <a:t>Unique Value Propositions</a:t>
            </a:r>
            <a:r>
              <a:rPr lang="en-US" sz="1600" b="1" u="sng" dirty="0">
                <a:solidFill>
                  <a:srgbClr val="274E13"/>
                </a:solidFill>
                <a:latin typeface="Arial"/>
                <a:ea typeface="Arial"/>
                <a:cs typeface="Arial"/>
                <a:sym typeface="Arial"/>
              </a:rPr>
              <a:t> :</a:t>
            </a:r>
            <a:endParaRPr lang="en-IN" sz="1600" b="1" dirty="0"/>
          </a:p>
        </p:txBody>
      </p:sp>
      <p:sp>
        <p:nvSpPr>
          <p:cNvPr id="7" name="Google Shape;101;p2">
            <a:extLst>
              <a:ext uri="{FF2B5EF4-FFF2-40B4-BE49-F238E27FC236}">
                <a16:creationId xmlns:a16="http://schemas.microsoft.com/office/drawing/2014/main" id="{21BBD660-CE2D-D88E-2705-EC5A0F49F40B}"/>
              </a:ext>
            </a:extLst>
          </p:cNvPr>
          <p:cNvSpPr txBox="1"/>
          <p:nvPr/>
        </p:nvSpPr>
        <p:spPr>
          <a:xfrm>
            <a:off x="182891" y="4800781"/>
            <a:ext cx="6013668" cy="1585009"/>
          </a:xfrm>
          <a:prstGeom prst="rect">
            <a:avLst/>
          </a:prstGeom>
          <a:noFill/>
          <a:ln>
            <a:noFill/>
          </a:ln>
        </p:spPr>
        <p:txBody>
          <a:bodyPr spcFirstLastPara="1" wrap="square" lIns="91425" tIns="45700" rIns="91425" bIns="45700" anchor="t" anchorCtr="0">
            <a:spAutoFit/>
          </a:bodyPr>
          <a:lstStyle/>
          <a:p>
            <a:r>
              <a:rPr lang="en-US" sz="1600" b="1" u="sng" dirty="0">
                <a:solidFill>
                  <a:srgbClr val="274E13"/>
                </a:solidFill>
                <a:latin typeface="Arial"/>
                <a:ea typeface="Arial"/>
                <a:cs typeface="Arial"/>
                <a:sym typeface="Arial"/>
              </a:rPr>
              <a:t>Problem Resolution </a:t>
            </a:r>
            <a:r>
              <a:rPr lang="en-US" sz="1600" b="1" u="sng" dirty="0">
                <a:solidFill>
                  <a:srgbClr val="274E13"/>
                </a:solidFill>
              </a:rPr>
              <a:t>:</a:t>
            </a:r>
            <a:endParaRPr lang="en-IN" sz="1600" b="1" dirty="0"/>
          </a:p>
          <a:p>
            <a:pPr marL="171450" indent="-171450">
              <a:buFont typeface="Wingdings" panose="05000000000000000000" pitchFamily="2" charset="2"/>
              <a:buChar char="v"/>
            </a:pPr>
            <a:r>
              <a:rPr lang="en-US" b="1" dirty="0">
                <a:solidFill>
                  <a:srgbClr val="274E13"/>
                </a:solidFill>
                <a:latin typeface="Arial"/>
                <a:ea typeface="Arial"/>
                <a:cs typeface="Arial"/>
                <a:sym typeface="Arial"/>
              </a:rPr>
              <a:t>Static Learning:</a:t>
            </a:r>
            <a:r>
              <a:rPr lang="en-US" dirty="0"/>
              <a:t> </a:t>
            </a:r>
            <a:r>
              <a:rPr lang="en-US" sz="1300" dirty="0"/>
              <a:t>User feedback updates the dataset, enabling adaptation to new deepfake techniques. </a:t>
            </a:r>
          </a:p>
          <a:p>
            <a:pPr marL="171450" indent="-171450">
              <a:buFont typeface="Wingdings" panose="05000000000000000000" pitchFamily="2" charset="2"/>
              <a:buChar char="v"/>
            </a:pPr>
            <a:r>
              <a:rPr lang="en-US" b="1" dirty="0">
                <a:solidFill>
                  <a:srgbClr val="274E13"/>
                </a:solidFill>
                <a:latin typeface="Arial"/>
                <a:ea typeface="Arial"/>
                <a:cs typeface="Arial"/>
                <a:sym typeface="Arial"/>
              </a:rPr>
              <a:t>Limited Dataset: </a:t>
            </a:r>
            <a:r>
              <a:rPr lang="en-US" sz="1300" dirty="0"/>
              <a:t>The model is trained on sources like FaceForensics++, ensuring wide coverage and reduced bias.</a:t>
            </a:r>
          </a:p>
          <a:p>
            <a:pPr marL="171450" indent="-171450">
              <a:buFont typeface="Wingdings" panose="05000000000000000000" pitchFamily="2" charset="2"/>
              <a:buChar char="v"/>
            </a:pPr>
            <a:r>
              <a:rPr lang="en-US" b="1" dirty="0">
                <a:solidFill>
                  <a:srgbClr val="274E13"/>
                </a:solidFill>
                <a:latin typeface="Arial"/>
                <a:ea typeface="Arial"/>
                <a:cs typeface="Arial"/>
                <a:sym typeface="Arial"/>
              </a:rPr>
              <a:t>Real-Time Deep Fake Detection </a:t>
            </a:r>
            <a:r>
              <a:rPr lang="en-US" b="1" dirty="0"/>
              <a:t>: </a:t>
            </a:r>
            <a:r>
              <a:rPr lang="en-US" sz="1300" dirty="0"/>
              <a:t>Provides immediate feedback to quickly identify deepfakes, preventing harmful content spread.</a:t>
            </a:r>
          </a:p>
        </p:txBody>
      </p:sp>
      <p:sp>
        <p:nvSpPr>
          <p:cNvPr id="9" name="Rectangle 1">
            <a:extLst>
              <a:ext uri="{FF2B5EF4-FFF2-40B4-BE49-F238E27FC236}">
                <a16:creationId xmlns:a16="http://schemas.microsoft.com/office/drawing/2014/main" id="{B77DFB20-35A5-3707-B38C-D4100A3D432D}"/>
              </a:ext>
            </a:extLst>
          </p:cNvPr>
          <p:cNvSpPr>
            <a:spLocks noChangeArrowheads="1"/>
          </p:cNvSpPr>
          <p:nvPr/>
        </p:nvSpPr>
        <p:spPr bwMode="auto">
          <a:xfrm>
            <a:off x="6095991" y="4615438"/>
            <a:ext cx="5917789"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b="1" dirty="0">
                <a:solidFill>
                  <a:srgbClr val="274E13"/>
                </a:solidFill>
                <a:latin typeface="Arial"/>
                <a:ea typeface="Arial"/>
                <a:cs typeface="Arial"/>
                <a:sym typeface="Arial"/>
              </a:rPr>
              <a:t>Adaptive Learning :</a:t>
            </a:r>
            <a:r>
              <a:rPr kumimoji="0" lang="en-US" altLang="en-US" sz="1450" b="0" i="0" u="none" strike="noStrike" cap="none" normalizeH="0" baseline="0" dirty="0">
                <a:ln>
                  <a:noFill/>
                </a:ln>
                <a:solidFill>
                  <a:schemeClr val="tx1"/>
                </a:solidFill>
                <a:effectLst/>
                <a:latin typeface="Arial" panose="020B0604020202020204" pitchFamily="34" charset="0"/>
              </a:rPr>
              <a:t> Continuously updates to handle new deepfake techniques.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b="1" dirty="0">
                <a:solidFill>
                  <a:srgbClr val="274E13"/>
                </a:solidFill>
                <a:latin typeface="Arial"/>
                <a:ea typeface="Arial"/>
                <a:cs typeface="Arial"/>
                <a:sym typeface="Arial"/>
              </a:rPr>
              <a:t>Real-Time Detection</a:t>
            </a:r>
            <a:r>
              <a:rPr lang="en-US" sz="1450" b="1" dirty="0">
                <a:solidFill>
                  <a:schemeClr val="tx1"/>
                </a:solidFill>
                <a:latin typeface="Arial" panose="020B0604020202020204" pitchFamily="34" charset="0"/>
                <a:ea typeface="Arial"/>
                <a:cs typeface="Arial"/>
                <a:sym typeface="Arial"/>
              </a:rPr>
              <a:t>:</a:t>
            </a:r>
            <a:r>
              <a:rPr kumimoji="0" lang="en-US" altLang="en-US" sz="1450" b="0" i="0" u="none" strike="noStrike" cap="none" normalizeH="0" baseline="0" dirty="0">
                <a:ln>
                  <a:noFill/>
                </a:ln>
                <a:solidFill>
                  <a:schemeClr val="tx1"/>
                </a:solidFill>
                <a:effectLst/>
                <a:latin typeface="Arial" panose="020B0604020202020204" pitchFamily="34" charset="0"/>
              </a:rPr>
              <a:t> Provides instant feedback on media authenticity.</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b="1" dirty="0">
                <a:solidFill>
                  <a:srgbClr val="274E13"/>
                </a:solidFill>
                <a:latin typeface="Arial"/>
                <a:ea typeface="Arial"/>
                <a:cs typeface="Arial"/>
                <a:sym typeface="Arial"/>
              </a:rPr>
              <a:t>Format Compatibility</a:t>
            </a:r>
            <a:r>
              <a:rPr lang="en-US" sz="1450" b="1" dirty="0">
                <a:solidFill>
                  <a:schemeClr val="tx1"/>
                </a:solidFill>
                <a:latin typeface="Arial" panose="020B0604020202020204" pitchFamily="34" charset="0"/>
                <a:ea typeface="Arial"/>
                <a:cs typeface="Arial"/>
                <a:sym typeface="Arial"/>
              </a:rPr>
              <a:t>:</a:t>
            </a:r>
            <a:r>
              <a:rPr kumimoji="0" lang="en-US" altLang="en-US" sz="1450" b="0" i="0" u="none" strike="noStrike" cap="none" normalizeH="0" baseline="0" dirty="0">
                <a:ln>
                  <a:noFill/>
                </a:ln>
                <a:solidFill>
                  <a:schemeClr val="tx1"/>
                </a:solidFill>
                <a:effectLst/>
                <a:latin typeface="Arial" panose="020B0604020202020204" pitchFamily="34" charset="0"/>
              </a:rPr>
              <a:t> Supports various video and audio formats.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b="1" dirty="0">
                <a:solidFill>
                  <a:srgbClr val="274E13"/>
                </a:solidFill>
                <a:latin typeface="Arial"/>
                <a:ea typeface="Arial"/>
                <a:cs typeface="Arial"/>
                <a:sym typeface="Arial"/>
              </a:rPr>
              <a:t>High Accuracy:</a:t>
            </a:r>
            <a:r>
              <a:rPr kumimoji="0" lang="en-US" altLang="en-US" sz="1450" b="0" i="0" u="none" strike="noStrike" cap="none" normalizeH="0" baseline="0" dirty="0">
                <a:ln>
                  <a:noFill/>
                </a:ln>
                <a:solidFill>
                  <a:schemeClr val="tx1"/>
                </a:solidFill>
                <a:effectLst/>
                <a:latin typeface="Arial" panose="020B0604020202020204" pitchFamily="34" charset="0"/>
              </a:rPr>
              <a:t> Trained on diverse datasets for precise detection.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b="1" dirty="0">
                <a:solidFill>
                  <a:srgbClr val="274E13"/>
                </a:solidFill>
              </a:rPr>
              <a:t>User-Friendly:</a:t>
            </a:r>
            <a:r>
              <a:rPr kumimoji="0" lang="en-US" altLang="en-US" sz="1450" b="0" i="0" u="none" strike="noStrike" cap="none" normalizeH="0" baseline="0" dirty="0">
                <a:ln>
                  <a:noFill/>
                </a:ln>
                <a:solidFill>
                  <a:schemeClr val="tx1"/>
                </a:solidFill>
                <a:effectLst/>
                <a:latin typeface="Arial" panose="020B0604020202020204" pitchFamily="34" charset="0"/>
              </a:rPr>
              <a:t> Simple interface for easy deepfake detection.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400" b="1" dirty="0">
                <a:solidFill>
                  <a:srgbClr val="274E13"/>
                </a:solidFill>
                <a:latin typeface="Arial"/>
                <a:ea typeface="Arial"/>
                <a:cs typeface="Arial"/>
                <a:sym typeface="Arial"/>
              </a:rPr>
              <a:t>Scalable</a:t>
            </a:r>
            <a:r>
              <a:rPr lang="en-US" sz="1450" b="1" dirty="0">
                <a:solidFill>
                  <a:schemeClr val="tx1"/>
                </a:solidFill>
                <a:latin typeface="Arial" panose="020B0604020202020204" pitchFamily="34" charset="0"/>
                <a:ea typeface="Arial"/>
                <a:cs typeface="Arial"/>
                <a:sym typeface="Arial"/>
              </a:rPr>
              <a:t>:</a:t>
            </a:r>
            <a:r>
              <a:rPr kumimoji="0" lang="en-US" altLang="en-US" sz="1450" b="0" i="0" u="none" strike="noStrike" cap="none" normalizeH="0" baseline="0" dirty="0">
                <a:ln>
                  <a:noFill/>
                </a:ln>
                <a:solidFill>
                  <a:schemeClr val="tx1"/>
                </a:solidFill>
                <a:effectLst/>
                <a:latin typeface="Arial" panose="020B0604020202020204" pitchFamily="34" charset="0"/>
              </a:rPr>
              <a:t> Cloud-based for handling large data volumes efficiently. </a:t>
            </a:r>
          </a:p>
        </p:txBody>
      </p:sp>
      <p:pic>
        <p:nvPicPr>
          <p:cNvPr id="12" name="Picture 11">
            <a:extLst>
              <a:ext uri="{FF2B5EF4-FFF2-40B4-BE49-F238E27FC236}">
                <a16:creationId xmlns:a16="http://schemas.microsoft.com/office/drawing/2014/main" id="{BBC9E490-3050-7398-D238-8B6251FD8C4B}"/>
              </a:ext>
            </a:extLst>
          </p:cNvPr>
          <p:cNvPicPr>
            <a:picLocks noChangeAspect="1"/>
          </p:cNvPicPr>
          <p:nvPr/>
        </p:nvPicPr>
        <p:blipFill>
          <a:blip r:embed="rId4"/>
          <a:stretch>
            <a:fillRect/>
          </a:stretch>
        </p:blipFill>
        <p:spPr>
          <a:xfrm>
            <a:off x="6095987" y="1255004"/>
            <a:ext cx="5917784" cy="28716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70" name="Rectangle 69">
            <a:extLst>
              <a:ext uri="{FF2B5EF4-FFF2-40B4-BE49-F238E27FC236}">
                <a16:creationId xmlns:a16="http://schemas.microsoft.com/office/drawing/2014/main" id="{4A8B5D53-E278-6D76-848A-CB968587375E}"/>
              </a:ext>
            </a:extLst>
          </p:cNvPr>
          <p:cNvSpPr/>
          <p:nvPr/>
        </p:nvSpPr>
        <p:spPr>
          <a:xfrm>
            <a:off x="8659020" y="810706"/>
            <a:ext cx="3467904" cy="5728210"/>
          </a:xfrm>
          <a:prstGeom prst="rect">
            <a:avLst/>
          </a:prstGeom>
          <a:solidFill>
            <a:schemeClr val="bg1"/>
          </a:solidFill>
          <a:ln w="28575">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BE2654-4DAF-2A1D-D1FD-0B2C98D51F8C}"/>
              </a:ext>
            </a:extLst>
          </p:cNvPr>
          <p:cNvSpPr/>
          <p:nvPr/>
        </p:nvSpPr>
        <p:spPr>
          <a:xfrm>
            <a:off x="203095" y="1305581"/>
            <a:ext cx="396522" cy="1351735"/>
          </a:xfrm>
          <a:prstGeom prst="roundRect">
            <a:avLst/>
          </a:prstGeom>
          <a:solidFill>
            <a:schemeClr val="accent6">
              <a:lumMod val="20000"/>
              <a:lumOff val="80000"/>
            </a:schemeClr>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Google Shape;110;p3"/>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latin typeface="Arial Rounded MT Bold" panose="020F0704030504030204" pitchFamily="34" charset="0"/>
                <a:ea typeface="Times New Roman"/>
                <a:cs typeface="Times New Roman"/>
                <a:sym typeface="Times New Roman"/>
              </a:rPr>
              <a:t>TECHNICAL APPROACH</a:t>
            </a:r>
            <a:endParaRPr dirty="0">
              <a:latin typeface="Arial Rounded MT Bold" panose="020F0704030504030204" pitchFamily="34" charset="0"/>
            </a:endParaRPr>
          </a:p>
        </p:txBody>
      </p:sp>
      <p:sp>
        <p:nvSpPr>
          <p:cNvPr id="112" name="Google Shape;112;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lt1"/>
                </a:solidFill>
              </a:rPr>
              <a:t>3</a:t>
            </a:fld>
            <a:endParaRPr b="1">
              <a:solidFill>
                <a:schemeClr val="lt1"/>
              </a:solidFill>
            </a:endParaRPr>
          </a:p>
        </p:txBody>
      </p:sp>
      <p:pic>
        <p:nvPicPr>
          <p:cNvPr id="113" name="Google Shape;113;p3"/>
          <p:cNvPicPr preferRelativeResize="0"/>
          <p:nvPr/>
        </p:nvPicPr>
        <p:blipFill>
          <a:blip r:embed="rId3">
            <a:alphaModFix/>
          </a:blip>
          <a:stretch>
            <a:fillRect/>
          </a:stretch>
        </p:blipFill>
        <p:spPr>
          <a:xfrm>
            <a:off x="9975899" y="-305226"/>
            <a:ext cx="2183639" cy="1241167"/>
          </a:xfrm>
          <a:prstGeom prst="rect">
            <a:avLst/>
          </a:prstGeom>
          <a:noFill/>
          <a:ln>
            <a:noFill/>
          </a:ln>
        </p:spPr>
      </p:pic>
      <p:sp>
        <p:nvSpPr>
          <p:cNvPr id="9" name="Rectangle: Rounded Corners 8">
            <a:extLst>
              <a:ext uri="{FF2B5EF4-FFF2-40B4-BE49-F238E27FC236}">
                <a16:creationId xmlns:a16="http://schemas.microsoft.com/office/drawing/2014/main" id="{6E4D58C9-FA6D-13A4-FB59-33B144380E27}"/>
              </a:ext>
            </a:extLst>
          </p:cNvPr>
          <p:cNvSpPr/>
          <p:nvPr/>
        </p:nvSpPr>
        <p:spPr>
          <a:xfrm>
            <a:off x="203095" y="1293785"/>
            <a:ext cx="396522" cy="1351735"/>
          </a:xfrm>
          <a:prstGeom prst="roundRect">
            <a:avLst/>
          </a:prstGeom>
          <a:solidFill>
            <a:schemeClr val="accent6">
              <a:lumMod val="20000"/>
              <a:lumOff val="80000"/>
            </a:schemeClr>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64F0C3D-34EC-6EB5-F9F2-40716BD769C3}"/>
              </a:ext>
            </a:extLst>
          </p:cNvPr>
          <p:cNvGrpSpPr/>
          <p:nvPr/>
        </p:nvGrpSpPr>
        <p:grpSpPr>
          <a:xfrm>
            <a:off x="32462" y="810705"/>
            <a:ext cx="8583637" cy="5728210"/>
            <a:chOff x="47936" y="847355"/>
            <a:chExt cx="8400374" cy="5645518"/>
          </a:xfrm>
        </p:grpSpPr>
        <p:grpSp>
          <p:nvGrpSpPr>
            <p:cNvPr id="11" name="Group 10">
              <a:extLst>
                <a:ext uri="{FF2B5EF4-FFF2-40B4-BE49-F238E27FC236}">
                  <a16:creationId xmlns:a16="http://schemas.microsoft.com/office/drawing/2014/main" id="{06BFFEA7-AEF4-5F59-F43A-E11602524E27}"/>
                </a:ext>
              </a:extLst>
            </p:cNvPr>
            <p:cNvGrpSpPr/>
            <p:nvPr/>
          </p:nvGrpSpPr>
          <p:grpSpPr>
            <a:xfrm>
              <a:off x="47936" y="847355"/>
              <a:ext cx="8400374" cy="5645518"/>
              <a:chOff x="27999" y="700026"/>
              <a:chExt cx="8400374" cy="5457948"/>
            </a:xfrm>
          </p:grpSpPr>
          <p:sp>
            <p:nvSpPr>
              <p:cNvPr id="13" name="Rectangle 12">
                <a:extLst>
                  <a:ext uri="{FF2B5EF4-FFF2-40B4-BE49-F238E27FC236}">
                    <a16:creationId xmlns:a16="http://schemas.microsoft.com/office/drawing/2014/main" id="{38C558B3-B12D-7736-4B07-01A294DE3A07}"/>
                  </a:ext>
                </a:extLst>
              </p:cNvPr>
              <p:cNvSpPr/>
              <p:nvPr/>
            </p:nvSpPr>
            <p:spPr>
              <a:xfrm>
                <a:off x="27999" y="700026"/>
                <a:ext cx="8400374" cy="5457948"/>
              </a:xfrm>
              <a:prstGeom prst="rect">
                <a:avLst/>
              </a:prstGeom>
              <a:solidFill>
                <a:schemeClr val="bg1"/>
              </a:solidFill>
              <a:ln w="28575">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E2D0316-6C20-D995-9ABC-9536582AC1D5}"/>
                  </a:ext>
                </a:extLst>
              </p:cNvPr>
              <p:cNvGrpSpPr/>
              <p:nvPr/>
            </p:nvGrpSpPr>
            <p:grpSpPr>
              <a:xfrm>
                <a:off x="137487" y="1086536"/>
                <a:ext cx="482273" cy="4996592"/>
                <a:chOff x="137487" y="1086536"/>
                <a:chExt cx="614354" cy="5075553"/>
              </a:xfrm>
            </p:grpSpPr>
            <p:sp>
              <p:nvSpPr>
                <p:cNvPr id="19" name="Rectangle 18">
                  <a:extLst>
                    <a:ext uri="{FF2B5EF4-FFF2-40B4-BE49-F238E27FC236}">
                      <a16:creationId xmlns:a16="http://schemas.microsoft.com/office/drawing/2014/main" id="{A4A14599-2A31-6381-CAE4-4E8AE30EAD56}"/>
                    </a:ext>
                  </a:extLst>
                </p:cNvPr>
                <p:cNvSpPr/>
                <p:nvPr/>
              </p:nvSpPr>
              <p:spPr>
                <a:xfrm>
                  <a:off x="137487" y="2547425"/>
                  <a:ext cx="614354" cy="1683622"/>
                </a:xfrm>
                <a:prstGeom prst="rect">
                  <a:avLst/>
                </a:prstGeom>
                <a:solidFill>
                  <a:srgbClr val="44A7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20C243-B4FD-5B02-F0DB-C9847FE392FA}"/>
                    </a:ext>
                  </a:extLst>
                </p:cNvPr>
                <p:cNvSpPr/>
                <p:nvPr/>
              </p:nvSpPr>
              <p:spPr>
                <a:xfrm>
                  <a:off x="137487" y="4287872"/>
                  <a:ext cx="614354" cy="1874217"/>
                </a:xfrm>
                <a:prstGeom prst="rect">
                  <a:avLst/>
                </a:prstGeom>
                <a:solidFill>
                  <a:srgbClr val="9FF3B5"/>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1F4CBD-4AF5-32CF-8842-114CD342AE41}"/>
                    </a:ext>
                  </a:extLst>
                </p:cNvPr>
                <p:cNvSpPr/>
                <p:nvPr/>
              </p:nvSpPr>
              <p:spPr>
                <a:xfrm>
                  <a:off x="137487" y="1086536"/>
                  <a:ext cx="614354" cy="1404065"/>
                </a:xfrm>
                <a:prstGeom prst="rect">
                  <a:avLst/>
                </a:prstGeom>
                <a:solidFill>
                  <a:srgbClr val="00D2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441AAA4-F8CF-E840-5E19-F133F7219C38}"/>
                  </a:ext>
                </a:extLst>
              </p:cNvPr>
              <p:cNvSpPr/>
              <p:nvPr/>
            </p:nvSpPr>
            <p:spPr>
              <a:xfrm>
                <a:off x="674445" y="1086536"/>
                <a:ext cx="7700262" cy="1382222"/>
              </a:xfrm>
              <a:prstGeom prst="rect">
                <a:avLst/>
              </a:prstGeom>
              <a:solidFill>
                <a:srgbClr val="9FF3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3D09712-DA7F-303B-2962-F3739A5DE80B}"/>
                  </a:ext>
                </a:extLst>
              </p:cNvPr>
              <p:cNvSpPr/>
              <p:nvPr/>
            </p:nvSpPr>
            <p:spPr>
              <a:xfrm>
                <a:off x="674445" y="2524697"/>
                <a:ext cx="7700262" cy="1670808"/>
              </a:xfrm>
              <a:prstGeom prst="rect">
                <a:avLst/>
              </a:prstGeom>
              <a:solidFill>
                <a:srgbClr val="9DDB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BC8AA0-20E4-99DC-00F7-6CE40725CA07}"/>
                  </a:ext>
                </a:extLst>
              </p:cNvPr>
              <p:cNvSpPr/>
              <p:nvPr/>
            </p:nvSpPr>
            <p:spPr>
              <a:xfrm>
                <a:off x="674445" y="4252695"/>
                <a:ext cx="7700262" cy="1830435"/>
              </a:xfrm>
              <a:prstGeom prst="rect">
                <a:avLst/>
              </a:prstGeom>
              <a:solidFill>
                <a:srgbClr val="9FF3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highlight>
                    <a:srgbClr val="FFFF00"/>
                  </a:highlight>
                </a:endParaRPr>
              </a:p>
            </p:txBody>
          </p:sp>
        </p:grpSp>
        <p:sp>
          <p:nvSpPr>
            <p:cNvPr id="12" name="TextBox 11">
              <a:extLst>
                <a:ext uri="{FF2B5EF4-FFF2-40B4-BE49-F238E27FC236}">
                  <a16:creationId xmlns:a16="http://schemas.microsoft.com/office/drawing/2014/main" id="{BF249BEC-22DD-0DFE-E7CC-89948F50E7C3}"/>
                </a:ext>
              </a:extLst>
            </p:cNvPr>
            <p:cNvSpPr txBox="1"/>
            <p:nvPr/>
          </p:nvSpPr>
          <p:spPr>
            <a:xfrm>
              <a:off x="3716989" y="903114"/>
              <a:ext cx="1418076" cy="338554"/>
            </a:xfrm>
            <a:prstGeom prst="rect">
              <a:avLst/>
            </a:prstGeom>
            <a:noFill/>
          </p:spPr>
          <p:txBody>
            <a:bodyPr wrap="square" rtlCol="0">
              <a:spAutoFit/>
            </a:bodyPr>
            <a:lstStyle/>
            <a:p>
              <a:r>
                <a:rPr lang="en-US" sz="1600" dirty="0">
                  <a:latin typeface="Berlin Sans FB" panose="020E0602020502020306" pitchFamily="34" charset="0"/>
                </a:rPr>
                <a:t>FLOWCHART</a:t>
              </a:r>
            </a:p>
          </p:txBody>
        </p:sp>
      </p:grpSp>
      <p:sp>
        <p:nvSpPr>
          <p:cNvPr id="22" name="Rectangle: Rounded Corners 21">
            <a:extLst>
              <a:ext uri="{FF2B5EF4-FFF2-40B4-BE49-F238E27FC236}">
                <a16:creationId xmlns:a16="http://schemas.microsoft.com/office/drawing/2014/main" id="{F2A1AADF-FAA6-2EF0-A189-BD8272C9D847}"/>
              </a:ext>
            </a:extLst>
          </p:cNvPr>
          <p:cNvSpPr/>
          <p:nvPr/>
        </p:nvSpPr>
        <p:spPr>
          <a:xfrm>
            <a:off x="203095" y="1286142"/>
            <a:ext cx="396522" cy="1351735"/>
          </a:xfrm>
          <a:prstGeom prst="roundRect">
            <a:avLst/>
          </a:prstGeom>
          <a:solidFill>
            <a:srgbClr val="9FF3B5"/>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ECB8828-AB97-D23C-506C-E0A91702AD59}"/>
              </a:ext>
            </a:extLst>
          </p:cNvPr>
          <p:cNvSpPr txBox="1"/>
          <p:nvPr/>
        </p:nvSpPr>
        <p:spPr>
          <a:xfrm rot="16200000">
            <a:off x="-367175" y="1647359"/>
            <a:ext cx="1504078" cy="400110"/>
          </a:xfrm>
          <a:prstGeom prst="rect">
            <a:avLst/>
          </a:prstGeom>
          <a:noFill/>
        </p:spPr>
        <p:txBody>
          <a:bodyPr wrap="square" rtlCol="0">
            <a:spAutoFit/>
          </a:bodyPr>
          <a:lstStyle/>
          <a:p>
            <a:r>
              <a:rPr lang="en-US" sz="1000" dirty="0">
                <a:solidFill>
                  <a:schemeClr val="accent3">
                    <a:lumMod val="50000"/>
                  </a:schemeClr>
                </a:solidFill>
                <a:latin typeface="Berlin Sans FB" panose="020E0602020502020306" pitchFamily="34" charset="0"/>
              </a:rPr>
              <a:t>DATA  RETRIEVAl &amp; PREPROCESSING</a:t>
            </a:r>
          </a:p>
        </p:txBody>
      </p:sp>
      <p:sp>
        <p:nvSpPr>
          <p:cNvPr id="24" name="Rectangle: Rounded Corners 23">
            <a:extLst>
              <a:ext uri="{FF2B5EF4-FFF2-40B4-BE49-F238E27FC236}">
                <a16:creationId xmlns:a16="http://schemas.microsoft.com/office/drawing/2014/main" id="{11BBF919-D488-57E4-7BD9-3E2DA3E009EB}"/>
              </a:ext>
            </a:extLst>
          </p:cNvPr>
          <p:cNvSpPr/>
          <p:nvPr/>
        </p:nvSpPr>
        <p:spPr>
          <a:xfrm>
            <a:off x="203095" y="2777415"/>
            <a:ext cx="387764" cy="1642864"/>
          </a:xfrm>
          <a:prstGeom prst="roundRect">
            <a:avLst/>
          </a:prstGeom>
          <a:solidFill>
            <a:srgbClr val="9DDBA3"/>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1357D84-CD14-4A10-400B-279E2EC0EDEB}"/>
              </a:ext>
            </a:extLst>
          </p:cNvPr>
          <p:cNvSpPr/>
          <p:nvPr/>
        </p:nvSpPr>
        <p:spPr>
          <a:xfrm>
            <a:off x="214963" y="4583190"/>
            <a:ext cx="384654" cy="1793367"/>
          </a:xfrm>
          <a:prstGeom prst="roundRect">
            <a:avLst/>
          </a:prstGeom>
          <a:solidFill>
            <a:srgbClr val="F8D09A"/>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EC65658-6F1D-CB51-4506-74A3506B2C7B}"/>
              </a:ext>
            </a:extLst>
          </p:cNvPr>
          <p:cNvSpPr txBox="1"/>
          <p:nvPr/>
        </p:nvSpPr>
        <p:spPr>
          <a:xfrm rot="16200000">
            <a:off x="-374994" y="3475737"/>
            <a:ext cx="1402402" cy="246221"/>
          </a:xfrm>
          <a:prstGeom prst="rect">
            <a:avLst/>
          </a:prstGeom>
          <a:noFill/>
        </p:spPr>
        <p:txBody>
          <a:bodyPr wrap="square" rtlCol="0">
            <a:spAutoFit/>
          </a:bodyPr>
          <a:lstStyle/>
          <a:p>
            <a:r>
              <a:rPr lang="en-US" sz="1000" dirty="0">
                <a:solidFill>
                  <a:schemeClr val="accent3">
                    <a:lumMod val="50000"/>
                  </a:schemeClr>
                </a:solidFill>
                <a:latin typeface="Berlin Sans FB" panose="020E0602020502020306" pitchFamily="34" charset="0"/>
              </a:rPr>
              <a:t>MODEL PROCESSING</a:t>
            </a:r>
          </a:p>
        </p:txBody>
      </p:sp>
      <p:sp>
        <p:nvSpPr>
          <p:cNvPr id="28" name="TextBox 27">
            <a:extLst>
              <a:ext uri="{FF2B5EF4-FFF2-40B4-BE49-F238E27FC236}">
                <a16:creationId xmlns:a16="http://schemas.microsoft.com/office/drawing/2014/main" id="{517C42F4-FC79-AEAA-5675-DA402ACE3D54}"/>
              </a:ext>
            </a:extLst>
          </p:cNvPr>
          <p:cNvSpPr txBox="1"/>
          <p:nvPr/>
        </p:nvSpPr>
        <p:spPr>
          <a:xfrm rot="16200000">
            <a:off x="-522510" y="5180364"/>
            <a:ext cx="1681028" cy="246221"/>
          </a:xfrm>
          <a:prstGeom prst="rect">
            <a:avLst/>
          </a:prstGeom>
          <a:noFill/>
        </p:spPr>
        <p:txBody>
          <a:bodyPr wrap="square" rtlCol="0">
            <a:spAutoFit/>
          </a:bodyPr>
          <a:lstStyle/>
          <a:p>
            <a:r>
              <a:rPr lang="en-US" sz="1000" dirty="0">
                <a:solidFill>
                  <a:schemeClr val="accent3">
                    <a:lumMod val="50000"/>
                  </a:schemeClr>
                </a:solidFill>
                <a:latin typeface="Berlin Sans FB" panose="020E0602020502020306" pitchFamily="34" charset="0"/>
              </a:rPr>
              <a:t>OUTPUT &amp; FEEDBACK</a:t>
            </a:r>
          </a:p>
        </p:txBody>
      </p:sp>
      <p:sp>
        <p:nvSpPr>
          <p:cNvPr id="29" name="Rectangle: Rounded Corners 28">
            <a:extLst>
              <a:ext uri="{FF2B5EF4-FFF2-40B4-BE49-F238E27FC236}">
                <a16:creationId xmlns:a16="http://schemas.microsoft.com/office/drawing/2014/main" id="{E67F8DBF-BB07-104E-E892-601EF472420D}"/>
              </a:ext>
            </a:extLst>
          </p:cNvPr>
          <p:cNvSpPr/>
          <p:nvPr/>
        </p:nvSpPr>
        <p:spPr>
          <a:xfrm>
            <a:off x="923508" y="1473659"/>
            <a:ext cx="1171778" cy="516603"/>
          </a:xfrm>
          <a:prstGeom prst="roundRect">
            <a:avLst/>
          </a:prstGeom>
          <a:solidFill>
            <a:srgbClr val="BEFA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Upload Audio/Video via web interface</a:t>
            </a:r>
            <a:endParaRPr lang="en-IN" sz="900" dirty="0">
              <a:solidFill>
                <a:schemeClr val="tx1"/>
              </a:solidFill>
            </a:endParaRPr>
          </a:p>
        </p:txBody>
      </p:sp>
      <p:sp>
        <p:nvSpPr>
          <p:cNvPr id="38" name="Rectangle: Rounded Corners 37">
            <a:extLst>
              <a:ext uri="{FF2B5EF4-FFF2-40B4-BE49-F238E27FC236}">
                <a16:creationId xmlns:a16="http://schemas.microsoft.com/office/drawing/2014/main" id="{B47A3D48-48B9-1385-D30A-34790DBA80A9}"/>
              </a:ext>
            </a:extLst>
          </p:cNvPr>
          <p:cNvSpPr/>
          <p:nvPr/>
        </p:nvSpPr>
        <p:spPr>
          <a:xfrm>
            <a:off x="2200614" y="1990262"/>
            <a:ext cx="1852692" cy="584676"/>
          </a:xfrm>
          <a:prstGeom prst="roundRect">
            <a:avLst>
              <a:gd name="adj" fmla="val 16883"/>
            </a:avLst>
          </a:prstGeom>
          <a:solidFill>
            <a:srgbClr val="BEFA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 Datasets collection from public datasets like face forensics for model training </a:t>
            </a:r>
          </a:p>
        </p:txBody>
      </p:sp>
      <p:sp>
        <p:nvSpPr>
          <p:cNvPr id="47" name="Rectangle 46">
            <a:extLst>
              <a:ext uri="{FF2B5EF4-FFF2-40B4-BE49-F238E27FC236}">
                <a16:creationId xmlns:a16="http://schemas.microsoft.com/office/drawing/2014/main" id="{81D1445F-C91C-D005-762C-BFCA791E6617}"/>
              </a:ext>
            </a:extLst>
          </p:cNvPr>
          <p:cNvSpPr/>
          <p:nvPr/>
        </p:nvSpPr>
        <p:spPr>
          <a:xfrm>
            <a:off x="4387051" y="1289734"/>
            <a:ext cx="4092759" cy="1940813"/>
          </a:xfrm>
          <a:prstGeom prst="rect">
            <a:avLst/>
          </a:prstGeom>
          <a:solidFill>
            <a:schemeClr val="bg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863884B7-022F-E630-3F5D-B8847C1A89AB}"/>
              </a:ext>
            </a:extLst>
          </p:cNvPr>
          <p:cNvCxnSpPr>
            <a:cxnSpLocks/>
          </p:cNvCxnSpPr>
          <p:nvPr/>
        </p:nvCxnSpPr>
        <p:spPr>
          <a:xfrm>
            <a:off x="4069084" y="1734746"/>
            <a:ext cx="78247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2E14168-2014-03BB-125C-17A03BB56D7F}"/>
              </a:ext>
            </a:extLst>
          </p:cNvPr>
          <p:cNvCxnSpPr>
            <a:cxnSpLocks/>
          </p:cNvCxnSpPr>
          <p:nvPr/>
        </p:nvCxnSpPr>
        <p:spPr>
          <a:xfrm flipV="1">
            <a:off x="4866415" y="1410036"/>
            <a:ext cx="0" cy="700584"/>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311C196-D6B9-37DF-D37E-35C384D169AA}"/>
              </a:ext>
            </a:extLst>
          </p:cNvPr>
          <p:cNvSpPr/>
          <p:nvPr/>
        </p:nvSpPr>
        <p:spPr>
          <a:xfrm>
            <a:off x="5261717" y="1341584"/>
            <a:ext cx="2073279" cy="156069"/>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Splitting video into frames </a:t>
            </a:r>
          </a:p>
        </p:txBody>
      </p:sp>
      <p:cxnSp>
        <p:nvCxnSpPr>
          <p:cNvPr id="50" name="Straight Connector 49">
            <a:extLst>
              <a:ext uri="{FF2B5EF4-FFF2-40B4-BE49-F238E27FC236}">
                <a16:creationId xmlns:a16="http://schemas.microsoft.com/office/drawing/2014/main" id="{BEC90C0F-7C21-10B2-2D8F-3FB3A14A4062}"/>
              </a:ext>
            </a:extLst>
          </p:cNvPr>
          <p:cNvCxnSpPr>
            <a:cxnSpLocks/>
          </p:cNvCxnSpPr>
          <p:nvPr/>
        </p:nvCxnSpPr>
        <p:spPr>
          <a:xfrm flipH="1">
            <a:off x="4851559" y="1418751"/>
            <a:ext cx="410366" cy="118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6F01C4D-DBB4-D405-3CE8-482EED9E4DF3}"/>
              </a:ext>
            </a:extLst>
          </p:cNvPr>
          <p:cNvCxnSpPr>
            <a:cxnSpLocks/>
          </p:cNvCxnSpPr>
          <p:nvPr/>
        </p:nvCxnSpPr>
        <p:spPr>
          <a:xfrm flipH="1">
            <a:off x="4855439" y="1643710"/>
            <a:ext cx="410366" cy="118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7F436376-9AD4-1516-15D8-DC19C8782A2F}"/>
              </a:ext>
            </a:extLst>
          </p:cNvPr>
          <p:cNvSpPr/>
          <p:nvPr/>
        </p:nvSpPr>
        <p:spPr>
          <a:xfrm>
            <a:off x="5261698" y="1790508"/>
            <a:ext cx="2073298" cy="189737"/>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Face cropping</a:t>
            </a:r>
          </a:p>
        </p:txBody>
      </p:sp>
      <p:sp>
        <p:nvSpPr>
          <p:cNvPr id="53" name="Rectangle 52">
            <a:extLst>
              <a:ext uri="{FF2B5EF4-FFF2-40B4-BE49-F238E27FC236}">
                <a16:creationId xmlns:a16="http://schemas.microsoft.com/office/drawing/2014/main" id="{044D83C8-03E4-7CF6-440B-472658106735}"/>
              </a:ext>
            </a:extLst>
          </p:cNvPr>
          <p:cNvSpPr/>
          <p:nvPr/>
        </p:nvSpPr>
        <p:spPr>
          <a:xfrm>
            <a:off x="5261707" y="1546725"/>
            <a:ext cx="2083838" cy="185076"/>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Face detection</a:t>
            </a:r>
          </a:p>
        </p:txBody>
      </p:sp>
      <p:sp>
        <p:nvSpPr>
          <p:cNvPr id="54" name="Rectangle 53">
            <a:extLst>
              <a:ext uri="{FF2B5EF4-FFF2-40B4-BE49-F238E27FC236}">
                <a16:creationId xmlns:a16="http://schemas.microsoft.com/office/drawing/2014/main" id="{AC7C0547-949D-2028-056C-4DD900BBE167}"/>
              </a:ext>
            </a:extLst>
          </p:cNvPr>
          <p:cNvSpPr/>
          <p:nvPr/>
        </p:nvSpPr>
        <p:spPr>
          <a:xfrm>
            <a:off x="5251991" y="2039236"/>
            <a:ext cx="2088280" cy="198415"/>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solidFill>
                  <a:schemeClr val="tx1"/>
                </a:solidFill>
              </a:rPr>
              <a:t>Saving the face cropped video</a:t>
            </a:r>
          </a:p>
        </p:txBody>
      </p:sp>
      <p:cxnSp>
        <p:nvCxnSpPr>
          <p:cNvPr id="60" name="Straight Connector 59">
            <a:extLst>
              <a:ext uri="{FF2B5EF4-FFF2-40B4-BE49-F238E27FC236}">
                <a16:creationId xmlns:a16="http://schemas.microsoft.com/office/drawing/2014/main" id="{99F39425-4CAD-5FE1-E46E-2DB763E6A82E}"/>
              </a:ext>
            </a:extLst>
          </p:cNvPr>
          <p:cNvCxnSpPr>
            <a:cxnSpLocks/>
          </p:cNvCxnSpPr>
          <p:nvPr/>
        </p:nvCxnSpPr>
        <p:spPr>
          <a:xfrm flipH="1">
            <a:off x="4856345" y="1877165"/>
            <a:ext cx="410366" cy="118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Rectangle: Rounded Corners 62">
            <a:extLst>
              <a:ext uri="{FF2B5EF4-FFF2-40B4-BE49-F238E27FC236}">
                <a16:creationId xmlns:a16="http://schemas.microsoft.com/office/drawing/2014/main" id="{0D6EC8F1-50DF-8CD6-877F-EBA74BB7C590}"/>
              </a:ext>
            </a:extLst>
          </p:cNvPr>
          <p:cNvSpPr/>
          <p:nvPr/>
        </p:nvSpPr>
        <p:spPr>
          <a:xfrm>
            <a:off x="7504881" y="1094316"/>
            <a:ext cx="1090627" cy="330814"/>
          </a:xfrm>
          <a:prstGeom prst="roundRect">
            <a:avLst>
              <a:gd name="adj" fmla="val 50000"/>
            </a:avLst>
          </a:prstGeom>
          <a:solidFill>
            <a:srgbClr val="45F17A"/>
          </a:solidFill>
          <a:ln w="19050">
            <a:solidFill>
              <a:schemeClr val="tx1"/>
            </a:solid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solidFill>
                <a:schemeClr val="tx1"/>
              </a:solidFill>
            </a:endParaRPr>
          </a:p>
        </p:txBody>
      </p:sp>
      <p:sp>
        <p:nvSpPr>
          <p:cNvPr id="77" name="Rectangle: Rounded Corners 76">
            <a:extLst>
              <a:ext uri="{FF2B5EF4-FFF2-40B4-BE49-F238E27FC236}">
                <a16:creationId xmlns:a16="http://schemas.microsoft.com/office/drawing/2014/main" id="{2D6CEBF9-E383-8539-7D26-57564567D769}"/>
              </a:ext>
            </a:extLst>
          </p:cNvPr>
          <p:cNvSpPr/>
          <p:nvPr/>
        </p:nvSpPr>
        <p:spPr>
          <a:xfrm>
            <a:off x="4234012" y="1540247"/>
            <a:ext cx="609087" cy="176035"/>
          </a:xfrm>
          <a:prstGeom prst="roundRect">
            <a:avLst>
              <a:gd name="adj" fmla="val 0"/>
            </a:avLst>
          </a:prstGeom>
          <a:solidFill>
            <a:srgbClr val="BEFAD1"/>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VIDEO</a:t>
            </a:r>
          </a:p>
        </p:txBody>
      </p:sp>
      <p:cxnSp>
        <p:nvCxnSpPr>
          <p:cNvPr id="83" name="Straight Connector 82">
            <a:extLst>
              <a:ext uri="{FF2B5EF4-FFF2-40B4-BE49-F238E27FC236}">
                <a16:creationId xmlns:a16="http://schemas.microsoft.com/office/drawing/2014/main" id="{FD5E7ED0-B42D-A95D-81E0-991FB49F9A26}"/>
              </a:ext>
            </a:extLst>
          </p:cNvPr>
          <p:cNvCxnSpPr>
            <a:cxnSpLocks/>
          </p:cNvCxnSpPr>
          <p:nvPr/>
        </p:nvCxnSpPr>
        <p:spPr>
          <a:xfrm>
            <a:off x="4204346" y="1734746"/>
            <a:ext cx="0" cy="809797"/>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60F8C899-D0C4-6670-CBFA-0C36A5A47AC2}"/>
              </a:ext>
            </a:extLst>
          </p:cNvPr>
          <p:cNvCxnSpPr>
            <a:cxnSpLocks/>
          </p:cNvCxnSpPr>
          <p:nvPr/>
        </p:nvCxnSpPr>
        <p:spPr>
          <a:xfrm>
            <a:off x="4204346" y="2553276"/>
            <a:ext cx="42278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4B96D2C5-22CD-CEAD-0D60-84882193FA21}"/>
              </a:ext>
            </a:extLst>
          </p:cNvPr>
          <p:cNvCxnSpPr>
            <a:cxnSpLocks/>
          </p:cNvCxnSpPr>
          <p:nvPr/>
        </p:nvCxnSpPr>
        <p:spPr>
          <a:xfrm>
            <a:off x="4630377" y="2544543"/>
            <a:ext cx="0" cy="353103"/>
          </a:xfrm>
          <a:prstGeom prst="line">
            <a:avLst/>
          </a:prstGeom>
          <a:ln w="19050"/>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EC6CCFDC-DC55-89B0-D76B-B288EEC11F43}"/>
              </a:ext>
            </a:extLst>
          </p:cNvPr>
          <p:cNvCxnSpPr>
            <a:cxnSpLocks/>
          </p:cNvCxnSpPr>
          <p:nvPr/>
        </p:nvCxnSpPr>
        <p:spPr>
          <a:xfrm>
            <a:off x="4616105" y="2897646"/>
            <a:ext cx="2486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5321896-4136-9E08-7577-D0B0B6E59807}"/>
              </a:ext>
            </a:extLst>
          </p:cNvPr>
          <p:cNvCxnSpPr>
            <a:cxnSpLocks/>
          </p:cNvCxnSpPr>
          <p:nvPr/>
        </p:nvCxnSpPr>
        <p:spPr>
          <a:xfrm flipH="1" flipV="1">
            <a:off x="4863037" y="2553832"/>
            <a:ext cx="1164" cy="547587"/>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76BCB6B-C5F6-0E03-E640-D63463EEC6D5}"/>
              </a:ext>
            </a:extLst>
          </p:cNvPr>
          <p:cNvCxnSpPr>
            <a:cxnSpLocks/>
          </p:cNvCxnSpPr>
          <p:nvPr/>
        </p:nvCxnSpPr>
        <p:spPr>
          <a:xfrm flipH="1">
            <a:off x="4858873" y="2563732"/>
            <a:ext cx="410366" cy="118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32FB2E8-7DA0-289A-E180-3543E2E67751}"/>
              </a:ext>
            </a:extLst>
          </p:cNvPr>
          <p:cNvCxnSpPr>
            <a:cxnSpLocks/>
          </p:cNvCxnSpPr>
          <p:nvPr/>
        </p:nvCxnSpPr>
        <p:spPr>
          <a:xfrm flipH="1">
            <a:off x="4852074" y="2816144"/>
            <a:ext cx="410366" cy="118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4" name="Rectangle 103">
            <a:extLst>
              <a:ext uri="{FF2B5EF4-FFF2-40B4-BE49-F238E27FC236}">
                <a16:creationId xmlns:a16="http://schemas.microsoft.com/office/drawing/2014/main" id="{DDEC9E92-8F3A-EFB0-30EC-2978B0C49E44}"/>
              </a:ext>
            </a:extLst>
          </p:cNvPr>
          <p:cNvSpPr/>
          <p:nvPr/>
        </p:nvSpPr>
        <p:spPr>
          <a:xfrm>
            <a:off x="5270276" y="2452399"/>
            <a:ext cx="2083838" cy="198414"/>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tx1"/>
              </a:solidFill>
            </a:endParaRPr>
          </a:p>
        </p:txBody>
      </p:sp>
      <p:sp>
        <p:nvSpPr>
          <p:cNvPr id="107" name="Rectangle 106">
            <a:extLst>
              <a:ext uri="{FF2B5EF4-FFF2-40B4-BE49-F238E27FC236}">
                <a16:creationId xmlns:a16="http://schemas.microsoft.com/office/drawing/2014/main" id="{B89F5732-2BB3-1AD8-F461-8C228F259A20}"/>
              </a:ext>
            </a:extLst>
          </p:cNvPr>
          <p:cNvSpPr/>
          <p:nvPr/>
        </p:nvSpPr>
        <p:spPr>
          <a:xfrm>
            <a:off x="5259175" y="2955732"/>
            <a:ext cx="2092917" cy="204320"/>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Segmenting Audio</a:t>
            </a:r>
          </a:p>
        </p:txBody>
      </p:sp>
      <p:cxnSp>
        <p:nvCxnSpPr>
          <p:cNvPr id="108" name="Straight Connector 107">
            <a:extLst>
              <a:ext uri="{FF2B5EF4-FFF2-40B4-BE49-F238E27FC236}">
                <a16:creationId xmlns:a16="http://schemas.microsoft.com/office/drawing/2014/main" id="{DE954F3D-C157-21DB-05ED-AAB402C2DB50}"/>
              </a:ext>
            </a:extLst>
          </p:cNvPr>
          <p:cNvCxnSpPr>
            <a:cxnSpLocks/>
          </p:cNvCxnSpPr>
          <p:nvPr/>
        </p:nvCxnSpPr>
        <p:spPr>
          <a:xfrm flipH="1" flipV="1">
            <a:off x="4870523" y="3093828"/>
            <a:ext cx="395282" cy="1"/>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9" name="Rectangle: Rounded Corners 118">
            <a:extLst>
              <a:ext uri="{FF2B5EF4-FFF2-40B4-BE49-F238E27FC236}">
                <a16:creationId xmlns:a16="http://schemas.microsoft.com/office/drawing/2014/main" id="{46FAC4C8-DEBE-8035-B423-B32158F69E7B}"/>
              </a:ext>
            </a:extLst>
          </p:cNvPr>
          <p:cNvSpPr/>
          <p:nvPr/>
        </p:nvSpPr>
        <p:spPr>
          <a:xfrm>
            <a:off x="4210725" y="2343061"/>
            <a:ext cx="572425" cy="183016"/>
          </a:xfrm>
          <a:prstGeom prst="roundRect">
            <a:avLst>
              <a:gd name="adj" fmla="val 0"/>
            </a:avLst>
          </a:prstGeom>
          <a:solidFill>
            <a:srgbClr val="BEFAD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AUDIO</a:t>
            </a:r>
          </a:p>
        </p:txBody>
      </p:sp>
      <p:cxnSp>
        <p:nvCxnSpPr>
          <p:cNvPr id="132" name="Straight Connector 131">
            <a:extLst>
              <a:ext uri="{FF2B5EF4-FFF2-40B4-BE49-F238E27FC236}">
                <a16:creationId xmlns:a16="http://schemas.microsoft.com/office/drawing/2014/main" id="{6FF72F33-0F2F-EA2D-D5A9-B05DC4C34D6C}"/>
              </a:ext>
            </a:extLst>
          </p:cNvPr>
          <p:cNvCxnSpPr>
            <a:cxnSpLocks/>
          </p:cNvCxnSpPr>
          <p:nvPr/>
        </p:nvCxnSpPr>
        <p:spPr>
          <a:xfrm flipH="1">
            <a:off x="7340272" y="2120393"/>
            <a:ext cx="175158" cy="137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a:extLst>
              <a:ext uri="{FF2B5EF4-FFF2-40B4-BE49-F238E27FC236}">
                <a16:creationId xmlns:a16="http://schemas.microsoft.com/office/drawing/2014/main" id="{62993245-64F4-A082-D489-D0377AECD3EF}"/>
              </a:ext>
            </a:extLst>
          </p:cNvPr>
          <p:cNvCxnSpPr>
            <a:cxnSpLocks/>
          </p:cNvCxnSpPr>
          <p:nvPr/>
        </p:nvCxnSpPr>
        <p:spPr>
          <a:xfrm flipH="1">
            <a:off x="7340272" y="1887823"/>
            <a:ext cx="175158" cy="137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951F7D88-45F4-4D27-C7FA-B0AD9F5531F0}"/>
              </a:ext>
            </a:extLst>
          </p:cNvPr>
          <p:cNvCxnSpPr>
            <a:cxnSpLocks/>
          </p:cNvCxnSpPr>
          <p:nvPr/>
        </p:nvCxnSpPr>
        <p:spPr>
          <a:xfrm flipH="1">
            <a:off x="7345545" y="1418060"/>
            <a:ext cx="175158" cy="137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A353DB8D-7D9B-6262-F9F0-FF68C5F332E1}"/>
              </a:ext>
            </a:extLst>
          </p:cNvPr>
          <p:cNvCxnSpPr>
            <a:cxnSpLocks/>
          </p:cNvCxnSpPr>
          <p:nvPr/>
        </p:nvCxnSpPr>
        <p:spPr>
          <a:xfrm flipH="1">
            <a:off x="7340272" y="1660414"/>
            <a:ext cx="175158" cy="137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05DF3A3C-E359-3ED2-2D91-97731B4F8C7E}"/>
              </a:ext>
            </a:extLst>
          </p:cNvPr>
          <p:cNvCxnSpPr>
            <a:cxnSpLocks/>
          </p:cNvCxnSpPr>
          <p:nvPr/>
        </p:nvCxnSpPr>
        <p:spPr>
          <a:xfrm flipV="1">
            <a:off x="7515430" y="1419809"/>
            <a:ext cx="0" cy="700584"/>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77FA85DD-60B1-EBC8-D769-9285C547272E}"/>
              </a:ext>
            </a:extLst>
          </p:cNvPr>
          <p:cNvCxnSpPr>
            <a:cxnSpLocks/>
          </p:cNvCxnSpPr>
          <p:nvPr/>
        </p:nvCxnSpPr>
        <p:spPr>
          <a:xfrm flipH="1">
            <a:off x="4848810" y="2123883"/>
            <a:ext cx="410366" cy="118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6" name="TextBox 145">
            <a:extLst>
              <a:ext uri="{FF2B5EF4-FFF2-40B4-BE49-F238E27FC236}">
                <a16:creationId xmlns:a16="http://schemas.microsoft.com/office/drawing/2014/main" id="{181BF988-3DE4-2432-6811-C021302EF912}"/>
              </a:ext>
            </a:extLst>
          </p:cNvPr>
          <p:cNvSpPr txBox="1"/>
          <p:nvPr/>
        </p:nvSpPr>
        <p:spPr>
          <a:xfrm>
            <a:off x="5342461" y="2439245"/>
            <a:ext cx="1903543" cy="230832"/>
          </a:xfrm>
          <a:prstGeom prst="rect">
            <a:avLst/>
          </a:prstGeom>
          <a:noFill/>
        </p:spPr>
        <p:txBody>
          <a:bodyPr wrap="square" rtlCol="0">
            <a:spAutoFit/>
          </a:bodyPr>
          <a:lstStyle/>
          <a:p>
            <a:r>
              <a:rPr lang="en-IN" sz="900" dirty="0"/>
              <a:t>Load and covert audio into mono</a:t>
            </a:r>
          </a:p>
        </p:txBody>
      </p:sp>
      <p:sp>
        <p:nvSpPr>
          <p:cNvPr id="150" name="Rectangle 149">
            <a:extLst>
              <a:ext uri="{FF2B5EF4-FFF2-40B4-BE49-F238E27FC236}">
                <a16:creationId xmlns:a16="http://schemas.microsoft.com/office/drawing/2014/main" id="{90EA3211-4207-D73B-C2EE-1AC560F33AF2}"/>
              </a:ext>
            </a:extLst>
          </p:cNvPr>
          <p:cNvSpPr/>
          <p:nvPr/>
        </p:nvSpPr>
        <p:spPr>
          <a:xfrm>
            <a:off x="5261706" y="2717510"/>
            <a:ext cx="2090387" cy="159407"/>
          </a:xfrm>
          <a:prstGeom prst="rect">
            <a:avLst/>
          </a:prstGeom>
          <a:solidFill>
            <a:schemeClr val="tx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Resampling the audio</a:t>
            </a:r>
          </a:p>
        </p:txBody>
      </p:sp>
      <p:cxnSp>
        <p:nvCxnSpPr>
          <p:cNvPr id="151" name="Straight Connector 150">
            <a:extLst>
              <a:ext uri="{FF2B5EF4-FFF2-40B4-BE49-F238E27FC236}">
                <a16:creationId xmlns:a16="http://schemas.microsoft.com/office/drawing/2014/main" id="{44F777D3-236C-785F-E7E9-D2B7F9487063}"/>
              </a:ext>
            </a:extLst>
          </p:cNvPr>
          <p:cNvCxnSpPr>
            <a:cxnSpLocks/>
          </p:cNvCxnSpPr>
          <p:nvPr/>
        </p:nvCxnSpPr>
        <p:spPr>
          <a:xfrm flipH="1">
            <a:off x="7353192" y="2550916"/>
            <a:ext cx="175158" cy="137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F45548CB-233C-3DCA-2E98-80F6163B9E5C}"/>
              </a:ext>
            </a:extLst>
          </p:cNvPr>
          <p:cNvCxnSpPr>
            <a:cxnSpLocks/>
          </p:cNvCxnSpPr>
          <p:nvPr/>
        </p:nvCxnSpPr>
        <p:spPr>
          <a:xfrm flipH="1">
            <a:off x="7364233" y="2793270"/>
            <a:ext cx="175158" cy="137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BAB5B8F7-1390-7519-041E-1F9036DA2A70}"/>
              </a:ext>
            </a:extLst>
          </p:cNvPr>
          <p:cNvCxnSpPr>
            <a:cxnSpLocks/>
          </p:cNvCxnSpPr>
          <p:nvPr/>
        </p:nvCxnSpPr>
        <p:spPr>
          <a:xfrm flipH="1">
            <a:off x="7359640" y="3071648"/>
            <a:ext cx="175158" cy="1379"/>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F32E8533-069A-A54C-DB5C-CAB1959F7C59}"/>
              </a:ext>
            </a:extLst>
          </p:cNvPr>
          <p:cNvCxnSpPr>
            <a:cxnSpLocks/>
          </p:cNvCxnSpPr>
          <p:nvPr/>
        </p:nvCxnSpPr>
        <p:spPr>
          <a:xfrm flipH="1" flipV="1">
            <a:off x="7526328" y="2548981"/>
            <a:ext cx="4989" cy="538398"/>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DCDC30FD-B6F4-ACDF-B38A-9F8F76A86B54}"/>
              </a:ext>
            </a:extLst>
          </p:cNvPr>
          <p:cNvCxnSpPr>
            <a:cxnSpLocks/>
          </p:cNvCxnSpPr>
          <p:nvPr/>
        </p:nvCxnSpPr>
        <p:spPr>
          <a:xfrm>
            <a:off x="7515430" y="1760328"/>
            <a:ext cx="30937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E429430F-E874-3E58-FDC2-E93D6D7BBAFE}"/>
              </a:ext>
            </a:extLst>
          </p:cNvPr>
          <p:cNvCxnSpPr>
            <a:cxnSpLocks/>
          </p:cNvCxnSpPr>
          <p:nvPr/>
        </p:nvCxnSpPr>
        <p:spPr>
          <a:xfrm>
            <a:off x="7534798" y="2922234"/>
            <a:ext cx="29000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64CBA908-BF93-6CC5-406D-57A6520100ED}"/>
              </a:ext>
            </a:extLst>
          </p:cNvPr>
          <p:cNvCxnSpPr>
            <a:cxnSpLocks/>
          </p:cNvCxnSpPr>
          <p:nvPr/>
        </p:nvCxnSpPr>
        <p:spPr>
          <a:xfrm>
            <a:off x="7824807" y="1755787"/>
            <a:ext cx="0" cy="1166447"/>
          </a:xfrm>
          <a:prstGeom prst="line">
            <a:avLst/>
          </a:prstGeom>
          <a:ln w="19050"/>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CC3EA8E8-504E-307F-9CE0-333C2D187A9B}"/>
              </a:ext>
            </a:extLst>
          </p:cNvPr>
          <p:cNvCxnSpPr/>
          <p:nvPr/>
        </p:nvCxnSpPr>
        <p:spPr>
          <a:xfrm>
            <a:off x="7824807" y="2323449"/>
            <a:ext cx="3859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11B91482-BAD2-E3FD-CDC7-34CD514E2E5E}"/>
              </a:ext>
            </a:extLst>
          </p:cNvPr>
          <p:cNvCxnSpPr/>
          <p:nvPr/>
        </p:nvCxnSpPr>
        <p:spPr>
          <a:xfrm>
            <a:off x="8210746" y="2323449"/>
            <a:ext cx="0" cy="161695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29FA0210-941C-F025-8018-54DAE69BD684}"/>
              </a:ext>
            </a:extLst>
          </p:cNvPr>
          <p:cNvCxnSpPr>
            <a:cxnSpLocks/>
          </p:cNvCxnSpPr>
          <p:nvPr/>
        </p:nvCxnSpPr>
        <p:spPr>
          <a:xfrm flipH="1">
            <a:off x="2103754" y="1731801"/>
            <a:ext cx="196533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9F5B71A8-0523-45AC-8546-C1582F350F36}"/>
              </a:ext>
            </a:extLst>
          </p:cNvPr>
          <p:cNvCxnSpPr/>
          <p:nvPr/>
        </p:nvCxnSpPr>
        <p:spPr>
          <a:xfrm flipV="1">
            <a:off x="3126960" y="1717592"/>
            <a:ext cx="0" cy="252060"/>
          </a:xfrm>
          <a:prstGeom prst="line">
            <a:avLst/>
          </a:prstGeom>
          <a:ln w="19050"/>
        </p:spPr>
        <p:style>
          <a:lnRef idx="1">
            <a:schemeClr val="dk1"/>
          </a:lnRef>
          <a:fillRef idx="0">
            <a:schemeClr val="dk1"/>
          </a:fillRef>
          <a:effectRef idx="0">
            <a:schemeClr val="dk1"/>
          </a:effectRef>
          <a:fontRef idx="minor">
            <a:schemeClr val="tx1"/>
          </a:fontRef>
        </p:style>
      </p:cxnSp>
      <p:pic>
        <p:nvPicPr>
          <p:cNvPr id="196" name="Picture 195">
            <a:extLst>
              <a:ext uri="{FF2B5EF4-FFF2-40B4-BE49-F238E27FC236}">
                <a16:creationId xmlns:a16="http://schemas.microsoft.com/office/drawing/2014/main" id="{6316FE2B-5E00-CBF8-0C9C-6C232E5AB2AB}"/>
              </a:ext>
            </a:extLst>
          </p:cNvPr>
          <p:cNvPicPr>
            <a:picLocks noChangeAspect="1"/>
          </p:cNvPicPr>
          <p:nvPr/>
        </p:nvPicPr>
        <p:blipFill>
          <a:blip r:embed="rId4"/>
          <a:stretch>
            <a:fillRect/>
          </a:stretch>
        </p:blipFill>
        <p:spPr>
          <a:xfrm>
            <a:off x="4851560" y="3487538"/>
            <a:ext cx="789048" cy="812510"/>
          </a:xfrm>
          <a:prstGeom prst="rect">
            <a:avLst/>
          </a:prstGeom>
        </p:spPr>
      </p:pic>
      <p:cxnSp>
        <p:nvCxnSpPr>
          <p:cNvPr id="198" name="Straight Connector 197">
            <a:extLst>
              <a:ext uri="{FF2B5EF4-FFF2-40B4-BE49-F238E27FC236}">
                <a16:creationId xmlns:a16="http://schemas.microsoft.com/office/drawing/2014/main" id="{34EACF7F-6F53-5217-A571-98EAFD10BDD2}"/>
              </a:ext>
            </a:extLst>
          </p:cNvPr>
          <p:cNvCxnSpPr>
            <a:cxnSpLocks/>
          </p:cNvCxnSpPr>
          <p:nvPr/>
        </p:nvCxnSpPr>
        <p:spPr>
          <a:xfrm flipH="1">
            <a:off x="5653448" y="3940404"/>
            <a:ext cx="2557298" cy="0"/>
          </a:xfrm>
          <a:prstGeom prst="line">
            <a:avLst/>
          </a:prstGeom>
          <a:ln w="19050"/>
        </p:spPr>
        <p:style>
          <a:lnRef idx="1">
            <a:schemeClr val="dk1"/>
          </a:lnRef>
          <a:fillRef idx="0">
            <a:schemeClr val="dk1"/>
          </a:fillRef>
          <a:effectRef idx="0">
            <a:schemeClr val="dk1"/>
          </a:effectRef>
          <a:fontRef idx="minor">
            <a:schemeClr val="tx1"/>
          </a:fontRef>
        </p:style>
      </p:cxnSp>
      <p:sp>
        <p:nvSpPr>
          <p:cNvPr id="201" name="Rectangle: Rounded Corners 200">
            <a:extLst>
              <a:ext uri="{FF2B5EF4-FFF2-40B4-BE49-F238E27FC236}">
                <a16:creationId xmlns:a16="http://schemas.microsoft.com/office/drawing/2014/main" id="{9B3D4E7A-6FCD-08FD-B593-7D0F180C2FBB}"/>
              </a:ext>
            </a:extLst>
          </p:cNvPr>
          <p:cNvSpPr/>
          <p:nvPr/>
        </p:nvSpPr>
        <p:spPr>
          <a:xfrm>
            <a:off x="5905344" y="3408688"/>
            <a:ext cx="2168168" cy="427662"/>
          </a:xfrm>
          <a:prstGeom prst="roundRect">
            <a:avLst/>
          </a:prstGeom>
          <a:solidFill>
            <a:srgbClr val="BEFA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Use ResNext CNN to extract features from each frame of video </a:t>
            </a:r>
          </a:p>
        </p:txBody>
      </p:sp>
      <p:cxnSp>
        <p:nvCxnSpPr>
          <p:cNvPr id="211" name="Connector: Elbow 210">
            <a:extLst>
              <a:ext uri="{FF2B5EF4-FFF2-40B4-BE49-F238E27FC236}">
                <a16:creationId xmlns:a16="http://schemas.microsoft.com/office/drawing/2014/main" id="{12DDBFAB-63C7-AFBD-EB8D-B557CE461833}"/>
              </a:ext>
            </a:extLst>
          </p:cNvPr>
          <p:cNvCxnSpPr>
            <a:cxnSpLocks/>
          </p:cNvCxnSpPr>
          <p:nvPr/>
        </p:nvCxnSpPr>
        <p:spPr>
          <a:xfrm flipV="1">
            <a:off x="5640607" y="3704944"/>
            <a:ext cx="278811" cy="15796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16" name="Connector: Elbow 215">
            <a:extLst>
              <a:ext uri="{FF2B5EF4-FFF2-40B4-BE49-F238E27FC236}">
                <a16:creationId xmlns:a16="http://schemas.microsoft.com/office/drawing/2014/main" id="{88A652EA-F3A4-400A-54AB-466B79BBEA7C}"/>
              </a:ext>
            </a:extLst>
          </p:cNvPr>
          <p:cNvCxnSpPr>
            <a:cxnSpLocks/>
          </p:cNvCxnSpPr>
          <p:nvPr/>
        </p:nvCxnSpPr>
        <p:spPr>
          <a:xfrm>
            <a:off x="5650853" y="4029491"/>
            <a:ext cx="268373" cy="153523"/>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221" name="Rectangle: Rounded Corners 220">
            <a:extLst>
              <a:ext uri="{FF2B5EF4-FFF2-40B4-BE49-F238E27FC236}">
                <a16:creationId xmlns:a16="http://schemas.microsoft.com/office/drawing/2014/main" id="{ECA712D3-A14F-E21D-DD2E-ED7EDB7251A3}"/>
              </a:ext>
            </a:extLst>
          </p:cNvPr>
          <p:cNvSpPr/>
          <p:nvPr/>
        </p:nvSpPr>
        <p:spPr>
          <a:xfrm>
            <a:off x="5905344" y="4040401"/>
            <a:ext cx="2179454" cy="393673"/>
          </a:xfrm>
          <a:prstGeom prst="roundRect">
            <a:avLst/>
          </a:prstGeom>
          <a:solidFill>
            <a:srgbClr val="BEFA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Use parallel audio CNN to extract audio features  </a:t>
            </a:r>
          </a:p>
        </p:txBody>
      </p:sp>
      <p:sp>
        <p:nvSpPr>
          <p:cNvPr id="222" name="TextBox 221">
            <a:extLst>
              <a:ext uri="{FF2B5EF4-FFF2-40B4-BE49-F238E27FC236}">
                <a16:creationId xmlns:a16="http://schemas.microsoft.com/office/drawing/2014/main" id="{C21E3776-1CAE-CD7F-B66E-EA4B65270E6E}"/>
              </a:ext>
            </a:extLst>
          </p:cNvPr>
          <p:cNvSpPr txBox="1"/>
          <p:nvPr/>
        </p:nvSpPr>
        <p:spPr>
          <a:xfrm>
            <a:off x="7491253" y="1132765"/>
            <a:ext cx="1099981" cy="253916"/>
          </a:xfrm>
          <a:prstGeom prst="rect">
            <a:avLst/>
          </a:prstGeom>
          <a:noFill/>
        </p:spPr>
        <p:txBody>
          <a:bodyPr wrap="square" rtlCol="0">
            <a:spAutoFit/>
          </a:bodyPr>
          <a:lstStyle/>
          <a:p>
            <a:r>
              <a:rPr lang="en-IN" sz="1050" dirty="0"/>
              <a:t>Pre Processing</a:t>
            </a:r>
          </a:p>
        </p:txBody>
      </p:sp>
      <p:sp>
        <p:nvSpPr>
          <p:cNvPr id="224" name="Rectangle: Rounded Corners 223">
            <a:extLst>
              <a:ext uri="{FF2B5EF4-FFF2-40B4-BE49-F238E27FC236}">
                <a16:creationId xmlns:a16="http://schemas.microsoft.com/office/drawing/2014/main" id="{E8E93BE2-B18B-6643-BA59-DCABD7ECF01A}"/>
              </a:ext>
            </a:extLst>
          </p:cNvPr>
          <p:cNvSpPr/>
          <p:nvPr/>
        </p:nvSpPr>
        <p:spPr>
          <a:xfrm>
            <a:off x="3003296" y="3713597"/>
            <a:ext cx="1383755" cy="469418"/>
          </a:xfrm>
          <a:prstGeom prst="roundRect">
            <a:avLst/>
          </a:prstGeom>
          <a:solidFill>
            <a:srgbClr val="BEFA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900" dirty="0">
              <a:solidFill>
                <a:schemeClr val="tx1"/>
              </a:solidFill>
            </a:endParaRPr>
          </a:p>
        </p:txBody>
      </p:sp>
      <p:sp>
        <p:nvSpPr>
          <p:cNvPr id="226" name="TextBox 225">
            <a:extLst>
              <a:ext uri="{FF2B5EF4-FFF2-40B4-BE49-F238E27FC236}">
                <a16:creationId xmlns:a16="http://schemas.microsoft.com/office/drawing/2014/main" id="{61823536-6C3A-7126-F4D6-13C000D3936F}"/>
              </a:ext>
            </a:extLst>
          </p:cNvPr>
          <p:cNvSpPr txBox="1"/>
          <p:nvPr/>
        </p:nvSpPr>
        <p:spPr>
          <a:xfrm>
            <a:off x="3068123" y="3713596"/>
            <a:ext cx="1383755" cy="723275"/>
          </a:xfrm>
          <a:prstGeom prst="rect">
            <a:avLst/>
          </a:prstGeom>
          <a:noFill/>
        </p:spPr>
        <p:txBody>
          <a:bodyPr wrap="square" rtlCol="0">
            <a:spAutoFit/>
          </a:bodyPr>
          <a:lstStyle/>
          <a:p>
            <a:r>
              <a:rPr lang="en-IN" sz="900" dirty="0">
                <a:solidFill>
                  <a:schemeClr val="tx1"/>
                </a:solidFill>
              </a:rPr>
              <a:t>Feature vectors representing each frame / audio features</a:t>
            </a:r>
          </a:p>
          <a:p>
            <a:endParaRPr lang="en-IN" dirty="0"/>
          </a:p>
        </p:txBody>
      </p:sp>
      <p:cxnSp>
        <p:nvCxnSpPr>
          <p:cNvPr id="228" name="Straight Arrow Connector 227">
            <a:extLst>
              <a:ext uri="{FF2B5EF4-FFF2-40B4-BE49-F238E27FC236}">
                <a16:creationId xmlns:a16="http://schemas.microsoft.com/office/drawing/2014/main" id="{9A4479A4-9BF3-E9EC-5681-224279ED62B5}"/>
              </a:ext>
            </a:extLst>
          </p:cNvPr>
          <p:cNvCxnSpPr>
            <a:cxnSpLocks/>
          </p:cNvCxnSpPr>
          <p:nvPr/>
        </p:nvCxnSpPr>
        <p:spPr>
          <a:xfrm flipH="1">
            <a:off x="4387051" y="3940404"/>
            <a:ext cx="4560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231" name="Picture 230">
            <a:extLst>
              <a:ext uri="{FF2B5EF4-FFF2-40B4-BE49-F238E27FC236}">
                <a16:creationId xmlns:a16="http://schemas.microsoft.com/office/drawing/2014/main" id="{325C6D6A-0A18-4B85-EAC7-D22FD91C838A}"/>
              </a:ext>
            </a:extLst>
          </p:cNvPr>
          <p:cNvPicPr>
            <a:picLocks noChangeAspect="1"/>
          </p:cNvPicPr>
          <p:nvPr/>
        </p:nvPicPr>
        <p:blipFill>
          <a:blip r:embed="rId5"/>
          <a:stretch>
            <a:fillRect/>
          </a:stretch>
        </p:blipFill>
        <p:spPr>
          <a:xfrm>
            <a:off x="3322479" y="2899736"/>
            <a:ext cx="692011" cy="518340"/>
          </a:xfrm>
          <a:prstGeom prst="rect">
            <a:avLst/>
          </a:prstGeom>
        </p:spPr>
      </p:pic>
      <p:cxnSp>
        <p:nvCxnSpPr>
          <p:cNvPr id="235" name="Straight Arrow Connector 234">
            <a:extLst>
              <a:ext uri="{FF2B5EF4-FFF2-40B4-BE49-F238E27FC236}">
                <a16:creationId xmlns:a16="http://schemas.microsoft.com/office/drawing/2014/main" id="{361BDC82-15AC-6E63-666B-24B0F9FF9CF1}"/>
              </a:ext>
            </a:extLst>
          </p:cNvPr>
          <p:cNvCxnSpPr>
            <a:cxnSpLocks/>
            <a:stCxn id="226" idx="0"/>
          </p:cNvCxnSpPr>
          <p:nvPr/>
        </p:nvCxnSpPr>
        <p:spPr>
          <a:xfrm flipV="1">
            <a:off x="3760001" y="3425559"/>
            <a:ext cx="0" cy="2880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37" name="Rectangle: Rounded Corners 236">
            <a:extLst>
              <a:ext uri="{FF2B5EF4-FFF2-40B4-BE49-F238E27FC236}">
                <a16:creationId xmlns:a16="http://schemas.microsoft.com/office/drawing/2014/main" id="{25D7DF94-355B-A734-6EBC-D0D8C591C850}"/>
              </a:ext>
            </a:extLst>
          </p:cNvPr>
          <p:cNvSpPr/>
          <p:nvPr/>
        </p:nvSpPr>
        <p:spPr>
          <a:xfrm>
            <a:off x="729643" y="2750608"/>
            <a:ext cx="2553147" cy="774741"/>
          </a:xfrm>
          <a:prstGeom prst="roundRect">
            <a:avLst/>
          </a:prstGeom>
          <a:solidFill>
            <a:srgbClr val="BEFAD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TextBox 237">
            <a:extLst>
              <a:ext uri="{FF2B5EF4-FFF2-40B4-BE49-F238E27FC236}">
                <a16:creationId xmlns:a16="http://schemas.microsoft.com/office/drawing/2014/main" id="{4DCF39F9-FA8B-C810-4D56-CDE2B3C129A9}"/>
              </a:ext>
            </a:extLst>
          </p:cNvPr>
          <p:cNvSpPr txBox="1"/>
          <p:nvPr/>
        </p:nvSpPr>
        <p:spPr>
          <a:xfrm>
            <a:off x="732675" y="2768189"/>
            <a:ext cx="2689352" cy="784830"/>
          </a:xfrm>
          <a:prstGeom prst="rect">
            <a:avLst/>
          </a:prstGeom>
          <a:noFill/>
        </p:spPr>
        <p:txBody>
          <a:bodyPr wrap="square" rtlCol="0">
            <a:spAutoFit/>
          </a:bodyPr>
          <a:lstStyle/>
          <a:p>
            <a:r>
              <a:rPr lang="en-IN" sz="900" dirty="0"/>
              <a:t>The extracted frame level features/audio signals are fed into the LSTM in a sequential manner and if there is any subtle change between consecutive frames/audio signals than it could indicate tempering</a:t>
            </a:r>
          </a:p>
        </p:txBody>
      </p:sp>
      <p:cxnSp>
        <p:nvCxnSpPr>
          <p:cNvPr id="253" name="Straight Connector 252">
            <a:extLst>
              <a:ext uri="{FF2B5EF4-FFF2-40B4-BE49-F238E27FC236}">
                <a16:creationId xmlns:a16="http://schemas.microsoft.com/office/drawing/2014/main" id="{12A985E8-5E75-59CD-47BA-B0E12011F422}"/>
              </a:ext>
            </a:extLst>
          </p:cNvPr>
          <p:cNvCxnSpPr/>
          <p:nvPr/>
        </p:nvCxnSpPr>
        <p:spPr>
          <a:xfrm>
            <a:off x="3472774" y="3417341"/>
            <a:ext cx="0" cy="178138"/>
          </a:xfrm>
          <a:prstGeom prst="line">
            <a:avLst/>
          </a:prstGeom>
          <a:ln w="19050"/>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2CDD8A0F-DB8E-0168-4EC9-EA6FB4E22E04}"/>
              </a:ext>
            </a:extLst>
          </p:cNvPr>
          <p:cNvCxnSpPr>
            <a:cxnSpLocks/>
          </p:cNvCxnSpPr>
          <p:nvPr/>
        </p:nvCxnSpPr>
        <p:spPr>
          <a:xfrm flipH="1">
            <a:off x="2006216" y="3595479"/>
            <a:ext cx="1466558" cy="7020"/>
          </a:xfrm>
          <a:prstGeom prst="line">
            <a:avLst/>
          </a:prstGeom>
          <a:ln w="19050"/>
        </p:spPr>
        <p:style>
          <a:lnRef idx="1">
            <a:schemeClr val="dk1"/>
          </a:lnRef>
          <a:fillRef idx="0">
            <a:schemeClr val="dk1"/>
          </a:fillRef>
          <a:effectRef idx="0">
            <a:schemeClr val="dk1"/>
          </a:effectRef>
          <a:fontRef idx="minor">
            <a:schemeClr val="tx1"/>
          </a:fontRef>
        </p:style>
      </p:cxnSp>
      <p:pic>
        <p:nvPicPr>
          <p:cNvPr id="258" name="Picture 257">
            <a:extLst>
              <a:ext uri="{FF2B5EF4-FFF2-40B4-BE49-F238E27FC236}">
                <a16:creationId xmlns:a16="http://schemas.microsoft.com/office/drawing/2014/main" id="{7E36187E-8596-A9E2-2F00-BA597C59E621}"/>
              </a:ext>
            </a:extLst>
          </p:cNvPr>
          <p:cNvPicPr>
            <a:picLocks noChangeAspect="1"/>
          </p:cNvPicPr>
          <p:nvPr/>
        </p:nvPicPr>
        <p:blipFill>
          <a:blip r:embed="rId6"/>
          <a:stretch>
            <a:fillRect/>
          </a:stretch>
        </p:blipFill>
        <p:spPr>
          <a:xfrm flipH="1">
            <a:off x="1737803" y="3871127"/>
            <a:ext cx="550768" cy="520769"/>
          </a:xfrm>
          <a:prstGeom prst="rect">
            <a:avLst/>
          </a:prstGeom>
        </p:spPr>
      </p:pic>
      <p:cxnSp>
        <p:nvCxnSpPr>
          <p:cNvPr id="263" name="Straight Arrow Connector 262">
            <a:extLst>
              <a:ext uri="{FF2B5EF4-FFF2-40B4-BE49-F238E27FC236}">
                <a16:creationId xmlns:a16="http://schemas.microsoft.com/office/drawing/2014/main" id="{F10FB198-A34B-BA24-2296-6BC9D2A01B9E}"/>
              </a:ext>
            </a:extLst>
          </p:cNvPr>
          <p:cNvCxnSpPr/>
          <p:nvPr/>
        </p:nvCxnSpPr>
        <p:spPr>
          <a:xfrm>
            <a:off x="2013187" y="3595479"/>
            <a:ext cx="0" cy="2674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5A2A5545-3F42-E2E6-DAF2-2D95CE56888C}"/>
              </a:ext>
            </a:extLst>
          </p:cNvPr>
          <p:cNvSpPr/>
          <p:nvPr/>
        </p:nvSpPr>
        <p:spPr>
          <a:xfrm>
            <a:off x="793051" y="3858655"/>
            <a:ext cx="883575" cy="230832"/>
          </a:xfrm>
          <a:prstGeom prst="roundRect">
            <a:avLst/>
          </a:prstGeom>
          <a:solidFill>
            <a:srgbClr val="BEFAD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900" dirty="0">
              <a:solidFill>
                <a:schemeClr val="tx1"/>
              </a:solidFill>
            </a:endParaRPr>
          </a:p>
        </p:txBody>
      </p:sp>
      <p:sp>
        <p:nvSpPr>
          <p:cNvPr id="4" name="TextBox 3">
            <a:extLst>
              <a:ext uri="{FF2B5EF4-FFF2-40B4-BE49-F238E27FC236}">
                <a16:creationId xmlns:a16="http://schemas.microsoft.com/office/drawing/2014/main" id="{B69D363A-FC28-9B47-687A-9D9B84731CEF}"/>
              </a:ext>
            </a:extLst>
          </p:cNvPr>
          <p:cNvSpPr txBox="1"/>
          <p:nvPr/>
        </p:nvSpPr>
        <p:spPr>
          <a:xfrm>
            <a:off x="828971" y="3879792"/>
            <a:ext cx="883575" cy="230832"/>
          </a:xfrm>
          <a:prstGeom prst="rect">
            <a:avLst/>
          </a:prstGeom>
          <a:noFill/>
        </p:spPr>
        <p:txBody>
          <a:bodyPr wrap="none" rtlCol="0">
            <a:spAutoFit/>
          </a:bodyPr>
          <a:lstStyle/>
          <a:p>
            <a:r>
              <a:rPr lang="en-IN" sz="900" dirty="0">
                <a:solidFill>
                  <a:schemeClr val="tx1"/>
                </a:solidFill>
              </a:rPr>
              <a:t>REAL / FAKE</a:t>
            </a:r>
          </a:p>
        </p:txBody>
      </p:sp>
      <p:sp>
        <p:nvSpPr>
          <p:cNvPr id="6" name="Rectangle: Rounded Corners 5">
            <a:extLst>
              <a:ext uri="{FF2B5EF4-FFF2-40B4-BE49-F238E27FC236}">
                <a16:creationId xmlns:a16="http://schemas.microsoft.com/office/drawing/2014/main" id="{ED962E18-CD65-B454-0D35-B93343B860E0}"/>
              </a:ext>
            </a:extLst>
          </p:cNvPr>
          <p:cNvSpPr/>
          <p:nvPr/>
        </p:nvSpPr>
        <p:spPr>
          <a:xfrm>
            <a:off x="729644" y="4710004"/>
            <a:ext cx="1283543" cy="729972"/>
          </a:xfrm>
          <a:prstGeom prst="roundRect">
            <a:avLst/>
          </a:prstGeom>
          <a:solidFill>
            <a:srgbClr val="BEFA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47822CD-FECD-2C39-C8A3-77B55452C4F0}"/>
              </a:ext>
            </a:extLst>
          </p:cNvPr>
          <p:cNvSpPr txBox="1"/>
          <p:nvPr/>
        </p:nvSpPr>
        <p:spPr>
          <a:xfrm>
            <a:off x="696924" y="4793645"/>
            <a:ext cx="1375974" cy="646331"/>
          </a:xfrm>
          <a:prstGeom prst="rect">
            <a:avLst/>
          </a:prstGeom>
          <a:noFill/>
        </p:spPr>
        <p:txBody>
          <a:bodyPr wrap="square" rtlCol="0">
            <a:spAutoFit/>
          </a:bodyPr>
          <a:lstStyle/>
          <a:p>
            <a:r>
              <a:rPr lang="en-IN" sz="900" dirty="0"/>
              <a:t>Prediction is displayed using confidence score</a:t>
            </a:r>
          </a:p>
          <a:p>
            <a:r>
              <a:rPr lang="en-IN" sz="900" dirty="0"/>
              <a:t>Along with the nature of manipulation</a:t>
            </a:r>
          </a:p>
        </p:txBody>
      </p:sp>
      <p:cxnSp>
        <p:nvCxnSpPr>
          <p:cNvPr id="31" name="Straight Connector 30">
            <a:extLst>
              <a:ext uri="{FF2B5EF4-FFF2-40B4-BE49-F238E27FC236}">
                <a16:creationId xmlns:a16="http://schemas.microsoft.com/office/drawing/2014/main" id="{AF548345-8F1E-6952-0048-4280563ABB66}"/>
              </a:ext>
            </a:extLst>
          </p:cNvPr>
          <p:cNvCxnSpPr/>
          <p:nvPr/>
        </p:nvCxnSpPr>
        <p:spPr>
          <a:xfrm flipH="1">
            <a:off x="1101664" y="4283707"/>
            <a:ext cx="63613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A9F6F73-5D8F-6593-CA35-34586E8EB968}"/>
              </a:ext>
            </a:extLst>
          </p:cNvPr>
          <p:cNvCxnSpPr/>
          <p:nvPr/>
        </p:nvCxnSpPr>
        <p:spPr>
          <a:xfrm>
            <a:off x="1101664" y="4283707"/>
            <a:ext cx="0" cy="4262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35" name="Picture 34">
            <a:extLst>
              <a:ext uri="{FF2B5EF4-FFF2-40B4-BE49-F238E27FC236}">
                <a16:creationId xmlns:a16="http://schemas.microsoft.com/office/drawing/2014/main" id="{68F9F1B5-AC7B-66E7-7ED7-1E097D6E61CC}"/>
              </a:ext>
            </a:extLst>
          </p:cNvPr>
          <p:cNvPicPr>
            <a:picLocks noChangeAspect="1"/>
          </p:cNvPicPr>
          <p:nvPr/>
        </p:nvPicPr>
        <p:blipFill>
          <a:blip r:embed="rId7"/>
          <a:stretch>
            <a:fillRect/>
          </a:stretch>
        </p:blipFill>
        <p:spPr>
          <a:xfrm>
            <a:off x="2381152" y="4586762"/>
            <a:ext cx="3748375" cy="1837159"/>
          </a:xfrm>
          <a:prstGeom prst="rect">
            <a:avLst/>
          </a:prstGeom>
        </p:spPr>
      </p:pic>
      <p:cxnSp>
        <p:nvCxnSpPr>
          <p:cNvPr id="40" name="Straight Connector 39">
            <a:extLst>
              <a:ext uri="{FF2B5EF4-FFF2-40B4-BE49-F238E27FC236}">
                <a16:creationId xmlns:a16="http://schemas.microsoft.com/office/drawing/2014/main" id="{DDD56B3A-D6CE-3827-817A-364ECA35DCF6}"/>
              </a:ext>
            </a:extLst>
          </p:cNvPr>
          <p:cNvCxnSpPr>
            <a:cxnSpLocks/>
          </p:cNvCxnSpPr>
          <p:nvPr/>
        </p:nvCxnSpPr>
        <p:spPr>
          <a:xfrm>
            <a:off x="1384911" y="5447964"/>
            <a:ext cx="0" cy="34757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875E111-CD84-910F-A9B7-9AD7C843606D}"/>
              </a:ext>
            </a:extLst>
          </p:cNvPr>
          <p:cNvCxnSpPr/>
          <p:nvPr/>
        </p:nvCxnSpPr>
        <p:spPr>
          <a:xfrm>
            <a:off x="1384911" y="5795534"/>
            <a:ext cx="99624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E01ED9-30E2-6F70-59D5-DF27B1378C9D}"/>
              </a:ext>
            </a:extLst>
          </p:cNvPr>
          <p:cNvCxnSpPr/>
          <p:nvPr/>
        </p:nvCxnSpPr>
        <p:spPr>
          <a:xfrm flipV="1">
            <a:off x="5230572" y="5439976"/>
            <a:ext cx="0" cy="59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27E3622-A52C-2AE2-82FD-6DF7581D40CD}"/>
              </a:ext>
            </a:extLst>
          </p:cNvPr>
          <p:cNvCxnSpPr>
            <a:cxnSpLocks/>
          </p:cNvCxnSpPr>
          <p:nvPr/>
        </p:nvCxnSpPr>
        <p:spPr>
          <a:xfrm flipV="1">
            <a:off x="5226260" y="5431261"/>
            <a:ext cx="1077365" cy="798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DB137F5-1894-3F81-371A-6E76D3F8932D}"/>
              </a:ext>
            </a:extLst>
          </p:cNvPr>
          <p:cNvCxnSpPr>
            <a:cxnSpLocks/>
          </p:cNvCxnSpPr>
          <p:nvPr/>
        </p:nvCxnSpPr>
        <p:spPr>
          <a:xfrm flipV="1">
            <a:off x="5226261" y="5795534"/>
            <a:ext cx="1077365" cy="798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FF18C01B-E9F1-C481-9C85-C2879E492003}"/>
              </a:ext>
            </a:extLst>
          </p:cNvPr>
          <p:cNvCxnSpPr/>
          <p:nvPr/>
        </p:nvCxnSpPr>
        <p:spPr>
          <a:xfrm flipV="1">
            <a:off x="5230572" y="5795534"/>
            <a:ext cx="0" cy="59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B9353AA-4414-A810-DCE7-ECA86BECD49A}"/>
              </a:ext>
            </a:extLst>
          </p:cNvPr>
          <p:cNvSpPr/>
          <p:nvPr/>
        </p:nvSpPr>
        <p:spPr>
          <a:xfrm>
            <a:off x="6294232" y="5684535"/>
            <a:ext cx="1603324" cy="283480"/>
          </a:xfrm>
          <a:prstGeom prst="roundRect">
            <a:avLst/>
          </a:prstGeom>
          <a:solidFill>
            <a:srgbClr val="BEFAD1"/>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Rounded Corners 65">
            <a:extLst>
              <a:ext uri="{FF2B5EF4-FFF2-40B4-BE49-F238E27FC236}">
                <a16:creationId xmlns:a16="http://schemas.microsoft.com/office/drawing/2014/main" id="{D6C03D8B-6619-B6EE-48E8-697088FC609D}"/>
              </a:ext>
            </a:extLst>
          </p:cNvPr>
          <p:cNvSpPr/>
          <p:nvPr/>
        </p:nvSpPr>
        <p:spPr>
          <a:xfrm>
            <a:off x="6257908" y="5330325"/>
            <a:ext cx="1306768" cy="237941"/>
          </a:xfrm>
          <a:prstGeom prst="roundRect">
            <a:avLst/>
          </a:prstGeom>
          <a:solidFill>
            <a:srgbClr val="BEFAD1"/>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FD7EA92D-015D-5345-1932-91116ABD470F}"/>
              </a:ext>
            </a:extLst>
          </p:cNvPr>
          <p:cNvSpPr txBox="1"/>
          <p:nvPr/>
        </p:nvSpPr>
        <p:spPr>
          <a:xfrm>
            <a:off x="6203071" y="5330325"/>
            <a:ext cx="1306768" cy="261610"/>
          </a:xfrm>
          <a:prstGeom prst="rect">
            <a:avLst/>
          </a:prstGeom>
          <a:noFill/>
        </p:spPr>
        <p:txBody>
          <a:bodyPr wrap="none" rtlCol="0">
            <a:spAutoFit/>
          </a:bodyPr>
          <a:lstStyle/>
          <a:p>
            <a:r>
              <a:rPr lang="en-IN" sz="1100" dirty="0"/>
              <a:t>Confidence Score</a:t>
            </a:r>
          </a:p>
        </p:txBody>
      </p:sp>
      <p:sp>
        <p:nvSpPr>
          <p:cNvPr id="68" name="TextBox 67">
            <a:extLst>
              <a:ext uri="{FF2B5EF4-FFF2-40B4-BE49-F238E27FC236}">
                <a16:creationId xmlns:a16="http://schemas.microsoft.com/office/drawing/2014/main" id="{BBC5C5FB-276A-062B-8016-F2F04BFDDDD0}"/>
              </a:ext>
            </a:extLst>
          </p:cNvPr>
          <p:cNvSpPr txBox="1"/>
          <p:nvPr/>
        </p:nvSpPr>
        <p:spPr>
          <a:xfrm>
            <a:off x="6251311" y="5706405"/>
            <a:ext cx="1603324" cy="261610"/>
          </a:xfrm>
          <a:prstGeom prst="rect">
            <a:avLst/>
          </a:prstGeom>
          <a:noFill/>
        </p:spPr>
        <p:txBody>
          <a:bodyPr wrap="none" rtlCol="0">
            <a:spAutoFit/>
          </a:bodyPr>
          <a:lstStyle/>
          <a:p>
            <a:r>
              <a:rPr lang="en-IN" sz="1100" dirty="0"/>
              <a:t>Nature of Manipulation</a:t>
            </a:r>
          </a:p>
        </p:txBody>
      </p:sp>
      <p:sp>
        <p:nvSpPr>
          <p:cNvPr id="69" name="Rectangle 68">
            <a:extLst>
              <a:ext uri="{FF2B5EF4-FFF2-40B4-BE49-F238E27FC236}">
                <a16:creationId xmlns:a16="http://schemas.microsoft.com/office/drawing/2014/main" id="{161EF3D2-3BDE-A805-CE1A-8EF7DEB830C2}"/>
              </a:ext>
            </a:extLst>
          </p:cNvPr>
          <p:cNvSpPr/>
          <p:nvPr/>
        </p:nvSpPr>
        <p:spPr>
          <a:xfrm>
            <a:off x="8738049" y="1213511"/>
            <a:ext cx="3315806" cy="5246852"/>
          </a:xfrm>
          <a:prstGeom prst="rect">
            <a:avLst/>
          </a:prstGeom>
          <a:solidFill>
            <a:srgbClr val="B4F3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3F80C4D-253D-BA51-FE30-6A52387EDF5D}"/>
              </a:ext>
            </a:extLst>
          </p:cNvPr>
          <p:cNvSpPr txBox="1"/>
          <p:nvPr/>
        </p:nvSpPr>
        <p:spPr>
          <a:xfrm>
            <a:off x="9731573" y="903017"/>
            <a:ext cx="1322798" cy="307777"/>
          </a:xfrm>
          <a:prstGeom prst="rect">
            <a:avLst/>
          </a:prstGeom>
          <a:noFill/>
        </p:spPr>
        <p:txBody>
          <a:bodyPr wrap="none" rtlCol="0">
            <a:spAutoFit/>
          </a:bodyPr>
          <a:lstStyle/>
          <a:p>
            <a:r>
              <a:rPr lang="en-IN" dirty="0"/>
              <a:t>TECH STACK</a:t>
            </a:r>
          </a:p>
        </p:txBody>
      </p:sp>
      <p:sp>
        <p:nvSpPr>
          <p:cNvPr id="75" name="Rectangle 74">
            <a:extLst>
              <a:ext uri="{FF2B5EF4-FFF2-40B4-BE49-F238E27FC236}">
                <a16:creationId xmlns:a16="http://schemas.microsoft.com/office/drawing/2014/main" id="{43958373-6D61-00A8-78C2-EB899FEE341D}"/>
              </a:ext>
            </a:extLst>
          </p:cNvPr>
          <p:cNvSpPr/>
          <p:nvPr/>
        </p:nvSpPr>
        <p:spPr>
          <a:xfrm>
            <a:off x="8798804" y="1274407"/>
            <a:ext cx="3190102" cy="899342"/>
          </a:xfrm>
          <a:prstGeom prst="rect">
            <a:avLst/>
          </a:prstGeom>
          <a:solidFill>
            <a:srgbClr val="9DDB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FF8F4666-53C5-0A0D-8508-BC81CF17A604}"/>
              </a:ext>
            </a:extLst>
          </p:cNvPr>
          <p:cNvSpPr/>
          <p:nvPr/>
        </p:nvSpPr>
        <p:spPr>
          <a:xfrm>
            <a:off x="8808916" y="2290268"/>
            <a:ext cx="3190102" cy="899342"/>
          </a:xfrm>
          <a:prstGeom prst="rect">
            <a:avLst/>
          </a:prstGeom>
          <a:solidFill>
            <a:srgbClr val="9DDB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DD305A40-4CFA-3DEA-DFA6-CCC764BC9943}"/>
              </a:ext>
            </a:extLst>
          </p:cNvPr>
          <p:cNvSpPr/>
          <p:nvPr/>
        </p:nvSpPr>
        <p:spPr>
          <a:xfrm>
            <a:off x="8808916" y="3332669"/>
            <a:ext cx="3147847" cy="1452211"/>
          </a:xfrm>
          <a:prstGeom prst="rect">
            <a:avLst/>
          </a:prstGeom>
          <a:solidFill>
            <a:srgbClr val="9DDB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83">
            <a:extLst>
              <a:ext uri="{FF2B5EF4-FFF2-40B4-BE49-F238E27FC236}">
                <a16:creationId xmlns:a16="http://schemas.microsoft.com/office/drawing/2014/main" id="{3E57D022-5D41-F052-FEAB-BE09805FF054}"/>
              </a:ext>
            </a:extLst>
          </p:cNvPr>
          <p:cNvSpPr/>
          <p:nvPr/>
        </p:nvSpPr>
        <p:spPr>
          <a:xfrm>
            <a:off x="8817800" y="4928333"/>
            <a:ext cx="3138963" cy="612750"/>
          </a:xfrm>
          <a:prstGeom prst="rect">
            <a:avLst/>
          </a:prstGeom>
          <a:solidFill>
            <a:srgbClr val="9DDB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a:extLst>
              <a:ext uri="{FF2B5EF4-FFF2-40B4-BE49-F238E27FC236}">
                <a16:creationId xmlns:a16="http://schemas.microsoft.com/office/drawing/2014/main" id="{87BE6896-1F09-A13A-AFD4-9BCD7F139C20}"/>
              </a:ext>
            </a:extLst>
          </p:cNvPr>
          <p:cNvSpPr/>
          <p:nvPr/>
        </p:nvSpPr>
        <p:spPr>
          <a:xfrm>
            <a:off x="8829187" y="5684535"/>
            <a:ext cx="3147849" cy="593265"/>
          </a:xfrm>
          <a:prstGeom prst="rect">
            <a:avLst/>
          </a:prstGeom>
          <a:solidFill>
            <a:srgbClr val="9DDB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Rectangle 87">
            <a:extLst>
              <a:ext uri="{FF2B5EF4-FFF2-40B4-BE49-F238E27FC236}">
                <a16:creationId xmlns:a16="http://schemas.microsoft.com/office/drawing/2014/main" id="{C39A1B57-2F08-7BFC-41AF-D5107AFDB0A7}"/>
              </a:ext>
            </a:extLst>
          </p:cNvPr>
          <p:cNvSpPr/>
          <p:nvPr/>
        </p:nvSpPr>
        <p:spPr>
          <a:xfrm>
            <a:off x="9479790" y="1233214"/>
            <a:ext cx="2497245" cy="954107"/>
          </a:xfrm>
          <a:prstGeom prst="rect">
            <a:avLst/>
          </a:prstGeom>
        </p:spPr>
        <p:txBody>
          <a:bodyPr wrap="square">
            <a:spAutoFit/>
          </a:bodyPr>
          <a:lstStyle/>
          <a:p>
            <a:r>
              <a:rPr lang="en-IN" b="1" dirty="0"/>
              <a:t>Programming Languages</a:t>
            </a:r>
          </a:p>
          <a:p>
            <a:pPr marL="285750" indent="-285750">
              <a:buFont typeface="Arial" panose="020B0604020202020204" pitchFamily="34" charset="0"/>
              <a:buChar char="•"/>
            </a:pPr>
            <a:r>
              <a:rPr lang="en-IN" dirty="0"/>
              <a:t>Python3</a:t>
            </a:r>
          </a:p>
          <a:p>
            <a:endParaRPr lang="en-IN" dirty="0"/>
          </a:p>
          <a:p>
            <a:pPr marL="285750" indent="-285750">
              <a:buFont typeface="Arial" panose="020B0604020202020204" pitchFamily="34" charset="0"/>
              <a:buChar char="•"/>
            </a:pPr>
            <a:r>
              <a:rPr lang="en-IN" dirty="0"/>
              <a:t>JavaScript</a:t>
            </a:r>
          </a:p>
        </p:txBody>
      </p:sp>
      <p:pic>
        <p:nvPicPr>
          <p:cNvPr id="74" name="Picture 8">
            <a:extLst>
              <a:ext uri="{FF2B5EF4-FFF2-40B4-BE49-F238E27FC236}">
                <a16:creationId xmlns:a16="http://schemas.microsoft.com/office/drawing/2014/main" id="{A43C0EEC-CD22-C494-F230-A06EB3218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3190" y="1386681"/>
            <a:ext cx="446436" cy="446436"/>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4">
            <a:extLst>
              <a:ext uri="{FF2B5EF4-FFF2-40B4-BE49-F238E27FC236}">
                <a16:creationId xmlns:a16="http://schemas.microsoft.com/office/drawing/2014/main" id="{8A00FA29-E6D3-8835-C433-3CC067F6A0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4358" y="1710267"/>
            <a:ext cx="415918" cy="415918"/>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90">
            <a:extLst>
              <a:ext uri="{FF2B5EF4-FFF2-40B4-BE49-F238E27FC236}">
                <a16:creationId xmlns:a16="http://schemas.microsoft.com/office/drawing/2014/main" id="{9AE9E406-0E95-F10F-E475-6F6B75C359A8}"/>
              </a:ext>
            </a:extLst>
          </p:cNvPr>
          <p:cNvSpPr txBox="1"/>
          <p:nvPr/>
        </p:nvSpPr>
        <p:spPr>
          <a:xfrm>
            <a:off x="9499324" y="2293417"/>
            <a:ext cx="2755977" cy="954107"/>
          </a:xfrm>
          <a:prstGeom prst="rect">
            <a:avLst/>
          </a:prstGeom>
          <a:noFill/>
        </p:spPr>
        <p:txBody>
          <a:bodyPr wrap="square" rtlCol="0">
            <a:spAutoFit/>
          </a:bodyPr>
          <a:lstStyle/>
          <a:p>
            <a:r>
              <a:rPr lang="en-IN" b="1" dirty="0"/>
              <a:t>Programming Frameworks</a:t>
            </a:r>
          </a:p>
          <a:p>
            <a:pPr marL="285750" indent="-285750">
              <a:buFont typeface="Arial" panose="020B0604020202020204" pitchFamily="34" charset="0"/>
              <a:buChar char="•"/>
            </a:pPr>
            <a:r>
              <a:rPr lang="en-IN" dirty="0"/>
              <a:t>PyTorch</a:t>
            </a:r>
          </a:p>
          <a:p>
            <a:endParaRPr lang="en-IN" dirty="0"/>
          </a:p>
          <a:p>
            <a:pPr marL="285750" indent="-285750">
              <a:buFont typeface="Arial" panose="020B0604020202020204" pitchFamily="34" charset="0"/>
              <a:buChar char="•"/>
            </a:pPr>
            <a:r>
              <a:rPr lang="en-IN" dirty="0"/>
              <a:t>Django</a:t>
            </a:r>
            <a:endParaRPr lang="en-IN" sz="1100" dirty="0">
              <a:solidFill>
                <a:schemeClr val="bg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93" name="Picture 4" descr="PyTorch">
            <a:extLst>
              <a:ext uri="{FF2B5EF4-FFF2-40B4-BE49-F238E27FC236}">
                <a16:creationId xmlns:a16="http://schemas.microsoft.com/office/drawing/2014/main" id="{C77E0634-F22B-20C7-5084-B61642C8E0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6119" y="2265623"/>
            <a:ext cx="637881" cy="63788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Django Community | Django">
            <a:extLst>
              <a:ext uri="{FF2B5EF4-FFF2-40B4-BE49-F238E27FC236}">
                <a16:creationId xmlns:a16="http://schemas.microsoft.com/office/drawing/2014/main" id="{6DD18BFF-2FEB-10AB-C09C-1DB9B4DA08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74324" y="2793270"/>
            <a:ext cx="918405" cy="370920"/>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id="{207A308C-076C-3D59-BF96-06696159B3B9}"/>
              </a:ext>
            </a:extLst>
          </p:cNvPr>
          <p:cNvSpPr txBox="1"/>
          <p:nvPr/>
        </p:nvSpPr>
        <p:spPr>
          <a:xfrm>
            <a:off x="9536757" y="3365660"/>
            <a:ext cx="2714931" cy="1384995"/>
          </a:xfrm>
          <a:prstGeom prst="rect">
            <a:avLst/>
          </a:prstGeom>
          <a:noFill/>
        </p:spPr>
        <p:txBody>
          <a:bodyPr wrap="square" rtlCol="0">
            <a:spAutoFit/>
          </a:bodyPr>
          <a:lstStyle/>
          <a:p>
            <a:r>
              <a:rPr lang="en-IN" b="1" dirty="0">
                <a:solidFill>
                  <a:schemeClr val="tx1"/>
                </a:solidFill>
              </a:rPr>
              <a:t>IDE</a:t>
            </a:r>
          </a:p>
          <a:p>
            <a:pPr marL="285750" indent="-285750">
              <a:buFont typeface="Arial" panose="020B0604020202020204" pitchFamily="34" charset="0"/>
              <a:buChar char="•"/>
            </a:pPr>
            <a:r>
              <a:rPr lang="en-IN" dirty="0">
                <a:solidFill>
                  <a:schemeClr val="tx1"/>
                </a:solidFill>
              </a:rPr>
              <a:t>Google</a:t>
            </a: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r>
              <a:rPr lang="en-IN" dirty="0">
                <a:solidFill>
                  <a:schemeClr val="tx1"/>
                </a:solidFill>
              </a:rPr>
              <a:t>Jupyter Notebook</a:t>
            </a: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r>
              <a:rPr lang="en-IN" dirty="0">
                <a:solidFill>
                  <a:schemeClr val="tx1"/>
                </a:solidFill>
              </a:rPr>
              <a:t>Visual Studio Code</a:t>
            </a:r>
            <a:endParaRPr lang="en-IN" sz="1100" dirty="0">
              <a:solidFill>
                <a:schemeClr val="tx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98" name="Picture 18" descr="Visual Studio Code Logo PNG Transparent &amp; SVG Vector - Freebie Supply">
            <a:extLst>
              <a:ext uri="{FF2B5EF4-FFF2-40B4-BE49-F238E27FC236}">
                <a16:creationId xmlns:a16="http://schemas.microsoft.com/office/drawing/2014/main" id="{8756C0B8-8851-7816-8F83-C2B0D3A151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01968" y="4272650"/>
            <a:ext cx="524892" cy="39366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0" descr="All About Using Jupyter Notebooks and Google Colab | Blog">
            <a:extLst>
              <a:ext uri="{FF2B5EF4-FFF2-40B4-BE49-F238E27FC236}">
                <a16:creationId xmlns:a16="http://schemas.microsoft.com/office/drawing/2014/main" id="{4B223BB4-F806-6227-CCCB-BB84088DA8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12853" y="3417341"/>
            <a:ext cx="1309730" cy="578914"/>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2">
            <a:extLst>
              <a:ext uri="{FF2B5EF4-FFF2-40B4-BE49-F238E27FC236}">
                <a16:creationId xmlns:a16="http://schemas.microsoft.com/office/drawing/2014/main" id="{8ED7738A-6537-5C0A-2FFA-7AC0BA4E00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87403" y="3866067"/>
            <a:ext cx="519451" cy="602100"/>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a:extLst>
              <a:ext uri="{FF2B5EF4-FFF2-40B4-BE49-F238E27FC236}">
                <a16:creationId xmlns:a16="http://schemas.microsoft.com/office/drawing/2014/main" id="{3A00442F-6E21-13EB-8E1D-7EE26E6FE979}"/>
              </a:ext>
            </a:extLst>
          </p:cNvPr>
          <p:cNvSpPr txBox="1"/>
          <p:nvPr/>
        </p:nvSpPr>
        <p:spPr>
          <a:xfrm>
            <a:off x="9536757" y="4912550"/>
            <a:ext cx="2714931" cy="523220"/>
          </a:xfrm>
          <a:prstGeom prst="rect">
            <a:avLst/>
          </a:prstGeom>
          <a:noFill/>
        </p:spPr>
        <p:txBody>
          <a:bodyPr wrap="square" rtlCol="0">
            <a:spAutoFit/>
          </a:bodyPr>
          <a:lstStyle/>
          <a:p>
            <a:r>
              <a:rPr lang="en-IN" b="1" dirty="0">
                <a:solidFill>
                  <a:schemeClr val="tx1"/>
                </a:solidFill>
              </a:rPr>
              <a:t>Cloud Services</a:t>
            </a:r>
          </a:p>
          <a:p>
            <a:pPr marL="285750" indent="-285750">
              <a:buFont typeface="Arial" panose="020B0604020202020204" pitchFamily="34" charset="0"/>
              <a:buChar char="•"/>
            </a:pPr>
            <a:r>
              <a:rPr lang="en-IN" dirty="0">
                <a:solidFill>
                  <a:schemeClr val="tx1"/>
                </a:solidFill>
              </a:rPr>
              <a:t>Google Cloud Platform</a:t>
            </a:r>
            <a:endParaRPr lang="en-IN" sz="1100" dirty="0">
              <a:solidFill>
                <a:schemeClr val="tx1"/>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endParaRPr>
          </a:p>
        </p:txBody>
      </p:sp>
      <p:pic>
        <p:nvPicPr>
          <p:cNvPr id="111" name="Picture 2" descr="Cloud Computing Services | Google Cloud">
            <a:extLst>
              <a:ext uri="{FF2B5EF4-FFF2-40B4-BE49-F238E27FC236}">
                <a16:creationId xmlns:a16="http://schemas.microsoft.com/office/drawing/2014/main" id="{CF531AEA-D458-6DDA-239D-C6235A9FA9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59020" y="4962795"/>
            <a:ext cx="1067503" cy="560439"/>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a:extLst>
              <a:ext uri="{FF2B5EF4-FFF2-40B4-BE49-F238E27FC236}">
                <a16:creationId xmlns:a16="http://schemas.microsoft.com/office/drawing/2014/main" id="{2531264B-93C7-E966-15CB-D7BA7FA98351}"/>
              </a:ext>
            </a:extLst>
          </p:cNvPr>
          <p:cNvSpPr/>
          <p:nvPr/>
        </p:nvSpPr>
        <p:spPr>
          <a:xfrm>
            <a:off x="9575361" y="5684535"/>
            <a:ext cx="4069467" cy="523220"/>
          </a:xfrm>
          <a:prstGeom prst="rect">
            <a:avLst/>
          </a:prstGeom>
        </p:spPr>
        <p:txBody>
          <a:bodyPr wrap="square">
            <a:spAutoFit/>
          </a:bodyPr>
          <a:lstStyle/>
          <a:p>
            <a:r>
              <a:rPr lang="en-IN" b="1" dirty="0">
                <a:latin typeface="NimbusRomNo9L-Medi"/>
              </a:rPr>
              <a:t>Version Control</a:t>
            </a:r>
          </a:p>
          <a:p>
            <a:pPr marL="285750" indent="-285750">
              <a:buFont typeface="Arial" panose="020B0604020202020204" pitchFamily="34" charset="0"/>
              <a:buChar char="•"/>
            </a:pPr>
            <a:r>
              <a:rPr lang="en-IN" dirty="0">
                <a:latin typeface="NimbusRomNo9L-Medi"/>
              </a:rPr>
              <a:t>Git</a:t>
            </a:r>
            <a:endParaRPr lang="en-IN" dirty="0"/>
          </a:p>
        </p:txBody>
      </p:sp>
      <p:pic>
        <p:nvPicPr>
          <p:cNvPr id="115" name="Picture 24" descr="Git - Logo Downloads">
            <a:extLst>
              <a:ext uri="{FF2B5EF4-FFF2-40B4-BE49-F238E27FC236}">
                <a16:creationId xmlns:a16="http://schemas.microsoft.com/office/drawing/2014/main" id="{9A366B0B-DF66-368B-2878-61D71DDF434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53190" y="5793681"/>
            <a:ext cx="374209" cy="37420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9;p2">
            <a:extLst>
              <a:ext uri="{FF2B5EF4-FFF2-40B4-BE49-F238E27FC236}">
                <a16:creationId xmlns:a16="http://schemas.microsoft.com/office/drawing/2014/main" id="{65D438FA-1A36-5778-9AB6-B77E132D73E4}"/>
              </a:ext>
            </a:extLst>
          </p:cNvPr>
          <p:cNvSpPr/>
          <p:nvPr/>
        </p:nvSpPr>
        <p:spPr>
          <a:xfrm>
            <a:off x="0" y="6471274"/>
            <a:ext cx="12191999" cy="386726"/>
          </a:xfrm>
          <a:prstGeom prst="rect">
            <a:avLst/>
          </a:prstGeom>
          <a:solidFill>
            <a:srgbClr val="274E13"/>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Calibri"/>
              <a:ea typeface="Calibri"/>
              <a:cs typeface="Calibri"/>
              <a:sym typeface="Calibri"/>
            </a:endParaRPr>
          </a:p>
        </p:txBody>
      </p:sp>
      <p:sp>
        <p:nvSpPr>
          <p:cNvPr id="5" name="Google Shape;102;p2">
            <a:extLst>
              <a:ext uri="{FF2B5EF4-FFF2-40B4-BE49-F238E27FC236}">
                <a16:creationId xmlns:a16="http://schemas.microsoft.com/office/drawing/2014/main" id="{B5B57118-062E-F896-1774-045FAB563B33}"/>
              </a:ext>
            </a:extLst>
          </p:cNvPr>
          <p:cNvSpPr txBox="1">
            <a:spLocks/>
          </p:cNvSpPr>
          <p:nvPr/>
        </p:nvSpPr>
        <p:spPr>
          <a:xfrm>
            <a:off x="8890000" y="6508753"/>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9pPr>
          </a:lstStyle>
          <a:p>
            <a:fld id="{00000000-1234-1234-1234-123412341234}" type="slidenum">
              <a:rPr lang="en-US" b="1" smtClean="0">
                <a:solidFill>
                  <a:schemeClr val="lt1"/>
                </a:solidFill>
              </a:rPr>
              <a:pPr/>
              <a:t>3</a:t>
            </a:fld>
            <a:endParaRPr lang="en-US" b="1"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C842C0-B444-E4A5-7145-18A627DBB337}"/>
              </a:ext>
            </a:extLst>
          </p:cNvPr>
          <p:cNvSpPr txBox="1">
            <a:spLocks/>
          </p:cNvSpPr>
          <p:nvPr/>
        </p:nvSpPr>
        <p:spPr>
          <a:xfrm>
            <a:off x="2759766" y="107628"/>
            <a:ext cx="6942667" cy="623358"/>
          </a:xfrm>
          <a:prstGeom prst="rect">
            <a:avLst/>
          </a:prstGeom>
        </p:spPr>
        <p:txBody>
          <a:bodyPr/>
          <a:lstStyle>
            <a:lvl1pPr algn="ctr" defTabSz="457200" rtl="0" eaLnBrk="1" fontAlgn="base" hangingPunct="1">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9pPr>
          </a:lstStyle>
          <a:p>
            <a:r>
              <a:rPr lang="en-US" sz="2800" b="1" dirty="0">
                <a:latin typeface="Arial Rounded MT Bold" panose="020F0704030504030204" pitchFamily="34" charset="0"/>
                <a:ea typeface="ＭＳ Ｐゴシック" pitchFamily="1" charset="-128"/>
                <a:cs typeface="Times New Roman" panose="02020603050405020304" pitchFamily="18" charset="0"/>
              </a:rPr>
              <a:t>FEASIBILITY AND VIABILITY</a:t>
            </a:r>
          </a:p>
        </p:txBody>
      </p:sp>
      <p:sp>
        <p:nvSpPr>
          <p:cNvPr id="10" name="Rectangle 9">
            <a:extLst>
              <a:ext uri="{FF2B5EF4-FFF2-40B4-BE49-F238E27FC236}">
                <a16:creationId xmlns:a16="http://schemas.microsoft.com/office/drawing/2014/main" id="{6F5ACC70-CBC2-05BD-342B-E55F58925C0E}"/>
              </a:ext>
            </a:extLst>
          </p:cNvPr>
          <p:cNvSpPr>
            <a:spLocks noChangeArrowheads="1"/>
          </p:cNvSpPr>
          <p:nvPr/>
        </p:nvSpPr>
        <p:spPr bwMode="auto">
          <a:xfrm>
            <a:off x="0" y="6458346"/>
            <a:ext cx="12191999" cy="399654"/>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2" name="Footer Placeholder 1">
            <a:extLst>
              <a:ext uri="{FF2B5EF4-FFF2-40B4-BE49-F238E27FC236}">
                <a16:creationId xmlns:a16="http://schemas.microsoft.com/office/drawing/2014/main" id="{34E6CAAD-FC79-798A-4C2F-FF1958329DA0}"/>
              </a:ext>
            </a:extLst>
          </p:cNvPr>
          <p:cNvSpPr>
            <a:spLocks noGrp="1"/>
          </p:cNvSpPr>
          <p:nvPr>
            <p:ph type="ftr" sz="quarter" idx="11"/>
          </p:nvPr>
        </p:nvSpPr>
        <p:spPr>
          <a:xfrm>
            <a:off x="4165599" y="6423818"/>
            <a:ext cx="3860800" cy="365125"/>
          </a:xfrm>
        </p:spPr>
        <p:txBody>
          <a:bodyPr/>
          <a:lstStyle/>
          <a:p>
            <a:pPr>
              <a:defRPr/>
            </a:pPr>
            <a:r>
              <a:rPr lang="en-US" dirty="0">
                <a:solidFill>
                  <a:schemeClr val="bg1"/>
                </a:solidFill>
              </a:rPr>
              <a:t>@SIH Idea submission- Template</a:t>
            </a:r>
          </a:p>
        </p:txBody>
      </p:sp>
      <p:sp>
        <p:nvSpPr>
          <p:cNvPr id="3" name="Slide Number Placeholder 2">
            <a:extLst>
              <a:ext uri="{FF2B5EF4-FFF2-40B4-BE49-F238E27FC236}">
                <a16:creationId xmlns:a16="http://schemas.microsoft.com/office/drawing/2014/main" id="{5AE6CB1B-167D-8B1C-0465-E5B31EF91808}"/>
              </a:ext>
            </a:extLst>
          </p:cNvPr>
          <p:cNvSpPr>
            <a:spLocks noGrp="1"/>
          </p:cNvSpPr>
          <p:nvPr>
            <p:ph type="sldNum" sz="quarter" idx="12"/>
          </p:nvPr>
        </p:nvSpPr>
        <p:spPr>
          <a:xfrm>
            <a:off x="11489266" y="6423818"/>
            <a:ext cx="643467" cy="365125"/>
          </a:xfrm>
        </p:spPr>
        <p:txBody>
          <a:bodyPr/>
          <a:lstStyle/>
          <a:p>
            <a:r>
              <a:rPr lang="en-US" dirty="0">
                <a:solidFill>
                  <a:schemeClr val="bg1"/>
                </a:solidFill>
              </a:rPr>
              <a:t>4</a:t>
            </a:r>
          </a:p>
        </p:txBody>
      </p:sp>
      <p:sp>
        <p:nvSpPr>
          <p:cNvPr id="12" name="Rectangle 11">
            <a:extLst>
              <a:ext uri="{FF2B5EF4-FFF2-40B4-BE49-F238E27FC236}">
                <a16:creationId xmlns:a16="http://schemas.microsoft.com/office/drawing/2014/main" id="{D134F524-1AED-CBAC-BB75-052079670B87}"/>
              </a:ext>
            </a:extLst>
          </p:cNvPr>
          <p:cNvSpPr/>
          <p:nvPr/>
        </p:nvSpPr>
        <p:spPr>
          <a:xfrm>
            <a:off x="32818" y="838218"/>
            <a:ext cx="3768032" cy="5236854"/>
          </a:xfrm>
          <a:prstGeom prst="rect">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750B60-15DE-8779-2635-04D94B4B5151}"/>
              </a:ext>
            </a:extLst>
          </p:cNvPr>
          <p:cNvSpPr/>
          <p:nvPr/>
        </p:nvSpPr>
        <p:spPr>
          <a:xfrm>
            <a:off x="3931938" y="786176"/>
            <a:ext cx="8161231" cy="559977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15" name="Rectangle 14">
            <a:extLst>
              <a:ext uri="{FF2B5EF4-FFF2-40B4-BE49-F238E27FC236}">
                <a16:creationId xmlns:a16="http://schemas.microsoft.com/office/drawing/2014/main" id="{8B43E188-285F-4B51-DFE4-53A6E7760441}"/>
              </a:ext>
            </a:extLst>
          </p:cNvPr>
          <p:cNvSpPr/>
          <p:nvPr/>
        </p:nvSpPr>
        <p:spPr>
          <a:xfrm>
            <a:off x="94537" y="903586"/>
            <a:ext cx="3768032" cy="2601093"/>
          </a:xfrm>
          <a:prstGeom prst="rect">
            <a:avLst/>
          </a:prstGeom>
          <a:solidFill>
            <a:schemeClr val="accent6">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16" name="Rectangle 15">
            <a:extLst>
              <a:ext uri="{FF2B5EF4-FFF2-40B4-BE49-F238E27FC236}">
                <a16:creationId xmlns:a16="http://schemas.microsoft.com/office/drawing/2014/main" id="{AA7BA637-464C-CB79-947C-4F3AFDE74F4A}"/>
              </a:ext>
            </a:extLst>
          </p:cNvPr>
          <p:cNvSpPr/>
          <p:nvPr/>
        </p:nvSpPr>
        <p:spPr>
          <a:xfrm>
            <a:off x="102187" y="3570047"/>
            <a:ext cx="3768032" cy="2701993"/>
          </a:xfrm>
          <a:prstGeom prst="rect">
            <a:avLst/>
          </a:prstGeom>
          <a:solidFill>
            <a:schemeClr val="accent6">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Arial" panose="020B0604020202020204" pitchFamily="34" charset="0"/>
              </a:rPr>
              <a:t>Scalability: </a:t>
            </a:r>
          </a:p>
          <a:p>
            <a:pPr eaLnBrk="0" fontAlgn="base" hangingPunct="0">
              <a:spcBef>
                <a:spcPct val="0"/>
              </a:spcBef>
              <a:spcAft>
                <a:spcPct val="0"/>
              </a:spcAft>
              <a:buClrTx/>
            </a:pPr>
            <a:r>
              <a:rPr lang="en-US" sz="1400" dirty="0">
                <a:solidFill>
                  <a:schemeClr val="tx1"/>
                </a:solidFill>
                <a:latin typeface="+mj-lt"/>
                <a:ea typeface="Open Sans"/>
                <a:cs typeface="Open Sans"/>
                <a:sym typeface="Open Sans"/>
              </a:rPr>
              <a:t>Can be implemented across various platforms with increasing data volumes.</a:t>
            </a:r>
          </a:p>
          <a:p>
            <a:pPr eaLnBrk="0" fontAlgn="base" hangingPunct="0">
              <a:spcBef>
                <a:spcPct val="0"/>
              </a:spcBef>
              <a:spcAft>
                <a:spcPct val="0"/>
              </a:spcAft>
              <a:buClrTx/>
            </a:pPr>
            <a:endParaRPr kumimoji="0" lang="en-US" altLang="en-US" sz="14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chemeClr val="tx1"/>
                </a:solidFill>
                <a:effectLst/>
                <a:latin typeface="Arial" panose="020B0604020202020204" pitchFamily="34" charset="0"/>
              </a:rPr>
              <a:t>Continuous Improvement</a:t>
            </a:r>
            <a:r>
              <a:rPr kumimoji="0" lang="en-US" altLang="en-US"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Regular updates and user feedback keep the system relevant against evolving deepfake techniques.</a:t>
            </a:r>
          </a:p>
          <a:p>
            <a:pPr algn="ctr"/>
            <a:endParaRPr lang="en-US" dirty="0">
              <a:solidFill>
                <a:schemeClr val="accent6">
                  <a:lumMod val="20000"/>
                  <a:lumOff val="80000"/>
                </a:schemeClr>
              </a:solidFill>
            </a:endParaRPr>
          </a:p>
        </p:txBody>
      </p:sp>
      <p:sp>
        <p:nvSpPr>
          <p:cNvPr id="17" name="Rectangle 16">
            <a:extLst>
              <a:ext uri="{FF2B5EF4-FFF2-40B4-BE49-F238E27FC236}">
                <a16:creationId xmlns:a16="http://schemas.microsoft.com/office/drawing/2014/main" id="{8BD67BF1-7895-478C-587F-5CFAC0B58E32}"/>
              </a:ext>
            </a:extLst>
          </p:cNvPr>
          <p:cNvSpPr/>
          <p:nvPr/>
        </p:nvSpPr>
        <p:spPr>
          <a:xfrm>
            <a:off x="3947957" y="1048797"/>
            <a:ext cx="4061875" cy="167916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2">
                  <a:lumMod val="60000"/>
                  <a:lumOff val="40000"/>
                </a:schemeClr>
              </a:solidFill>
            </a:endParaRPr>
          </a:p>
        </p:txBody>
      </p:sp>
      <p:sp>
        <p:nvSpPr>
          <p:cNvPr id="20" name="TextBox 19">
            <a:extLst>
              <a:ext uri="{FF2B5EF4-FFF2-40B4-BE49-F238E27FC236}">
                <a16:creationId xmlns:a16="http://schemas.microsoft.com/office/drawing/2014/main" id="{6EDF0D5E-AF54-76BE-E4A4-9AC684115A23}"/>
              </a:ext>
            </a:extLst>
          </p:cNvPr>
          <p:cNvSpPr txBox="1"/>
          <p:nvPr/>
        </p:nvSpPr>
        <p:spPr>
          <a:xfrm>
            <a:off x="69420" y="874605"/>
            <a:ext cx="2531326" cy="369332"/>
          </a:xfrm>
          <a:prstGeom prst="rect">
            <a:avLst/>
          </a:prstGeom>
          <a:noFill/>
        </p:spPr>
        <p:txBody>
          <a:bodyPr wrap="square" rtlCol="0">
            <a:spAutoFit/>
          </a:bodyPr>
          <a:lstStyle/>
          <a:p>
            <a:r>
              <a:rPr lang="en-US" sz="1800" b="1" cap="none" spc="0" dirty="0">
                <a:ln w="0"/>
                <a:effectLst>
                  <a:outerShdw blurRad="38100" dist="25400" dir="5400000" algn="ctr" rotWithShape="0">
                    <a:srgbClr val="6E747A">
                      <a:alpha val="43000"/>
                    </a:srgbClr>
                  </a:outerShdw>
                </a:effectLst>
                <a:latin typeface="Arial" panose="020B0604020202020204" pitchFamily="34" charset="0"/>
                <a:ea typeface="Open Sans" panose="020B0606030504020204" pitchFamily="34" charset="0"/>
                <a:cs typeface="Arial" panose="020B0604020202020204" pitchFamily="34" charset="0"/>
              </a:rPr>
              <a:t>Feasibility</a:t>
            </a:r>
            <a:endParaRPr lang="en-US" sz="2000" b="1" dirty="0">
              <a:latin typeface="Arial" panose="020B0604020202020204" pitchFamily="34" charset="0"/>
              <a:ea typeface="Open Sans" panose="020B0606030504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0C9DA98-9D96-AC0A-388C-76299662B592}"/>
              </a:ext>
            </a:extLst>
          </p:cNvPr>
          <p:cNvSpPr txBox="1"/>
          <p:nvPr/>
        </p:nvSpPr>
        <p:spPr>
          <a:xfrm>
            <a:off x="86528" y="3524693"/>
            <a:ext cx="2531326" cy="369332"/>
          </a:xfrm>
          <a:prstGeom prst="rect">
            <a:avLst/>
          </a:prstGeom>
          <a:noFill/>
        </p:spPr>
        <p:txBody>
          <a:bodyPr wrap="square" rtlCol="0">
            <a:spAutoFit/>
          </a:bodyPr>
          <a:lstStyle/>
          <a:p>
            <a:r>
              <a:rPr lang="en-US" sz="1800" b="1" dirty="0">
                <a:latin typeface="Arial" panose="020B0604020202020204" pitchFamily="34" charset="0"/>
                <a:ea typeface="Open Sans" panose="020B0606030504020204" pitchFamily="34" charset="0"/>
                <a:cs typeface="Arial" panose="020B0604020202020204" pitchFamily="34" charset="0"/>
              </a:rPr>
              <a:t>Viability</a:t>
            </a:r>
            <a:endParaRPr lang="en-US" sz="2000" b="1" dirty="0">
              <a:latin typeface="Arial" panose="020B0604020202020204" pitchFamily="34" charset="0"/>
              <a:ea typeface="Open Sans" panose="020B0606030504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5751029-FA11-A487-2935-306A39A42D40}"/>
              </a:ext>
            </a:extLst>
          </p:cNvPr>
          <p:cNvSpPr txBox="1"/>
          <p:nvPr/>
        </p:nvSpPr>
        <p:spPr>
          <a:xfrm>
            <a:off x="126976" y="1214437"/>
            <a:ext cx="3911532" cy="2462213"/>
          </a:xfrm>
          <a:prstGeom prst="rect">
            <a:avLst/>
          </a:prstGeom>
          <a:noFill/>
        </p:spPr>
        <p:txBody>
          <a:bodyPr wrap="square" rtlCol="0">
            <a:spAutoFit/>
          </a:bodyPr>
          <a:lstStyle/>
          <a:p>
            <a:pPr marL="285750" indent="-285750">
              <a:buFont typeface="Wingdings" panose="05000000000000000000" pitchFamily="2" charset="2"/>
              <a:buChar char="q"/>
            </a:pPr>
            <a:r>
              <a:rPr lang="en-US" b="1" dirty="0"/>
              <a:t>Technological Feasibility:</a:t>
            </a:r>
          </a:p>
          <a:p>
            <a:r>
              <a:rPr lang="en-US" dirty="0"/>
              <a:t>Utilizes well-established deep learning frameworks and architectures (CNNs, LSTMs) that are proven effective in audio and video analysis.</a:t>
            </a:r>
          </a:p>
          <a:p>
            <a:pPr marL="285750" indent="-285750">
              <a:buFont typeface="Wingdings" panose="05000000000000000000" pitchFamily="2" charset="2"/>
              <a:buChar char="q"/>
            </a:pPr>
            <a:r>
              <a:rPr lang="en-US" b="1" dirty="0"/>
              <a:t>Financial Feasibility:</a:t>
            </a:r>
          </a:p>
          <a:p>
            <a:r>
              <a:rPr lang="en-US" dirty="0"/>
              <a:t>Utilizes existing technologies and open-source frameworks, minimizing development costs while primarily requiring investment in GPUs and cloud infrastructure.</a:t>
            </a:r>
          </a:p>
          <a:p>
            <a:endParaRPr lang="en-US" dirty="0">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B18E582-EB03-5019-E9D4-3278E06CB2C5}"/>
              </a:ext>
            </a:extLst>
          </p:cNvPr>
          <p:cNvSpPr/>
          <p:nvPr/>
        </p:nvSpPr>
        <p:spPr>
          <a:xfrm>
            <a:off x="8083736" y="1048797"/>
            <a:ext cx="4011077" cy="1679163"/>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20000"/>
                  <a:lumOff val="80000"/>
                </a:schemeClr>
              </a:solidFill>
            </a:endParaRPr>
          </a:p>
        </p:txBody>
      </p:sp>
      <p:sp>
        <p:nvSpPr>
          <p:cNvPr id="29" name="Rectangle 28">
            <a:extLst>
              <a:ext uri="{FF2B5EF4-FFF2-40B4-BE49-F238E27FC236}">
                <a16:creationId xmlns:a16="http://schemas.microsoft.com/office/drawing/2014/main" id="{DCCBA28A-7CF4-0C68-2B18-DC1EFB9733D3}"/>
              </a:ext>
            </a:extLst>
          </p:cNvPr>
          <p:cNvSpPr/>
          <p:nvPr/>
        </p:nvSpPr>
        <p:spPr>
          <a:xfrm>
            <a:off x="3947957" y="2813037"/>
            <a:ext cx="4058649" cy="167916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30" name="Rectangle 29">
            <a:extLst>
              <a:ext uri="{FF2B5EF4-FFF2-40B4-BE49-F238E27FC236}">
                <a16:creationId xmlns:a16="http://schemas.microsoft.com/office/drawing/2014/main" id="{455E4B69-4AD3-82AD-D532-1A3B2F298745}"/>
              </a:ext>
            </a:extLst>
          </p:cNvPr>
          <p:cNvSpPr/>
          <p:nvPr/>
        </p:nvSpPr>
        <p:spPr>
          <a:xfrm>
            <a:off x="8082545" y="2813037"/>
            <a:ext cx="4011077" cy="1679163"/>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31" name="Rectangle 30">
            <a:extLst>
              <a:ext uri="{FF2B5EF4-FFF2-40B4-BE49-F238E27FC236}">
                <a16:creationId xmlns:a16="http://schemas.microsoft.com/office/drawing/2014/main" id="{D65B77E0-6322-58C7-EA63-60267F9D2ABA}"/>
              </a:ext>
            </a:extLst>
          </p:cNvPr>
          <p:cNvSpPr/>
          <p:nvPr/>
        </p:nvSpPr>
        <p:spPr>
          <a:xfrm>
            <a:off x="3958053" y="4572452"/>
            <a:ext cx="4048554" cy="1687128"/>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32" name="Rectangle 31">
            <a:extLst>
              <a:ext uri="{FF2B5EF4-FFF2-40B4-BE49-F238E27FC236}">
                <a16:creationId xmlns:a16="http://schemas.microsoft.com/office/drawing/2014/main" id="{CD79CE88-448F-DC17-E314-32A93B4226F6}"/>
              </a:ext>
            </a:extLst>
          </p:cNvPr>
          <p:cNvSpPr/>
          <p:nvPr/>
        </p:nvSpPr>
        <p:spPr>
          <a:xfrm>
            <a:off x="8082545" y="4572451"/>
            <a:ext cx="4022295" cy="1679163"/>
          </a:xfrm>
          <a:prstGeom prst="rect">
            <a:avLst/>
          </a:prstGeom>
          <a:solidFill>
            <a:schemeClr val="accent3">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6">
                  <a:lumMod val="20000"/>
                  <a:lumOff val="80000"/>
                </a:schemeClr>
              </a:solidFill>
            </a:endParaRPr>
          </a:p>
        </p:txBody>
      </p:sp>
      <p:sp>
        <p:nvSpPr>
          <p:cNvPr id="34" name="TextBox 33">
            <a:extLst>
              <a:ext uri="{FF2B5EF4-FFF2-40B4-BE49-F238E27FC236}">
                <a16:creationId xmlns:a16="http://schemas.microsoft.com/office/drawing/2014/main" id="{7296DA01-426C-AFB9-5F67-240A9F954187}"/>
              </a:ext>
            </a:extLst>
          </p:cNvPr>
          <p:cNvSpPr txBox="1"/>
          <p:nvPr/>
        </p:nvSpPr>
        <p:spPr>
          <a:xfrm>
            <a:off x="4644442" y="733518"/>
            <a:ext cx="3352759" cy="492443"/>
          </a:xfrm>
          <a:prstGeom prst="rect">
            <a:avLst/>
          </a:prstGeom>
          <a:noFill/>
          <a:effectLst/>
        </p:spPr>
        <p:txBody>
          <a:bodyPr wrap="square" rtlCol="0">
            <a:spAutoFit/>
          </a:bodyPr>
          <a:lstStyle/>
          <a:p>
            <a:r>
              <a:rPr lang="en-US" sz="1600" b="1" cap="none" spc="0" dirty="0">
                <a:ln w="0"/>
                <a:solidFill>
                  <a:schemeClr val="accent2"/>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Potential Challenges and Risks</a:t>
            </a:r>
          </a:p>
          <a:p>
            <a:endParaRPr lang="en-US" sz="1000" dirty="0">
              <a:solidFill>
                <a:schemeClr val="accent2"/>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427EE133-504D-5E19-0C58-98F28AC04052}"/>
              </a:ext>
            </a:extLst>
          </p:cNvPr>
          <p:cNvSpPr txBox="1"/>
          <p:nvPr/>
        </p:nvSpPr>
        <p:spPr>
          <a:xfrm>
            <a:off x="9568350" y="756962"/>
            <a:ext cx="3133344" cy="461665"/>
          </a:xfrm>
          <a:prstGeom prst="rect">
            <a:avLst/>
          </a:prstGeom>
          <a:noFill/>
          <a:effectLst/>
        </p:spPr>
        <p:txBody>
          <a:bodyPr wrap="square" rtlCol="0">
            <a:spAutoFit/>
          </a:bodyPr>
          <a:lstStyle/>
          <a:p>
            <a:r>
              <a:rPr lang="en-US" b="1" dirty="0">
                <a:ln w="0"/>
                <a:solidFill>
                  <a:srgbClr val="00B05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Resolution</a:t>
            </a:r>
            <a:endParaRPr lang="en-US" sz="1600" b="1" cap="none" spc="0" dirty="0">
              <a:ln w="0"/>
              <a:solidFill>
                <a:srgbClr val="00B05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E946C353-E96B-024D-5FFB-94BF5F8DFC36}"/>
              </a:ext>
            </a:extLst>
          </p:cNvPr>
          <p:cNvSpPr txBox="1"/>
          <p:nvPr/>
        </p:nvSpPr>
        <p:spPr>
          <a:xfrm>
            <a:off x="8082544" y="3072368"/>
            <a:ext cx="4011077" cy="553998"/>
          </a:xfrm>
          <a:prstGeom prst="rect">
            <a:avLst/>
          </a:prstGeom>
          <a:noFill/>
        </p:spPr>
        <p:txBody>
          <a:bodyPr wrap="square" rtlCol="0">
            <a:spAutoFit/>
          </a:bodyPr>
          <a:lstStyle/>
          <a:p>
            <a:pPr marL="285750" indent="-285750">
              <a:buFont typeface="Wingdings" panose="05000000000000000000" pitchFamily="2" charset="2"/>
              <a:buChar char="q"/>
            </a:pPr>
            <a:endParaRPr lang="en-US" sz="1600" b="1" dirty="0">
              <a:solidFill>
                <a:prstClr val="black"/>
              </a:solidFill>
              <a:ea typeface="ＭＳ Ｐゴシック" pitchFamily="1" charset="-128"/>
              <a:cs typeface="Arial" pitchFamily="34" charset="0"/>
            </a:endParaRPr>
          </a:p>
          <a:p>
            <a:pPr marL="285750" indent="-285750">
              <a:buFont typeface="Wingdings" panose="05000000000000000000" pitchFamily="2" charset="2"/>
              <a:buChar char="q"/>
            </a:pPr>
            <a:endParaRPr lang="en-US" sz="1400" dirty="0"/>
          </a:p>
        </p:txBody>
      </p:sp>
      <p:sp>
        <p:nvSpPr>
          <p:cNvPr id="6" name="Rectangle 5">
            <a:extLst>
              <a:ext uri="{FF2B5EF4-FFF2-40B4-BE49-F238E27FC236}">
                <a16:creationId xmlns:a16="http://schemas.microsoft.com/office/drawing/2014/main" id="{E956908F-DED2-8B45-6F5B-565D1FCFDA7F}"/>
              </a:ext>
            </a:extLst>
          </p:cNvPr>
          <p:cNvSpPr/>
          <p:nvPr/>
        </p:nvSpPr>
        <p:spPr>
          <a:xfrm>
            <a:off x="4041816" y="1148788"/>
            <a:ext cx="3861527" cy="147732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4432656-8F7B-67FC-35B6-AFFF6A708BF4}"/>
              </a:ext>
            </a:extLst>
          </p:cNvPr>
          <p:cNvSpPr txBox="1"/>
          <p:nvPr/>
        </p:nvSpPr>
        <p:spPr>
          <a:xfrm>
            <a:off x="4046517" y="1272928"/>
            <a:ext cx="3861527" cy="984885"/>
          </a:xfrm>
          <a:prstGeom prst="rect">
            <a:avLst/>
          </a:prstGeom>
          <a:noFill/>
        </p:spPr>
        <p:txBody>
          <a:bodyPr wrap="square" rtlCol="0">
            <a:spAutoFit/>
          </a:bodyPr>
          <a:lstStyle/>
          <a:p>
            <a:pPr marL="285750" indent="-285750">
              <a:buFont typeface="Wingdings" panose="05000000000000000000" pitchFamily="2" charset="2"/>
              <a:buChar char="q"/>
            </a:pPr>
            <a:r>
              <a:rPr lang="en-IN" sz="1600" b="1" dirty="0"/>
              <a:t>Evolving Deepfake Techniques:</a:t>
            </a:r>
          </a:p>
          <a:p>
            <a:r>
              <a:rPr lang="en-IN" sz="1600" dirty="0"/>
              <a:t>New deepfake methods may outpace the model's ability to detect them.</a:t>
            </a:r>
          </a:p>
          <a:p>
            <a:endParaRPr lang="en-US" sz="1000" dirty="0"/>
          </a:p>
        </p:txBody>
      </p:sp>
      <p:sp>
        <p:nvSpPr>
          <p:cNvPr id="7" name="Rectangle 6">
            <a:extLst>
              <a:ext uri="{FF2B5EF4-FFF2-40B4-BE49-F238E27FC236}">
                <a16:creationId xmlns:a16="http://schemas.microsoft.com/office/drawing/2014/main" id="{1FF2A785-01D2-0637-6028-FD4CFB10A071}"/>
              </a:ext>
            </a:extLst>
          </p:cNvPr>
          <p:cNvSpPr/>
          <p:nvPr/>
        </p:nvSpPr>
        <p:spPr>
          <a:xfrm>
            <a:off x="4041816" y="2913954"/>
            <a:ext cx="3861527" cy="147732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70FEFC-5672-B5C0-1950-2E0C2398AFC4}"/>
              </a:ext>
            </a:extLst>
          </p:cNvPr>
          <p:cNvSpPr txBox="1"/>
          <p:nvPr/>
        </p:nvSpPr>
        <p:spPr>
          <a:xfrm>
            <a:off x="4046517" y="2964646"/>
            <a:ext cx="3861527" cy="1323439"/>
          </a:xfrm>
          <a:prstGeom prst="rect">
            <a:avLst/>
          </a:prstGeom>
          <a:noFill/>
        </p:spPr>
        <p:txBody>
          <a:bodyPr wrap="square" rtlCol="0">
            <a:spAutoFit/>
          </a:bodyPr>
          <a:lstStyle/>
          <a:p>
            <a:pPr marL="285750" indent="-285750">
              <a:buFont typeface="Wingdings" panose="05000000000000000000" pitchFamily="2" charset="2"/>
              <a:buChar char="q"/>
            </a:pPr>
            <a:r>
              <a:rPr lang="en-IN" sz="1600" b="1" dirty="0"/>
              <a:t>Model Bias:</a:t>
            </a:r>
          </a:p>
          <a:p>
            <a:r>
              <a:rPr lang="en-IN" sz="1600" dirty="0"/>
              <a:t>The model may exhibit bias if trained on unrepresentative datasets, leading to inaccurate predictions.</a:t>
            </a:r>
          </a:p>
          <a:p>
            <a:endParaRPr lang="en-US"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725C97D-45BC-1D9F-444B-27706EDB2D92}"/>
              </a:ext>
            </a:extLst>
          </p:cNvPr>
          <p:cNvSpPr/>
          <p:nvPr/>
        </p:nvSpPr>
        <p:spPr>
          <a:xfrm>
            <a:off x="4048143" y="4671359"/>
            <a:ext cx="3861527" cy="147732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C51106B-5898-095F-364D-6B4E051C4E96}"/>
              </a:ext>
            </a:extLst>
          </p:cNvPr>
          <p:cNvSpPr txBox="1"/>
          <p:nvPr/>
        </p:nvSpPr>
        <p:spPr>
          <a:xfrm>
            <a:off x="4046517" y="4733049"/>
            <a:ext cx="3861527" cy="1323439"/>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solidFill>
                  <a:prstClr val="black"/>
                </a:solidFill>
                <a:latin typeface="+mn-lt"/>
                <a:cs typeface="Arial" pitchFamily="34" charset="0"/>
              </a:rPr>
              <a:t>Adversarial Attacks:</a:t>
            </a:r>
          </a:p>
          <a:p>
            <a:r>
              <a:rPr lang="en-US" sz="1600" dirty="0">
                <a:solidFill>
                  <a:prstClr val="black"/>
                </a:solidFill>
                <a:latin typeface="+mn-lt"/>
                <a:cs typeface="Arial" pitchFamily="34" charset="0"/>
              </a:rPr>
              <a:t> Deepfake creators may intentionally introduce small, imperceptible changes (adversarial noise) to fool detection models.</a:t>
            </a:r>
          </a:p>
        </p:txBody>
      </p:sp>
      <p:sp>
        <p:nvSpPr>
          <p:cNvPr id="11" name="Rectangle 10">
            <a:extLst>
              <a:ext uri="{FF2B5EF4-FFF2-40B4-BE49-F238E27FC236}">
                <a16:creationId xmlns:a16="http://schemas.microsoft.com/office/drawing/2014/main" id="{C854BD8D-1045-5951-EBF0-98C34B7E8FA5}"/>
              </a:ext>
            </a:extLst>
          </p:cNvPr>
          <p:cNvSpPr/>
          <p:nvPr/>
        </p:nvSpPr>
        <p:spPr>
          <a:xfrm>
            <a:off x="8193644" y="1153979"/>
            <a:ext cx="3792157" cy="1477328"/>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86C0D06-3369-C3CD-E628-9FD03B539742}"/>
              </a:ext>
            </a:extLst>
          </p:cNvPr>
          <p:cNvSpPr txBox="1"/>
          <p:nvPr/>
        </p:nvSpPr>
        <p:spPr>
          <a:xfrm>
            <a:off x="8190361" y="1148788"/>
            <a:ext cx="3795441" cy="1308050"/>
          </a:xfrm>
          <a:prstGeom prst="rect">
            <a:avLst/>
          </a:prstGeom>
          <a:noFill/>
        </p:spPr>
        <p:txBody>
          <a:bodyPr wrap="square" rtlCol="0">
            <a:spAutoFit/>
          </a:bodyPr>
          <a:lstStyle/>
          <a:p>
            <a:pPr marL="285750" indent="-285750">
              <a:buFont typeface="Wingdings" panose="05000000000000000000" pitchFamily="2" charset="2"/>
              <a:buChar char="q"/>
            </a:pPr>
            <a:r>
              <a:rPr lang="en-IN" sz="1600" dirty="0"/>
              <a:t>Establish a continuous feedback loop for model updates, integrating user feedback and new data to enhance detection capabilities.</a:t>
            </a:r>
          </a:p>
          <a:p>
            <a:pPr marL="285750" indent="-285750">
              <a:buFont typeface="Wingdings" panose="05000000000000000000" pitchFamily="2" charset="2"/>
              <a:buChar char="q"/>
            </a:pPr>
            <a:endParaRPr lang="en-US" sz="1500" b="1" dirty="0">
              <a:solidFill>
                <a:prstClr val="black"/>
              </a:solidFill>
              <a:ea typeface="ＭＳ Ｐゴシック" pitchFamily="1" charset="-128"/>
              <a:cs typeface="Arial" pitchFamily="34" charset="0"/>
            </a:endParaRPr>
          </a:p>
        </p:txBody>
      </p:sp>
      <p:sp>
        <p:nvSpPr>
          <p:cNvPr id="14" name="Rectangle 13">
            <a:extLst>
              <a:ext uri="{FF2B5EF4-FFF2-40B4-BE49-F238E27FC236}">
                <a16:creationId xmlns:a16="http://schemas.microsoft.com/office/drawing/2014/main" id="{8836DD2C-08E4-7483-D346-771BEA5E2ABB}"/>
              </a:ext>
            </a:extLst>
          </p:cNvPr>
          <p:cNvSpPr/>
          <p:nvPr/>
        </p:nvSpPr>
        <p:spPr>
          <a:xfrm>
            <a:off x="8193645" y="2919795"/>
            <a:ext cx="3792157" cy="1477328"/>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FB2E01C-AB05-3A22-29DE-B5EBF9707516}"/>
              </a:ext>
            </a:extLst>
          </p:cNvPr>
          <p:cNvSpPr txBox="1"/>
          <p:nvPr/>
        </p:nvSpPr>
        <p:spPr>
          <a:xfrm>
            <a:off x="8190360" y="2922919"/>
            <a:ext cx="3795441" cy="1077218"/>
          </a:xfrm>
          <a:prstGeom prst="rect">
            <a:avLst/>
          </a:prstGeom>
          <a:noFill/>
        </p:spPr>
        <p:txBody>
          <a:bodyPr wrap="square" rtlCol="0">
            <a:spAutoFit/>
          </a:bodyPr>
          <a:lstStyle/>
          <a:p>
            <a:pPr marL="285750" indent="-285750">
              <a:buFont typeface="Wingdings" panose="05000000000000000000" pitchFamily="2" charset="2"/>
              <a:buChar char="q"/>
            </a:pPr>
            <a:r>
              <a:rPr lang="en-IN" sz="1600" dirty="0"/>
              <a:t>Use diverse and balanced datasets for training and regularly evaluate model performance across different demographics and scenarios.</a:t>
            </a:r>
            <a:endParaRPr lang="en-US" sz="15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7B786A6-D6E0-E674-0546-3EF09E0E977E}"/>
              </a:ext>
            </a:extLst>
          </p:cNvPr>
          <p:cNvSpPr/>
          <p:nvPr/>
        </p:nvSpPr>
        <p:spPr>
          <a:xfrm>
            <a:off x="8187684" y="4671359"/>
            <a:ext cx="3792157" cy="1477328"/>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B8DD29A-1999-DDC4-7543-EC455BC3C4B6}"/>
              </a:ext>
            </a:extLst>
          </p:cNvPr>
          <p:cNvSpPr txBox="1"/>
          <p:nvPr/>
        </p:nvSpPr>
        <p:spPr>
          <a:xfrm>
            <a:off x="8238021" y="4694163"/>
            <a:ext cx="3747780" cy="1077218"/>
          </a:xfrm>
          <a:prstGeom prst="rect">
            <a:avLst/>
          </a:prstGeom>
          <a:noFill/>
        </p:spPr>
        <p:txBody>
          <a:bodyPr wrap="square" rtlCol="0">
            <a:spAutoFit/>
          </a:bodyPr>
          <a:lstStyle/>
          <a:p>
            <a:pPr marL="285750" indent="-285750">
              <a:buFont typeface="Wingdings" panose="05000000000000000000" pitchFamily="2" charset="2"/>
              <a:buChar char="q"/>
            </a:pPr>
            <a:r>
              <a:rPr lang="en-US" sz="1400" dirty="0">
                <a:solidFill>
                  <a:prstClr val="black"/>
                </a:solidFill>
                <a:latin typeface="+mn-lt"/>
                <a:cs typeface="Arial" pitchFamily="34" charset="0"/>
              </a:rPr>
              <a:t> </a:t>
            </a:r>
            <a:r>
              <a:rPr lang="en-US" sz="1600" dirty="0">
                <a:solidFill>
                  <a:prstClr val="black"/>
                </a:solidFill>
                <a:latin typeface="+mn-lt"/>
                <a:cs typeface="Arial" pitchFamily="34" charset="0"/>
              </a:rPr>
              <a:t>Incorporate adversarial training techniques, where the model is trained to recognize and withstand such manipulations.</a:t>
            </a:r>
            <a:r>
              <a:rPr lang="en-US" sz="1600" dirty="0"/>
              <a:t>.</a:t>
            </a:r>
            <a:endParaRPr lang="en-US" sz="1600" dirty="0">
              <a:latin typeface="Arial" panose="020B0604020202020204" pitchFamily="34" charset="0"/>
              <a:cs typeface="Arial" panose="020B0604020202020204" pitchFamily="34" charset="0"/>
            </a:endParaRPr>
          </a:p>
        </p:txBody>
      </p:sp>
      <p:pic>
        <p:nvPicPr>
          <p:cNvPr id="19" name="Google Shape;123;p4">
            <a:extLst>
              <a:ext uri="{FF2B5EF4-FFF2-40B4-BE49-F238E27FC236}">
                <a16:creationId xmlns:a16="http://schemas.microsoft.com/office/drawing/2014/main" id="{FB00EA6C-A7F8-DB12-BDD4-4FA773907741}"/>
              </a:ext>
            </a:extLst>
          </p:cNvPr>
          <p:cNvPicPr preferRelativeResize="0"/>
          <p:nvPr/>
        </p:nvPicPr>
        <p:blipFill>
          <a:blip r:embed="rId3">
            <a:alphaModFix/>
          </a:blip>
          <a:stretch>
            <a:fillRect/>
          </a:stretch>
        </p:blipFill>
        <p:spPr>
          <a:xfrm>
            <a:off x="9946397" y="-13904"/>
            <a:ext cx="2027405" cy="997490"/>
          </a:xfrm>
          <a:prstGeom prst="rect">
            <a:avLst/>
          </a:prstGeom>
          <a:noFill/>
          <a:ln>
            <a:noFill/>
          </a:ln>
        </p:spPr>
      </p:pic>
      <p:sp>
        <p:nvSpPr>
          <p:cNvPr id="23" name="Google Shape;119;p4">
            <a:extLst>
              <a:ext uri="{FF2B5EF4-FFF2-40B4-BE49-F238E27FC236}">
                <a16:creationId xmlns:a16="http://schemas.microsoft.com/office/drawing/2014/main" id="{546FC29E-5770-07C5-87BA-C802C27D50F5}"/>
              </a:ext>
            </a:extLst>
          </p:cNvPr>
          <p:cNvSpPr/>
          <p:nvPr/>
        </p:nvSpPr>
        <p:spPr>
          <a:xfrm>
            <a:off x="0" y="6354762"/>
            <a:ext cx="12191999" cy="503238"/>
          </a:xfrm>
          <a:prstGeom prst="rect">
            <a:avLst/>
          </a:prstGeom>
          <a:solidFill>
            <a:srgbClr val="274E13"/>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953734"/>
              </a:solidFill>
              <a:latin typeface="Calibri"/>
              <a:ea typeface="Calibri"/>
              <a:cs typeface="Calibri"/>
              <a:sym typeface="Calibri"/>
            </a:endParaRPr>
          </a:p>
        </p:txBody>
      </p:sp>
      <p:sp>
        <p:nvSpPr>
          <p:cNvPr id="26" name="Google Shape;122;p4">
            <a:extLst>
              <a:ext uri="{FF2B5EF4-FFF2-40B4-BE49-F238E27FC236}">
                <a16:creationId xmlns:a16="http://schemas.microsoft.com/office/drawing/2014/main" id="{A97597C7-8469-39EF-0FBC-AB359DD4F536}"/>
              </a:ext>
            </a:extLst>
          </p:cNvPr>
          <p:cNvSpPr txBox="1">
            <a:spLocks/>
          </p:cNvSpPr>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9pPr>
          </a:lstStyle>
          <a:p>
            <a:pPr>
              <a:buClr>
                <a:srgbClr val="FFFFFF"/>
              </a:buClr>
              <a:buSzPts val="1200"/>
              <a:buFont typeface="Oswald"/>
              <a:buNone/>
            </a:pPr>
            <a:fld id="{00000000-1234-1234-1234-123412341234}" type="slidenum">
              <a:rPr lang="en-US" b="1" smtClean="0">
                <a:solidFill>
                  <a:srgbClr val="FFFFFF"/>
                </a:solidFill>
              </a:rPr>
              <a:pPr>
                <a:buClr>
                  <a:srgbClr val="FFFFFF"/>
                </a:buClr>
                <a:buSzPts val="1200"/>
                <a:buFont typeface="Oswald"/>
                <a:buNone/>
              </a:pPr>
              <a:t>4</a:t>
            </a:fld>
            <a:endParaRPr lang="en-US" b="1" dirty="0">
              <a:solidFill>
                <a:srgbClr val="FFFFFF"/>
              </a:solidFill>
            </a:endParaRPr>
          </a:p>
        </p:txBody>
      </p:sp>
    </p:spTree>
    <p:extLst>
      <p:ext uri="{BB962C8B-B14F-4D97-AF65-F5344CB8AC3E}">
        <p14:creationId xmlns:p14="http://schemas.microsoft.com/office/powerpoint/2010/main" val="362341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D3A8197-6BB5-0435-EA41-AD537CD6602C}"/>
              </a:ext>
            </a:extLst>
          </p:cNvPr>
          <p:cNvSpPr/>
          <p:nvPr/>
        </p:nvSpPr>
        <p:spPr>
          <a:xfrm>
            <a:off x="100025" y="995036"/>
            <a:ext cx="11982027" cy="5552211"/>
          </a:xfrm>
          <a:prstGeom prst="roundRect">
            <a:avLst>
              <a:gd name="adj" fmla="val 6881"/>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409" name="Title 1"/>
          <p:cNvSpPr>
            <a:spLocks noGrp="1"/>
          </p:cNvSpPr>
          <p:nvPr>
            <p:ph type="title"/>
          </p:nvPr>
        </p:nvSpPr>
        <p:spPr>
          <a:xfrm>
            <a:off x="704289" y="-150767"/>
            <a:ext cx="10972800" cy="1278076"/>
          </a:xfrm>
        </p:spPr>
        <p:txBody>
          <a:bodyPr/>
          <a:lstStyle/>
          <a:p>
            <a:pPr eaLnBrk="1" hangingPunct="1"/>
            <a:r>
              <a:rPr lang="en-US" sz="3200" b="1" dirty="0">
                <a:latin typeface="Arial Rounded MT Bold" panose="020F0704030504030204" pitchFamily="34"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rPr>
              <a:t>5</a:t>
            </a: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541478"/>
            <a:ext cx="12191999" cy="316522"/>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36" name="Freeform 3">
            <a:extLst>
              <a:ext uri="{FF2B5EF4-FFF2-40B4-BE49-F238E27FC236}">
                <a16:creationId xmlns:a16="http://schemas.microsoft.com/office/drawing/2014/main" id="{B8FD9107-C628-856E-E694-DAC196BCA03F}"/>
              </a:ext>
            </a:extLst>
          </p:cNvPr>
          <p:cNvSpPr/>
          <p:nvPr/>
        </p:nvSpPr>
        <p:spPr>
          <a:xfrm flipH="1">
            <a:off x="4091734" y="1019918"/>
            <a:ext cx="1175712" cy="1000825"/>
          </a:xfrm>
          <a:custGeom>
            <a:avLst/>
            <a:gdLst/>
            <a:ahLst/>
            <a:cxnLst/>
            <a:rect l="l" t="t" r="r" b="b"/>
            <a:pathLst>
              <a:path w="2351423" h="2001649">
                <a:moveTo>
                  <a:pt x="2351424" y="0"/>
                </a:moveTo>
                <a:lnTo>
                  <a:pt x="0" y="0"/>
                </a:lnTo>
                <a:lnTo>
                  <a:pt x="0" y="2001649"/>
                </a:lnTo>
                <a:lnTo>
                  <a:pt x="2351424" y="2001649"/>
                </a:lnTo>
                <a:lnTo>
                  <a:pt x="235142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17437" name="Freeform 4">
            <a:extLst>
              <a:ext uri="{FF2B5EF4-FFF2-40B4-BE49-F238E27FC236}">
                <a16:creationId xmlns:a16="http://schemas.microsoft.com/office/drawing/2014/main" id="{8E23C1DF-E2AA-4951-B18C-0B47A320FE13}"/>
              </a:ext>
            </a:extLst>
          </p:cNvPr>
          <p:cNvSpPr/>
          <p:nvPr/>
        </p:nvSpPr>
        <p:spPr>
          <a:xfrm>
            <a:off x="6971939" y="1029559"/>
            <a:ext cx="1175712" cy="1000825"/>
          </a:xfrm>
          <a:custGeom>
            <a:avLst/>
            <a:gdLst/>
            <a:ahLst/>
            <a:cxnLst/>
            <a:rect l="l" t="t" r="r" b="b"/>
            <a:pathLst>
              <a:path w="2351423" h="2001649">
                <a:moveTo>
                  <a:pt x="0" y="0"/>
                </a:moveTo>
                <a:lnTo>
                  <a:pt x="2351423" y="0"/>
                </a:lnTo>
                <a:lnTo>
                  <a:pt x="2351423" y="2001649"/>
                </a:lnTo>
                <a:lnTo>
                  <a:pt x="0" y="200164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IN" dirty="0"/>
          </a:p>
        </p:txBody>
      </p:sp>
      <p:sp>
        <p:nvSpPr>
          <p:cNvPr id="17438" name="Freeform 5">
            <a:extLst>
              <a:ext uri="{FF2B5EF4-FFF2-40B4-BE49-F238E27FC236}">
                <a16:creationId xmlns:a16="http://schemas.microsoft.com/office/drawing/2014/main" id="{8A101ABA-F323-ECF4-54B1-B5A4D0674DFD}"/>
              </a:ext>
            </a:extLst>
          </p:cNvPr>
          <p:cNvSpPr/>
          <p:nvPr/>
        </p:nvSpPr>
        <p:spPr>
          <a:xfrm flipH="1">
            <a:off x="3511014" y="2085998"/>
            <a:ext cx="1175712" cy="1000825"/>
          </a:xfrm>
          <a:custGeom>
            <a:avLst/>
            <a:gdLst/>
            <a:ahLst/>
            <a:cxnLst/>
            <a:rect l="l" t="t" r="r" b="b"/>
            <a:pathLst>
              <a:path w="2351423" h="2001649">
                <a:moveTo>
                  <a:pt x="2351423" y="0"/>
                </a:moveTo>
                <a:lnTo>
                  <a:pt x="0" y="0"/>
                </a:lnTo>
                <a:lnTo>
                  <a:pt x="0" y="2001649"/>
                </a:lnTo>
                <a:lnTo>
                  <a:pt x="2351423" y="2001649"/>
                </a:lnTo>
                <a:lnTo>
                  <a:pt x="2351423"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IN" dirty="0"/>
          </a:p>
        </p:txBody>
      </p:sp>
      <p:sp>
        <p:nvSpPr>
          <p:cNvPr id="17439" name="Freeform 6">
            <a:extLst>
              <a:ext uri="{FF2B5EF4-FFF2-40B4-BE49-F238E27FC236}">
                <a16:creationId xmlns:a16="http://schemas.microsoft.com/office/drawing/2014/main" id="{5DCF73BA-8F79-D5E3-01ED-189DEA1C315F}"/>
              </a:ext>
            </a:extLst>
          </p:cNvPr>
          <p:cNvSpPr/>
          <p:nvPr/>
        </p:nvSpPr>
        <p:spPr>
          <a:xfrm>
            <a:off x="7612848" y="2085222"/>
            <a:ext cx="1175712" cy="1000825"/>
          </a:xfrm>
          <a:custGeom>
            <a:avLst/>
            <a:gdLst/>
            <a:ahLst/>
            <a:cxnLst/>
            <a:rect l="l" t="t" r="r" b="b"/>
            <a:pathLst>
              <a:path w="2351423" h="2001649">
                <a:moveTo>
                  <a:pt x="0" y="0"/>
                </a:moveTo>
                <a:lnTo>
                  <a:pt x="2351423" y="0"/>
                </a:lnTo>
                <a:lnTo>
                  <a:pt x="2351423" y="2001649"/>
                </a:lnTo>
                <a:lnTo>
                  <a:pt x="0" y="200164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IN" dirty="0"/>
          </a:p>
        </p:txBody>
      </p:sp>
      <p:sp>
        <p:nvSpPr>
          <p:cNvPr id="17440" name="Freeform 7">
            <a:extLst>
              <a:ext uri="{FF2B5EF4-FFF2-40B4-BE49-F238E27FC236}">
                <a16:creationId xmlns:a16="http://schemas.microsoft.com/office/drawing/2014/main" id="{C5D11E39-1BFD-0E3C-7DFC-6E4D46682B32}"/>
              </a:ext>
            </a:extLst>
          </p:cNvPr>
          <p:cNvSpPr/>
          <p:nvPr/>
        </p:nvSpPr>
        <p:spPr>
          <a:xfrm flipH="1">
            <a:off x="3176799" y="3142608"/>
            <a:ext cx="1175712" cy="1000825"/>
          </a:xfrm>
          <a:custGeom>
            <a:avLst/>
            <a:gdLst/>
            <a:ahLst/>
            <a:cxnLst/>
            <a:rect l="l" t="t" r="r" b="b"/>
            <a:pathLst>
              <a:path w="2351423" h="2001649">
                <a:moveTo>
                  <a:pt x="2351424" y="0"/>
                </a:moveTo>
                <a:lnTo>
                  <a:pt x="0" y="0"/>
                </a:lnTo>
                <a:lnTo>
                  <a:pt x="0" y="2001649"/>
                </a:lnTo>
                <a:lnTo>
                  <a:pt x="2351424" y="2001649"/>
                </a:lnTo>
                <a:lnTo>
                  <a:pt x="2351424"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IN"/>
          </a:p>
        </p:txBody>
      </p:sp>
      <p:sp>
        <p:nvSpPr>
          <p:cNvPr id="17441" name="Freeform 8">
            <a:extLst>
              <a:ext uri="{FF2B5EF4-FFF2-40B4-BE49-F238E27FC236}">
                <a16:creationId xmlns:a16="http://schemas.microsoft.com/office/drawing/2014/main" id="{0AFB1D55-2C47-296F-8091-623623F98817}"/>
              </a:ext>
            </a:extLst>
          </p:cNvPr>
          <p:cNvSpPr/>
          <p:nvPr/>
        </p:nvSpPr>
        <p:spPr>
          <a:xfrm>
            <a:off x="7967176" y="3142608"/>
            <a:ext cx="1175712" cy="1000825"/>
          </a:xfrm>
          <a:custGeom>
            <a:avLst/>
            <a:gdLst/>
            <a:ahLst/>
            <a:cxnLst/>
            <a:rect l="l" t="t" r="r" b="b"/>
            <a:pathLst>
              <a:path w="2351423" h="2001649">
                <a:moveTo>
                  <a:pt x="0" y="0"/>
                </a:moveTo>
                <a:lnTo>
                  <a:pt x="2351424" y="0"/>
                </a:lnTo>
                <a:lnTo>
                  <a:pt x="2351424" y="2001649"/>
                </a:lnTo>
                <a:lnTo>
                  <a:pt x="0" y="200164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7442" name="Freeform 9">
            <a:extLst>
              <a:ext uri="{FF2B5EF4-FFF2-40B4-BE49-F238E27FC236}">
                <a16:creationId xmlns:a16="http://schemas.microsoft.com/office/drawing/2014/main" id="{9786188D-85E8-208D-DC91-9C7864DF70BA}"/>
              </a:ext>
            </a:extLst>
          </p:cNvPr>
          <p:cNvSpPr/>
          <p:nvPr/>
        </p:nvSpPr>
        <p:spPr>
          <a:xfrm flipH="1">
            <a:off x="3503879" y="4205645"/>
            <a:ext cx="1175712" cy="1000825"/>
          </a:xfrm>
          <a:custGeom>
            <a:avLst/>
            <a:gdLst/>
            <a:ahLst/>
            <a:cxnLst/>
            <a:rect l="l" t="t" r="r" b="b"/>
            <a:pathLst>
              <a:path w="2351423" h="2001649">
                <a:moveTo>
                  <a:pt x="2351423" y="0"/>
                </a:moveTo>
                <a:lnTo>
                  <a:pt x="0" y="0"/>
                </a:lnTo>
                <a:lnTo>
                  <a:pt x="0" y="2001650"/>
                </a:lnTo>
                <a:lnTo>
                  <a:pt x="2351423" y="2001650"/>
                </a:lnTo>
                <a:lnTo>
                  <a:pt x="2351423"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7443" name="Freeform 10">
            <a:extLst>
              <a:ext uri="{FF2B5EF4-FFF2-40B4-BE49-F238E27FC236}">
                <a16:creationId xmlns:a16="http://schemas.microsoft.com/office/drawing/2014/main" id="{EECEFEF8-2E78-18F3-B685-984B6D83F982}"/>
              </a:ext>
            </a:extLst>
          </p:cNvPr>
          <p:cNvSpPr/>
          <p:nvPr/>
        </p:nvSpPr>
        <p:spPr>
          <a:xfrm>
            <a:off x="7616079" y="4205645"/>
            <a:ext cx="1175712" cy="1000825"/>
          </a:xfrm>
          <a:custGeom>
            <a:avLst/>
            <a:gdLst/>
            <a:ahLst/>
            <a:cxnLst/>
            <a:rect l="l" t="t" r="r" b="b"/>
            <a:pathLst>
              <a:path w="2351423" h="2001649">
                <a:moveTo>
                  <a:pt x="0" y="0"/>
                </a:moveTo>
                <a:lnTo>
                  <a:pt x="2351423" y="0"/>
                </a:lnTo>
                <a:lnTo>
                  <a:pt x="2351423" y="2001650"/>
                </a:lnTo>
                <a:lnTo>
                  <a:pt x="0" y="200165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7444" name="Freeform 11">
            <a:extLst>
              <a:ext uri="{FF2B5EF4-FFF2-40B4-BE49-F238E27FC236}">
                <a16:creationId xmlns:a16="http://schemas.microsoft.com/office/drawing/2014/main" id="{19FC5FFB-E7BA-183D-39AD-765C2B045697}"/>
              </a:ext>
            </a:extLst>
          </p:cNvPr>
          <p:cNvSpPr/>
          <p:nvPr/>
        </p:nvSpPr>
        <p:spPr>
          <a:xfrm flipH="1">
            <a:off x="4120824" y="5261638"/>
            <a:ext cx="1175712" cy="1000825"/>
          </a:xfrm>
          <a:custGeom>
            <a:avLst/>
            <a:gdLst/>
            <a:ahLst/>
            <a:cxnLst/>
            <a:rect l="l" t="t" r="r" b="b"/>
            <a:pathLst>
              <a:path w="2351423" h="2001649">
                <a:moveTo>
                  <a:pt x="2351423" y="0"/>
                </a:moveTo>
                <a:lnTo>
                  <a:pt x="0" y="0"/>
                </a:lnTo>
                <a:lnTo>
                  <a:pt x="0" y="2001650"/>
                </a:lnTo>
                <a:lnTo>
                  <a:pt x="2351423" y="2001650"/>
                </a:lnTo>
                <a:lnTo>
                  <a:pt x="2351423"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7445" name="Freeform 12">
            <a:extLst>
              <a:ext uri="{FF2B5EF4-FFF2-40B4-BE49-F238E27FC236}">
                <a16:creationId xmlns:a16="http://schemas.microsoft.com/office/drawing/2014/main" id="{B4D92214-1CA0-5453-BAE5-DBE434DC41A5}"/>
              </a:ext>
            </a:extLst>
          </p:cNvPr>
          <p:cNvSpPr/>
          <p:nvPr/>
        </p:nvSpPr>
        <p:spPr>
          <a:xfrm>
            <a:off x="7028223" y="5261638"/>
            <a:ext cx="1175712" cy="1000825"/>
          </a:xfrm>
          <a:custGeom>
            <a:avLst/>
            <a:gdLst/>
            <a:ahLst/>
            <a:cxnLst/>
            <a:rect l="l" t="t" r="r" b="b"/>
            <a:pathLst>
              <a:path w="2351423" h="2001649">
                <a:moveTo>
                  <a:pt x="0" y="0"/>
                </a:moveTo>
                <a:lnTo>
                  <a:pt x="2351423" y="0"/>
                </a:lnTo>
                <a:lnTo>
                  <a:pt x="2351423" y="2001650"/>
                </a:lnTo>
                <a:lnTo>
                  <a:pt x="0" y="200165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7447" name="TextBox 14">
            <a:extLst>
              <a:ext uri="{FF2B5EF4-FFF2-40B4-BE49-F238E27FC236}">
                <a16:creationId xmlns:a16="http://schemas.microsoft.com/office/drawing/2014/main" id="{7B74400A-873A-70CB-7789-F8D67F498111}"/>
              </a:ext>
            </a:extLst>
          </p:cNvPr>
          <p:cNvSpPr txBox="1"/>
          <p:nvPr/>
        </p:nvSpPr>
        <p:spPr>
          <a:xfrm>
            <a:off x="5238766" y="2484540"/>
            <a:ext cx="544185" cy="2573205"/>
          </a:xfrm>
          <a:prstGeom prst="rect">
            <a:avLst/>
          </a:prstGeom>
        </p:spPr>
        <p:txBody>
          <a:bodyPr lIns="0" tIns="0" rIns="0" bIns="0" rtlCol="0" anchor="t">
            <a:spAutoFit/>
          </a:bodyPr>
          <a:lstStyle/>
          <a:p>
            <a:pPr algn="ctr">
              <a:lnSpc>
                <a:spcPts val="2850"/>
              </a:lnSpc>
            </a:pPr>
            <a:r>
              <a:rPr lang="en-US" sz="1900" b="1" spc="66">
                <a:solidFill>
                  <a:srgbClr val="3C4C59"/>
                </a:solidFill>
                <a:latin typeface="Open Sans Bold Bold"/>
                <a:ea typeface="Open Sans Bold Bold"/>
                <a:cs typeface="Open Sans Bold Bold"/>
                <a:sym typeface="Open Sans Bold Bold"/>
              </a:rPr>
              <a:t>I</a:t>
            </a:r>
          </a:p>
          <a:p>
            <a:pPr algn="ctr">
              <a:lnSpc>
                <a:spcPts val="2850"/>
              </a:lnSpc>
            </a:pPr>
            <a:r>
              <a:rPr lang="en-US" sz="1900" b="1" spc="66">
                <a:solidFill>
                  <a:srgbClr val="3C4C59"/>
                </a:solidFill>
                <a:latin typeface="Open Sans Bold Bold"/>
                <a:ea typeface="Open Sans Bold Bold"/>
                <a:cs typeface="Open Sans Bold Bold"/>
                <a:sym typeface="Open Sans Bold Bold"/>
              </a:rPr>
              <a:t>M</a:t>
            </a:r>
          </a:p>
          <a:p>
            <a:pPr algn="ctr">
              <a:lnSpc>
                <a:spcPts val="2850"/>
              </a:lnSpc>
            </a:pPr>
            <a:r>
              <a:rPr lang="en-US" sz="1900" b="1" spc="66">
                <a:solidFill>
                  <a:srgbClr val="3C4C59"/>
                </a:solidFill>
                <a:latin typeface="Open Sans Bold Bold"/>
                <a:ea typeface="Open Sans Bold Bold"/>
                <a:cs typeface="Open Sans Bold Bold"/>
                <a:sym typeface="Open Sans Bold Bold"/>
              </a:rPr>
              <a:t>P</a:t>
            </a:r>
          </a:p>
          <a:p>
            <a:pPr algn="ctr">
              <a:lnSpc>
                <a:spcPts val="2850"/>
              </a:lnSpc>
            </a:pPr>
            <a:r>
              <a:rPr lang="en-US" sz="1900" b="1" spc="66">
                <a:solidFill>
                  <a:srgbClr val="3C4C59"/>
                </a:solidFill>
                <a:latin typeface="Open Sans Bold Bold"/>
                <a:ea typeface="Open Sans Bold Bold"/>
                <a:cs typeface="Open Sans Bold Bold"/>
                <a:sym typeface="Open Sans Bold Bold"/>
              </a:rPr>
              <a:t>A</a:t>
            </a:r>
          </a:p>
          <a:p>
            <a:pPr algn="ctr">
              <a:lnSpc>
                <a:spcPts val="2850"/>
              </a:lnSpc>
            </a:pPr>
            <a:r>
              <a:rPr lang="en-US" sz="1900" b="1" spc="66">
                <a:solidFill>
                  <a:srgbClr val="3C4C59"/>
                </a:solidFill>
                <a:latin typeface="Open Sans Bold Bold"/>
                <a:ea typeface="Open Sans Bold Bold"/>
                <a:cs typeface="Open Sans Bold Bold"/>
                <a:sym typeface="Open Sans Bold Bold"/>
              </a:rPr>
              <a:t>C</a:t>
            </a:r>
          </a:p>
          <a:p>
            <a:pPr algn="ctr">
              <a:lnSpc>
                <a:spcPts val="2850"/>
              </a:lnSpc>
            </a:pPr>
            <a:r>
              <a:rPr lang="en-US" sz="1900" b="1" spc="66">
                <a:solidFill>
                  <a:srgbClr val="3C4C59"/>
                </a:solidFill>
                <a:latin typeface="Open Sans Bold Bold"/>
                <a:ea typeface="Open Sans Bold Bold"/>
                <a:cs typeface="Open Sans Bold Bold"/>
                <a:sym typeface="Open Sans Bold Bold"/>
              </a:rPr>
              <a:t>T</a:t>
            </a:r>
          </a:p>
          <a:p>
            <a:pPr algn="ctr">
              <a:lnSpc>
                <a:spcPts val="2850"/>
              </a:lnSpc>
            </a:pPr>
            <a:r>
              <a:rPr lang="en-US" sz="1900" b="1" spc="66">
                <a:solidFill>
                  <a:srgbClr val="3C4C59"/>
                </a:solidFill>
                <a:latin typeface="Open Sans Bold Bold"/>
                <a:ea typeface="Open Sans Bold Bold"/>
                <a:cs typeface="Open Sans Bold Bold"/>
                <a:sym typeface="Open Sans Bold Bold"/>
              </a:rPr>
              <a:t>S</a:t>
            </a:r>
          </a:p>
        </p:txBody>
      </p:sp>
      <p:grpSp>
        <p:nvGrpSpPr>
          <p:cNvPr id="17448" name="Group 15">
            <a:extLst>
              <a:ext uri="{FF2B5EF4-FFF2-40B4-BE49-F238E27FC236}">
                <a16:creationId xmlns:a16="http://schemas.microsoft.com/office/drawing/2014/main" id="{1B5B7D8E-E74A-3C45-B4AB-AB66CB13B0BD}"/>
              </a:ext>
            </a:extLst>
          </p:cNvPr>
          <p:cNvGrpSpPr/>
          <p:nvPr/>
        </p:nvGrpSpPr>
        <p:grpSpPr>
          <a:xfrm rot="10800000">
            <a:off x="4453125" y="3550260"/>
            <a:ext cx="636815" cy="112710"/>
            <a:chOff x="0" y="0"/>
            <a:chExt cx="2425330" cy="429260"/>
          </a:xfrm>
        </p:grpSpPr>
        <p:sp>
          <p:nvSpPr>
            <p:cNvPr id="17507" name="Freeform 16">
              <a:extLst>
                <a:ext uri="{FF2B5EF4-FFF2-40B4-BE49-F238E27FC236}">
                  <a16:creationId xmlns:a16="http://schemas.microsoft.com/office/drawing/2014/main" id="{D8ADEF93-3A86-02C7-9904-61F56D621261}"/>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grpSp>
        <p:nvGrpSpPr>
          <p:cNvPr id="17449" name="Group 17">
            <a:extLst>
              <a:ext uri="{FF2B5EF4-FFF2-40B4-BE49-F238E27FC236}">
                <a16:creationId xmlns:a16="http://schemas.microsoft.com/office/drawing/2014/main" id="{EBD3B6DE-5AB4-173D-0BCD-5DA0219ADAA8}"/>
              </a:ext>
            </a:extLst>
          </p:cNvPr>
          <p:cNvGrpSpPr/>
          <p:nvPr/>
        </p:nvGrpSpPr>
        <p:grpSpPr>
          <a:xfrm rot="8969541">
            <a:off x="4605653" y="4148495"/>
            <a:ext cx="636815" cy="112710"/>
            <a:chOff x="0" y="0"/>
            <a:chExt cx="2425330" cy="429260"/>
          </a:xfrm>
        </p:grpSpPr>
        <p:sp>
          <p:nvSpPr>
            <p:cNvPr id="17506" name="Freeform 18">
              <a:extLst>
                <a:ext uri="{FF2B5EF4-FFF2-40B4-BE49-F238E27FC236}">
                  <a16:creationId xmlns:a16="http://schemas.microsoft.com/office/drawing/2014/main" id="{A442860E-CAE8-B4D0-08BB-3C639E7C413F}"/>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grpSp>
        <p:nvGrpSpPr>
          <p:cNvPr id="17450" name="Group 19">
            <a:extLst>
              <a:ext uri="{FF2B5EF4-FFF2-40B4-BE49-F238E27FC236}">
                <a16:creationId xmlns:a16="http://schemas.microsoft.com/office/drawing/2014/main" id="{5D9D74A7-3E05-DD0E-317D-720F22AB3DA3}"/>
              </a:ext>
            </a:extLst>
          </p:cNvPr>
          <p:cNvGrpSpPr/>
          <p:nvPr/>
        </p:nvGrpSpPr>
        <p:grpSpPr>
          <a:xfrm rot="7812789">
            <a:off x="4767255" y="4910637"/>
            <a:ext cx="636815" cy="112710"/>
            <a:chOff x="0" y="0"/>
            <a:chExt cx="2425330" cy="429260"/>
          </a:xfrm>
        </p:grpSpPr>
        <p:sp>
          <p:nvSpPr>
            <p:cNvPr id="17505" name="Freeform 20">
              <a:extLst>
                <a:ext uri="{FF2B5EF4-FFF2-40B4-BE49-F238E27FC236}">
                  <a16:creationId xmlns:a16="http://schemas.microsoft.com/office/drawing/2014/main" id="{DE18958B-EE5F-963F-5A0F-8944311B45EC}"/>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grpSp>
        <p:nvGrpSpPr>
          <p:cNvPr id="17451" name="Group 21">
            <a:extLst>
              <a:ext uri="{FF2B5EF4-FFF2-40B4-BE49-F238E27FC236}">
                <a16:creationId xmlns:a16="http://schemas.microsoft.com/office/drawing/2014/main" id="{9F523BEA-2233-5F73-007E-EF7233A04D68}"/>
              </a:ext>
            </a:extLst>
          </p:cNvPr>
          <p:cNvGrpSpPr/>
          <p:nvPr/>
        </p:nvGrpSpPr>
        <p:grpSpPr>
          <a:xfrm rot="11373920">
            <a:off x="4665560" y="2891863"/>
            <a:ext cx="636815" cy="112710"/>
            <a:chOff x="0" y="0"/>
            <a:chExt cx="2425330" cy="429260"/>
          </a:xfrm>
        </p:grpSpPr>
        <p:sp>
          <p:nvSpPr>
            <p:cNvPr id="17504" name="Freeform 22">
              <a:extLst>
                <a:ext uri="{FF2B5EF4-FFF2-40B4-BE49-F238E27FC236}">
                  <a16:creationId xmlns:a16="http://schemas.microsoft.com/office/drawing/2014/main" id="{5B71E111-EC13-7690-B318-AEAF41BD2379}"/>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grpSp>
        <p:nvGrpSpPr>
          <p:cNvPr id="17452" name="Group 23">
            <a:extLst>
              <a:ext uri="{FF2B5EF4-FFF2-40B4-BE49-F238E27FC236}">
                <a16:creationId xmlns:a16="http://schemas.microsoft.com/office/drawing/2014/main" id="{4942EE9F-99D3-F3CE-A8D9-E8E9D83C1958}"/>
              </a:ext>
            </a:extLst>
          </p:cNvPr>
          <p:cNvGrpSpPr/>
          <p:nvPr/>
        </p:nvGrpSpPr>
        <p:grpSpPr>
          <a:xfrm rot="13826231">
            <a:off x="4923583" y="2222153"/>
            <a:ext cx="636815" cy="112710"/>
            <a:chOff x="0" y="0"/>
            <a:chExt cx="2425330" cy="429260"/>
          </a:xfrm>
        </p:grpSpPr>
        <p:sp>
          <p:nvSpPr>
            <p:cNvPr id="17503" name="Freeform 24">
              <a:extLst>
                <a:ext uri="{FF2B5EF4-FFF2-40B4-BE49-F238E27FC236}">
                  <a16:creationId xmlns:a16="http://schemas.microsoft.com/office/drawing/2014/main" id="{1FBD6898-DED4-869A-5C86-FFAB9ABE72D5}"/>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sp>
        <p:nvSpPr>
          <p:cNvPr id="17455" name="Freeform 27">
            <a:extLst>
              <a:ext uri="{FF2B5EF4-FFF2-40B4-BE49-F238E27FC236}">
                <a16:creationId xmlns:a16="http://schemas.microsoft.com/office/drawing/2014/main" id="{73E2B24B-79D2-F6FC-BB22-6F61A27A3A5C}"/>
              </a:ext>
            </a:extLst>
          </p:cNvPr>
          <p:cNvSpPr/>
          <p:nvPr/>
        </p:nvSpPr>
        <p:spPr>
          <a:xfrm>
            <a:off x="3924670" y="4454373"/>
            <a:ext cx="566225" cy="464305"/>
          </a:xfrm>
          <a:custGeom>
            <a:avLst/>
            <a:gdLst/>
            <a:ahLst/>
            <a:cxnLst/>
            <a:rect l="l" t="t" r="r" b="b"/>
            <a:pathLst>
              <a:path w="1132449" h="928609">
                <a:moveTo>
                  <a:pt x="0" y="0"/>
                </a:moveTo>
                <a:lnTo>
                  <a:pt x="1132450" y="0"/>
                </a:lnTo>
                <a:lnTo>
                  <a:pt x="1132450" y="928608"/>
                </a:lnTo>
                <a:lnTo>
                  <a:pt x="0" y="928608"/>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sp>
        <p:nvSpPr>
          <p:cNvPr id="17457" name="TextBox 29">
            <a:extLst>
              <a:ext uri="{FF2B5EF4-FFF2-40B4-BE49-F238E27FC236}">
                <a16:creationId xmlns:a16="http://schemas.microsoft.com/office/drawing/2014/main" id="{71FA436B-A683-6B70-927A-FC7DBDA69467}"/>
              </a:ext>
            </a:extLst>
          </p:cNvPr>
          <p:cNvSpPr txBox="1"/>
          <p:nvPr/>
        </p:nvSpPr>
        <p:spPr>
          <a:xfrm>
            <a:off x="6427755" y="2368886"/>
            <a:ext cx="544185" cy="2746329"/>
          </a:xfrm>
          <a:prstGeom prst="rect">
            <a:avLst/>
          </a:prstGeom>
        </p:spPr>
        <p:txBody>
          <a:bodyPr lIns="0" tIns="0" rIns="0" bIns="0" rtlCol="0" anchor="t">
            <a:spAutoFit/>
          </a:bodyPr>
          <a:lstStyle/>
          <a:p>
            <a:pPr algn="ctr">
              <a:lnSpc>
                <a:spcPts val="2660"/>
              </a:lnSpc>
            </a:pPr>
            <a:r>
              <a:rPr lang="en-US" sz="1900" b="1">
                <a:solidFill>
                  <a:srgbClr val="3C4C59"/>
                </a:solidFill>
                <a:latin typeface="Open Sans Bold Bold"/>
                <a:ea typeface="Open Sans Bold Bold"/>
                <a:cs typeface="Open Sans Bold Bold"/>
                <a:sym typeface="Open Sans Bold Bold"/>
              </a:rPr>
              <a:t>B</a:t>
            </a:r>
          </a:p>
          <a:p>
            <a:pPr algn="ctr">
              <a:lnSpc>
                <a:spcPts val="2660"/>
              </a:lnSpc>
            </a:pPr>
            <a:r>
              <a:rPr lang="en-US" sz="1900" b="1">
                <a:solidFill>
                  <a:srgbClr val="3C4C59"/>
                </a:solidFill>
                <a:latin typeface="Open Sans Bold Bold"/>
                <a:ea typeface="Open Sans Bold Bold"/>
                <a:cs typeface="Open Sans Bold Bold"/>
                <a:sym typeface="Open Sans Bold Bold"/>
              </a:rPr>
              <a:t>E</a:t>
            </a:r>
          </a:p>
          <a:p>
            <a:pPr algn="ctr">
              <a:lnSpc>
                <a:spcPts val="2660"/>
              </a:lnSpc>
            </a:pPr>
            <a:r>
              <a:rPr lang="en-US" sz="1900" b="1">
                <a:solidFill>
                  <a:srgbClr val="3C4C59"/>
                </a:solidFill>
                <a:latin typeface="Open Sans Bold Bold"/>
                <a:ea typeface="Open Sans Bold Bold"/>
                <a:cs typeface="Open Sans Bold Bold"/>
                <a:sym typeface="Open Sans Bold Bold"/>
              </a:rPr>
              <a:t>N</a:t>
            </a:r>
          </a:p>
          <a:p>
            <a:pPr algn="ctr">
              <a:lnSpc>
                <a:spcPts val="2660"/>
              </a:lnSpc>
            </a:pPr>
            <a:r>
              <a:rPr lang="en-US" sz="1900" b="1">
                <a:solidFill>
                  <a:srgbClr val="3C4C59"/>
                </a:solidFill>
                <a:latin typeface="Open Sans Bold Bold"/>
                <a:ea typeface="Open Sans Bold Bold"/>
                <a:cs typeface="Open Sans Bold Bold"/>
                <a:sym typeface="Open Sans Bold Bold"/>
              </a:rPr>
              <a:t>E</a:t>
            </a:r>
          </a:p>
          <a:p>
            <a:pPr algn="ctr">
              <a:lnSpc>
                <a:spcPts val="2660"/>
              </a:lnSpc>
            </a:pPr>
            <a:r>
              <a:rPr lang="en-US" sz="1900" b="1">
                <a:solidFill>
                  <a:srgbClr val="3C4C59"/>
                </a:solidFill>
                <a:latin typeface="Open Sans Bold Bold"/>
                <a:ea typeface="Open Sans Bold Bold"/>
                <a:cs typeface="Open Sans Bold Bold"/>
                <a:sym typeface="Open Sans Bold Bold"/>
              </a:rPr>
              <a:t>F</a:t>
            </a:r>
          </a:p>
          <a:p>
            <a:pPr algn="ctr">
              <a:lnSpc>
                <a:spcPts val="2660"/>
              </a:lnSpc>
            </a:pPr>
            <a:r>
              <a:rPr lang="en-US" sz="1900" b="1">
                <a:solidFill>
                  <a:srgbClr val="3C4C59"/>
                </a:solidFill>
                <a:latin typeface="Open Sans Bold Bold"/>
                <a:ea typeface="Open Sans Bold Bold"/>
                <a:cs typeface="Open Sans Bold Bold"/>
                <a:sym typeface="Open Sans Bold Bold"/>
              </a:rPr>
              <a:t>I</a:t>
            </a:r>
          </a:p>
          <a:p>
            <a:pPr algn="ctr">
              <a:lnSpc>
                <a:spcPts val="2660"/>
              </a:lnSpc>
            </a:pPr>
            <a:r>
              <a:rPr lang="en-US" sz="1900" b="1">
                <a:solidFill>
                  <a:srgbClr val="3C4C59"/>
                </a:solidFill>
                <a:latin typeface="Open Sans Bold Bold"/>
                <a:ea typeface="Open Sans Bold Bold"/>
                <a:cs typeface="Open Sans Bold Bold"/>
                <a:sym typeface="Open Sans Bold Bold"/>
              </a:rPr>
              <a:t>T</a:t>
            </a:r>
          </a:p>
          <a:p>
            <a:pPr algn="ctr">
              <a:lnSpc>
                <a:spcPts val="2660"/>
              </a:lnSpc>
            </a:pPr>
            <a:r>
              <a:rPr lang="en-US" sz="1900" b="1">
                <a:solidFill>
                  <a:srgbClr val="3C4C59"/>
                </a:solidFill>
                <a:latin typeface="Open Sans Bold Bold"/>
                <a:ea typeface="Open Sans Bold Bold"/>
                <a:cs typeface="Open Sans Bold Bold"/>
                <a:sym typeface="Open Sans Bold Bold"/>
              </a:rPr>
              <a:t>S</a:t>
            </a:r>
          </a:p>
        </p:txBody>
      </p:sp>
      <p:grpSp>
        <p:nvGrpSpPr>
          <p:cNvPr id="17458" name="Group 30">
            <a:extLst>
              <a:ext uri="{FF2B5EF4-FFF2-40B4-BE49-F238E27FC236}">
                <a16:creationId xmlns:a16="http://schemas.microsoft.com/office/drawing/2014/main" id="{2ED78F29-F1F2-AB3B-AA45-1E17623C66B0}"/>
              </a:ext>
            </a:extLst>
          </p:cNvPr>
          <p:cNvGrpSpPr/>
          <p:nvPr/>
        </p:nvGrpSpPr>
        <p:grpSpPr>
          <a:xfrm rot="20259677">
            <a:off x="6981740" y="2950541"/>
            <a:ext cx="636815" cy="112710"/>
            <a:chOff x="0" y="0"/>
            <a:chExt cx="2425330" cy="429260"/>
          </a:xfrm>
        </p:grpSpPr>
        <p:sp>
          <p:nvSpPr>
            <p:cNvPr id="17502" name="Freeform 31">
              <a:extLst>
                <a:ext uri="{FF2B5EF4-FFF2-40B4-BE49-F238E27FC236}">
                  <a16:creationId xmlns:a16="http://schemas.microsoft.com/office/drawing/2014/main" id="{5E3AB7B9-9B3C-54F3-81C8-0F0FC0EE7D92}"/>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grpSp>
        <p:nvGrpSpPr>
          <p:cNvPr id="17459" name="Group 32">
            <a:extLst>
              <a:ext uri="{FF2B5EF4-FFF2-40B4-BE49-F238E27FC236}">
                <a16:creationId xmlns:a16="http://schemas.microsoft.com/office/drawing/2014/main" id="{CCB161DC-604F-29CC-BF4D-1DDE22049512}"/>
              </a:ext>
            </a:extLst>
          </p:cNvPr>
          <p:cNvGrpSpPr/>
          <p:nvPr/>
        </p:nvGrpSpPr>
        <p:grpSpPr>
          <a:xfrm>
            <a:off x="7085062" y="3580000"/>
            <a:ext cx="636815" cy="112710"/>
            <a:chOff x="0" y="0"/>
            <a:chExt cx="2425330" cy="429260"/>
          </a:xfrm>
        </p:grpSpPr>
        <p:sp>
          <p:nvSpPr>
            <p:cNvPr id="17501" name="Freeform 33">
              <a:extLst>
                <a:ext uri="{FF2B5EF4-FFF2-40B4-BE49-F238E27FC236}">
                  <a16:creationId xmlns:a16="http://schemas.microsoft.com/office/drawing/2014/main" id="{D7B26E1F-4653-073E-07D8-AEFBFB1E3F38}"/>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grpSp>
        <p:nvGrpSpPr>
          <p:cNvPr id="17460" name="Group 34">
            <a:extLst>
              <a:ext uri="{FF2B5EF4-FFF2-40B4-BE49-F238E27FC236}">
                <a16:creationId xmlns:a16="http://schemas.microsoft.com/office/drawing/2014/main" id="{82A95FA7-E843-200F-203B-FA6B67E8467D}"/>
              </a:ext>
            </a:extLst>
          </p:cNvPr>
          <p:cNvGrpSpPr/>
          <p:nvPr/>
        </p:nvGrpSpPr>
        <p:grpSpPr>
          <a:xfrm rot="18938055">
            <a:off x="6813090" y="2258914"/>
            <a:ext cx="636815" cy="112710"/>
            <a:chOff x="0" y="0"/>
            <a:chExt cx="2425330" cy="429260"/>
          </a:xfrm>
        </p:grpSpPr>
        <p:sp>
          <p:nvSpPr>
            <p:cNvPr id="17500" name="Freeform 35">
              <a:extLst>
                <a:ext uri="{FF2B5EF4-FFF2-40B4-BE49-F238E27FC236}">
                  <a16:creationId xmlns:a16="http://schemas.microsoft.com/office/drawing/2014/main" id="{650C0E9D-803E-6C98-1978-0FA976EAE2F7}"/>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grpSp>
        <p:nvGrpSpPr>
          <p:cNvPr id="17461" name="Group 36">
            <a:extLst>
              <a:ext uri="{FF2B5EF4-FFF2-40B4-BE49-F238E27FC236}">
                <a16:creationId xmlns:a16="http://schemas.microsoft.com/office/drawing/2014/main" id="{E0BEB4C4-DAC9-2C5D-977D-F0EC51EFC748}"/>
              </a:ext>
            </a:extLst>
          </p:cNvPr>
          <p:cNvGrpSpPr/>
          <p:nvPr/>
        </p:nvGrpSpPr>
        <p:grpSpPr>
          <a:xfrm rot="1515201">
            <a:off x="6965551" y="4254346"/>
            <a:ext cx="636815" cy="112710"/>
            <a:chOff x="0" y="0"/>
            <a:chExt cx="2425330" cy="429260"/>
          </a:xfrm>
        </p:grpSpPr>
        <p:sp>
          <p:nvSpPr>
            <p:cNvPr id="17499" name="Freeform 37">
              <a:extLst>
                <a:ext uri="{FF2B5EF4-FFF2-40B4-BE49-F238E27FC236}">
                  <a16:creationId xmlns:a16="http://schemas.microsoft.com/office/drawing/2014/main" id="{D6CA3503-9DBB-7C9B-9A4A-EE18206F9103}"/>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grpSp>
        <p:nvGrpSpPr>
          <p:cNvPr id="17462" name="Group 38">
            <a:extLst>
              <a:ext uri="{FF2B5EF4-FFF2-40B4-BE49-F238E27FC236}">
                <a16:creationId xmlns:a16="http://schemas.microsoft.com/office/drawing/2014/main" id="{179410D3-B4F5-F56A-E4C8-87A89BF71FBF}"/>
              </a:ext>
            </a:extLst>
          </p:cNvPr>
          <p:cNvGrpSpPr/>
          <p:nvPr/>
        </p:nvGrpSpPr>
        <p:grpSpPr>
          <a:xfrm rot="2575803">
            <a:off x="6813545" y="4888301"/>
            <a:ext cx="636815" cy="112710"/>
            <a:chOff x="0" y="0"/>
            <a:chExt cx="2425330" cy="429260"/>
          </a:xfrm>
        </p:grpSpPr>
        <p:sp>
          <p:nvSpPr>
            <p:cNvPr id="17498" name="Freeform 39">
              <a:extLst>
                <a:ext uri="{FF2B5EF4-FFF2-40B4-BE49-F238E27FC236}">
                  <a16:creationId xmlns:a16="http://schemas.microsoft.com/office/drawing/2014/main" id="{7BAE8ECB-232E-0859-6C9D-3D41B2C90B7F}"/>
                </a:ext>
              </a:extLst>
            </p:cNvPr>
            <p:cNvSpPr/>
            <p:nvPr/>
          </p:nvSpPr>
          <p:spPr>
            <a:xfrm>
              <a:off x="0" y="-5080"/>
              <a:ext cx="2425331" cy="434340"/>
            </a:xfrm>
            <a:custGeom>
              <a:avLst/>
              <a:gdLst/>
              <a:ahLst/>
              <a:cxnLst/>
              <a:rect l="l" t="t" r="r" b="b"/>
              <a:pathLst>
                <a:path w="2425331" h="434340">
                  <a:moveTo>
                    <a:pt x="2407551" y="187960"/>
                  </a:moveTo>
                  <a:lnTo>
                    <a:pt x="2145931" y="11430"/>
                  </a:lnTo>
                  <a:cubicBezTo>
                    <a:pt x="2128151" y="0"/>
                    <a:pt x="2105290" y="3810"/>
                    <a:pt x="2092590" y="21590"/>
                  </a:cubicBezTo>
                  <a:cubicBezTo>
                    <a:pt x="2081161" y="39370"/>
                    <a:pt x="2084971" y="62230"/>
                    <a:pt x="2102751" y="74930"/>
                  </a:cubicBezTo>
                  <a:lnTo>
                    <a:pt x="2261501" y="181610"/>
                  </a:lnTo>
                  <a:lnTo>
                    <a:pt x="0" y="181610"/>
                  </a:lnTo>
                  <a:lnTo>
                    <a:pt x="0" y="257810"/>
                  </a:lnTo>
                  <a:lnTo>
                    <a:pt x="2261501" y="257810"/>
                  </a:lnTo>
                  <a:lnTo>
                    <a:pt x="2102751" y="364490"/>
                  </a:lnTo>
                  <a:cubicBezTo>
                    <a:pt x="2084971" y="375920"/>
                    <a:pt x="2081161" y="400050"/>
                    <a:pt x="2092591" y="417830"/>
                  </a:cubicBezTo>
                  <a:cubicBezTo>
                    <a:pt x="2100211" y="429260"/>
                    <a:pt x="2111641" y="434340"/>
                    <a:pt x="2124341" y="434340"/>
                  </a:cubicBezTo>
                  <a:cubicBezTo>
                    <a:pt x="2131961" y="434340"/>
                    <a:pt x="2139581" y="431800"/>
                    <a:pt x="2145931" y="427990"/>
                  </a:cubicBezTo>
                  <a:lnTo>
                    <a:pt x="2408821" y="251460"/>
                  </a:lnTo>
                  <a:cubicBezTo>
                    <a:pt x="2418981" y="243840"/>
                    <a:pt x="2425331" y="232410"/>
                    <a:pt x="2425331" y="219710"/>
                  </a:cubicBezTo>
                  <a:cubicBezTo>
                    <a:pt x="2425331" y="207010"/>
                    <a:pt x="2418981" y="195580"/>
                    <a:pt x="2407551" y="187960"/>
                  </a:cubicBezTo>
                  <a:close/>
                </a:path>
              </a:pathLst>
            </a:custGeom>
            <a:solidFill>
              <a:srgbClr val="67BB0F"/>
            </a:solidFill>
          </p:spPr>
        </p:sp>
      </p:grpSp>
      <p:sp>
        <p:nvSpPr>
          <p:cNvPr id="17465" name="Freeform 42">
            <a:extLst>
              <a:ext uri="{FF2B5EF4-FFF2-40B4-BE49-F238E27FC236}">
                <a16:creationId xmlns:a16="http://schemas.microsoft.com/office/drawing/2014/main" id="{E052DD1A-0FB0-4588-2606-D046E9182071}"/>
              </a:ext>
            </a:extLst>
          </p:cNvPr>
          <p:cNvSpPr/>
          <p:nvPr/>
        </p:nvSpPr>
        <p:spPr>
          <a:xfrm>
            <a:off x="8147650" y="3357543"/>
            <a:ext cx="593378" cy="547391"/>
          </a:xfrm>
          <a:custGeom>
            <a:avLst/>
            <a:gdLst/>
            <a:ahLst/>
            <a:cxnLst/>
            <a:rect l="l" t="t" r="r" b="b"/>
            <a:pathLst>
              <a:path w="1186756" h="1094782">
                <a:moveTo>
                  <a:pt x="0" y="0"/>
                </a:moveTo>
                <a:lnTo>
                  <a:pt x="1186756" y="0"/>
                </a:lnTo>
                <a:lnTo>
                  <a:pt x="1186756" y="1094782"/>
                </a:lnTo>
                <a:lnTo>
                  <a:pt x="0" y="1094782"/>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7466" name="Freeform 43">
            <a:extLst>
              <a:ext uri="{FF2B5EF4-FFF2-40B4-BE49-F238E27FC236}">
                <a16:creationId xmlns:a16="http://schemas.microsoft.com/office/drawing/2014/main" id="{2703EAA4-74A6-E07F-FEC7-5572A7CBD057}"/>
              </a:ext>
            </a:extLst>
          </p:cNvPr>
          <p:cNvSpPr/>
          <p:nvPr/>
        </p:nvSpPr>
        <p:spPr>
          <a:xfrm>
            <a:off x="7819702" y="4410812"/>
            <a:ext cx="583447" cy="583447"/>
          </a:xfrm>
          <a:custGeom>
            <a:avLst/>
            <a:gdLst/>
            <a:ahLst/>
            <a:cxnLst/>
            <a:rect l="l" t="t" r="r" b="b"/>
            <a:pathLst>
              <a:path w="1166893" h="1166893">
                <a:moveTo>
                  <a:pt x="0" y="0"/>
                </a:moveTo>
                <a:lnTo>
                  <a:pt x="1166893" y="0"/>
                </a:lnTo>
                <a:lnTo>
                  <a:pt x="1166893" y="1166893"/>
                </a:lnTo>
                <a:lnTo>
                  <a:pt x="0" y="1166893"/>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467" name="Freeform 44">
            <a:extLst>
              <a:ext uri="{FF2B5EF4-FFF2-40B4-BE49-F238E27FC236}">
                <a16:creationId xmlns:a16="http://schemas.microsoft.com/office/drawing/2014/main" id="{233A6C43-DA84-7B1F-F3CC-0368B49C27FF}"/>
              </a:ext>
            </a:extLst>
          </p:cNvPr>
          <p:cNvSpPr/>
          <p:nvPr/>
        </p:nvSpPr>
        <p:spPr>
          <a:xfrm>
            <a:off x="7250382" y="5516106"/>
            <a:ext cx="569320" cy="510965"/>
          </a:xfrm>
          <a:custGeom>
            <a:avLst/>
            <a:gdLst/>
            <a:ahLst/>
            <a:cxnLst/>
            <a:rect l="l" t="t" r="r" b="b"/>
            <a:pathLst>
              <a:path w="1138640" h="1021929">
                <a:moveTo>
                  <a:pt x="0" y="0"/>
                </a:moveTo>
                <a:lnTo>
                  <a:pt x="1138640" y="0"/>
                </a:lnTo>
                <a:lnTo>
                  <a:pt x="1138640" y="1021929"/>
                </a:lnTo>
                <a:lnTo>
                  <a:pt x="0" y="1021929"/>
                </a:lnTo>
                <a:lnTo>
                  <a:pt x="0" y="0"/>
                </a:lnTo>
                <a:close/>
              </a:path>
            </a:pathLst>
          </a:custGeom>
          <a:blipFill>
            <a:blip r:embed="rId29">
              <a:extLst>
                <a:ext uri="{96DAC541-7B7A-43D3-8B79-37D633B846F1}">
                  <asvg:svgBlip xmlns:asvg="http://schemas.microsoft.com/office/drawing/2016/SVG/main" r:embed="rId30"/>
                </a:ext>
              </a:extLst>
            </a:blip>
            <a:stretch>
              <a:fillRect/>
            </a:stretch>
          </a:blipFill>
        </p:spPr>
      </p:sp>
      <p:sp>
        <p:nvSpPr>
          <p:cNvPr id="17468" name="TextBox 45">
            <a:extLst>
              <a:ext uri="{FF2B5EF4-FFF2-40B4-BE49-F238E27FC236}">
                <a16:creationId xmlns:a16="http://schemas.microsoft.com/office/drawing/2014/main" id="{59A9372D-E465-3049-6C92-1835DDC4D513}"/>
              </a:ext>
            </a:extLst>
          </p:cNvPr>
          <p:cNvSpPr txBox="1"/>
          <p:nvPr/>
        </p:nvSpPr>
        <p:spPr>
          <a:xfrm>
            <a:off x="2110631" y="1083838"/>
            <a:ext cx="2267088" cy="202812"/>
          </a:xfrm>
          <a:prstGeom prst="rect">
            <a:avLst/>
          </a:prstGeom>
        </p:spPr>
        <p:txBody>
          <a:bodyPr wrap="square" lIns="0" tIns="0" rIns="0" bIns="0" rtlCol="0" anchor="t">
            <a:spAutoFit/>
          </a:bodyPr>
          <a:lstStyle/>
          <a:p>
            <a:pPr>
              <a:lnSpc>
                <a:spcPts val="1663"/>
              </a:lnSpc>
            </a:pPr>
            <a:r>
              <a:rPr lang="en-US" sz="1187" b="1" dirty="0">
                <a:solidFill>
                  <a:srgbClr val="3C4C59"/>
                </a:solidFill>
                <a:latin typeface="Open Sans Bold Bold"/>
                <a:ea typeface="Open Sans Bold Bold"/>
                <a:cs typeface="Open Sans Bold Bold"/>
                <a:sym typeface="Open Sans Bold Bold"/>
              </a:rPr>
              <a:t>Enhanced Media Integrity:</a:t>
            </a:r>
          </a:p>
        </p:txBody>
      </p:sp>
      <p:sp>
        <p:nvSpPr>
          <p:cNvPr id="17469" name="TextBox 46">
            <a:extLst>
              <a:ext uri="{FF2B5EF4-FFF2-40B4-BE49-F238E27FC236}">
                <a16:creationId xmlns:a16="http://schemas.microsoft.com/office/drawing/2014/main" id="{20589A60-15A6-BC24-1C5A-F7E2A7881C73}"/>
              </a:ext>
            </a:extLst>
          </p:cNvPr>
          <p:cNvSpPr txBox="1"/>
          <p:nvPr/>
        </p:nvSpPr>
        <p:spPr>
          <a:xfrm>
            <a:off x="8086766" y="1137333"/>
            <a:ext cx="1716290" cy="202812"/>
          </a:xfrm>
          <a:prstGeom prst="rect">
            <a:avLst/>
          </a:prstGeom>
        </p:spPr>
        <p:txBody>
          <a:bodyPr wrap="square" lIns="0" tIns="0" rIns="0" bIns="0" rtlCol="0" anchor="t">
            <a:spAutoFit/>
          </a:bodyPr>
          <a:lstStyle/>
          <a:p>
            <a:pPr algn="r">
              <a:lnSpc>
                <a:spcPts val="1663"/>
              </a:lnSpc>
            </a:pPr>
            <a:r>
              <a:rPr lang="en-US" sz="1187" b="1" dirty="0">
                <a:solidFill>
                  <a:srgbClr val="3C4C59"/>
                </a:solidFill>
                <a:latin typeface="Open Sans Bold Bold"/>
                <a:ea typeface="Open Sans Bold Bold"/>
                <a:cs typeface="Open Sans Bold Bold"/>
                <a:sym typeface="Open Sans Bold Bold"/>
              </a:rPr>
              <a:t>Real Time Detection: </a:t>
            </a:r>
          </a:p>
        </p:txBody>
      </p:sp>
      <p:sp>
        <p:nvSpPr>
          <p:cNvPr id="17470" name="TextBox 47">
            <a:extLst>
              <a:ext uri="{FF2B5EF4-FFF2-40B4-BE49-F238E27FC236}">
                <a16:creationId xmlns:a16="http://schemas.microsoft.com/office/drawing/2014/main" id="{E9AB54E7-7636-A663-8B10-15FF3EDC23D5}"/>
              </a:ext>
            </a:extLst>
          </p:cNvPr>
          <p:cNvSpPr txBox="1"/>
          <p:nvPr/>
        </p:nvSpPr>
        <p:spPr>
          <a:xfrm>
            <a:off x="1602793" y="1083984"/>
            <a:ext cx="315178" cy="239553"/>
          </a:xfrm>
          <a:prstGeom prst="rect">
            <a:avLst/>
          </a:prstGeom>
        </p:spPr>
        <p:txBody>
          <a:bodyPr lIns="0" tIns="0" rIns="0" bIns="0" rtlCol="0" anchor="t">
            <a:spAutoFit/>
          </a:bodyPr>
          <a:lstStyle/>
          <a:p>
            <a:pPr algn="r">
              <a:lnSpc>
                <a:spcPts val="1995"/>
              </a:lnSpc>
            </a:pPr>
            <a:r>
              <a:rPr lang="en-US" sz="1425" dirty="0">
                <a:solidFill>
                  <a:srgbClr val="3C4C59"/>
                </a:solidFill>
                <a:latin typeface="Open Sans Bold"/>
                <a:ea typeface="Open Sans Bold"/>
                <a:cs typeface="Open Sans Bold"/>
                <a:sym typeface="Open Sans Bold"/>
              </a:rPr>
              <a:t>01</a:t>
            </a:r>
          </a:p>
        </p:txBody>
      </p:sp>
      <p:sp>
        <p:nvSpPr>
          <p:cNvPr id="17471" name="TextBox 48">
            <a:extLst>
              <a:ext uri="{FF2B5EF4-FFF2-40B4-BE49-F238E27FC236}">
                <a16:creationId xmlns:a16="http://schemas.microsoft.com/office/drawing/2014/main" id="{F68A031F-62E8-190A-873E-02295CC78228}"/>
              </a:ext>
            </a:extLst>
          </p:cNvPr>
          <p:cNvSpPr txBox="1"/>
          <p:nvPr/>
        </p:nvSpPr>
        <p:spPr>
          <a:xfrm>
            <a:off x="9924342" y="1116303"/>
            <a:ext cx="315178" cy="239553"/>
          </a:xfrm>
          <a:prstGeom prst="rect">
            <a:avLst/>
          </a:prstGeom>
        </p:spPr>
        <p:txBody>
          <a:bodyPr lIns="0" tIns="0" rIns="0" bIns="0" rtlCol="0" anchor="t">
            <a:spAutoFit/>
          </a:bodyPr>
          <a:lstStyle/>
          <a:p>
            <a:pPr>
              <a:lnSpc>
                <a:spcPts val="1995"/>
              </a:lnSpc>
            </a:pPr>
            <a:r>
              <a:rPr lang="en-US" sz="1425" dirty="0">
                <a:solidFill>
                  <a:srgbClr val="3C4C59"/>
                </a:solidFill>
                <a:latin typeface="Open Sans Bold"/>
                <a:ea typeface="Open Sans Bold"/>
                <a:cs typeface="Open Sans Bold"/>
                <a:sym typeface="Open Sans Bold"/>
              </a:rPr>
              <a:t>06</a:t>
            </a:r>
          </a:p>
        </p:txBody>
      </p:sp>
      <p:sp>
        <p:nvSpPr>
          <p:cNvPr id="17472" name="TextBox 49">
            <a:extLst>
              <a:ext uri="{FF2B5EF4-FFF2-40B4-BE49-F238E27FC236}">
                <a16:creationId xmlns:a16="http://schemas.microsoft.com/office/drawing/2014/main" id="{4D5BCDE8-6399-FD89-59D8-7901518A34BF}"/>
              </a:ext>
            </a:extLst>
          </p:cNvPr>
          <p:cNvSpPr txBox="1"/>
          <p:nvPr/>
        </p:nvSpPr>
        <p:spPr>
          <a:xfrm>
            <a:off x="1387506" y="5241306"/>
            <a:ext cx="315178" cy="239553"/>
          </a:xfrm>
          <a:prstGeom prst="rect">
            <a:avLst/>
          </a:prstGeom>
        </p:spPr>
        <p:txBody>
          <a:bodyPr lIns="0" tIns="0" rIns="0" bIns="0" rtlCol="0" anchor="t">
            <a:spAutoFit/>
          </a:bodyPr>
          <a:lstStyle/>
          <a:p>
            <a:pPr algn="r">
              <a:lnSpc>
                <a:spcPts val="1995"/>
              </a:lnSpc>
            </a:pPr>
            <a:r>
              <a:rPr lang="en-US" sz="1425" dirty="0">
                <a:solidFill>
                  <a:srgbClr val="3C4C59"/>
                </a:solidFill>
                <a:latin typeface="Open Sans Bold"/>
                <a:ea typeface="Open Sans Bold"/>
                <a:cs typeface="Open Sans Bold"/>
                <a:sym typeface="Open Sans Bold"/>
              </a:rPr>
              <a:t>05</a:t>
            </a:r>
          </a:p>
        </p:txBody>
      </p:sp>
      <p:sp>
        <p:nvSpPr>
          <p:cNvPr id="17473" name="TextBox 50">
            <a:extLst>
              <a:ext uri="{FF2B5EF4-FFF2-40B4-BE49-F238E27FC236}">
                <a16:creationId xmlns:a16="http://schemas.microsoft.com/office/drawing/2014/main" id="{63F60809-6E56-5A15-F046-8B7F3A400FD3}"/>
              </a:ext>
            </a:extLst>
          </p:cNvPr>
          <p:cNvSpPr txBox="1"/>
          <p:nvPr/>
        </p:nvSpPr>
        <p:spPr>
          <a:xfrm>
            <a:off x="10955876" y="5373810"/>
            <a:ext cx="315178" cy="239553"/>
          </a:xfrm>
          <a:prstGeom prst="rect">
            <a:avLst/>
          </a:prstGeom>
        </p:spPr>
        <p:txBody>
          <a:bodyPr lIns="0" tIns="0" rIns="0" bIns="0" rtlCol="0" anchor="t">
            <a:spAutoFit/>
          </a:bodyPr>
          <a:lstStyle/>
          <a:p>
            <a:pPr>
              <a:lnSpc>
                <a:spcPts val="1995"/>
              </a:lnSpc>
            </a:pPr>
            <a:r>
              <a:rPr lang="en-US" sz="1425" dirty="0">
                <a:solidFill>
                  <a:srgbClr val="3C4C59"/>
                </a:solidFill>
                <a:latin typeface="Open Sans Bold"/>
                <a:ea typeface="Open Sans Bold"/>
                <a:cs typeface="Open Sans Bold"/>
                <a:sym typeface="Open Sans Bold"/>
              </a:rPr>
              <a:t>10</a:t>
            </a:r>
          </a:p>
        </p:txBody>
      </p:sp>
      <p:sp>
        <p:nvSpPr>
          <p:cNvPr id="17474" name="TextBox 51">
            <a:extLst>
              <a:ext uri="{FF2B5EF4-FFF2-40B4-BE49-F238E27FC236}">
                <a16:creationId xmlns:a16="http://schemas.microsoft.com/office/drawing/2014/main" id="{27490F90-2D78-40B2-9393-2F403FD35CF6}"/>
              </a:ext>
            </a:extLst>
          </p:cNvPr>
          <p:cNvSpPr txBox="1"/>
          <p:nvPr/>
        </p:nvSpPr>
        <p:spPr>
          <a:xfrm>
            <a:off x="1045299" y="2103735"/>
            <a:ext cx="315178" cy="239553"/>
          </a:xfrm>
          <a:prstGeom prst="rect">
            <a:avLst/>
          </a:prstGeom>
        </p:spPr>
        <p:txBody>
          <a:bodyPr lIns="0" tIns="0" rIns="0" bIns="0" rtlCol="0" anchor="t">
            <a:spAutoFit/>
          </a:bodyPr>
          <a:lstStyle/>
          <a:p>
            <a:pPr algn="r">
              <a:lnSpc>
                <a:spcPts val="1995"/>
              </a:lnSpc>
            </a:pPr>
            <a:r>
              <a:rPr lang="en-US" sz="1425" dirty="0">
                <a:solidFill>
                  <a:srgbClr val="3C4C59"/>
                </a:solidFill>
                <a:latin typeface="Open Sans Bold"/>
                <a:ea typeface="Open Sans Bold"/>
                <a:cs typeface="Open Sans Bold"/>
                <a:sym typeface="Open Sans Bold"/>
              </a:rPr>
              <a:t>02</a:t>
            </a:r>
          </a:p>
        </p:txBody>
      </p:sp>
      <p:sp>
        <p:nvSpPr>
          <p:cNvPr id="17475" name="TextBox 52">
            <a:extLst>
              <a:ext uri="{FF2B5EF4-FFF2-40B4-BE49-F238E27FC236}">
                <a16:creationId xmlns:a16="http://schemas.microsoft.com/office/drawing/2014/main" id="{6F58E276-5656-8CFE-488B-394872FD6E56}"/>
              </a:ext>
            </a:extLst>
          </p:cNvPr>
          <p:cNvSpPr txBox="1"/>
          <p:nvPr/>
        </p:nvSpPr>
        <p:spPr>
          <a:xfrm>
            <a:off x="10736791" y="2066172"/>
            <a:ext cx="315178" cy="239553"/>
          </a:xfrm>
          <a:prstGeom prst="rect">
            <a:avLst/>
          </a:prstGeom>
        </p:spPr>
        <p:txBody>
          <a:bodyPr lIns="0" tIns="0" rIns="0" bIns="0" rtlCol="0" anchor="t">
            <a:spAutoFit/>
          </a:bodyPr>
          <a:lstStyle/>
          <a:p>
            <a:pPr>
              <a:lnSpc>
                <a:spcPts val="1995"/>
              </a:lnSpc>
            </a:pPr>
            <a:r>
              <a:rPr lang="en-US" sz="1425" dirty="0">
                <a:solidFill>
                  <a:srgbClr val="3C4C59"/>
                </a:solidFill>
                <a:latin typeface="Open Sans Bold"/>
                <a:ea typeface="Open Sans Bold"/>
                <a:cs typeface="Open Sans Bold"/>
                <a:sym typeface="Open Sans Bold"/>
              </a:rPr>
              <a:t>07</a:t>
            </a:r>
          </a:p>
        </p:txBody>
      </p:sp>
      <p:sp>
        <p:nvSpPr>
          <p:cNvPr id="17476" name="TextBox 53">
            <a:extLst>
              <a:ext uri="{FF2B5EF4-FFF2-40B4-BE49-F238E27FC236}">
                <a16:creationId xmlns:a16="http://schemas.microsoft.com/office/drawing/2014/main" id="{D698CEA1-2806-9878-E4F1-2CAE3F7EC4B8}"/>
              </a:ext>
            </a:extLst>
          </p:cNvPr>
          <p:cNvSpPr txBox="1"/>
          <p:nvPr/>
        </p:nvSpPr>
        <p:spPr>
          <a:xfrm>
            <a:off x="928363" y="4222650"/>
            <a:ext cx="315178" cy="239553"/>
          </a:xfrm>
          <a:prstGeom prst="rect">
            <a:avLst/>
          </a:prstGeom>
        </p:spPr>
        <p:txBody>
          <a:bodyPr lIns="0" tIns="0" rIns="0" bIns="0" rtlCol="0" anchor="t">
            <a:spAutoFit/>
          </a:bodyPr>
          <a:lstStyle/>
          <a:p>
            <a:pPr algn="r">
              <a:lnSpc>
                <a:spcPts val="1995"/>
              </a:lnSpc>
            </a:pPr>
            <a:r>
              <a:rPr lang="en-US" sz="1425" dirty="0">
                <a:solidFill>
                  <a:srgbClr val="3C4C59"/>
                </a:solidFill>
                <a:latin typeface="Open Sans Bold"/>
                <a:ea typeface="Open Sans Bold"/>
                <a:cs typeface="Open Sans Bold"/>
                <a:sym typeface="Open Sans Bold"/>
              </a:rPr>
              <a:t>04</a:t>
            </a:r>
          </a:p>
        </p:txBody>
      </p:sp>
      <p:sp>
        <p:nvSpPr>
          <p:cNvPr id="17477" name="TextBox 54">
            <a:extLst>
              <a:ext uri="{FF2B5EF4-FFF2-40B4-BE49-F238E27FC236}">
                <a16:creationId xmlns:a16="http://schemas.microsoft.com/office/drawing/2014/main" id="{DDA74276-3C1B-4BCC-808A-CEAD1345202F}"/>
              </a:ext>
            </a:extLst>
          </p:cNvPr>
          <p:cNvSpPr txBox="1"/>
          <p:nvPr/>
        </p:nvSpPr>
        <p:spPr>
          <a:xfrm>
            <a:off x="11295691" y="4324311"/>
            <a:ext cx="315178" cy="239553"/>
          </a:xfrm>
          <a:prstGeom prst="rect">
            <a:avLst/>
          </a:prstGeom>
        </p:spPr>
        <p:txBody>
          <a:bodyPr lIns="0" tIns="0" rIns="0" bIns="0" rtlCol="0" anchor="t">
            <a:spAutoFit/>
          </a:bodyPr>
          <a:lstStyle/>
          <a:p>
            <a:pPr>
              <a:lnSpc>
                <a:spcPts val="1995"/>
              </a:lnSpc>
            </a:pPr>
            <a:r>
              <a:rPr lang="en-US" sz="1425" dirty="0">
                <a:solidFill>
                  <a:srgbClr val="3C4C59"/>
                </a:solidFill>
                <a:latin typeface="Open Sans Bold"/>
                <a:ea typeface="Open Sans Bold"/>
                <a:cs typeface="Open Sans Bold"/>
                <a:sym typeface="Open Sans Bold"/>
              </a:rPr>
              <a:t>09</a:t>
            </a:r>
          </a:p>
        </p:txBody>
      </p:sp>
      <p:sp>
        <p:nvSpPr>
          <p:cNvPr id="17478" name="TextBox 55">
            <a:extLst>
              <a:ext uri="{FF2B5EF4-FFF2-40B4-BE49-F238E27FC236}">
                <a16:creationId xmlns:a16="http://schemas.microsoft.com/office/drawing/2014/main" id="{099E6933-1B3A-01EF-2042-447FFDFBE6D5}"/>
              </a:ext>
            </a:extLst>
          </p:cNvPr>
          <p:cNvSpPr txBox="1"/>
          <p:nvPr/>
        </p:nvSpPr>
        <p:spPr>
          <a:xfrm>
            <a:off x="715270" y="3166326"/>
            <a:ext cx="315178" cy="239553"/>
          </a:xfrm>
          <a:prstGeom prst="rect">
            <a:avLst/>
          </a:prstGeom>
        </p:spPr>
        <p:txBody>
          <a:bodyPr lIns="0" tIns="0" rIns="0" bIns="0" rtlCol="0" anchor="t">
            <a:spAutoFit/>
          </a:bodyPr>
          <a:lstStyle/>
          <a:p>
            <a:pPr algn="r">
              <a:lnSpc>
                <a:spcPts val="1995"/>
              </a:lnSpc>
            </a:pPr>
            <a:r>
              <a:rPr lang="en-US" sz="1425" dirty="0">
                <a:solidFill>
                  <a:srgbClr val="3C4C59"/>
                </a:solidFill>
                <a:latin typeface="Open Sans Bold"/>
                <a:ea typeface="Open Sans Bold"/>
                <a:cs typeface="Open Sans Bold"/>
                <a:sym typeface="Open Sans Bold"/>
              </a:rPr>
              <a:t>03</a:t>
            </a:r>
          </a:p>
        </p:txBody>
      </p:sp>
      <p:sp>
        <p:nvSpPr>
          <p:cNvPr id="17479" name="TextBox 56">
            <a:extLst>
              <a:ext uri="{FF2B5EF4-FFF2-40B4-BE49-F238E27FC236}">
                <a16:creationId xmlns:a16="http://schemas.microsoft.com/office/drawing/2014/main" id="{A8C4EEA3-ABB7-57A6-0482-ED64A89229C3}"/>
              </a:ext>
            </a:extLst>
          </p:cNvPr>
          <p:cNvSpPr txBox="1"/>
          <p:nvPr/>
        </p:nvSpPr>
        <p:spPr>
          <a:xfrm>
            <a:off x="11051969" y="3225036"/>
            <a:ext cx="315178" cy="239553"/>
          </a:xfrm>
          <a:prstGeom prst="rect">
            <a:avLst/>
          </a:prstGeom>
        </p:spPr>
        <p:txBody>
          <a:bodyPr lIns="0" tIns="0" rIns="0" bIns="0" rtlCol="0" anchor="t">
            <a:spAutoFit/>
          </a:bodyPr>
          <a:lstStyle/>
          <a:p>
            <a:pPr>
              <a:lnSpc>
                <a:spcPts val="1995"/>
              </a:lnSpc>
            </a:pPr>
            <a:r>
              <a:rPr lang="en-US" sz="1425" dirty="0">
                <a:solidFill>
                  <a:srgbClr val="3C4C59"/>
                </a:solidFill>
                <a:latin typeface="Open Sans Bold"/>
                <a:ea typeface="Open Sans Bold"/>
                <a:cs typeface="Open Sans Bold"/>
                <a:sym typeface="Open Sans Bold"/>
              </a:rPr>
              <a:t>08</a:t>
            </a:r>
          </a:p>
        </p:txBody>
      </p:sp>
      <p:sp>
        <p:nvSpPr>
          <p:cNvPr id="17480" name="TextBox 57">
            <a:extLst>
              <a:ext uri="{FF2B5EF4-FFF2-40B4-BE49-F238E27FC236}">
                <a16:creationId xmlns:a16="http://schemas.microsoft.com/office/drawing/2014/main" id="{2C989915-47E8-C613-9754-068AE06138EA}"/>
              </a:ext>
            </a:extLst>
          </p:cNvPr>
          <p:cNvSpPr txBox="1"/>
          <p:nvPr/>
        </p:nvSpPr>
        <p:spPr>
          <a:xfrm>
            <a:off x="1497600" y="2113059"/>
            <a:ext cx="2171095" cy="202812"/>
          </a:xfrm>
          <a:prstGeom prst="rect">
            <a:avLst/>
          </a:prstGeom>
        </p:spPr>
        <p:txBody>
          <a:bodyPr wrap="square" lIns="0" tIns="0" rIns="0" bIns="0" rtlCol="0" anchor="t">
            <a:spAutoFit/>
          </a:bodyPr>
          <a:lstStyle/>
          <a:p>
            <a:pPr>
              <a:lnSpc>
                <a:spcPts val="1663"/>
              </a:lnSpc>
            </a:pPr>
            <a:r>
              <a:rPr lang="en-US" sz="1187" b="1" dirty="0">
                <a:solidFill>
                  <a:srgbClr val="3C4C59"/>
                </a:solidFill>
                <a:latin typeface="Open Sans Bold Bold"/>
                <a:ea typeface="Open Sans Bold Bold"/>
                <a:cs typeface="Open Sans Bold Bold"/>
                <a:sym typeface="Open Sans Bold Bold"/>
              </a:rPr>
              <a:t>Legal Support:</a:t>
            </a:r>
          </a:p>
        </p:txBody>
      </p:sp>
      <p:sp>
        <p:nvSpPr>
          <p:cNvPr id="17481" name="TextBox 58">
            <a:extLst>
              <a:ext uri="{FF2B5EF4-FFF2-40B4-BE49-F238E27FC236}">
                <a16:creationId xmlns:a16="http://schemas.microsoft.com/office/drawing/2014/main" id="{2982D264-8552-F09A-3879-C9E20A5B9B8B}"/>
              </a:ext>
            </a:extLst>
          </p:cNvPr>
          <p:cNvSpPr txBox="1"/>
          <p:nvPr/>
        </p:nvSpPr>
        <p:spPr>
          <a:xfrm>
            <a:off x="1238274" y="3153028"/>
            <a:ext cx="2373460" cy="202812"/>
          </a:xfrm>
          <a:prstGeom prst="rect">
            <a:avLst/>
          </a:prstGeom>
        </p:spPr>
        <p:txBody>
          <a:bodyPr wrap="square" lIns="0" tIns="0" rIns="0" bIns="0" rtlCol="0" anchor="t">
            <a:spAutoFit/>
          </a:bodyPr>
          <a:lstStyle/>
          <a:p>
            <a:pPr>
              <a:lnSpc>
                <a:spcPts val="1663"/>
              </a:lnSpc>
            </a:pPr>
            <a:r>
              <a:rPr lang="en-US" sz="1187" b="1" dirty="0">
                <a:solidFill>
                  <a:srgbClr val="3C4C59"/>
                </a:solidFill>
                <a:latin typeface="Open Sans Bold Bold"/>
                <a:ea typeface="Open Sans Bold Bold"/>
                <a:cs typeface="Open Sans Bold Bold"/>
                <a:sym typeface="Open Sans Bold Bold"/>
              </a:rPr>
              <a:t>Reduced Misinformation:</a:t>
            </a:r>
          </a:p>
        </p:txBody>
      </p:sp>
      <p:sp>
        <p:nvSpPr>
          <p:cNvPr id="17482" name="TextBox 59">
            <a:extLst>
              <a:ext uri="{FF2B5EF4-FFF2-40B4-BE49-F238E27FC236}">
                <a16:creationId xmlns:a16="http://schemas.microsoft.com/office/drawing/2014/main" id="{62D38907-E13B-1B35-CFCE-424AC99F8294}"/>
              </a:ext>
            </a:extLst>
          </p:cNvPr>
          <p:cNvSpPr txBox="1"/>
          <p:nvPr/>
        </p:nvSpPr>
        <p:spPr>
          <a:xfrm>
            <a:off x="9091748" y="3257542"/>
            <a:ext cx="1759813" cy="202812"/>
          </a:xfrm>
          <a:prstGeom prst="rect">
            <a:avLst/>
          </a:prstGeom>
        </p:spPr>
        <p:txBody>
          <a:bodyPr wrap="square" lIns="0" tIns="0" rIns="0" bIns="0" rtlCol="0" anchor="t">
            <a:spAutoFit/>
          </a:bodyPr>
          <a:lstStyle/>
          <a:p>
            <a:pPr algn="r">
              <a:lnSpc>
                <a:spcPts val="1663"/>
              </a:lnSpc>
            </a:pPr>
            <a:r>
              <a:rPr lang="en-US" sz="1187" b="1" dirty="0">
                <a:solidFill>
                  <a:srgbClr val="3C4C59"/>
                </a:solidFill>
                <a:latin typeface="Open Sans Bold Bold"/>
                <a:ea typeface="Open Sans Bold"/>
                <a:cs typeface="Open Sans Bold"/>
                <a:sym typeface="Open Sans Bold Bold"/>
              </a:rPr>
              <a:t>User-Driven Feedback</a:t>
            </a:r>
            <a:r>
              <a:rPr lang="en-US" sz="1187" dirty="0">
                <a:solidFill>
                  <a:srgbClr val="3C4C59"/>
                </a:solidFill>
                <a:latin typeface="Open Sans Bold"/>
                <a:ea typeface="Open Sans Bold"/>
                <a:cs typeface="Open Sans Bold"/>
                <a:sym typeface="Open Sans Bold"/>
              </a:rPr>
              <a:t> </a:t>
            </a:r>
          </a:p>
        </p:txBody>
      </p:sp>
      <p:sp>
        <p:nvSpPr>
          <p:cNvPr id="17483" name="TextBox 60">
            <a:extLst>
              <a:ext uri="{FF2B5EF4-FFF2-40B4-BE49-F238E27FC236}">
                <a16:creationId xmlns:a16="http://schemas.microsoft.com/office/drawing/2014/main" id="{E20D6DE0-F2C2-5A02-177C-476561FBF04E}"/>
              </a:ext>
            </a:extLst>
          </p:cNvPr>
          <p:cNvSpPr txBox="1"/>
          <p:nvPr/>
        </p:nvSpPr>
        <p:spPr>
          <a:xfrm>
            <a:off x="2111805" y="1278469"/>
            <a:ext cx="1859491" cy="604589"/>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Helps identify manipulated media, promoting truth in digital content.</a:t>
            </a:r>
          </a:p>
          <a:p>
            <a:pPr>
              <a:lnSpc>
                <a:spcPts val="1163"/>
              </a:lnSpc>
            </a:pPr>
            <a:endParaRPr lang="en-US" sz="831" dirty="0">
              <a:solidFill>
                <a:srgbClr val="3C4C59"/>
              </a:solidFill>
              <a:latin typeface="Open Sans"/>
              <a:ea typeface="Open Sans"/>
              <a:cs typeface="Open Sans"/>
              <a:sym typeface="Open Sans"/>
            </a:endParaRPr>
          </a:p>
        </p:txBody>
      </p:sp>
      <p:sp>
        <p:nvSpPr>
          <p:cNvPr id="17484" name="TextBox 61">
            <a:extLst>
              <a:ext uri="{FF2B5EF4-FFF2-40B4-BE49-F238E27FC236}">
                <a16:creationId xmlns:a16="http://schemas.microsoft.com/office/drawing/2014/main" id="{978E351C-78E3-772F-4CB7-0757FE67BA4B}"/>
              </a:ext>
            </a:extLst>
          </p:cNvPr>
          <p:cNvSpPr txBox="1"/>
          <p:nvPr/>
        </p:nvSpPr>
        <p:spPr>
          <a:xfrm>
            <a:off x="8285383" y="1332765"/>
            <a:ext cx="1764228" cy="604589"/>
          </a:xfrm>
          <a:prstGeom prst="rect">
            <a:avLst/>
          </a:prstGeom>
        </p:spPr>
        <p:txBody>
          <a:bodyPr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Provides fast, reliable deepfake identification for immediate media verification</a:t>
            </a:r>
          </a:p>
          <a:p>
            <a:pPr>
              <a:lnSpc>
                <a:spcPts val="1163"/>
              </a:lnSpc>
            </a:pPr>
            <a:endParaRPr lang="en-US" sz="831" dirty="0">
              <a:solidFill>
                <a:srgbClr val="3C4C59"/>
              </a:solidFill>
              <a:latin typeface="Open Sans"/>
              <a:ea typeface="Open Sans"/>
              <a:cs typeface="Open Sans"/>
              <a:sym typeface="Open Sans"/>
            </a:endParaRPr>
          </a:p>
        </p:txBody>
      </p:sp>
      <p:sp>
        <p:nvSpPr>
          <p:cNvPr id="17485" name="TextBox 62">
            <a:extLst>
              <a:ext uri="{FF2B5EF4-FFF2-40B4-BE49-F238E27FC236}">
                <a16:creationId xmlns:a16="http://schemas.microsoft.com/office/drawing/2014/main" id="{4C6E9DDB-7AEE-E890-9C3E-C90B10303AE2}"/>
              </a:ext>
            </a:extLst>
          </p:cNvPr>
          <p:cNvSpPr txBox="1"/>
          <p:nvPr/>
        </p:nvSpPr>
        <p:spPr>
          <a:xfrm>
            <a:off x="1460502" y="2314792"/>
            <a:ext cx="1948567" cy="461665"/>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Assists in legal cases involving deepfakes, such as defamation or blackmail.</a:t>
            </a:r>
          </a:p>
        </p:txBody>
      </p:sp>
      <p:sp>
        <p:nvSpPr>
          <p:cNvPr id="17486" name="TextBox 63">
            <a:extLst>
              <a:ext uri="{FF2B5EF4-FFF2-40B4-BE49-F238E27FC236}">
                <a16:creationId xmlns:a16="http://schemas.microsoft.com/office/drawing/2014/main" id="{BB040840-B017-3878-E0F8-B79F6B7D13DE}"/>
              </a:ext>
            </a:extLst>
          </p:cNvPr>
          <p:cNvSpPr txBox="1"/>
          <p:nvPr/>
        </p:nvSpPr>
        <p:spPr>
          <a:xfrm>
            <a:off x="1243541" y="3386621"/>
            <a:ext cx="1967387" cy="461665"/>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Lowers the spread of fake news and harmful content in social media and news outlets.</a:t>
            </a:r>
          </a:p>
        </p:txBody>
      </p:sp>
      <p:sp>
        <p:nvSpPr>
          <p:cNvPr id="17487" name="TextBox 64">
            <a:extLst>
              <a:ext uri="{FF2B5EF4-FFF2-40B4-BE49-F238E27FC236}">
                <a16:creationId xmlns:a16="http://schemas.microsoft.com/office/drawing/2014/main" id="{A5023AF8-7E08-572B-0184-69AAB53F1D97}"/>
              </a:ext>
            </a:extLst>
          </p:cNvPr>
          <p:cNvSpPr txBox="1"/>
          <p:nvPr/>
        </p:nvSpPr>
        <p:spPr>
          <a:xfrm>
            <a:off x="9323362" y="3472208"/>
            <a:ext cx="2587134" cy="604589"/>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Incorporates user feedback for improving detection accuracy, adapting quickly to new threats.</a:t>
            </a:r>
          </a:p>
          <a:p>
            <a:pPr>
              <a:lnSpc>
                <a:spcPts val="1163"/>
              </a:lnSpc>
            </a:pPr>
            <a:endParaRPr lang="en-US" sz="831" dirty="0">
              <a:solidFill>
                <a:srgbClr val="3C4C59"/>
              </a:solidFill>
              <a:latin typeface="Open Sans"/>
              <a:ea typeface="Open Sans"/>
              <a:cs typeface="Open Sans"/>
              <a:sym typeface="Open Sans"/>
            </a:endParaRPr>
          </a:p>
        </p:txBody>
      </p:sp>
      <p:sp>
        <p:nvSpPr>
          <p:cNvPr id="17488" name="TextBox 65">
            <a:extLst>
              <a:ext uri="{FF2B5EF4-FFF2-40B4-BE49-F238E27FC236}">
                <a16:creationId xmlns:a16="http://schemas.microsoft.com/office/drawing/2014/main" id="{B6E154FA-CD8B-1DC1-4D31-BF56A22FCBF8}"/>
              </a:ext>
            </a:extLst>
          </p:cNvPr>
          <p:cNvSpPr txBox="1"/>
          <p:nvPr/>
        </p:nvSpPr>
        <p:spPr>
          <a:xfrm>
            <a:off x="1377847" y="4232175"/>
            <a:ext cx="2029878" cy="202812"/>
          </a:xfrm>
          <a:prstGeom prst="rect">
            <a:avLst/>
          </a:prstGeom>
        </p:spPr>
        <p:txBody>
          <a:bodyPr lIns="0" tIns="0" rIns="0" bIns="0" rtlCol="0" anchor="t">
            <a:spAutoFit/>
          </a:bodyPr>
          <a:lstStyle/>
          <a:p>
            <a:pPr>
              <a:lnSpc>
                <a:spcPts val="1663"/>
              </a:lnSpc>
            </a:pPr>
            <a:r>
              <a:rPr lang="en-US" sz="1187" dirty="0">
                <a:solidFill>
                  <a:srgbClr val="3C4C59"/>
                </a:solidFill>
                <a:latin typeface="Open Sans Bold"/>
                <a:ea typeface="Open Sans Bold"/>
                <a:cs typeface="Open Sans Bold"/>
                <a:sym typeface="Open Sans Bold"/>
              </a:rPr>
              <a:t>Cultural Preservations:</a:t>
            </a:r>
          </a:p>
        </p:txBody>
      </p:sp>
      <p:sp>
        <p:nvSpPr>
          <p:cNvPr id="17489" name="TextBox 66">
            <a:extLst>
              <a:ext uri="{FF2B5EF4-FFF2-40B4-BE49-F238E27FC236}">
                <a16:creationId xmlns:a16="http://schemas.microsoft.com/office/drawing/2014/main" id="{4257F91E-53BB-8F45-A80D-1A9183090FF5}"/>
              </a:ext>
            </a:extLst>
          </p:cNvPr>
          <p:cNvSpPr txBox="1"/>
          <p:nvPr/>
        </p:nvSpPr>
        <p:spPr>
          <a:xfrm>
            <a:off x="8240427" y="4347142"/>
            <a:ext cx="2899260" cy="202812"/>
          </a:xfrm>
          <a:prstGeom prst="rect">
            <a:avLst/>
          </a:prstGeom>
        </p:spPr>
        <p:txBody>
          <a:bodyPr wrap="square" lIns="0" tIns="0" rIns="0" bIns="0" rtlCol="0" anchor="t">
            <a:spAutoFit/>
          </a:bodyPr>
          <a:lstStyle/>
          <a:p>
            <a:pPr algn="r">
              <a:lnSpc>
                <a:spcPts val="1663"/>
              </a:lnSpc>
            </a:pPr>
            <a:r>
              <a:rPr lang="en-US" sz="1187" b="1" dirty="0">
                <a:solidFill>
                  <a:srgbClr val="3C4C59"/>
                </a:solidFill>
                <a:latin typeface="Open Sans Bold Bold"/>
                <a:ea typeface="Open Sans Bold Bold"/>
                <a:cs typeface="Open Sans Bold Bold"/>
                <a:sym typeface="Open Sans Bold Bold"/>
              </a:rPr>
              <a:t>Transparency in Decision Making</a:t>
            </a:r>
          </a:p>
        </p:txBody>
      </p:sp>
      <p:sp>
        <p:nvSpPr>
          <p:cNvPr id="17490" name="TextBox 67">
            <a:extLst>
              <a:ext uri="{FF2B5EF4-FFF2-40B4-BE49-F238E27FC236}">
                <a16:creationId xmlns:a16="http://schemas.microsoft.com/office/drawing/2014/main" id="{E2035E7B-A4CA-7D47-3DEE-0C31DCFDD3BB}"/>
              </a:ext>
            </a:extLst>
          </p:cNvPr>
          <p:cNvSpPr txBox="1"/>
          <p:nvPr/>
        </p:nvSpPr>
        <p:spPr>
          <a:xfrm>
            <a:off x="1387506" y="4454275"/>
            <a:ext cx="1969057" cy="912366"/>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Cultural Preservation: Prevents misuse of historical or public figures in deepfake media that distorts historical facts or public opinion.</a:t>
            </a:r>
          </a:p>
          <a:p>
            <a:pPr>
              <a:lnSpc>
                <a:spcPts val="1163"/>
              </a:lnSpc>
            </a:pPr>
            <a:endParaRPr lang="en-US" sz="831" dirty="0">
              <a:solidFill>
                <a:srgbClr val="3C4C59"/>
              </a:solidFill>
              <a:latin typeface="Open Sans"/>
              <a:ea typeface="Open Sans"/>
              <a:cs typeface="Open Sans"/>
              <a:sym typeface="Open Sans"/>
            </a:endParaRPr>
          </a:p>
        </p:txBody>
      </p:sp>
      <p:sp>
        <p:nvSpPr>
          <p:cNvPr id="17491" name="TextBox 68">
            <a:extLst>
              <a:ext uri="{FF2B5EF4-FFF2-40B4-BE49-F238E27FC236}">
                <a16:creationId xmlns:a16="http://schemas.microsoft.com/office/drawing/2014/main" id="{80F39387-048D-5B9D-B4AF-1C6329E7AD31}"/>
              </a:ext>
            </a:extLst>
          </p:cNvPr>
          <p:cNvSpPr txBox="1"/>
          <p:nvPr/>
        </p:nvSpPr>
        <p:spPr>
          <a:xfrm>
            <a:off x="9060872" y="4562597"/>
            <a:ext cx="2369127" cy="461665"/>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Provides confidence scores and detailed explanations, enhancing user trust in predictions.</a:t>
            </a:r>
          </a:p>
        </p:txBody>
      </p:sp>
      <p:sp>
        <p:nvSpPr>
          <p:cNvPr id="17492" name="TextBox 69">
            <a:extLst>
              <a:ext uri="{FF2B5EF4-FFF2-40B4-BE49-F238E27FC236}">
                <a16:creationId xmlns:a16="http://schemas.microsoft.com/office/drawing/2014/main" id="{4F8B1366-1D7A-EDB2-3470-B00DEBF00E83}"/>
              </a:ext>
            </a:extLst>
          </p:cNvPr>
          <p:cNvSpPr txBox="1"/>
          <p:nvPr/>
        </p:nvSpPr>
        <p:spPr>
          <a:xfrm>
            <a:off x="1835810" y="5259676"/>
            <a:ext cx="1764228" cy="202812"/>
          </a:xfrm>
          <a:prstGeom prst="rect">
            <a:avLst/>
          </a:prstGeom>
        </p:spPr>
        <p:txBody>
          <a:bodyPr lIns="0" tIns="0" rIns="0" bIns="0" rtlCol="0" anchor="t">
            <a:spAutoFit/>
          </a:bodyPr>
          <a:lstStyle/>
          <a:p>
            <a:pPr>
              <a:lnSpc>
                <a:spcPts val="1663"/>
              </a:lnSpc>
            </a:pPr>
            <a:r>
              <a:rPr lang="en-US" sz="1187" b="1" dirty="0">
                <a:solidFill>
                  <a:srgbClr val="3C4C59"/>
                </a:solidFill>
                <a:latin typeface="Open Sans Bold Bold"/>
                <a:ea typeface="Open Sans Bold Bold"/>
                <a:cs typeface="Open Sans Bold Bold"/>
                <a:sym typeface="Open Sans Bold Bold"/>
              </a:rPr>
              <a:t>Corporate Security:</a:t>
            </a:r>
          </a:p>
        </p:txBody>
      </p:sp>
      <p:sp>
        <p:nvSpPr>
          <p:cNvPr id="17493" name="TextBox 70">
            <a:extLst>
              <a:ext uri="{FF2B5EF4-FFF2-40B4-BE49-F238E27FC236}">
                <a16:creationId xmlns:a16="http://schemas.microsoft.com/office/drawing/2014/main" id="{2D8E5E22-31E3-ECEB-1D05-F8DDB07FB88C}"/>
              </a:ext>
            </a:extLst>
          </p:cNvPr>
          <p:cNvSpPr txBox="1"/>
          <p:nvPr/>
        </p:nvSpPr>
        <p:spPr>
          <a:xfrm>
            <a:off x="1835810" y="5462488"/>
            <a:ext cx="2255924" cy="461665"/>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Shields businesses from deepfake-driven scams, fraud, and corporate espionage.</a:t>
            </a:r>
          </a:p>
        </p:txBody>
      </p:sp>
      <p:sp>
        <p:nvSpPr>
          <p:cNvPr id="17494" name="TextBox 71">
            <a:extLst>
              <a:ext uri="{FF2B5EF4-FFF2-40B4-BE49-F238E27FC236}">
                <a16:creationId xmlns:a16="http://schemas.microsoft.com/office/drawing/2014/main" id="{C62866CE-F16A-5A03-144D-1A3B29FDADEC}"/>
              </a:ext>
            </a:extLst>
          </p:cNvPr>
          <p:cNvSpPr txBox="1"/>
          <p:nvPr/>
        </p:nvSpPr>
        <p:spPr>
          <a:xfrm>
            <a:off x="8403149" y="5593319"/>
            <a:ext cx="2816009" cy="461665"/>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Designed to evolve alongside advancements in deepfake creation, keeping detection methods up to date.</a:t>
            </a:r>
          </a:p>
        </p:txBody>
      </p:sp>
      <p:sp>
        <p:nvSpPr>
          <p:cNvPr id="17495" name="TextBox 72">
            <a:extLst>
              <a:ext uri="{FF2B5EF4-FFF2-40B4-BE49-F238E27FC236}">
                <a16:creationId xmlns:a16="http://schemas.microsoft.com/office/drawing/2014/main" id="{85870F80-2B46-B645-7D7D-E6C35EDF1E82}"/>
              </a:ext>
            </a:extLst>
          </p:cNvPr>
          <p:cNvSpPr txBox="1"/>
          <p:nvPr/>
        </p:nvSpPr>
        <p:spPr>
          <a:xfrm>
            <a:off x="7345902" y="5387913"/>
            <a:ext cx="3085801" cy="203710"/>
          </a:xfrm>
          <a:prstGeom prst="rect">
            <a:avLst/>
          </a:prstGeom>
        </p:spPr>
        <p:txBody>
          <a:bodyPr wrap="square" lIns="0" tIns="0" rIns="0" bIns="0" rtlCol="0" anchor="t">
            <a:spAutoFit/>
          </a:bodyPr>
          <a:lstStyle/>
          <a:p>
            <a:pPr algn="r">
              <a:lnSpc>
                <a:spcPts val="1663"/>
              </a:lnSpc>
            </a:pPr>
            <a:r>
              <a:rPr lang="en-US" sz="1187" b="1" dirty="0">
                <a:solidFill>
                  <a:srgbClr val="3C4C59"/>
                </a:solidFill>
                <a:latin typeface="Open Sans Bold Bold"/>
                <a:ea typeface="Open Sans Bold Bold"/>
                <a:cs typeface="Open Sans Bold Bold"/>
                <a:sym typeface="Open Sans Bold Bold"/>
              </a:rPr>
              <a:t>Future proof technology</a:t>
            </a:r>
          </a:p>
        </p:txBody>
      </p:sp>
      <p:sp>
        <p:nvSpPr>
          <p:cNvPr id="17496" name="TextBox 73">
            <a:extLst>
              <a:ext uri="{FF2B5EF4-FFF2-40B4-BE49-F238E27FC236}">
                <a16:creationId xmlns:a16="http://schemas.microsoft.com/office/drawing/2014/main" id="{784DD08B-54D6-E1BC-EE69-3E31F535E2C3}"/>
              </a:ext>
            </a:extLst>
          </p:cNvPr>
          <p:cNvSpPr txBox="1"/>
          <p:nvPr/>
        </p:nvSpPr>
        <p:spPr>
          <a:xfrm>
            <a:off x="8257222" y="2095769"/>
            <a:ext cx="2100400" cy="202812"/>
          </a:xfrm>
          <a:prstGeom prst="rect">
            <a:avLst/>
          </a:prstGeom>
        </p:spPr>
        <p:txBody>
          <a:bodyPr lIns="0" tIns="0" rIns="0" bIns="0" rtlCol="0" anchor="t">
            <a:spAutoFit/>
          </a:bodyPr>
          <a:lstStyle/>
          <a:p>
            <a:pPr algn="r">
              <a:lnSpc>
                <a:spcPts val="1663"/>
              </a:lnSpc>
            </a:pPr>
            <a:r>
              <a:rPr lang="en-US" sz="1187" b="1" dirty="0">
                <a:solidFill>
                  <a:srgbClr val="3C4C59"/>
                </a:solidFill>
                <a:latin typeface="Open Sans Bold Bold"/>
                <a:ea typeface="Open Sans Bold Bold"/>
                <a:cs typeface="Open Sans Bold Bold"/>
                <a:sym typeface="Open Sans Bold Bold"/>
              </a:rPr>
              <a:t>Scalable Solution:</a:t>
            </a:r>
          </a:p>
        </p:txBody>
      </p:sp>
      <p:sp>
        <p:nvSpPr>
          <p:cNvPr id="17497" name="TextBox 74">
            <a:extLst>
              <a:ext uri="{FF2B5EF4-FFF2-40B4-BE49-F238E27FC236}">
                <a16:creationId xmlns:a16="http://schemas.microsoft.com/office/drawing/2014/main" id="{C55B36AD-FE28-BF91-2EF8-8B9A42BC0389}"/>
              </a:ext>
            </a:extLst>
          </p:cNvPr>
          <p:cNvSpPr txBox="1"/>
          <p:nvPr/>
        </p:nvSpPr>
        <p:spPr>
          <a:xfrm>
            <a:off x="9060873" y="2300936"/>
            <a:ext cx="2741660" cy="307777"/>
          </a:xfrm>
          <a:prstGeom prst="rect">
            <a:avLst/>
          </a:prstGeom>
        </p:spPr>
        <p:txBody>
          <a:bodyPr wrap="square" lIns="0" tIns="0" rIns="0" bIns="0" rtlCol="0" anchor="t">
            <a:spAutoFit/>
          </a:bodyPr>
          <a:lstStyle/>
          <a:p>
            <a:pPr>
              <a:lnSpc>
                <a:spcPts val="1163"/>
              </a:lnSpc>
            </a:pPr>
            <a:r>
              <a:rPr lang="en-US" sz="1000" dirty="0">
                <a:solidFill>
                  <a:srgbClr val="3C4C59"/>
                </a:solidFill>
                <a:latin typeface="Open Sans"/>
                <a:ea typeface="Open Sans"/>
                <a:cs typeface="Open Sans"/>
                <a:sym typeface="Open Sans"/>
              </a:rPr>
              <a:t>Can be implemented across various platforms with increasing data volumes.</a:t>
            </a:r>
          </a:p>
        </p:txBody>
      </p:sp>
      <p:sp>
        <p:nvSpPr>
          <p:cNvPr id="4" name="Footer Placeholder 1">
            <a:extLst>
              <a:ext uri="{FF2B5EF4-FFF2-40B4-BE49-F238E27FC236}">
                <a16:creationId xmlns:a16="http://schemas.microsoft.com/office/drawing/2014/main" id="{E2D04F15-39A4-A453-7895-B15E5249B776}"/>
              </a:ext>
            </a:extLst>
          </p:cNvPr>
          <p:cNvSpPr txBox="1">
            <a:spLocks/>
          </p:cNvSpPr>
          <p:nvPr/>
        </p:nvSpPr>
        <p:spPr>
          <a:xfrm>
            <a:off x="4038601" y="6492875"/>
            <a:ext cx="38608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TradeGothic"/>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r>
              <a:rPr lang="en-US">
                <a:solidFill>
                  <a:schemeClr val="bg1"/>
                </a:solidFill>
              </a:rPr>
              <a:t>@SIH Idea submission- Template</a:t>
            </a:r>
            <a:endParaRPr lang="en-US" dirty="0">
              <a:solidFill>
                <a:schemeClr val="bg1"/>
              </a:solidFill>
            </a:endParaRPr>
          </a:p>
        </p:txBody>
      </p:sp>
      <p:sp>
        <p:nvSpPr>
          <p:cNvPr id="5" name="Slide Number Placeholder 2">
            <a:extLst>
              <a:ext uri="{FF2B5EF4-FFF2-40B4-BE49-F238E27FC236}">
                <a16:creationId xmlns:a16="http://schemas.microsoft.com/office/drawing/2014/main" id="{876F283E-AFBA-E183-93A0-A567EAA11355}"/>
              </a:ext>
            </a:extLst>
          </p:cNvPr>
          <p:cNvSpPr txBox="1">
            <a:spLocks/>
          </p:cNvSpPr>
          <p:nvPr/>
        </p:nvSpPr>
        <p:spPr>
          <a:xfrm>
            <a:off x="9347200" y="6491819"/>
            <a:ext cx="28448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fontAlgn="base">
              <a:spcBef>
                <a:spcPct val="0"/>
              </a:spcBef>
              <a:spcAft>
                <a:spcPct val="0"/>
              </a:spcAft>
              <a:defRPr sz="1200" kern="1200">
                <a:solidFill>
                  <a:srgbClr val="898989"/>
                </a:solidFill>
                <a:latin typeface="TradeGothic" pitchFamily="1"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fld id="{B635AFB3-1ACD-44AC-8702-86B1729DF035}" type="slidenum">
              <a:rPr lang="en-US" smtClean="0">
                <a:solidFill>
                  <a:schemeClr val="bg1"/>
                </a:solidFill>
              </a:rPr>
              <a:pPr/>
              <a:t>5</a:t>
            </a:fld>
            <a:endParaRPr lang="en-US" dirty="0">
              <a:solidFill>
                <a:schemeClr val="bg1"/>
              </a:solidFill>
            </a:endParaRPr>
          </a:p>
        </p:txBody>
      </p:sp>
      <p:pic>
        <p:nvPicPr>
          <p:cNvPr id="2" name="Picture 1">
            <a:extLst>
              <a:ext uri="{FF2B5EF4-FFF2-40B4-BE49-F238E27FC236}">
                <a16:creationId xmlns:a16="http://schemas.microsoft.com/office/drawing/2014/main" id="{8A1F26F9-DF83-6F81-CAB3-AB502F73F035}"/>
              </a:ext>
            </a:extLst>
          </p:cNvPr>
          <p:cNvPicPr>
            <a:picLocks noChangeAspect="1"/>
          </p:cNvPicPr>
          <p:nvPr/>
        </p:nvPicPr>
        <p:blipFill>
          <a:blip r:embed="rId31"/>
          <a:stretch>
            <a:fillRect/>
          </a:stretch>
        </p:blipFill>
        <p:spPr>
          <a:xfrm>
            <a:off x="9407331" y="-245622"/>
            <a:ext cx="2658919" cy="1329460"/>
          </a:xfrm>
          <a:prstGeom prst="rect">
            <a:avLst/>
          </a:prstGeom>
        </p:spPr>
      </p:pic>
      <p:pic>
        <p:nvPicPr>
          <p:cNvPr id="9" name="Graphic 8" descr="Satellite dish">
            <a:extLst>
              <a:ext uri="{FF2B5EF4-FFF2-40B4-BE49-F238E27FC236}">
                <a16:creationId xmlns:a16="http://schemas.microsoft.com/office/drawing/2014/main" id="{0F86E32B-AF27-F8E7-B05A-936AB93830E5}"/>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4503411" y="1250475"/>
            <a:ext cx="572660" cy="572660"/>
          </a:xfrm>
          <a:prstGeom prst="rect">
            <a:avLst/>
          </a:prstGeom>
        </p:spPr>
      </p:pic>
      <p:pic>
        <p:nvPicPr>
          <p:cNvPr id="12" name="Graphic 11" descr="Scales of justice">
            <a:extLst>
              <a:ext uri="{FF2B5EF4-FFF2-40B4-BE49-F238E27FC236}">
                <a16:creationId xmlns:a16="http://schemas.microsoft.com/office/drawing/2014/main" id="{AED45DFE-0669-4533-7D64-05CF15DD39DB}"/>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3935689" y="2286547"/>
            <a:ext cx="544186" cy="544186"/>
          </a:xfrm>
          <a:prstGeom prst="rect">
            <a:avLst/>
          </a:prstGeom>
        </p:spPr>
      </p:pic>
      <p:pic>
        <p:nvPicPr>
          <p:cNvPr id="14" name="Graphic 13" descr="Downward trend">
            <a:extLst>
              <a:ext uri="{FF2B5EF4-FFF2-40B4-BE49-F238E27FC236}">
                <a16:creationId xmlns:a16="http://schemas.microsoft.com/office/drawing/2014/main" id="{D6A5EC81-366C-400A-F4C7-FA792D33E19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602190" y="3323341"/>
            <a:ext cx="571347" cy="571347"/>
          </a:xfrm>
          <a:prstGeom prst="rect">
            <a:avLst/>
          </a:prstGeom>
        </p:spPr>
      </p:pic>
      <p:pic>
        <p:nvPicPr>
          <p:cNvPr id="17" name="Graphic 16" descr="Briefcase">
            <a:extLst>
              <a:ext uri="{FF2B5EF4-FFF2-40B4-BE49-F238E27FC236}">
                <a16:creationId xmlns:a16="http://schemas.microsoft.com/office/drawing/2014/main" id="{50C91FB9-7411-A31E-85F7-AE564D55F0A3}"/>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560871" y="5493608"/>
            <a:ext cx="515200" cy="515200"/>
          </a:xfrm>
          <a:prstGeom prst="rect">
            <a:avLst/>
          </a:prstGeom>
        </p:spPr>
      </p:pic>
      <p:pic>
        <p:nvPicPr>
          <p:cNvPr id="19" name="Graphic 18" descr="Target">
            <a:extLst>
              <a:ext uri="{FF2B5EF4-FFF2-40B4-BE49-F238E27FC236}">
                <a16:creationId xmlns:a16="http://schemas.microsoft.com/office/drawing/2014/main" id="{E5F16FD0-740B-08E9-1783-5DD83822AF96}"/>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7149478" y="1193123"/>
            <a:ext cx="670224" cy="670224"/>
          </a:xfrm>
          <a:prstGeom prst="rect">
            <a:avLst/>
          </a:prstGeom>
        </p:spPr>
      </p:pic>
      <p:pic>
        <p:nvPicPr>
          <p:cNvPr id="21" name="Graphic 20" descr="Upward trend">
            <a:extLst>
              <a:ext uri="{FF2B5EF4-FFF2-40B4-BE49-F238E27FC236}">
                <a16:creationId xmlns:a16="http://schemas.microsoft.com/office/drawing/2014/main" id="{D08A5AA3-1B10-1B7D-7500-2C8C938240F8}"/>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7875930" y="2283538"/>
            <a:ext cx="568409" cy="568409"/>
          </a:xfrm>
          <a:prstGeom prst="rect">
            <a:avLst/>
          </a:prstGeom>
        </p:spPr>
      </p:pic>
      <p:sp>
        <p:nvSpPr>
          <p:cNvPr id="8" name="Google Shape;129;p5">
            <a:extLst>
              <a:ext uri="{FF2B5EF4-FFF2-40B4-BE49-F238E27FC236}">
                <a16:creationId xmlns:a16="http://schemas.microsoft.com/office/drawing/2014/main" id="{9FF4B496-6B3B-AFFE-F503-C1738CC5F0D1}"/>
              </a:ext>
            </a:extLst>
          </p:cNvPr>
          <p:cNvSpPr/>
          <p:nvPr/>
        </p:nvSpPr>
        <p:spPr>
          <a:xfrm>
            <a:off x="0" y="6354762"/>
            <a:ext cx="12191999" cy="503238"/>
          </a:xfrm>
          <a:prstGeom prst="rect">
            <a:avLst/>
          </a:prstGeom>
          <a:solidFill>
            <a:srgbClr val="274E13"/>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274E13"/>
              </a:solidFill>
              <a:latin typeface="Calibri"/>
              <a:ea typeface="Calibri"/>
              <a:cs typeface="Calibri"/>
              <a:sym typeface="Calibri"/>
            </a:endParaRPr>
          </a:p>
        </p:txBody>
      </p:sp>
      <p:sp>
        <p:nvSpPr>
          <p:cNvPr id="11" name="Google Shape;132;p5">
            <a:extLst>
              <a:ext uri="{FF2B5EF4-FFF2-40B4-BE49-F238E27FC236}">
                <a16:creationId xmlns:a16="http://schemas.microsoft.com/office/drawing/2014/main" id="{529854DF-F042-F6D8-D13C-A25591600F4D}"/>
              </a:ext>
            </a:extLst>
          </p:cNvPr>
          <p:cNvSpPr txBox="1">
            <a:spLocks/>
          </p:cNvSpPr>
          <p:nvPr/>
        </p:nvSpPr>
        <p:spPr>
          <a:xfrm>
            <a:off x="8890000" y="6508753"/>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9pPr>
          </a:lstStyle>
          <a:p>
            <a:pPr>
              <a:buClr>
                <a:srgbClr val="FFFFFF"/>
              </a:buClr>
              <a:buSzPts val="1200"/>
              <a:buFont typeface="Oswald"/>
              <a:buNone/>
            </a:pPr>
            <a:fld id="{00000000-1234-1234-1234-123412341234}" type="slidenum">
              <a:rPr lang="en-US" b="1" smtClean="0">
                <a:solidFill>
                  <a:srgbClr val="FFFFFF"/>
                </a:solidFill>
              </a:rPr>
              <a:pPr>
                <a:buClr>
                  <a:srgbClr val="FFFFFF"/>
                </a:buClr>
                <a:buSzPts val="1200"/>
                <a:buFont typeface="Oswald"/>
                <a:buNone/>
              </a:pPr>
              <a:t>5</a:t>
            </a:fld>
            <a:endParaRPr lang="en-US" b="1" dirty="0">
              <a:solidFill>
                <a:srgbClr val="FFFFFF"/>
              </a:solidFill>
            </a:endParaRPr>
          </a:p>
        </p:txBody>
      </p:sp>
    </p:spTree>
    <p:extLst>
      <p:ext uri="{BB962C8B-B14F-4D97-AF65-F5344CB8AC3E}">
        <p14:creationId xmlns:p14="http://schemas.microsoft.com/office/powerpoint/2010/main" val="279613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C01A55-0486-D59E-D620-BF3313F32ED5}"/>
              </a:ext>
            </a:extLst>
          </p:cNvPr>
          <p:cNvSpPr txBox="1">
            <a:spLocks/>
          </p:cNvSpPr>
          <p:nvPr/>
        </p:nvSpPr>
        <p:spPr>
          <a:xfrm>
            <a:off x="1790700" y="64293"/>
            <a:ext cx="8610600" cy="896938"/>
          </a:xfrm>
          <a:prstGeom prst="rect">
            <a:avLst/>
          </a:prstGeom>
        </p:spPr>
        <p:txBody>
          <a:bodyPr/>
          <a:lstStyle>
            <a:lvl1pPr algn="ctr" defTabSz="457200" rtl="0" eaLnBrk="1" fontAlgn="base" hangingPunct="1">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adeGothic" charset="0"/>
                <a:ea typeface="ＭＳ Ｐゴシック" charset="0"/>
                <a:cs typeface="ＭＳ Ｐゴシック" charset="0"/>
              </a:defRPr>
            </a:lvl9pPr>
          </a:lstStyle>
          <a:p>
            <a:r>
              <a:rPr lang="en-US" sz="2800" b="1" dirty="0">
                <a:latin typeface="Arial Rounded MT Bold" panose="020F0704030504030204" pitchFamily="34" charset="0"/>
                <a:ea typeface="ＭＳ Ｐゴシック" pitchFamily="1" charset="-128"/>
                <a:cs typeface="Times New Roman" panose="02020603050405020304" pitchFamily="18" charset="0"/>
              </a:rPr>
              <a:t>RESEARCH  AND REFERENCES</a:t>
            </a:r>
          </a:p>
        </p:txBody>
      </p:sp>
      <p:sp>
        <p:nvSpPr>
          <p:cNvPr id="7" name="Rectangle 6">
            <a:extLst>
              <a:ext uri="{FF2B5EF4-FFF2-40B4-BE49-F238E27FC236}">
                <a16:creationId xmlns:a16="http://schemas.microsoft.com/office/drawing/2014/main" id="{71559601-2187-109E-6AEE-79C760455FFB}"/>
              </a:ext>
            </a:extLst>
          </p:cNvPr>
          <p:cNvSpPr/>
          <p:nvPr/>
        </p:nvSpPr>
        <p:spPr>
          <a:xfrm>
            <a:off x="59268" y="687221"/>
            <a:ext cx="5977750" cy="5667541"/>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500960-FEBE-AA36-0E0A-55276B39CC0C}"/>
              </a:ext>
            </a:extLst>
          </p:cNvPr>
          <p:cNvSpPr>
            <a:spLocks noChangeArrowheads="1"/>
          </p:cNvSpPr>
          <p:nvPr/>
        </p:nvSpPr>
        <p:spPr bwMode="auto">
          <a:xfrm>
            <a:off x="0" y="6490764"/>
            <a:ext cx="12191999" cy="367236"/>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2" name="Footer Placeholder 1">
            <a:extLst>
              <a:ext uri="{FF2B5EF4-FFF2-40B4-BE49-F238E27FC236}">
                <a16:creationId xmlns:a16="http://schemas.microsoft.com/office/drawing/2014/main" id="{7FF4A17C-EE0A-E009-3FDB-791A6F8FA562}"/>
              </a:ext>
            </a:extLst>
          </p:cNvPr>
          <p:cNvSpPr>
            <a:spLocks noGrp="1"/>
          </p:cNvSpPr>
          <p:nvPr>
            <p:ph type="ftr" sz="quarter" idx="11"/>
          </p:nvPr>
        </p:nvSpPr>
        <p:spPr>
          <a:xfrm>
            <a:off x="4038601" y="6492875"/>
            <a:ext cx="3860800" cy="365125"/>
          </a:xfrm>
        </p:spPr>
        <p:txBody>
          <a:bodyPr/>
          <a:lstStyle/>
          <a:p>
            <a:pPr>
              <a:defRPr/>
            </a:pPr>
            <a:r>
              <a:rPr lang="en-US" dirty="0">
                <a:solidFill>
                  <a:schemeClr val="bg1"/>
                </a:solidFill>
              </a:rPr>
              <a:t>@SIH Idea submission- Template</a:t>
            </a:r>
          </a:p>
        </p:txBody>
      </p:sp>
      <p:sp>
        <p:nvSpPr>
          <p:cNvPr id="3" name="Slide Number Placeholder 2">
            <a:extLst>
              <a:ext uri="{FF2B5EF4-FFF2-40B4-BE49-F238E27FC236}">
                <a16:creationId xmlns:a16="http://schemas.microsoft.com/office/drawing/2014/main" id="{1563258B-7B91-4DAB-8FAB-A2C2D09FD410}"/>
              </a:ext>
            </a:extLst>
          </p:cNvPr>
          <p:cNvSpPr>
            <a:spLocks noGrp="1"/>
          </p:cNvSpPr>
          <p:nvPr>
            <p:ph type="sldNum" sz="quarter" idx="12"/>
          </p:nvPr>
        </p:nvSpPr>
        <p:spPr>
          <a:xfrm>
            <a:off x="9347200" y="6491819"/>
            <a:ext cx="2844800" cy="365125"/>
          </a:xfrm>
        </p:spPr>
        <p:txBody>
          <a:bodyPr/>
          <a:lstStyle/>
          <a:p>
            <a:fld id="{B635AFB3-1ACD-44AC-8702-86B1729DF035}" type="slidenum">
              <a:rPr lang="en-US" smtClean="0">
                <a:solidFill>
                  <a:schemeClr val="bg1"/>
                </a:solidFill>
              </a:rPr>
              <a:pPr/>
              <a:t>6</a:t>
            </a:fld>
            <a:endParaRPr lang="en-US" dirty="0">
              <a:solidFill>
                <a:schemeClr val="bg1"/>
              </a:solidFill>
            </a:endParaRPr>
          </a:p>
        </p:txBody>
      </p:sp>
      <p:sp>
        <p:nvSpPr>
          <p:cNvPr id="9" name="Rectangle 8">
            <a:extLst>
              <a:ext uri="{FF2B5EF4-FFF2-40B4-BE49-F238E27FC236}">
                <a16:creationId xmlns:a16="http://schemas.microsoft.com/office/drawing/2014/main" id="{B086753A-81AD-D938-D84B-14B2D249DDA8}"/>
              </a:ext>
            </a:extLst>
          </p:cNvPr>
          <p:cNvSpPr/>
          <p:nvPr/>
        </p:nvSpPr>
        <p:spPr>
          <a:xfrm>
            <a:off x="188992" y="785759"/>
            <a:ext cx="5709814" cy="550182"/>
          </a:xfrm>
          <a:prstGeom prst="rect">
            <a:avLst/>
          </a:prstGeom>
          <a:solidFill>
            <a:schemeClr val="bg1"/>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659508-4238-BD55-0BAF-BD16F0249469}"/>
              </a:ext>
            </a:extLst>
          </p:cNvPr>
          <p:cNvSpPr txBox="1"/>
          <p:nvPr/>
        </p:nvSpPr>
        <p:spPr>
          <a:xfrm>
            <a:off x="856363" y="850288"/>
            <a:ext cx="4832689" cy="584775"/>
          </a:xfrm>
          <a:prstGeom prst="rect">
            <a:avLst/>
          </a:prstGeom>
          <a:noFill/>
        </p:spPr>
        <p:txBody>
          <a:bodyPr wrap="square" rtlCol="0">
            <a:spAutoFit/>
          </a:bodyPr>
          <a:lstStyle/>
          <a:p>
            <a:r>
              <a:rPr lang="en-US" sz="1800" dirty="0">
                <a:latin typeface="Berlin Sans FB" panose="020E0602020502020306" pitchFamily="34" charset="0"/>
              </a:rPr>
              <a:t>Research on ML for Deepfake Video Detection</a:t>
            </a:r>
          </a:p>
          <a:p>
            <a:endParaRPr lang="en-US" dirty="0"/>
          </a:p>
        </p:txBody>
      </p:sp>
      <p:sp>
        <p:nvSpPr>
          <p:cNvPr id="12" name="Rectangle 11">
            <a:extLst>
              <a:ext uri="{FF2B5EF4-FFF2-40B4-BE49-F238E27FC236}">
                <a16:creationId xmlns:a16="http://schemas.microsoft.com/office/drawing/2014/main" id="{CF007A49-841C-B0CF-347C-73C53DC683A8}"/>
              </a:ext>
            </a:extLst>
          </p:cNvPr>
          <p:cNvSpPr/>
          <p:nvPr/>
        </p:nvSpPr>
        <p:spPr>
          <a:xfrm>
            <a:off x="6095999" y="687222"/>
            <a:ext cx="6036733" cy="5722046"/>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7AC553-72F1-1468-6493-DDA54C10E8C1}"/>
              </a:ext>
            </a:extLst>
          </p:cNvPr>
          <p:cNvSpPr/>
          <p:nvPr/>
        </p:nvSpPr>
        <p:spPr>
          <a:xfrm>
            <a:off x="6235701" y="787740"/>
            <a:ext cx="5767304" cy="550182"/>
          </a:xfrm>
          <a:prstGeom prst="rect">
            <a:avLst/>
          </a:prstGeom>
          <a:solidFill>
            <a:schemeClr val="bg1"/>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6CA0D64-3CD2-922C-9260-26B16861E844}"/>
              </a:ext>
            </a:extLst>
          </p:cNvPr>
          <p:cNvSpPr txBox="1"/>
          <p:nvPr/>
        </p:nvSpPr>
        <p:spPr>
          <a:xfrm>
            <a:off x="6727591" y="818902"/>
            <a:ext cx="4981392" cy="369332"/>
          </a:xfrm>
          <a:prstGeom prst="rect">
            <a:avLst/>
          </a:prstGeom>
          <a:noFill/>
        </p:spPr>
        <p:txBody>
          <a:bodyPr wrap="square" rtlCol="0">
            <a:spAutoFit/>
          </a:bodyPr>
          <a:lstStyle/>
          <a:p>
            <a:r>
              <a:rPr lang="en-US" sz="1800" dirty="0">
                <a:latin typeface="Berlin Sans FB" panose="020E0602020502020306" pitchFamily="34" charset="0"/>
              </a:rPr>
              <a:t>Research on ML for Deepfake Audio Detection</a:t>
            </a:r>
          </a:p>
        </p:txBody>
      </p:sp>
      <p:sp>
        <p:nvSpPr>
          <p:cNvPr id="14" name="Rectangle 13">
            <a:extLst>
              <a:ext uri="{FF2B5EF4-FFF2-40B4-BE49-F238E27FC236}">
                <a16:creationId xmlns:a16="http://schemas.microsoft.com/office/drawing/2014/main" id="{D62276FB-4B33-7E94-2F72-244C48E33872}"/>
              </a:ext>
            </a:extLst>
          </p:cNvPr>
          <p:cNvSpPr/>
          <p:nvPr/>
        </p:nvSpPr>
        <p:spPr>
          <a:xfrm>
            <a:off x="188995" y="1400471"/>
            <a:ext cx="5709813" cy="2551241"/>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68EF422-D1AD-308B-EB2A-46650E56C397}"/>
              </a:ext>
            </a:extLst>
          </p:cNvPr>
          <p:cNvSpPr txBox="1"/>
          <p:nvPr/>
        </p:nvSpPr>
        <p:spPr>
          <a:xfrm>
            <a:off x="180117" y="1387967"/>
            <a:ext cx="5709813" cy="2492990"/>
          </a:xfrm>
          <a:prstGeom prst="rect">
            <a:avLst/>
          </a:prstGeom>
          <a:solidFill>
            <a:schemeClr val="accent3">
              <a:lumMod val="40000"/>
              <a:lumOff val="60000"/>
            </a:schemeClr>
          </a:solidFill>
        </p:spPr>
        <p:txBody>
          <a:bodyPr wrap="square" rtlCol="0">
            <a:spAutoFit/>
          </a:bodyPr>
          <a:lstStyle/>
          <a:p>
            <a:r>
              <a:rPr lang="en-US" sz="1200" b="1" dirty="0">
                <a:latin typeface="+mj-lt"/>
              </a:rPr>
              <a:t>Research Paper:</a:t>
            </a:r>
            <a:endParaRPr lang="en-US" sz="1200" dirty="0">
              <a:latin typeface="+mj-lt"/>
            </a:endParaRPr>
          </a:p>
          <a:p>
            <a:pPr marL="171450" indent="-171450">
              <a:buFont typeface="Wingdings" panose="05000000000000000000" pitchFamily="2" charset="2"/>
              <a:buChar char="q"/>
            </a:pPr>
            <a:r>
              <a:rPr lang="en-US" sz="1200" b="1" dirty="0">
                <a:latin typeface="+mj-lt"/>
              </a:rPr>
              <a:t>Title: </a:t>
            </a:r>
            <a:r>
              <a:rPr lang="en-US" sz="1200" dirty="0">
                <a:latin typeface="+mj-lt"/>
              </a:rPr>
              <a:t> " An Enhanced Deep Learning-Based DeepFake Video Detection and Classification System "</a:t>
            </a:r>
          </a:p>
          <a:p>
            <a:pPr marL="171450" indent="-171450">
              <a:buFont typeface="Wingdings" panose="05000000000000000000" pitchFamily="2" charset="2"/>
              <a:buChar char="q"/>
            </a:pPr>
            <a:r>
              <a:rPr lang="en-US" sz="1200" b="1" dirty="0">
                <a:latin typeface="+mj-lt"/>
              </a:rPr>
              <a:t>Authors:</a:t>
            </a:r>
            <a:r>
              <a:rPr lang="en-US" sz="1200" dirty="0">
                <a:latin typeface="+mj-lt"/>
              </a:rPr>
              <a:t> Cheng-Chi Lee, et al</a:t>
            </a:r>
          </a:p>
          <a:p>
            <a:pPr marL="171450" indent="-171450">
              <a:buFont typeface="Wingdings" panose="05000000000000000000" pitchFamily="2" charset="2"/>
              <a:buChar char="q"/>
            </a:pPr>
            <a:r>
              <a:rPr lang="en-US" sz="1200" b="1" dirty="0">
                <a:latin typeface="+mj-lt"/>
              </a:rPr>
              <a:t>Journal:</a:t>
            </a:r>
            <a:r>
              <a:rPr lang="en-US" sz="1200" dirty="0">
                <a:latin typeface="+mj-lt"/>
              </a:rPr>
              <a:t>  Electronics,2023</a:t>
            </a:r>
          </a:p>
          <a:p>
            <a:pPr marL="171450" indent="-171450">
              <a:buFont typeface="Wingdings" panose="05000000000000000000" pitchFamily="2" charset="2"/>
              <a:buChar char="q"/>
            </a:pPr>
            <a:r>
              <a:rPr lang="en-US" sz="1200" b="1" dirty="0">
                <a:latin typeface="+mj-lt"/>
              </a:rPr>
              <a:t>Summary:</a:t>
            </a:r>
            <a:r>
              <a:rPr lang="en-US" sz="1200" dirty="0">
                <a:latin typeface="+mj-lt"/>
              </a:rPr>
              <a:t> This study proposes a deep learning model using a five-layered convolutional neural network (CNN) enhanced with ReLU for deepfake video detection. The model was evaluated on datasets like Face2Face and first-order motion, achieving a prediction accuracy of 74% for DeepFake videos and 68% for Face2Face videos.</a:t>
            </a:r>
          </a:p>
          <a:p>
            <a:endParaRPr lang="en-US" sz="1200" dirty="0">
              <a:latin typeface="+mj-lt"/>
            </a:endParaRPr>
          </a:p>
          <a:p>
            <a:pPr marL="171450" indent="-171450">
              <a:buFont typeface="Wingdings" panose="05000000000000000000" pitchFamily="2" charset="2"/>
              <a:buChar char="q"/>
            </a:pPr>
            <a:r>
              <a:rPr lang="en-US" sz="1200" b="1" dirty="0">
                <a:latin typeface="+mj-lt"/>
              </a:rPr>
              <a:t>LINK: </a:t>
            </a:r>
            <a:r>
              <a:rPr lang="en-US" sz="1200" dirty="0">
                <a:latin typeface="+mj-lt"/>
                <a:hlinkClick r:id="rId2"/>
              </a:rPr>
              <a:t>Click Here</a:t>
            </a:r>
            <a:endParaRPr lang="en-US" sz="1200" dirty="0">
              <a:latin typeface="+mj-lt"/>
            </a:endParaRPr>
          </a:p>
          <a:p>
            <a:endParaRPr lang="en-US" sz="1200" dirty="0"/>
          </a:p>
        </p:txBody>
      </p:sp>
      <p:sp>
        <p:nvSpPr>
          <p:cNvPr id="22" name="Rectangle 21">
            <a:extLst>
              <a:ext uri="{FF2B5EF4-FFF2-40B4-BE49-F238E27FC236}">
                <a16:creationId xmlns:a16="http://schemas.microsoft.com/office/drawing/2014/main" id="{E90FEBC7-6565-63DE-ED88-CDF2215E5A63}"/>
              </a:ext>
            </a:extLst>
          </p:cNvPr>
          <p:cNvSpPr/>
          <p:nvPr/>
        </p:nvSpPr>
        <p:spPr>
          <a:xfrm>
            <a:off x="188993" y="4015474"/>
            <a:ext cx="5709813" cy="2319178"/>
          </a:xfrm>
          <a:prstGeom prst="rect">
            <a:avLst/>
          </a:prstGeom>
          <a:solidFill>
            <a:schemeClr val="accent4">
              <a:lumMod val="20000"/>
              <a:lumOff val="80000"/>
            </a:schemeClr>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E030CDD-D296-EAEC-7E41-266D557770E4}"/>
              </a:ext>
            </a:extLst>
          </p:cNvPr>
          <p:cNvSpPr txBox="1"/>
          <p:nvPr/>
        </p:nvSpPr>
        <p:spPr>
          <a:xfrm>
            <a:off x="188992" y="4001386"/>
            <a:ext cx="5700938" cy="2331407"/>
          </a:xfrm>
          <a:prstGeom prst="rect">
            <a:avLst/>
          </a:prstGeom>
          <a:solidFill>
            <a:schemeClr val="bg1">
              <a:lumMod val="95000"/>
            </a:schemeClr>
          </a:solidFill>
        </p:spPr>
        <p:txBody>
          <a:bodyPr wrap="square" rtlCol="0">
            <a:spAutoFit/>
          </a:bodyPr>
          <a:lstStyle/>
          <a:p>
            <a:r>
              <a:rPr lang="en-US" sz="1250" b="1" dirty="0">
                <a:latin typeface="+mj-lt"/>
              </a:rPr>
              <a:t>Research Paper:</a:t>
            </a:r>
            <a:endParaRPr lang="en-US" sz="1250" dirty="0">
              <a:latin typeface="+mj-lt"/>
            </a:endParaRPr>
          </a:p>
          <a:p>
            <a:pPr marL="171450" indent="-171450">
              <a:buFont typeface="Wingdings" panose="05000000000000000000" pitchFamily="2" charset="2"/>
              <a:buChar char="q"/>
            </a:pPr>
            <a:r>
              <a:rPr lang="en-US" sz="1250" b="1" dirty="0">
                <a:latin typeface="+mj-lt"/>
              </a:rPr>
              <a:t>Title:</a:t>
            </a:r>
            <a:r>
              <a:rPr lang="en-US" sz="1250" dirty="0">
                <a:latin typeface="+mj-lt"/>
              </a:rPr>
              <a:t> " Deepfake Video Detection: Challenges and Opportunities "</a:t>
            </a:r>
          </a:p>
          <a:p>
            <a:pPr marL="171450" indent="-171450">
              <a:buFont typeface="Wingdings" panose="05000000000000000000" pitchFamily="2" charset="2"/>
              <a:buChar char="q"/>
            </a:pPr>
            <a:r>
              <a:rPr lang="en-US" sz="1250" b="1" dirty="0">
                <a:latin typeface="+mj-lt"/>
              </a:rPr>
              <a:t>Authors:</a:t>
            </a:r>
            <a:r>
              <a:rPr lang="en-US" sz="1250" dirty="0">
                <a:latin typeface="+mj-lt"/>
              </a:rPr>
              <a:t> Hemanth Karnati</a:t>
            </a:r>
          </a:p>
          <a:p>
            <a:pPr marL="171450" indent="-171450">
              <a:buFont typeface="Wingdings" panose="05000000000000000000" pitchFamily="2" charset="2"/>
              <a:buChar char="q"/>
            </a:pPr>
            <a:r>
              <a:rPr lang="en-US" sz="1250" b="1" dirty="0">
                <a:latin typeface="+mj-lt"/>
              </a:rPr>
              <a:t>Journal:</a:t>
            </a:r>
            <a:r>
              <a:rPr lang="en-US" sz="1250" dirty="0">
                <a:latin typeface="+mj-lt"/>
              </a:rPr>
              <a:t> : Artificial Intelligence Review, 2023</a:t>
            </a:r>
          </a:p>
          <a:p>
            <a:r>
              <a:rPr lang="en-US" sz="1250" b="1" dirty="0">
                <a:latin typeface="+mj-lt"/>
              </a:rPr>
              <a:t>Summary:</a:t>
            </a:r>
            <a:r>
              <a:rPr lang="en-US" sz="1250" dirty="0">
                <a:latin typeface="+mj-lt"/>
              </a:rPr>
              <a:t> This paper reviews deepfake generation and detection methods, categorizing them into traditional approaches, deep learning-based methods, and blockchain-based techniques. It identifies gaps in current detection technologies, emphasizing the need for real-world application and improved dataset quality.</a:t>
            </a:r>
          </a:p>
          <a:p>
            <a:pPr marL="171450" indent="-171450">
              <a:buFont typeface="Wingdings" panose="05000000000000000000" pitchFamily="2" charset="2"/>
              <a:buChar char="q"/>
            </a:pPr>
            <a:endParaRPr lang="en-US" sz="1250" dirty="0">
              <a:latin typeface="+mj-lt"/>
            </a:endParaRPr>
          </a:p>
          <a:p>
            <a:pPr marL="171450" indent="-171450">
              <a:buFont typeface="Wingdings" panose="05000000000000000000" pitchFamily="2" charset="2"/>
              <a:buChar char="q"/>
            </a:pPr>
            <a:r>
              <a:rPr lang="en-US" sz="1250" b="1" dirty="0">
                <a:latin typeface="+mj-lt"/>
              </a:rPr>
              <a:t>Link:</a:t>
            </a:r>
            <a:r>
              <a:rPr lang="en-US" sz="1250" dirty="0">
                <a:latin typeface="+mj-lt"/>
              </a:rPr>
              <a:t> </a:t>
            </a:r>
            <a:r>
              <a:rPr lang="en-US" sz="1250" dirty="0"/>
              <a:t>​</a:t>
            </a:r>
            <a:r>
              <a:rPr lang="en-US" sz="1250" dirty="0">
                <a:hlinkClick r:id="rId3"/>
              </a:rPr>
              <a:t>Click Here</a:t>
            </a:r>
            <a:endParaRPr lang="en-US" sz="1250" dirty="0"/>
          </a:p>
          <a:p>
            <a:r>
              <a:rPr lang="en-US" sz="800" dirty="0"/>
              <a:t>w</a:t>
            </a:r>
          </a:p>
        </p:txBody>
      </p:sp>
      <p:sp>
        <p:nvSpPr>
          <p:cNvPr id="23" name="Rectangle 22">
            <a:extLst>
              <a:ext uri="{FF2B5EF4-FFF2-40B4-BE49-F238E27FC236}">
                <a16:creationId xmlns:a16="http://schemas.microsoft.com/office/drawing/2014/main" id="{002B5B18-7561-CA7D-87FA-6544AA45233A}"/>
              </a:ext>
            </a:extLst>
          </p:cNvPr>
          <p:cNvSpPr/>
          <p:nvPr/>
        </p:nvSpPr>
        <p:spPr>
          <a:xfrm>
            <a:off x="6244575" y="1393591"/>
            <a:ext cx="5767304" cy="2551241"/>
          </a:xfrm>
          <a:prstGeom prst="rect">
            <a:avLst/>
          </a:prstGeom>
          <a:solidFill>
            <a:srgbClr val="9FF3B5"/>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C54BD0E-FA6D-BB7C-39BC-14837BCC50B6}"/>
              </a:ext>
            </a:extLst>
          </p:cNvPr>
          <p:cNvSpPr/>
          <p:nvPr/>
        </p:nvSpPr>
        <p:spPr>
          <a:xfrm>
            <a:off x="6235701" y="4026328"/>
            <a:ext cx="5767304" cy="2308324"/>
          </a:xfrm>
          <a:prstGeom prst="rect">
            <a:avLst/>
          </a:prstGeom>
          <a:solidFill>
            <a:srgbClr val="9FF3B5"/>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C64AEC59-E062-415D-C2FB-525F575DA861}"/>
              </a:ext>
            </a:extLst>
          </p:cNvPr>
          <p:cNvSpPr txBox="1"/>
          <p:nvPr/>
        </p:nvSpPr>
        <p:spPr>
          <a:xfrm>
            <a:off x="6244576" y="1383266"/>
            <a:ext cx="5758430" cy="2569934"/>
          </a:xfrm>
          <a:prstGeom prst="rect">
            <a:avLst/>
          </a:prstGeom>
          <a:solidFill>
            <a:schemeClr val="accent3">
              <a:lumMod val="40000"/>
              <a:lumOff val="60000"/>
            </a:schemeClr>
          </a:solidFill>
        </p:spPr>
        <p:txBody>
          <a:bodyPr wrap="square" rtlCol="0">
            <a:spAutoFit/>
          </a:bodyPr>
          <a:lstStyle/>
          <a:p>
            <a:r>
              <a:rPr lang="en-US" sz="1200" b="1" dirty="0">
                <a:latin typeface="+mj-lt"/>
              </a:rPr>
              <a:t>Research Paper: </a:t>
            </a:r>
            <a:endParaRPr lang="en-US" sz="1200" dirty="0">
              <a:latin typeface="+mj-lt"/>
            </a:endParaRPr>
          </a:p>
          <a:p>
            <a:pPr marL="171450" indent="-171450">
              <a:buFont typeface="Wingdings" panose="05000000000000000000" pitchFamily="2" charset="2"/>
              <a:buChar char="q"/>
            </a:pPr>
            <a:r>
              <a:rPr lang="en-US" sz="1200" b="1" dirty="0">
                <a:latin typeface="+mj-lt"/>
              </a:rPr>
              <a:t>Title:</a:t>
            </a:r>
            <a:r>
              <a:rPr lang="en-US" sz="1200" dirty="0">
                <a:latin typeface="+mj-lt"/>
              </a:rPr>
              <a:t> "Detection of Fake Audio: A Deep Learning-Based Comprehensive Survey"</a:t>
            </a:r>
          </a:p>
          <a:p>
            <a:pPr marL="171450" indent="-171450">
              <a:buFont typeface="Wingdings" panose="05000000000000000000" pitchFamily="2" charset="2"/>
              <a:buChar char="q"/>
            </a:pPr>
            <a:r>
              <a:rPr lang="en-US" sz="1200" b="1" dirty="0">
                <a:latin typeface="+mj-lt"/>
              </a:rPr>
              <a:t>Authors: </a:t>
            </a:r>
            <a:r>
              <a:rPr lang="en-US" sz="1200" dirty="0">
                <a:latin typeface="+mj-lt"/>
              </a:rPr>
              <a:t>Y. Ren, W. Liu, et al.</a:t>
            </a:r>
            <a:r>
              <a:rPr lang="en-US" sz="1200" b="0" i="0" dirty="0">
                <a:effectLst/>
                <a:latin typeface="Times New Roman" panose="02020603050405020304" pitchFamily="18" charset="0"/>
              </a:rPr>
              <a:t>.</a:t>
            </a:r>
            <a:endParaRPr lang="en-US" sz="1200" dirty="0">
              <a:latin typeface="+mj-lt"/>
            </a:endParaRPr>
          </a:p>
          <a:p>
            <a:pPr marL="171450" indent="-171450">
              <a:buFont typeface="Wingdings" panose="05000000000000000000" pitchFamily="2" charset="2"/>
              <a:buChar char="q"/>
            </a:pPr>
            <a:r>
              <a:rPr lang="en-US" sz="1200" b="1" dirty="0">
                <a:latin typeface="+mj-lt"/>
              </a:rPr>
              <a:t>Journal: </a:t>
            </a:r>
            <a:r>
              <a:rPr lang="en-US" sz="1200" dirty="0">
                <a:latin typeface="+mj-lt"/>
              </a:rPr>
              <a:t>Springer</a:t>
            </a:r>
          </a:p>
          <a:p>
            <a:r>
              <a:rPr lang="en-US" sz="1200" b="1" dirty="0">
                <a:latin typeface="+mj-lt"/>
              </a:rPr>
              <a:t>Summary:</a:t>
            </a:r>
            <a:r>
              <a:rPr lang="en-US" sz="1200" dirty="0">
                <a:latin typeface="+mj-lt"/>
              </a:rPr>
              <a:t> : This paper presents a comprehensive survey on the detection of fake audio using deep learning techniques. It explores various machine learning frameworks, focusing on methods like CNNs and RNNs for detecting synthetic or manipulated audio files. The paper also reviews the challenges faced in generalizing deepfake detection systems across different datasets.</a:t>
            </a:r>
          </a:p>
          <a:p>
            <a:endParaRPr lang="en-US" sz="1200" dirty="0"/>
          </a:p>
          <a:p>
            <a:pPr marL="171450" indent="-171450">
              <a:buFont typeface="Wingdings" panose="05000000000000000000" pitchFamily="2" charset="2"/>
              <a:buChar char="q"/>
            </a:pPr>
            <a:endParaRPr lang="en-US" sz="1200" b="1" dirty="0">
              <a:latin typeface="+mj-lt"/>
            </a:endParaRPr>
          </a:p>
          <a:p>
            <a:pPr marL="171450" indent="-171450">
              <a:buFont typeface="Wingdings" panose="05000000000000000000" pitchFamily="2" charset="2"/>
              <a:buChar char="q"/>
            </a:pPr>
            <a:r>
              <a:rPr lang="en-US" sz="1200" b="1" dirty="0">
                <a:latin typeface="+mj-lt"/>
              </a:rPr>
              <a:t>Link: </a:t>
            </a:r>
            <a:r>
              <a:rPr lang="en-US" sz="1200" dirty="0">
                <a:latin typeface="+mj-lt"/>
                <a:hlinkClick r:id="rId4"/>
              </a:rPr>
              <a:t>Click Here</a:t>
            </a:r>
            <a:endParaRPr lang="en-US" sz="1200" dirty="0">
              <a:latin typeface="+mj-lt"/>
            </a:endParaRPr>
          </a:p>
          <a:p>
            <a:r>
              <a:rPr lang="en-US" sz="400" dirty="0">
                <a:latin typeface="+mj-lt"/>
              </a:rPr>
              <a:t>w</a:t>
            </a:r>
          </a:p>
        </p:txBody>
      </p:sp>
      <p:sp>
        <p:nvSpPr>
          <p:cNvPr id="26" name="TextBox 25">
            <a:extLst>
              <a:ext uri="{FF2B5EF4-FFF2-40B4-BE49-F238E27FC236}">
                <a16:creationId xmlns:a16="http://schemas.microsoft.com/office/drawing/2014/main" id="{F9DC2B08-07EF-53FA-CE29-F7E17212CC92}"/>
              </a:ext>
            </a:extLst>
          </p:cNvPr>
          <p:cNvSpPr txBox="1"/>
          <p:nvPr/>
        </p:nvSpPr>
        <p:spPr>
          <a:xfrm>
            <a:off x="6235701" y="4004571"/>
            <a:ext cx="5784776" cy="2308324"/>
          </a:xfrm>
          <a:prstGeom prst="rect">
            <a:avLst/>
          </a:prstGeom>
          <a:solidFill>
            <a:schemeClr val="bg1">
              <a:lumMod val="95000"/>
            </a:schemeClr>
          </a:solidFill>
        </p:spPr>
        <p:txBody>
          <a:bodyPr wrap="square" rtlCol="0">
            <a:spAutoFit/>
          </a:bodyPr>
          <a:lstStyle/>
          <a:p>
            <a:r>
              <a:rPr lang="en-US" sz="1200" b="1" dirty="0"/>
              <a:t>Research Paper :</a:t>
            </a:r>
            <a:r>
              <a:rPr lang="en-US" sz="1200" dirty="0"/>
              <a:t>.</a:t>
            </a:r>
          </a:p>
          <a:p>
            <a:pPr marL="285750" indent="-285750">
              <a:buFont typeface="Wingdings" panose="05000000000000000000" pitchFamily="2" charset="2"/>
              <a:buChar char="q"/>
            </a:pPr>
            <a:r>
              <a:rPr lang="en-US" sz="1200" b="1" dirty="0"/>
              <a:t>Title:</a:t>
            </a:r>
            <a:r>
              <a:rPr lang="en-US" sz="1200" dirty="0"/>
              <a:t> "Detecting Deepfake Voice Using Explainable Deep Learning Technique"</a:t>
            </a:r>
          </a:p>
          <a:p>
            <a:pPr marL="285750" indent="-285750">
              <a:buFont typeface="Wingdings" panose="05000000000000000000" pitchFamily="2" charset="2"/>
              <a:buChar char="q"/>
            </a:pPr>
            <a:r>
              <a:rPr lang="en-US" sz="1200" b="1" dirty="0"/>
              <a:t>Authors:</a:t>
            </a:r>
            <a:r>
              <a:rPr lang="en-US" sz="1200" dirty="0"/>
              <a:t> S.-Y. Lim, D.-K. Chae</a:t>
            </a:r>
          </a:p>
          <a:p>
            <a:pPr marL="285750" indent="-285750">
              <a:buFont typeface="Wingdings" panose="05000000000000000000" pitchFamily="2" charset="2"/>
              <a:buChar char="q"/>
            </a:pPr>
            <a:r>
              <a:rPr lang="en-US" sz="1200" b="1" dirty="0"/>
              <a:t>Journal:</a:t>
            </a:r>
            <a:r>
              <a:rPr lang="en-US" sz="1200" dirty="0"/>
              <a:t> I: Applied Sciences</a:t>
            </a:r>
          </a:p>
          <a:p>
            <a:pPr marL="285750" indent="-285750">
              <a:buFont typeface="Wingdings" panose="05000000000000000000" pitchFamily="2" charset="2"/>
              <a:buChar char="q"/>
            </a:pPr>
            <a:r>
              <a:rPr lang="en-US" sz="1200" b="1" dirty="0"/>
              <a:t>Summary:</a:t>
            </a:r>
            <a:r>
              <a:rPr lang="en-US" sz="1200" dirty="0"/>
              <a:t> : This research outlines the use of explainable AI for deepfake voice detection, providing insights into how neural networks identify anomalies in audio signals. It highlights the importance of making AI decisions interpretable for better understanding and improvement of detection techniques.</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sz="1200" b="1" dirty="0"/>
              <a:t>Link</a:t>
            </a:r>
            <a:r>
              <a:rPr lang="en-US" sz="1200" b="1"/>
              <a:t>:</a:t>
            </a:r>
            <a:r>
              <a:rPr lang="en-US" sz="1200"/>
              <a:t> </a:t>
            </a:r>
            <a:r>
              <a:rPr lang="en-US" sz="1200">
                <a:hlinkClick r:id="rId5"/>
              </a:rPr>
              <a:t>Click </a:t>
            </a:r>
            <a:r>
              <a:rPr lang="en-US" sz="1200" dirty="0">
                <a:hlinkClick r:id="rId5"/>
              </a:rPr>
              <a:t>Here</a:t>
            </a:r>
            <a:endParaRPr lang="en-US" sz="1200" dirty="0"/>
          </a:p>
          <a:p>
            <a:pPr marL="285750" indent="-285750">
              <a:buFont typeface="Wingdings" panose="05000000000000000000" pitchFamily="2" charset="2"/>
              <a:buChar char="q"/>
            </a:pPr>
            <a:endParaRPr lang="en-US" sz="1200" dirty="0"/>
          </a:p>
        </p:txBody>
      </p:sp>
      <p:pic>
        <p:nvPicPr>
          <p:cNvPr id="6" name="Picture 5">
            <a:extLst>
              <a:ext uri="{FF2B5EF4-FFF2-40B4-BE49-F238E27FC236}">
                <a16:creationId xmlns:a16="http://schemas.microsoft.com/office/drawing/2014/main" id="{BCBD8EBD-5205-3F38-FA97-1C19AEA01337}"/>
              </a:ext>
            </a:extLst>
          </p:cNvPr>
          <p:cNvPicPr>
            <a:picLocks noChangeAspect="1"/>
          </p:cNvPicPr>
          <p:nvPr/>
        </p:nvPicPr>
        <p:blipFill>
          <a:blip r:embed="rId6"/>
          <a:stretch>
            <a:fillRect/>
          </a:stretch>
        </p:blipFill>
        <p:spPr>
          <a:xfrm>
            <a:off x="9562288" y="-245622"/>
            <a:ext cx="2440717" cy="1220359"/>
          </a:xfrm>
          <a:prstGeom prst="rect">
            <a:avLst/>
          </a:prstGeom>
        </p:spPr>
      </p:pic>
      <p:sp>
        <p:nvSpPr>
          <p:cNvPr id="5" name="Google Shape;139;p6">
            <a:extLst>
              <a:ext uri="{FF2B5EF4-FFF2-40B4-BE49-F238E27FC236}">
                <a16:creationId xmlns:a16="http://schemas.microsoft.com/office/drawing/2014/main" id="{16CF3B68-1896-6927-6328-6F724F4E51B7}"/>
              </a:ext>
            </a:extLst>
          </p:cNvPr>
          <p:cNvSpPr/>
          <p:nvPr/>
        </p:nvSpPr>
        <p:spPr>
          <a:xfrm>
            <a:off x="0" y="6354762"/>
            <a:ext cx="12191999" cy="503238"/>
          </a:xfrm>
          <a:prstGeom prst="rect">
            <a:avLst/>
          </a:prstGeom>
          <a:solidFill>
            <a:srgbClr val="274E13"/>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953734"/>
              </a:solidFill>
              <a:latin typeface="Calibri"/>
              <a:ea typeface="Calibri"/>
              <a:cs typeface="Calibri"/>
              <a:sym typeface="Calibri"/>
            </a:endParaRPr>
          </a:p>
        </p:txBody>
      </p:sp>
      <p:sp>
        <p:nvSpPr>
          <p:cNvPr id="15" name="Google Shape;142;p6">
            <a:extLst>
              <a:ext uri="{FF2B5EF4-FFF2-40B4-BE49-F238E27FC236}">
                <a16:creationId xmlns:a16="http://schemas.microsoft.com/office/drawing/2014/main" id="{B6C111D3-056E-DC77-C6A8-0BB98582433A}"/>
              </a:ext>
            </a:extLst>
          </p:cNvPr>
          <p:cNvSpPr txBox="1">
            <a:spLocks/>
          </p:cNvSpPr>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98989"/>
                </a:solidFill>
                <a:latin typeface="Oswald"/>
                <a:ea typeface="Oswald"/>
                <a:cs typeface="Oswald"/>
                <a:sym typeface="Oswald"/>
              </a:defRPr>
            </a:lvl9pPr>
          </a:lstStyle>
          <a:p>
            <a:pPr>
              <a:buClr>
                <a:srgbClr val="FFFFFF"/>
              </a:buClr>
              <a:buSzPts val="1200"/>
              <a:buFont typeface="Oswald"/>
              <a:buNone/>
            </a:pPr>
            <a:fld id="{00000000-1234-1234-1234-123412341234}" type="slidenum">
              <a:rPr lang="en-US" b="1" smtClean="0">
                <a:solidFill>
                  <a:srgbClr val="FFFFFF"/>
                </a:solidFill>
              </a:rPr>
              <a:pPr>
                <a:buClr>
                  <a:srgbClr val="FFFFFF"/>
                </a:buClr>
                <a:buSzPts val="1200"/>
                <a:buFont typeface="Oswald"/>
                <a:buNone/>
              </a:pPr>
              <a:t>6</a:t>
            </a:fld>
            <a:endParaRPr lang="en-US" b="1" dirty="0">
              <a:solidFill>
                <a:srgbClr val="FFFFFF"/>
              </a:solidFill>
            </a:endParaRPr>
          </a:p>
        </p:txBody>
      </p:sp>
    </p:spTree>
    <p:extLst>
      <p:ext uri="{BB962C8B-B14F-4D97-AF65-F5344CB8AC3E}">
        <p14:creationId xmlns:p14="http://schemas.microsoft.com/office/powerpoint/2010/main" val="8869496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TotalTime>
  <Words>1324</Words>
  <Application>Microsoft Office PowerPoint</Application>
  <PresentationFormat>Widescreen</PresentationFormat>
  <Paragraphs>203</Paragraphs>
  <Slides>6</Slides>
  <Notes>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vt:i4>
      </vt:variant>
    </vt:vector>
  </HeadingPairs>
  <TitlesOfParts>
    <vt:vector size="21" baseType="lpstr">
      <vt:lpstr>ＭＳ Ｐゴシック</vt:lpstr>
      <vt:lpstr>Open Sans Bold</vt:lpstr>
      <vt:lpstr>Wingdings</vt:lpstr>
      <vt:lpstr>Berlin Sans FB</vt:lpstr>
      <vt:lpstr>Open Sans</vt:lpstr>
      <vt:lpstr>Calibri</vt:lpstr>
      <vt:lpstr>Arial</vt:lpstr>
      <vt:lpstr>NimbusRomNo9L-Medi</vt:lpstr>
      <vt:lpstr>Times New Roman</vt:lpstr>
      <vt:lpstr>Arial Rounded MT Bold</vt:lpstr>
      <vt:lpstr>Open Sans Bold Bold</vt:lpstr>
      <vt:lpstr>Oswald</vt:lpstr>
      <vt:lpstr>TradeGothic</vt:lpstr>
      <vt:lpstr>Open Sans Condensed Light</vt:lpstr>
      <vt:lpstr>Office Theme</vt:lpstr>
      <vt:lpstr>Terrier Cyber Quest 2024  Datathon : Track 3 </vt:lpstr>
      <vt:lpstr>Deep Learning-Based Detection of Video Deepfakes Using  CNNs, LSTMs, and Transformer Models</vt:lpstr>
      <vt:lpstr>TECHNICAL APPROACH</vt:lpstr>
      <vt:lpstr>PowerPoint Presentation</vt:lpstr>
      <vt:lpstr>IMPACT AND BENEFITS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Crowdfunder</dc:creator>
  <cp:lastModifiedBy>Anirudh Sharma</cp:lastModifiedBy>
  <cp:revision>8</cp:revision>
  <dcterms:created xsi:type="dcterms:W3CDTF">2013-12-12T18:46:50Z</dcterms:created>
  <dcterms:modified xsi:type="dcterms:W3CDTF">2024-10-04T12:15:44Z</dcterms:modified>
</cp:coreProperties>
</file>