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30341888" cy="17067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76F"/>
    <a:srgbClr val="58626E"/>
    <a:srgbClr val="B4BAC4"/>
    <a:srgbClr val="BBC1CA"/>
    <a:srgbClr val="B7B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660"/>
  </p:normalViewPr>
  <p:slideViewPr>
    <p:cSldViewPr snapToGrid="0">
      <p:cViewPr>
        <p:scale>
          <a:sx n="33" d="100"/>
          <a:sy n="33" d="100"/>
        </p:scale>
        <p:origin x="1147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7D917-0B2A-4D72-999D-9538760ABB9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AD8D-B59F-4063-970A-32B4C6F3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FAD8D-B59F-4063-970A-32B4C6F39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9B99B-6B36-FFDB-DCFC-9DA18627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23657-C1E3-589E-FAFF-06CFEBFCA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FE79B-C789-8BB8-685E-D8CBFF9F8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4749C-B80F-9C8A-0D76-FF76E9EAC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FAD8D-B59F-4063-970A-32B4C6F39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4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2736" y="2793177"/>
            <a:ext cx="22756416" cy="5941919"/>
          </a:xfrm>
        </p:spPr>
        <p:txBody>
          <a:bodyPr anchor="b"/>
          <a:lstStyle>
            <a:lvl1pPr algn="ctr">
              <a:defRPr sz="14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2736" y="8964239"/>
            <a:ext cx="22756416" cy="4120624"/>
          </a:xfrm>
        </p:spPr>
        <p:txBody>
          <a:bodyPr/>
          <a:lstStyle>
            <a:lvl1pPr marL="0" indent="0" algn="ctr">
              <a:buNone/>
              <a:defRPr sz="5973"/>
            </a:lvl1pPr>
            <a:lvl2pPr marL="1137834" indent="0" algn="ctr">
              <a:buNone/>
              <a:defRPr sz="4977"/>
            </a:lvl2pPr>
            <a:lvl3pPr marL="2275667" indent="0" algn="ctr">
              <a:buNone/>
              <a:defRPr sz="4480"/>
            </a:lvl3pPr>
            <a:lvl4pPr marL="3413501" indent="0" algn="ctr">
              <a:buNone/>
              <a:defRPr sz="3982"/>
            </a:lvl4pPr>
            <a:lvl5pPr marL="4551335" indent="0" algn="ctr">
              <a:buNone/>
              <a:defRPr sz="3982"/>
            </a:lvl5pPr>
            <a:lvl6pPr marL="5689168" indent="0" algn="ctr">
              <a:buNone/>
              <a:defRPr sz="3982"/>
            </a:lvl6pPr>
            <a:lvl7pPr marL="6827002" indent="0" algn="ctr">
              <a:buNone/>
              <a:defRPr sz="3982"/>
            </a:lvl7pPr>
            <a:lvl8pPr marL="7964835" indent="0" algn="ctr">
              <a:buNone/>
              <a:defRPr sz="3982"/>
            </a:lvl8pPr>
            <a:lvl9pPr marL="9102669" indent="0" algn="ctr">
              <a:buNone/>
              <a:defRPr sz="39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13413" y="908671"/>
            <a:ext cx="6542470" cy="144636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6005" y="908671"/>
            <a:ext cx="19248135" cy="144636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202" y="4254954"/>
            <a:ext cx="26169878" cy="7099485"/>
          </a:xfrm>
        </p:spPr>
        <p:txBody>
          <a:bodyPr anchor="b"/>
          <a:lstStyle>
            <a:lvl1pPr>
              <a:defRPr sz="149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0202" y="11421602"/>
            <a:ext cx="26169878" cy="3733452"/>
          </a:xfrm>
        </p:spPr>
        <p:txBody>
          <a:bodyPr/>
          <a:lstStyle>
            <a:lvl1pPr marL="0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1pPr>
            <a:lvl2pPr marL="1137834" indent="0">
              <a:buNone/>
              <a:defRPr sz="4977">
                <a:solidFill>
                  <a:schemeClr val="tx1">
                    <a:tint val="75000"/>
                  </a:schemeClr>
                </a:solidFill>
              </a:defRPr>
            </a:lvl2pPr>
            <a:lvl3pPr marL="2275667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3pPr>
            <a:lvl4pPr marL="3413501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4pPr>
            <a:lvl5pPr marL="455133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5pPr>
            <a:lvl6pPr marL="5689168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6pPr>
            <a:lvl7pPr marL="6827002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7pPr>
            <a:lvl8pPr marL="7964835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8pPr>
            <a:lvl9pPr marL="9102669" indent="0">
              <a:buNone/>
              <a:defRPr sz="3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6005" y="4543355"/>
            <a:ext cx="12895302" cy="10828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0581" y="4543355"/>
            <a:ext cx="12895302" cy="10828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957" y="908672"/>
            <a:ext cx="26169878" cy="3298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958" y="4183839"/>
            <a:ext cx="12836040" cy="2050435"/>
          </a:xfrm>
        </p:spPr>
        <p:txBody>
          <a:bodyPr anchor="b"/>
          <a:lstStyle>
            <a:lvl1pPr marL="0" indent="0">
              <a:buNone/>
              <a:defRPr sz="5973" b="1"/>
            </a:lvl1pPr>
            <a:lvl2pPr marL="1137834" indent="0">
              <a:buNone/>
              <a:defRPr sz="4977" b="1"/>
            </a:lvl2pPr>
            <a:lvl3pPr marL="2275667" indent="0">
              <a:buNone/>
              <a:defRPr sz="4480" b="1"/>
            </a:lvl3pPr>
            <a:lvl4pPr marL="3413501" indent="0">
              <a:buNone/>
              <a:defRPr sz="3982" b="1"/>
            </a:lvl4pPr>
            <a:lvl5pPr marL="4551335" indent="0">
              <a:buNone/>
              <a:defRPr sz="3982" b="1"/>
            </a:lvl5pPr>
            <a:lvl6pPr marL="5689168" indent="0">
              <a:buNone/>
              <a:defRPr sz="3982" b="1"/>
            </a:lvl6pPr>
            <a:lvl7pPr marL="6827002" indent="0">
              <a:buNone/>
              <a:defRPr sz="3982" b="1"/>
            </a:lvl7pPr>
            <a:lvl8pPr marL="7964835" indent="0">
              <a:buNone/>
              <a:defRPr sz="3982" b="1"/>
            </a:lvl8pPr>
            <a:lvl9pPr marL="9102669" indent="0">
              <a:buNone/>
              <a:defRPr sz="39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958" y="6234274"/>
            <a:ext cx="12836040" cy="9169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0581" y="4183839"/>
            <a:ext cx="12899254" cy="2050435"/>
          </a:xfrm>
        </p:spPr>
        <p:txBody>
          <a:bodyPr anchor="b"/>
          <a:lstStyle>
            <a:lvl1pPr marL="0" indent="0">
              <a:buNone/>
              <a:defRPr sz="5973" b="1"/>
            </a:lvl1pPr>
            <a:lvl2pPr marL="1137834" indent="0">
              <a:buNone/>
              <a:defRPr sz="4977" b="1"/>
            </a:lvl2pPr>
            <a:lvl3pPr marL="2275667" indent="0">
              <a:buNone/>
              <a:defRPr sz="4480" b="1"/>
            </a:lvl3pPr>
            <a:lvl4pPr marL="3413501" indent="0">
              <a:buNone/>
              <a:defRPr sz="3982" b="1"/>
            </a:lvl4pPr>
            <a:lvl5pPr marL="4551335" indent="0">
              <a:buNone/>
              <a:defRPr sz="3982" b="1"/>
            </a:lvl5pPr>
            <a:lvl6pPr marL="5689168" indent="0">
              <a:buNone/>
              <a:defRPr sz="3982" b="1"/>
            </a:lvl6pPr>
            <a:lvl7pPr marL="6827002" indent="0">
              <a:buNone/>
              <a:defRPr sz="3982" b="1"/>
            </a:lvl7pPr>
            <a:lvl8pPr marL="7964835" indent="0">
              <a:buNone/>
              <a:defRPr sz="3982" b="1"/>
            </a:lvl8pPr>
            <a:lvl9pPr marL="9102669" indent="0">
              <a:buNone/>
              <a:defRPr sz="39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0581" y="6234274"/>
            <a:ext cx="12899254" cy="91696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958" y="1137814"/>
            <a:ext cx="9786048" cy="3982350"/>
          </a:xfrm>
        </p:spPr>
        <p:txBody>
          <a:bodyPr anchor="b"/>
          <a:lstStyle>
            <a:lvl1pPr>
              <a:defRPr sz="79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9254" y="2457364"/>
            <a:ext cx="15360581" cy="12128783"/>
          </a:xfrm>
        </p:spPr>
        <p:txBody>
          <a:bodyPr/>
          <a:lstStyle>
            <a:lvl1pPr>
              <a:defRPr sz="7964"/>
            </a:lvl1pPr>
            <a:lvl2pPr>
              <a:defRPr sz="6968"/>
            </a:lvl2pPr>
            <a:lvl3pPr>
              <a:defRPr sz="5973"/>
            </a:lvl3pPr>
            <a:lvl4pPr>
              <a:defRPr sz="4977"/>
            </a:lvl4pPr>
            <a:lvl5pPr>
              <a:defRPr sz="4977"/>
            </a:lvl5pPr>
            <a:lvl6pPr>
              <a:defRPr sz="4977"/>
            </a:lvl6pPr>
            <a:lvl7pPr>
              <a:defRPr sz="4977"/>
            </a:lvl7pPr>
            <a:lvl8pPr>
              <a:defRPr sz="4977"/>
            </a:lvl8pPr>
            <a:lvl9pPr>
              <a:defRPr sz="49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958" y="5120164"/>
            <a:ext cx="9786048" cy="9485737"/>
          </a:xfrm>
        </p:spPr>
        <p:txBody>
          <a:bodyPr/>
          <a:lstStyle>
            <a:lvl1pPr marL="0" indent="0">
              <a:buNone/>
              <a:defRPr sz="3982"/>
            </a:lvl1pPr>
            <a:lvl2pPr marL="1137834" indent="0">
              <a:buNone/>
              <a:defRPr sz="3484"/>
            </a:lvl2pPr>
            <a:lvl3pPr marL="2275667" indent="0">
              <a:buNone/>
              <a:defRPr sz="2986"/>
            </a:lvl3pPr>
            <a:lvl4pPr marL="3413501" indent="0">
              <a:buNone/>
              <a:defRPr sz="2489"/>
            </a:lvl4pPr>
            <a:lvl5pPr marL="4551335" indent="0">
              <a:buNone/>
              <a:defRPr sz="2489"/>
            </a:lvl5pPr>
            <a:lvl6pPr marL="5689168" indent="0">
              <a:buNone/>
              <a:defRPr sz="2489"/>
            </a:lvl6pPr>
            <a:lvl7pPr marL="6827002" indent="0">
              <a:buNone/>
              <a:defRPr sz="2489"/>
            </a:lvl7pPr>
            <a:lvl8pPr marL="7964835" indent="0">
              <a:buNone/>
              <a:defRPr sz="2489"/>
            </a:lvl8pPr>
            <a:lvl9pPr marL="9102669" indent="0">
              <a:buNone/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958" y="1137814"/>
            <a:ext cx="9786048" cy="3982350"/>
          </a:xfrm>
        </p:spPr>
        <p:txBody>
          <a:bodyPr anchor="b"/>
          <a:lstStyle>
            <a:lvl1pPr>
              <a:defRPr sz="79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99254" y="2457364"/>
            <a:ext cx="15360581" cy="12128783"/>
          </a:xfrm>
        </p:spPr>
        <p:txBody>
          <a:bodyPr anchor="t"/>
          <a:lstStyle>
            <a:lvl1pPr marL="0" indent="0">
              <a:buNone/>
              <a:defRPr sz="7964"/>
            </a:lvl1pPr>
            <a:lvl2pPr marL="1137834" indent="0">
              <a:buNone/>
              <a:defRPr sz="6968"/>
            </a:lvl2pPr>
            <a:lvl3pPr marL="2275667" indent="0">
              <a:buNone/>
              <a:defRPr sz="5973"/>
            </a:lvl3pPr>
            <a:lvl4pPr marL="3413501" indent="0">
              <a:buNone/>
              <a:defRPr sz="4977"/>
            </a:lvl4pPr>
            <a:lvl5pPr marL="4551335" indent="0">
              <a:buNone/>
              <a:defRPr sz="4977"/>
            </a:lvl5pPr>
            <a:lvl6pPr marL="5689168" indent="0">
              <a:buNone/>
              <a:defRPr sz="4977"/>
            </a:lvl6pPr>
            <a:lvl7pPr marL="6827002" indent="0">
              <a:buNone/>
              <a:defRPr sz="4977"/>
            </a:lvl7pPr>
            <a:lvl8pPr marL="7964835" indent="0">
              <a:buNone/>
              <a:defRPr sz="4977"/>
            </a:lvl8pPr>
            <a:lvl9pPr marL="9102669" indent="0">
              <a:buNone/>
              <a:defRPr sz="49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958" y="5120164"/>
            <a:ext cx="9786048" cy="9485737"/>
          </a:xfrm>
        </p:spPr>
        <p:txBody>
          <a:bodyPr/>
          <a:lstStyle>
            <a:lvl1pPr marL="0" indent="0">
              <a:buNone/>
              <a:defRPr sz="3982"/>
            </a:lvl1pPr>
            <a:lvl2pPr marL="1137834" indent="0">
              <a:buNone/>
              <a:defRPr sz="3484"/>
            </a:lvl2pPr>
            <a:lvl3pPr marL="2275667" indent="0">
              <a:buNone/>
              <a:defRPr sz="2986"/>
            </a:lvl3pPr>
            <a:lvl4pPr marL="3413501" indent="0">
              <a:buNone/>
              <a:defRPr sz="2489"/>
            </a:lvl4pPr>
            <a:lvl5pPr marL="4551335" indent="0">
              <a:buNone/>
              <a:defRPr sz="2489"/>
            </a:lvl5pPr>
            <a:lvl6pPr marL="5689168" indent="0">
              <a:buNone/>
              <a:defRPr sz="2489"/>
            </a:lvl6pPr>
            <a:lvl7pPr marL="6827002" indent="0">
              <a:buNone/>
              <a:defRPr sz="2489"/>
            </a:lvl7pPr>
            <a:lvl8pPr marL="7964835" indent="0">
              <a:buNone/>
              <a:defRPr sz="2489"/>
            </a:lvl8pPr>
            <a:lvl9pPr marL="9102669" indent="0">
              <a:buNone/>
              <a:defRPr sz="24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6005" y="908672"/>
            <a:ext cx="26169878" cy="329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6005" y="4543355"/>
            <a:ext cx="26169878" cy="10828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6005" y="15818779"/>
            <a:ext cx="6826925" cy="90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F99A-6560-4686-B6E3-3D341E2EEF8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0751" y="15818779"/>
            <a:ext cx="10240387" cy="90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28958" y="15818779"/>
            <a:ext cx="6826925" cy="90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6406-0CEC-4DC9-B353-E7466EE26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275667" rtl="0" eaLnBrk="1" latinLnBrk="0" hangingPunct="1">
        <a:lnSpc>
          <a:spcPct val="90000"/>
        </a:lnSpc>
        <a:spcBef>
          <a:spcPct val="0"/>
        </a:spcBef>
        <a:buNone/>
        <a:defRPr sz="10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8917" indent="-568917" algn="l" defTabSz="2275667" rtl="0" eaLnBrk="1" latinLnBrk="0" hangingPunct="1">
        <a:lnSpc>
          <a:spcPct val="90000"/>
        </a:lnSpc>
        <a:spcBef>
          <a:spcPts val="2489"/>
        </a:spcBef>
        <a:buFont typeface="Arial" panose="020B0604020202020204" pitchFamily="34" charset="0"/>
        <a:buChar char="•"/>
        <a:defRPr sz="6968" kern="1200">
          <a:solidFill>
            <a:schemeClr val="tx1"/>
          </a:solidFill>
          <a:latin typeface="+mn-lt"/>
          <a:ea typeface="+mn-ea"/>
          <a:cs typeface="+mn-cs"/>
        </a:defRPr>
      </a:lvl1pPr>
      <a:lvl2pPr marL="1706750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2pPr>
      <a:lvl3pPr marL="2844584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3pPr>
      <a:lvl4pPr marL="3982418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4pPr>
      <a:lvl5pPr marL="5120251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5pPr>
      <a:lvl6pPr marL="6258085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6pPr>
      <a:lvl7pPr marL="7395919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3752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8pPr>
      <a:lvl9pPr marL="9671586" indent="-568917" algn="l" defTabSz="2275667" rtl="0" eaLnBrk="1" latinLnBrk="0" hangingPunct="1">
        <a:lnSpc>
          <a:spcPct val="90000"/>
        </a:lnSpc>
        <a:spcBef>
          <a:spcPts val="1244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137834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275667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3pPr>
      <a:lvl4pPr marL="3413501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4pPr>
      <a:lvl5pPr marL="4551335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5pPr>
      <a:lvl6pPr marL="5689168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6pPr>
      <a:lvl7pPr marL="6827002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7pPr>
      <a:lvl8pPr marL="7964835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8pPr>
      <a:lvl9pPr marL="9102669" algn="l" defTabSz="2275667" rtl="0" eaLnBrk="1" latinLnBrk="0" hangingPunct="1">
        <a:defRPr sz="4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88FC13-2846-E5C4-0D73-587350BD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190465-3745-9FF8-4605-2FF9FBAA366A}"/>
              </a:ext>
            </a:extLst>
          </p:cNvPr>
          <p:cNvSpPr>
            <a:spLocks noChangeAspect="1"/>
          </p:cNvSpPr>
          <p:nvPr/>
        </p:nvSpPr>
        <p:spPr>
          <a:xfrm>
            <a:off x="226839" y="128389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Data Loading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66E60-4C10-DB6B-5B75-74C386F0CDB3}"/>
              </a:ext>
            </a:extLst>
          </p:cNvPr>
          <p:cNvSpPr>
            <a:spLocks noChangeAspect="1"/>
          </p:cNvSpPr>
          <p:nvPr/>
        </p:nvSpPr>
        <p:spPr>
          <a:xfrm>
            <a:off x="3669365" y="2085648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Explanatory Data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716A58-7E41-E957-AD5A-9DD1A775BFEF}"/>
              </a:ext>
            </a:extLst>
          </p:cNvPr>
          <p:cNvSpPr>
            <a:spLocks noChangeAspect="1"/>
          </p:cNvSpPr>
          <p:nvPr/>
        </p:nvSpPr>
        <p:spPr>
          <a:xfrm>
            <a:off x="7111891" y="4042907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527D14-1C6E-7119-4564-5367A4502D32}"/>
              </a:ext>
            </a:extLst>
          </p:cNvPr>
          <p:cNvSpPr>
            <a:spLocks noChangeAspect="1"/>
          </p:cNvSpPr>
          <p:nvPr/>
        </p:nvSpPr>
        <p:spPr>
          <a:xfrm>
            <a:off x="10554417" y="6000166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Data Splitting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C16B41-EA08-90DE-D3A3-17FB126020F6}"/>
              </a:ext>
            </a:extLst>
          </p:cNvPr>
          <p:cNvSpPr>
            <a:spLocks noChangeAspect="1"/>
          </p:cNvSpPr>
          <p:nvPr/>
        </p:nvSpPr>
        <p:spPr>
          <a:xfrm>
            <a:off x="13996943" y="7957425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Supervised Model Training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6B9EAF-BFFD-3216-F177-3AF23620A3FB}"/>
              </a:ext>
            </a:extLst>
          </p:cNvPr>
          <p:cNvSpPr>
            <a:spLocks noChangeAspect="1"/>
          </p:cNvSpPr>
          <p:nvPr/>
        </p:nvSpPr>
        <p:spPr>
          <a:xfrm>
            <a:off x="14680368" y="10040684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Label Shuffling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E9206F-AA7E-9544-C4D0-49391324BB04}"/>
              </a:ext>
            </a:extLst>
          </p:cNvPr>
          <p:cNvSpPr>
            <a:spLocks noChangeAspect="1"/>
          </p:cNvSpPr>
          <p:nvPr/>
        </p:nvSpPr>
        <p:spPr>
          <a:xfrm>
            <a:off x="11101679" y="10040684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Label Shuffling Diagnostics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B76DCE-B096-0896-F028-8758A838D3AB}"/>
              </a:ext>
            </a:extLst>
          </p:cNvPr>
          <p:cNvSpPr>
            <a:spLocks noChangeAspect="1"/>
          </p:cNvSpPr>
          <p:nvPr/>
        </p:nvSpPr>
        <p:spPr>
          <a:xfrm>
            <a:off x="20881995" y="11871943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Unsupervised Model Training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CBA061-6BFC-63BD-CEA8-CA073F875D6C}"/>
              </a:ext>
            </a:extLst>
          </p:cNvPr>
          <p:cNvSpPr>
            <a:spLocks noChangeAspect="1"/>
          </p:cNvSpPr>
          <p:nvPr/>
        </p:nvSpPr>
        <p:spPr>
          <a:xfrm>
            <a:off x="24324521" y="13829202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Supervised &amp; Unsupervised Model Comparison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68A48A-2C67-5EF5-2039-E9846F002188}"/>
              </a:ext>
            </a:extLst>
          </p:cNvPr>
          <p:cNvCxnSpPr>
            <a:cxnSpLocks noChangeAspect="1"/>
            <a:stCxn id="5" idx="3"/>
            <a:endCxn id="34" idx="1"/>
          </p:cNvCxnSpPr>
          <p:nvPr/>
        </p:nvCxnSpPr>
        <p:spPr>
          <a:xfrm>
            <a:off x="6027733" y="2625648"/>
            <a:ext cx="142674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0A2680-649A-6B60-0D01-E6E6779B9EB7}"/>
              </a:ext>
            </a:extLst>
          </p:cNvPr>
          <p:cNvSpPr>
            <a:spLocks noChangeAspect="1"/>
          </p:cNvSpPr>
          <p:nvPr/>
        </p:nvSpPr>
        <p:spPr>
          <a:xfrm>
            <a:off x="3975830" y="254389"/>
            <a:ext cx="2644346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Load &amp; Extract </a:t>
            </a:r>
          </a:p>
          <a:p>
            <a:pPr algn="ctr"/>
            <a:r>
              <a:rPr lang="en-US" sz="1600" i="1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tlmuav-anomaly-detection-datasets.zip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C8508F-E76B-D51C-5C82-66FD0F8E74B4}"/>
              </a:ext>
            </a:extLst>
          </p:cNvPr>
          <p:cNvSpPr>
            <a:spLocks noChangeAspect="1"/>
          </p:cNvSpPr>
          <p:nvPr/>
        </p:nvSpPr>
        <p:spPr>
          <a:xfrm>
            <a:off x="7454481" y="2211648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Existing Merged Data Set Exploration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DE5D2D0-4E69-D145-51FB-342F3ED9472C}"/>
              </a:ext>
            </a:extLst>
          </p:cNvPr>
          <p:cNvSpPr>
            <a:spLocks noChangeAspect="1"/>
          </p:cNvSpPr>
          <p:nvPr/>
        </p:nvSpPr>
        <p:spPr>
          <a:xfrm>
            <a:off x="10689311" y="2211648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Exploring Individual Files and Contents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1CC523-61CA-D1AD-AD96-D654D2707EF3}"/>
              </a:ext>
            </a:extLst>
          </p:cNvPr>
          <p:cNvCxnSpPr>
            <a:cxnSpLocks noChangeAspect="1"/>
            <a:stCxn id="34" idx="3"/>
            <a:endCxn id="58" idx="1"/>
          </p:cNvCxnSpPr>
          <p:nvPr/>
        </p:nvCxnSpPr>
        <p:spPr>
          <a:xfrm>
            <a:off x="9262563" y="2625648"/>
            <a:ext cx="142674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DC37C8-639F-71E5-7218-57D06D5CA0E5}"/>
              </a:ext>
            </a:extLst>
          </p:cNvPr>
          <p:cNvCxnSpPr>
            <a:cxnSpLocks noChangeAspect="1"/>
            <a:stCxn id="4" idx="3"/>
            <a:endCxn id="32" idx="1"/>
          </p:cNvCxnSpPr>
          <p:nvPr/>
        </p:nvCxnSpPr>
        <p:spPr>
          <a:xfrm>
            <a:off x="2585207" y="668389"/>
            <a:ext cx="1390623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1CD646F-4BFA-2F68-19A9-19B7427E7E77}"/>
              </a:ext>
            </a:extLst>
          </p:cNvPr>
          <p:cNvSpPr>
            <a:spLocks noChangeAspect="1"/>
          </p:cNvSpPr>
          <p:nvPr/>
        </p:nvSpPr>
        <p:spPr>
          <a:xfrm>
            <a:off x="13924141" y="2211648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Merging the Individual File Data into One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2BA2981-D642-58C4-1A9F-097B89745F94}"/>
              </a:ext>
            </a:extLst>
          </p:cNvPr>
          <p:cNvSpPr>
            <a:spLocks noChangeAspect="1"/>
          </p:cNvSpPr>
          <p:nvPr/>
        </p:nvSpPr>
        <p:spPr>
          <a:xfrm>
            <a:off x="17158971" y="2211648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Load Merged Data - Fusion_Full.csv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1E8D286-3DA6-C23A-92FA-B903555699DE}"/>
              </a:ext>
            </a:extLst>
          </p:cNvPr>
          <p:cNvSpPr>
            <a:spLocks noChangeAspect="1"/>
          </p:cNvSpPr>
          <p:nvPr/>
        </p:nvSpPr>
        <p:spPr>
          <a:xfrm>
            <a:off x="15170944" y="3262278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4900 Rows, 43 Features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2C209D0-698E-BF93-93F1-BD88B01F628D}"/>
              </a:ext>
            </a:extLst>
          </p:cNvPr>
          <p:cNvSpPr>
            <a:spLocks noChangeAspect="1"/>
          </p:cNvSpPr>
          <p:nvPr/>
        </p:nvSpPr>
        <p:spPr>
          <a:xfrm>
            <a:off x="20393800" y="2211648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Data Visualization on Final Merged Data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5E3BC065-3BCC-F185-36F0-ED5375861E23}"/>
              </a:ext>
            </a:extLst>
          </p:cNvPr>
          <p:cNvSpPr>
            <a:spLocks noChangeAspect="1"/>
          </p:cNvSpPr>
          <p:nvPr/>
        </p:nvSpPr>
        <p:spPr>
          <a:xfrm>
            <a:off x="22717660" y="1745599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Orientation Over Time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36379BB5-B0C4-7B48-ED6E-C24B00369AF6}"/>
              </a:ext>
            </a:extLst>
          </p:cNvPr>
          <p:cNvSpPr>
            <a:spLocks noChangeAspect="1"/>
          </p:cNvSpPr>
          <p:nvPr/>
        </p:nvSpPr>
        <p:spPr>
          <a:xfrm>
            <a:off x="24380186" y="1745599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Label Distribution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6B80385-577E-3729-5B3C-0D8390EA3AAB}"/>
              </a:ext>
            </a:extLst>
          </p:cNvPr>
          <p:cNvSpPr>
            <a:spLocks noChangeAspect="1"/>
          </p:cNvSpPr>
          <p:nvPr/>
        </p:nvSpPr>
        <p:spPr>
          <a:xfrm>
            <a:off x="26042712" y="1745599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Anomaly Distribution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F7CF090-7A89-3227-5D57-6E67F60265B0}"/>
              </a:ext>
            </a:extLst>
          </p:cNvPr>
          <p:cNvSpPr>
            <a:spLocks noChangeAspect="1"/>
          </p:cNvSpPr>
          <p:nvPr/>
        </p:nvSpPr>
        <p:spPr>
          <a:xfrm>
            <a:off x="27705238" y="1745599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Sensor Distributions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24DC158-D269-250F-A9D2-B182F167AB73}"/>
              </a:ext>
            </a:extLst>
          </p:cNvPr>
          <p:cNvSpPr>
            <a:spLocks noChangeAspect="1"/>
          </p:cNvSpPr>
          <p:nvPr/>
        </p:nvSpPr>
        <p:spPr>
          <a:xfrm>
            <a:off x="22717660" y="3022563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Feature Correlation Matrix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6E579D3-C902-4B5B-A577-553DC7AFA5C6}"/>
              </a:ext>
            </a:extLst>
          </p:cNvPr>
          <p:cNvSpPr>
            <a:spLocks noChangeAspect="1"/>
          </p:cNvSpPr>
          <p:nvPr/>
        </p:nvSpPr>
        <p:spPr>
          <a:xfrm>
            <a:off x="24386020" y="3022563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Acceleration vs Vibration Relationship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3BAF6A4-592F-6421-3C2E-904D36A98B1A}"/>
              </a:ext>
            </a:extLst>
          </p:cNvPr>
          <p:cNvSpPr>
            <a:spLocks noChangeAspect="1"/>
          </p:cNvSpPr>
          <p:nvPr/>
        </p:nvSpPr>
        <p:spPr>
          <a:xfrm>
            <a:off x="26054380" y="3022563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Outlier Detection – Box Plots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ACB773-D734-3EBD-BAD0-2BBBECA4CDA0}"/>
              </a:ext>
            </a:extLst>
          </p:cNvPr>
          <p:cNvCxnSpPr>
            <a:cxnSpLocks noChangeAspect="1"/>
            <a:stCxn id="58" idx="3"/>
            <a:endCxn id="72" idx="1"/>
          </p:cNvCxnSpPr>
          <p:nvPr/>
        </p:nvCxnSpPr>
        <p:spPr>
          <a:xfrm>
            <a:off x="12497393" y="2625648"/>
            <a:ext cx="142674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187E31-7597-2E85-BB82-846823EE3334}"/>
              </a:ext>
            </a:extLst>
          </p:cNvPr>
          <p:cNvCxnSpPr>
            <a:cxnSpLocks noChangeAspect="1"/>
            <a:stCxn id="72" idx="3"/>
            <a:endCxn id="73" idx="1"/>
          </p:cNvCxnSpPr>
          <p:nvPr/>
        </p:nvCxnSpPr>
        <p:spPr>
          <a:xfrm>
            <a:off x="15732223" y="2625648"/>
            <a:ext cx="142674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CF62589-4567-4E2D-BE34-B1502934EB06}"/>
              </a:ext>
            </a:extLst>
          </p:cNvPr>
          <p:cNvCxnSpPr>
            <a:cxnSpLocks noChangeAspect="1"/>
            <a:stCxn id="73" idx="3"/>
            <a:endCxn id="75" idx="1"/>
          </p:cNvCxnSpPr>
          <p:nvPr/>
        </p:nvCxnSpPr>
        <p:spPr>
          <a:xfrm>
            <a:off x="18967053" y="2625648"/>
            <a:ext cx="1426747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942ACE8-930B-46C0-EE84-F64872A9A6D1}"/>
              </a:ext>
            </a:extLst>
          </p:cNvPr>
          <p:cNvCxnSpPr>
            <a:cxnSpLocks/>
            <a:stCxn id="73" idx="2"/>
            <a:endCxn id="74" idx="1"/>
          </p:cNvCxnSpPr>
          <p:nvPr/>
        </p:nvCxnSpPr>
        <p:spPr>
          <a:xfrm rot="5400000">
            <a:off x="16334663" y="1875929"/>
            <a:ext cx="564630" cy="2892068"/>
          </a:xfrm>
          <a:prstGeom prst="bentConnector4">
            <a:avLst>
              <a:gd name="adj1" fmla="val 19715"/>
              <a:gd name="adj2" fmla="val 107904"/>
            </a:avLst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97C211-FEB5-9E9E-7819-46DCDC021874}"/>
              </a:ext>
            </a:extLst>
          </p:cNvPr>
          <p:cNvCxnSpPr>
            <a:cxnSpLocks/>
            <a:stCxn id="75" idx="3"/>
            <a:endCxn id="76" idx="2"/>
          </p:cNvCxnSpPr>
          <p:nvPr/>
        </p:nvCxnSpPr>
        <p:spPr>
          <a:xfrm flipV="1">
            <a:off x="22201882" y="2429599"/>
            <a:ext cx="1262595" cy="196049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AE0A477E-AB1B-F5E0-2951-9602FF617A0E}"/>
              </a:ext>
            </a:extLst>
          </p:cNvPr>
          <p:cNvCxnSpPr>
            <a:cxnSpLocks/>
            <a:stCxn id="75" idx="3"/>
            <a:endCxn id="77" idx="2"/>
          </p:cNvCxnSpPr>
          <p:nvPr/>
        </p:nvCxnSpPr>
        <p:spPr>
          <a:xfrm flipV="1">
            <a:off x="22201882" y="2429599"/>
            <a:ext cx="2925121" cy="196049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1EF6D09-C32B-4756-651C-33A9288A3307}"/>
              </a:ext>
            </a:extLst>
          </p:cNvPr>
          <p:cNvCxnSpPr>
            <a:cxnSpLocks/>
            <a:stCxn id="75" idx="3"/>
            <a:endCxn id="78" idx="2"/>
          </p:cNvCxnSpPr>
          <p:nvPr/>
        </p:nvCxnSpPr>
        <p:spPr>
          <a:xfrm flipV="1">
            <a:off x="22201882" y="2429599"/>
            <a:ext cx="4587647" cy="196049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F1A1C72-4CA4-9AE6-E2C4-ED6440221243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 flipV="1">
            <a:off x="22201882" y="2429599"/>
            <a:ext cx="6250173" cy="196049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30231A1-41CC-F437-D602-952B967E80F8}"/>
              </a:ext>
            </a:extLst>
          </p:cNvPr>
          <p:cNvCxnSpPr>
            <a:cxnSpLocks/>
            <a:stCxn id="75" idx="3"/>
            <a:endCxn id="80" idx="0"/>
          </p:cNvCxnSpPr>
          <p:nvPr/>
        </p:nvCxnSpPr>
        <p:spPr>
          <a:xfrm>
            <a:off x="22201882" y="2625648"/>
            <a:ext cx="1262595" cy="396915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1D8820B-C9F9-4505-5B11-6BA9F1CAAD97}"/>
              </a:ext>
            </a:extLst>
          </p:cNvPr>
          <p:cNvCxnSpPr>
            <a:cxnSpLocks/>
            <a:stCxn id="75" idx="3"/>
            <a:endCxn id="81" idx="0"/>
          </p:cNvCxnSpPr>
          <p:nvPr/>
        </p:nvCxnSpPr>
        <p:spPr>
          <a:xfrm>
            <a:off x="22201882" y="2625648"/>
            <a:ext cx="2930955" cy="396915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CEB521CE-4BD2-BC71-EAFD-9497A642A756}"/>
              </a:ext>
            </a:extLst>
          </p:cNvPr>
          <p:cNvCxnSpPr>
            <a:cxnSpLocks/>
            <a:stCxn id="75" idx="3"/>
            <a:endCxn id="82" idx="0"/>
          </p:cNvCxnSpPr>
          <p:nvPr/>
        </p:nvCxnSpPr>
        <p:spPr>
          <a:xfrm>
            <a:off x="22201882" y="2625648"/>
            <a:ext cx="4599315" cy="396915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94EB0CAD-2AAC-C3B3-10D7-0CA55A88E9E6}"/>
              </a:ext>
            </a:extLst>
          </p:cNvPr>
          <p:cNvSpPr>
            <a:spLocks noChangeAspect="1"/>
          </p:cNvSpPr>
          <p:nvPr/>
        </p:nvSpPr>
        <p:spPr>
          <a:xfrm>
            <a:off x="10689311" y="4168907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Handle Missing Values Drop NaN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E1C0861-E4DE-A2DE-5DA8-668A60A5F185}"/>
              </a:ext>
            </a:extLst>
          </p:cNvPr>
          <p:cNvSpPr>
            <a:spLocks noChangeAspect="1"/>
          </p:cNvSpPr>
          <p:nvPr/>
        </p:nvSpPr>
        <p:spPr>
          <a:xfrm>
            <a:off x="13924141" y="4168907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Outlier Treatment Cap at 1st &amp; 99th Percentiles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DE30527-AF47-CCCB-258D-1DEFCD4BFBEC}"/>
              </a:ext>
            </a:extLst>
          </p:cNvPr>
          <p:cNvCxnSpPr>
            <a:cxnSpLocks noChangeAspect="1"/>
            <a:stCxn id="160" idx="3"/>
            <a:endCxn id="161" idx="1"/>
          </p:cNvCxnSpPr>
          <p:nvPr/>
        </p:nvCxnSpPr>
        <p:spPr>
          <a:xfrm>
            <a:off x="12497393" y="4582907"/>
            <a:ext cx="142674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9EDA6B1-4FC9-108A-08A1-9A9EC961CEB8}"/>
              </a:ext>
            </a:extLst>
          </p:cNvPr>
          <p:cNvSpPr>
            <a:spLocks noChangeAspect="1"/>
          </p:cNvSpPr>
          <p:nvPr/>
        </p:nvSpPr>
        <p:spPr>
          <a:xfrm>
            <a:off x="17158971" y="4168907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Feature Scaling - StandardScaler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83FDB777-C8EB-F049-4AB4-18D01897A113}"/>
              </a:ext>
            </a:extLst>
          </p:cNvPr>
          <p:cNvSpPr>
            <a:spLocks noChangeAspect="1"/>
          </p:cNvSpPr>
          <p:nvPr/>
        </p:nvSpPr>
        <p:spPr>
          <a:xfrm>
            <a:off x="20393800" y="4157258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Check Class Distribution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5C25667-83B4-CC81-08A6-B6F7F9DF9AC9}"/>
              </a:ext>
            </a:extLst>
          </p:cNvPr>
          <p:cNvCxnSpPr>
            <a:cxnSpLocks noChangeAspect="1"/>
            <a:stCxn id="161" idx="3"/>
            <a:endCxn id="163" idx="1"/>
          </p:cNvCxnSpPr>
          <p:nvPr/>
        </p:nvCxnSpPr>
        <p:spPr>
          <a:xfrm>
            <a:off x="15732223" y="4582907"/>
            <a:ext cx="142674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C33361E-FF86-EB3C-4BE3-9AD501E25042}"/>
              </a:ext>
            </a:extLst>
          </p:cNvPr>
          <p:cNvCxnSpPr>
            <a:cxnSpLocks noChangeAspect="1"/>
            <a:stCxn id="163" idx="3"/>
            <a:endCxn id="164" idx="1"/>
          </p:cNvCxnSpPr>
          <p:nvPr/>
        </p:nvCxnSpPr>
        <p:spPr>
          <a:xfrm flipV="1">
            <a:off x="18967053" y="4571258"/>
            <a:ext cx="1426747" cy="11649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44D49A8-819E-321C-6E7A-84B5090C5D04}"/>
              </a:ext>
            </a:extLst>
          </p:cNvPr>
          <p:cNvCxnSpPr>
            <a:cxnSpLocks noChangeAspect="1"/>
            <a:stCxn id="6" idx="3"/>
            <a:endCxn id="160" idx="1"/>
          </p:cNvCxnSpPr>
          <p:nvPr/>
        </p:nvCxnSpPr>
        <p:spPr>
          <a:xfrm>
            <a:off x="9470259" y="4582907"/>
            <a:ext cx="1219052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430D715B-DA4C-2AD5-1477-B0E2CB865F60}"/>
              </a:ext>
            </a:extLst>
          </p:cNvPr>
          <p:cNvSpPr>
            <a:spLocks noChangeAspect="1"/>
          </p:cNvSpPr>
          <p:nvPr/>
        </p:nvSpPr>
        <p:spPr>
          <a:xfrm>
            <a:off x="17158971" y="6126166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StratifiedShuffleSplit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AECC4F61-C2DD-4E14-21F1-4941D1606E66}"/>
              </a:ext>
            </a:extLst>
          </p:cNvPr>
          <p:cNvSpPr>
            <a:spLocks noChangeAspect="1"/>
          </p:cNvSpPr>
          <p:nvPr/>
        </p:nvSpPr>
        <p:spPr>
          <a:xfrm>
            <a:off x="21438490" y="6980031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Training Set – 70%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623018FE-7291-023F-BEF0-67DC40521FEE}"/>
              </a:ext>
            </a:extLst>
          </p:cNvPr>
          <p:cNvSpPr>
            <a:spLocks noChangeAspect="1"/>
          </p:cNvSpPr>
          <p:nvPr/>
        </p:nvSpPr>
        <p:spPr>
          <a:xfrm>
            <a:off x="23678424" y="6980031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Validation Set – 15%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21A892AC-3985-EE9B-CA07-EEE8A1275F44}"/>
              </a:ext>
            </a:extLst>
          </p:cNvPr>
          <p:cNvSpPr>
            <a:spLocks noChangeAspect="1"/>
          </p:cNvSpPr>
          <p:nvPr/>
        </p:nvSpPr>
        <p:spPr>
          <a:xfrm>
            <a:off x="25819065" y="6980031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Test Set – 15%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1DB8140-D846-6173-5357-B4413C615193}"/>
              </a:ext>
            </a:extLst>
          </p:cNvPr>
          <p:cNvCxnSpPr>
            <a:cxnSpLocks noChangeAspect="1"/>
            <a:stCxn id="7" idx="3"/>
            <a:endCxn id="191" idx="1"/>
          </p:cNvCxnSpPr>
          <p:nvPr/>
        </p:nvCxnSpPr>
        <p:spPr>
          <a:xfrm>
            <a:off x="12912785" y="6540166"/>
            <a:ext cx="4246186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53F6F061-0D36-4D50-A53E-14FF6D44400B}"/>
              </a:ext>
            </a:extLst>
          </p:cNvPr>
          <p:cNvCxnSpPr>
            <a:cxnSpLocks/>
            <a:stCxn id="191" idx="3"/>
            <a:endCxn id="193" idx="0"/>
          </p:cNvCxnSpPr>
          <p:nvPr/>
        </p:nvCxnSpPr>
        <p:spPr>
          <a:xfrm>
            <a:off x="18967053" y="6540166"/>
            <a:ext cx="3218254" cy="439865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0956DC3-DE84-72F6-0A12-B684A287D0A8}"/>
              </a:ext>
            </a:extLst>
          </p:cNvPr>
          <p:cNvCxnSpPr>
            <a:cxnSpLocks/>
            <a:stCxn id="191" idx="3"/>
            <a:endCxn id="194" idx="0"/>
          </p:cNvCxnSpPr>
          <p:nvPr/>
        </p:nvCxnSpPr>
        <p:spPr>
          <a:xfrm>
            <a:off x="18967053" y="6540166"/>
            <a:ext cx="5458188" cy="439865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AE833AB-2601-2EC0-F3D0-3480460112EF}"/>
              </a:ext>
            </a:extLst>
          </p:cNvPr>
          <p:cNvCxnSpPr>
            <a:cxnSpLocks/>
            <a:stCxn id="191" idx="3"/>
            <a:endCxn id="195" idx="0"/>
          </p:cNvCxnSpPr>
          <p:nvPr/>
        </p:nvCxnSpPr>
        <p:spPr>
          <a:xfrm>
            <a:off x="18967053" y="6540166"/>
            <a:ext cx="7598829" cy="439865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0CB7DC06-0FBF-5C74-7440-F64F9BEBC4AC}"/>
              </a:ext>
            </a:extLst>
          </p:cNvPr>
          <p:cNvSpPr>
            <a:spLocks noChangeAspect="1"/>
          </p:cNvSpPr>
          <p:nvPr/>
        </p:nvSpPr>
        <p:spPr>
          <a:xfrm>
            <a:off x="17439469" y="9914684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Model Evaluation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D62DDE-9D1B-1F6A-EAEA-A5261B1CAAF4}"/>
              </a:ext>
            </a:extLst>
          </p:cNvPr>
          <p:cNvSpPr>
            <a:spLocks noChangeAspect="1"/>
          </p:cNvSpPr>
          <p:nvPr/>
        </p:nvSpPr>
        <p:spPr>
          <a:xfrm>
            <a:off x="2945549" y="8081785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Classification Reports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0B79997-27A8-87FF-DBAF-F22A1E13AD5F}"/>
              </a:ext>
            </a:extLst>
          </p:cNvPr>
          <p:cNvSpPr>
            <a:spLocks noChangeAspect="1"/>
          </p:cNvSpPr>
          <p:nvPr/>
        </p:nvSpPr>
        <p:spPr>
          <a:xfrm>
            <a:off x="5664259" y="8081785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Evaluate on Validation Set – Accuracy &amp; F1 Score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BB6525-3D60-043E-5FCB-4DB4E51B67D2}"/>
              </a:ext>
            </a:extLst>
          </p:cNvPr>
          <p:cNvSpPr>
            <a:spLocks noChangeAspect="1"/>
          </p:cNvSpPr>
          <p:nvPr/>
        </p:nvSpPr>
        <p:spPr>
          <a:xfrm>
            <a:off x="8382969" y="8081785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Training on Training Set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8B91B2-7B67-4E11-F6A9-DC6CF9C2E0B3}"/>
              </a:ext>
            </a:extLst>
          </p:cNvPr>
          <p:cNvSpPr>
            <a:spLocks noChangeAspect="1"/>
          </p:cNvSpPr>
          <p:nvPr/>
        </p:nvSpPr>
        <p:spPr>
          <a:xfrm>
            <a:off x="11101679" y="8081785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Multiple Classification Models - 19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1A196CA-29A2-6570-A545-0744180C1A15}"/>
              </a:ext>
            </a:extLst>
          </p:cNvPr>
          <p:cNvSpPr>
            <a:spLocks noChangeAspect="1"/>
          </p:cNvSpPr>
          <p:nvPr/>
        </p:nvSpPr>
        <p:spPr>
          <a:xfrm>
            <a:off x="226839" y="8081785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Rank by F-1 Score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F27B579-B347-69A7-54AD-095D9C102662}"/>
              </a:ext>
            </a:extLst>
          </p:cNvPr>
          <p:cNvCxnSpPr>
            <a:cxnSpLocks noChangeAspect="1"/>
            <a:stCxn id="8" idx="1"/>
            <a:endCxn id="39" idx="3"/>
          </p:cNvCxnSpPr>
          <p:nvPr/>
        </p:nvCxnSpPr>
        <p:spPr>
          <a:xfrm flipH="1" flipV="1">
            <a:off x="12909761" y="8495785"/>
            <a:ext cx="1087182" cy="164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7D021D-1E5A-A4AB-9CD7-2E0F813336BE}"/>
              </a:ext>
            </a:extLst>
          </p:cNvPr>
          <p:cNvCxnSpPr>
            <a:cxnSpLocks noChangeAspect="1"/>
            <a:stCxn id="39" idx="1"/>
            <a:endCxn id="38" idx="3"/>
          </p:cNvCxnSpPr>
          <p:nvPr/>
        </p:nvCxnSpPr>
        <p:spPr>
          <a:xfrm flipH="1">
            <a:off x="10191051" y="8495785"/>
            <a:ext cx="91062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99EA88-E14E-A12C-FA2B-0D58664EB408}"/>
              </a:ext>
            </a:extLst>
          </p:cNvPr>
          <p:cNvCxnSpPr>
            <a:cxnSpLocks noChangeAspect="1"/>
            <a:stCxn id="38" idx="1"/>
            <a:endCxn id="37" idx="3"/>
          </p:cNvCxnSpPr>
          <p:nvPr/>
        </p:nvCxnSpPr>
        <p:spPr>
          <a:xfrm flipH="1">
            <a:off x="7472341" y="8495785"/>
            <a:ext cx="91062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F731B66-735D-E0C1-3E3A-85E5CB0F31F8}"/>
              </a:ext>
            </a:extLst>
          </p:cNvPr>
          <p:cNvCxnSpPr>
            <a:cxnSpLocks noChangeAspect="1"/>
            <a:stCxn id="37" idx="1"/>
            <a:endCxn id="36" idx="3"/>
          </p:cNvCxnSpPr>
          <p:nvPr/>
        </p:nvCxnSpPr>
        <p:spPr>
          <a:xfrm flipH="1">
            <a:off x="4753631" y="8495785"/>
            <a:ext cx="91062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0B382C-9C58-DC44-77E4-09FC08E31652}"/>
              </a:ext>
            </a:extLst>
          </p:cNvPr>
          <p:cNvCxnSpPr>
            <a:cxnSpLocks noChangeAspect="1"/>
            <a:stCxn id="36" idx="1"/>
            <a:endCxn id="41" idx="3"/>
          </p:cNvCxnSpPr>
          <p:nvPr/>
        </p:nvCxnSpPr>
        <p:spPr>
          <a:xfrm flipH="1">
            <a:off x="2034921" y="8495785"/>
            <a:ext cx="91062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28C4842-DB42-D9BD-88CD-E82B13153E22}"/>
              </a:ext>
            </a:extLst>
          </p:cNvPr>
          <p:cNvCxnSpPr>
            <a:cxnSpLocks noChangeAspect="1"/>
            <a:stCxn id="215" idx="1"/>
            <a:endCxn id="9" idx="3"/>
          </p:cNvCxnSpPr>
          <p:nvPr/>
        </p:nvCxnSpPr>
        <p:spPr>
          <a:xfrm flipH="1">
            <a:off x="16488450" y="10454684"/>
            <a:ext cx="951019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B24AA50-EEEF-DB72-FBA4-C21F1247D28A}"/>
              </a:ext>
            </a:extLst>
          </p:cNvPr>
          <p:cNvCxnSpPr>
            <a:cxnSpLocks noChangeAspect="1"/>
            <a:stCxn id="9" idx="1"/>
            <a:endCxn id="10" idx="3"/>
          </p:cNvCxnSpPr>
          <p:nvPr/>
        </p:nvCxnSpPr>
        <p:spPr>
          <a:xfrm flipH="1">
            <a:off x="12909761" y="10454684"/>
            <a:ext cx="1770607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C9C01D0-DB5A-BBEB-8CCF-D979AF96720A}"/>
              </a:ext>
            </a:extLst>
          </p:cNvPr>
          <p:cNvSpPr>
            <a:spLocks noChangeAspect="1"/>
          </p:cNvSpPr>
          <p:nvPr/>
        </p:nvSpPr>
        <p:spPr>
          <a:xfrm>
            <a:off x="8382969" y="11997943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Evaluate with ARI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625D0B5-7932-90C4-9AC5-CDA156565B8F}"/>
              </a:ext>
            </a:extLst>
          </p:cNvPr>
          <p:cNvSpPr>
            <a:spLocks noChangeAspect="1"/>
          </p:cNvSpPr>
          <p:nvPr/>
        </p:nvSpPr>
        <p:spPr>
          <a:xfrm>
            <a:off x="11101679" y="11997943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Apply to Validation Features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6AC626A-80E0-857A-2FD1-A0B9BEE57B15}"/>
              </a:ext>
            </a:extLst>
          </p:cNvPr>
          <p:cNvSpPr>
            <a:spLocks noChangeAspect="1"/>
          </p:cNvSpPr>
          <p:nvPr/>
        </p:nvSpPr>
        <p:spPr>
          <a:xfrm>
            <a:off x="14680368" y="11997943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Training Clustering Models - 5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7B6F20AF-40EA-8A93-225A-80C8A4611DE4}"/>
              </a:ext>
            </a:extLst>
          </p:cNvPr>
          <p:cNvSpPr>
            <a:spLocks noChangeAspect="1"/>
          </p:cNvSpPr>
          <p:nvPr/>
        </p:nvSpPr>
        <p:spPr>
          <a:xfrm>
            <a:off x="17989754" y="11997943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Convert Multi-Class to Binary Labels – Normal vs Anomaly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012AE8E-D545-4A33-3D9A-589411C2A543}"/>
              </a:ext>
            </a:extLst>
          </p:cNvPr>
          <p:cNvSpPr>
            <a:spLocks noChangeAspect="1"/>
          </p:cNvSpPr>
          <p:nvPr/>
        </p:nvSpPr>
        <p:spPr>
          <a:xfrm>
            <a:off x="5664259" y="11997943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Rank by ARI Score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04A4987-3EC9-5A17-E4D0-97785AB225DC}"/>
              </a:ext>
            </a:extLst>
          </p:cNvPr>
          <p:cNvCxnSpPr>
            <a:cxnSpLocks noChangeAspect="1"/>
            <a:stCxn id="11" idx="1"/>
            <a:endCxn id="120" idx="3"/>
          </p:cNvCxnSpPr>
          <p:nvPr/>
        </p:nvCxnSpPr>
        <p:spPr>
          <a:xfrm flipH="1">
            <a:off x="19797836" y="12411943"/>
            <a:ext cx="1084159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6F1CEFA-DCE2-D37D-D631-CDDCDA36F606}"/>
              </a:ext>
            </a:extLst>
          </p:cNvPr>
          <p:cNvCxnSpPr>
            <a:cxnSpLocks noChangeAspect="1"/>
            <a:stCxn id="120" idx="1"/>
            <a:endCxn id="119" idx="3"/>
          </p:cNvCxnSpPr>
          <p:nvPr/>
        </p:nvCxnSpPr>
        <p:spPr>
          <a:xfrm flipH="1">
            <a:off x="16488450" y="12411943"/>
            <a:ext cx="1501304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16C1DE2-BA39-0787-C75E-EF2F81957B7A}"/>
              </a:ext>
            </a:extLst>
          </p:cNvPr>
          <p:cNvCxnSpPr>
            <a:cxnSpLocks noChangeAspect="1"/>
            <a:stCxn id="119" idx="1"/>
            <a:endCxn id="118" idx="3"/>
          </p:cNvCxnSpPr>
          <p:nvPr/>
        </p:nvCxnSpPr>
        <p:spPr>
          <a:xfrm flipH="1">
            <a:off x="12909761" y="12411943"/>
            <a:ext cx="1770607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773458-1E74-EA75-9D71-2FD638FD21CC}"/>
              </a:ext>
            </a:extLst>
          </p:cNvPr>
          <p:cNvCxnSpPr>
            <a:cxnSpLocks noChangeAspect="1"/>
            <a:stCxn id="118" idx="1"/>
            <a:endCxn id="117" idx="3"/>
          </p:cNvCxnSpPr>
          <p:nvPr/>
        </p:nvCxnSpPr>
        <p:spPr>
          <a:xfrm flipH="1">
            <a:off x="10191051" y="12411943"/>
            <a:ext cx="91062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4A12262-F41E-3D45-8A3E-43253FA750F3}"/>
              </a:ext>
            </a:extLst>
          </p:cNvPr>
          <p:cNvCxnSpPr>
            <a:cxnSpLocks noChangeAspect="1"/>
            <a:stCxn id="117" idx="1"/>
            <a:endCxn id="121" idx="3"/>
          </p:cNvCxnSpPr>
          <p:nvPr/>
        </p:nvCxnSpPr>
        <p:spPr>
          <a:xfrm flipH="1">
            <a:off x="7472341" y="12411943"/>
            <a:ext cx="91062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3A0CC743-1491-C45E-9481-299F3D7387C2}"/>
              </a:ext>
            </a:extLst>
          </p:cNvPr>
          <p:cNvSpPr>
            <a:spLocks noChangeAspect="1"/>
          </p:cNvSpPr>
          <p:nvPr/>
        </p:nvSpPr>
        <p:spPr>
          <a:xfrm>
            <a:off x="27767049" y="15786464"/>
            <a:ext cx="2358368" cy="10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ysClr val="windowText" lastClr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mazon Ember Display" panose="020F0603020204020204" pitchFamily="34" charset="0"/>
              </a:rPr>
              <a:t>Model Deployment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D7A2FB4-DADD-209A-8C25-A017BA551D45}"/>
              </a:ext>
            </a:extLst>
          </p:cNvPr>
          <p:cNvSpPr>
            <a:spLocks noChangeAspect="1"/>
          </p:cNvSpPr>
          <p:nvPr/>
        </p:nvSpPr>
        <p:spPr>
          <a:xfrm>
            <a:off x="14680368" y="13955202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Best of Each Side by Side Comparison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A28BD09C-DB73-CA99-7DAC-CDE78944D334}"/>
              </a:ext>
            </a:extLst>
          </p:cNvPr>
          <p:cNvSpPr>
            <a:spLocks noChangeAspect="1"/>
          </p:cNvSpPr>
          <p:nvPr/>
        </p:nvSpPr>
        <p:spPr>
          <a:xfrm>
            <a:off x="17989754" y="13955202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Unsupervised Models - Validation Adjusted Rand Index Plot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DA2C657C-D830-A8FB-5C03-8BA575EE7A37}"/>
              </a:ext>
            </a:extLst>
          </p:cNvPr>
          <p:cNvSpPr>
            <a:spLocks noChangeAspect="1"/>
          </p:cNvSpPr>
          <p:nvPr/>
        </p:nvSpPr>
        <p:spPr>
          <a:xfrm>
            <a:off x="21432281" y="13955202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Supervised Models - Validation F1 Scores Plot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8481FD3B-EF44-03F4-A256-E40205C84B2F}"/>
              </a:ext>
            </a:extLst>
          </p:cNvPr>
          <p:cNvSpPr>
            <a:spLocks noChangeAspect="1"/>
          </p:cNvSpPr>
          <p:nvPr/>
        </p:nvSpPr>
        <p:spPr>
          <a:xfrm>
            <a:off x="17989754" y="15912464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Interactive Visualization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0DFFCC0-982D-DAC5-386F-3C28DD9560D0}"/>
              </a:ext>
            </a:extLst>
          </p:cNvPr>
          <p:cNvSpPr>
            <a:spLocks noChangeAspect="1"/>
          </p:cNvSpPr>
          <p:nvPr/>
        </p:nvSpPr>
        <p:spPr>
          <a:xfrm>
            <a:off x="21438490" y="15912464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Real-Time Predictions – Test Set vs Best Supervised Model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64894343-6B33-3D07-9E73-D4F8885FCD10}"/>
              </a:ext>
            </a:extLst>
          </p:cNvPr>
          <p:cNvSpPr>
            <a:spLocks noChangeAspect="1"/>
          </p:cNvSpPr>
          <p:nvPr/>
        </p:nvSpPr>
        <p:spPr>
          <a:xfrm>
            <a:off x="25014508" y="15912464"/>
            <a:ext cx="1808082" cy="828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mazon Ember Display" panose="020F0603020204020204" pitchFamily="34" charset="0"/>
              </a:rPr>
              <a:t>Gradio Interface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177A2DE-0AE7-780D-46BE-E6EAD60B7DFD}"/>
              </a:ext>
            </a:extLst>
          </p:cNvPr>
          <p:cNvSpPr>
            <a:spLocks noChangeAspect="1"/>
          </p:cNvSpPr>
          <p:nvPr/>
        </p:nvSpPr>
        <p:spPr>
          <a:xfrm>
            <a:off x="11849653" y="5155716"/>
            <a:ext cx="1493634" cy="684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ysClr val="windowText" lastClr="000000"/>
                </a:solidFill>
                <a:latin typeface="Roboto ExtraLight" panose="02000000000000000000" pitchFamily="2" charset="0"/>
                <a:ea typeface="Roboto ExtraLight" panose="02000000000000000000" pitchFamily="2" charset="0"/>
                <a:cs typeface="Amazon Ember Display" panose="020F0603020204020204" pitchFamily="34" charset="0"/>
              </a:rPr>
              <a:t>4899 Rows, 43 Features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75C53EB2-812A-AE18-49FD-8A6F346BDC95}"/>
              </a:ext>
            </a:extLst>
          </p:cNvPr>
          <p:cNvCxnSpPr>
            <a:cxnSpLocks/>
            <a:stCxn id="160" idx="2"/>
            <a:endCxn id="213" idx="1"/>
          </p:cNvCxnSpPr>
          <p:nvPr/>
        </p:nvCxnSpPr>
        <p:spPr>
          <a:xfrm rot="16200000" flipH="1">
            <a:off x="11471098" y="5119160"/>
            <a:ext cx="500809" cy="256301"/>
          </a:xfrm>
          <a:prstGeom prst="bentConnector2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F8C58CC-09D9-A313-E6EE-1B7ABD84D08A}"/>
              </a:ext>
            </a:extLst>
          </p:cNvPr>
          <p:cNvCxnSpPr>
            <a:cxnSpLocks noChangeAspect="1"/>
            <a:stCxn id="152" idx="1"/>
            <a:endCxn id="151" idx="3"/>
          </p:cNvCxnSpPr>
          <p:nvPr/>
        </p:nvCxnSpPr>
        <p:spPr>
          <a:xfrm flipH="1">
            <a:off x="19797836" y="14369202"/>
            <a:ext cx="1634445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C9E6969-01A1-C55A-5748-0276E3A337BB}"/>
              </a:ext>
            </a:extLst>
          </p:cNvPr>
          <p:cNvCxnSpPr>
            <a:cxnSpLocks noChangeAspect="1"/>
            <a:stCxn id="12" idx="1"/>
            <a:endCxn id="152" idx="3"/>
          </p:cNvCxnSpPr>
          <p:nvPr/>
        </p:nvCxnSpPr>
        <p:spPr>
          <a:xfrm flipH="1">
            <a:off x="23240363" y="14369202"/>
            <a:ext cx="1084158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9291D8E-8A45-27C6-1141-F2FF8E3790D4}"/>
              </a:ext>
            </a:extLst>
          </p:cNvPr>
          <p:cNvCxnSpPr>
            <a:cxnSpLocks noChangeAspect="1"/>
            <a:stCxn id="151" idx="1"/>
            <a:endCxn id="150" idx="3"/>
          </p:cNvCxnSpPr>
          <p:nvPr/>
        </p:nvCxnSpPr>
        <p:spPr>
          <a:xfrm flipH="1">
            <a:off x="16488450" y="14369202"/>
            <a:ext cx="1501304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D19D4F1-298E-49C6-9512-6BDFD17910A1}"/>
              </a:ext>
            </a:extLst>
          </p:cNvPr>
          <p:cNvCxnSpPr>
            <a:cxnSpLocks noChangeAspect="1"/>
            <a:stCxn id="154" idx="1"/>
            <a:endCxn id="153" idx="3"/>
          </p:cNvCxnSpPr>
          <p:nvPr/>
        </p:nvCxnSpPr>
        <p:spPr>
          <a:xfrm flipH="1">
            <a:off x="19797836" y="16326464"/>
            <a:ext cx="1640654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F8F24A2-2E98-54A0-4651-11B2AE032A44}"/>
              </a:ext>
            </a:extLst>
          </p:cNvPr>
          <p:cNvCxnSpPr>
            <a:cxnSpLocks noChangeAspect="1"/>
            <a:stCxn id="155" idx="1"/>
            <a:endCxn id="154" idx="3"/>
          </p:cNvCxnSpPr>
          <p:nvPr/>
        </p:nvCxnSpPr>
        <p:spPr>
          <a:xfrm flipH="1">
            <a:off x="23246572" y="16326464"/>
            <a:ext cx="1767936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788DD0B2-942F-14D7-A69B-5661D400031F}"/>
              </a:ext>
            </a:extLst>
          </p:cNvPr>
          <p:cNvCxnSpPr>
            <a:cxnSpLocks noChangeAspect="1"/>
            <a:stCxn id="143" idx="1"/>
            <a:endCxn id="155" idx="3"/>
          </p:cNvCxnSpPr>
          <p:nvPr/>
        </p:nvCxnSpPr>
        <p:spPr>
          <a:xfrm flipH="1">
            <a:off x="26822590" y="16326464"/>
            <a:ext cx="944459" cy="0"/>
          </a:xfrm>
          <a:prstGeom prst="straightConnector1">
            <a:avLst/>
          </a:prstGeom>
          <a:ln w="1905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8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CB6E1-3F40-7F1B-FE89-89987C6E4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AAD9C1-51F1-9B32-CF51-B7167C6AEF19}"/>
              </a:ext>
            </a:extLst>
          </p:cNvPr>
          <p:cNvCxnSpPr>
            <a:cxnSpLocks noChangeAspect="1"/>
            <a:stCxn id="5" idx="3"/>
            <a:endCxn id="34" idx="1"/>
          </p:cNvCxnSpPr>
          <p:nvPr/>
        </p:nvCxnSpPr>
        <p:spPr>
          <a:xfrm>
            <a:off x="4305822" y="2732023"/>
            <a:ext cx="1931443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28BD50-C509-B90A-9105-59A9289399A7}"/>
              </a:ext>
            </a:extLst>
          </p:cNvPr>
          <p:cNvCxnSpPr>
            <a:cxnSpLocks noChangeAspect="1"/>
            <a:stCxn id="34" idx="3"/>
            <a:endCxn id="58" idx="1"/>
          </p:cNvCxnSpPr>
          <p:nvPr/>
        </p:nvCxnSpPr>
        <p:spPr>
          <a:xfrm>
            <a:off x="8045347" y="2732023"/>
            <a:ext cx="1905869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0A8EA1-8028-59A4-D6DF-61DF31AED77B}"/>
              </a:ext>
            </a:extLst>
          </p:cNvPr>
          <p:cNvCxnSpPr>
            <a:cxnSpLocks noChangeAspect="1"/>
            <a:stCxn id="4" idx="3"/>
            <a:endCxn id="32" idx="1"/>
          </p:cNvCxnSpPr>
          <p:nvPr/>
        </p:nvCxnSpPr>
        <p:spPr>
          <a:xfrm>
            <a:off x="2585207" y="790309"/>
            <a:ext cx="1169002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C63DEE-5226-C682-077D-8C6B263FD79B}"/>
              </a:ext>
            </a:extLst>
          </p:cNvPr>
          <p:cNvCxnSpPr>
            <a:cxnSpLocks noChangeAspect="1"/>
            <a:stCxn id="58" idx="3"/>
            <a:endCxn id="72" idx="1"/>
          </p:cNvCxnSpPr>
          <p:nvPr/>
        </p:nvCxnSpPr>
        <p:spPr>
          <a:xfrm>
            <a:off x="11759298" y="2732023"/>
            <a:ext cx="1905869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DBF67D7-64D4-5421-AFFC-B788BFC51970}"/>
              </a:ext>
            </a:extLst>
          </p:cNvPr>
          <p:cNvCxnSpPr>
            <a:cxnSpLocks noChangeAspect="1"/>
            <a:stCxn id="72" idx="3"/>
            <a:endCxn id="73" idx="1"/>
          </p:cNvCxnSpPr>
          <p:nvPr/>
        </p:nvCxnSpPr>
        <p:spPr>
          <a:xfrm>
            <a:off x="15473249" y="2732023"/>
            <a:ext cx="1905869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41F492-6F6B-3174-AC36-2110F89955ED}"/>
              </a:ext>
            </a:extLst>
          </p:cNvPr>
          <p:cNvCxnSpPr>
            <a:cxnSpLocks noChangeAspect="1"/>
            <a:stCxn id="73" idx="3"/>
            <a:endCxn id="75" idx="1"/>
          </p:cNvCxnSpPr>
          <p:nvPr/>
        </p:nvCxnSpPr>
        <p:spPr>
          <a:xfrm>
            <a:off x="19187200" y="2732023"/>
            <a:ext cx="1905870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B9F87CB5-3C98-D00D-6103-AD23773C4068}"/>
              </a:ext>
            </a:extLst>
          </p:cNvPr>
          <p:cNvCxnSpPr>
            <a:cxnSpLocks/>
            <a:stCxn id="73" idx="2"/>
            <a:endCxn id="74" idx="1"/>
          </p:cNvCxnSpPr>
          <p:nvPr/>
        </p:nvCxnSpPr>
        <p:spPr>
          <a:xfrm rot="16200000" flipH="1">
            <a:off x="18598662" y="2830519"/>
            <a:ext cx="528047" cy="1159053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D65C086-E946-C4A9-D2E5-F05D71119182}"/>
              </a:ext>
            </a:extLst>
          </p:cNvPr>
          <p:cNvCxnSpPr>
            <a:cxnSpLocks/>
            <a:stCxn id="75" idx="3"/>
            <a:endCxn id="76" idx="2"/>
          </p:cNvCxnSpPr>
          <p:nvPr/>
        </p:nvCxnSpPr>
        <p:spPr>
          <a:xfrm flipV="1">
            <a:off x="22901152" y="2551519"/>
            <a:ext cx="1262595" cy="180504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16C3134-B0A0-9A14-18F8-DD9A38CC559F}"/>
              </a:ext>
            </a:extLst>
          </p:cNvPr>
          <p:cNvCxnSpPr>
            <a:cxnSpLocks/>
            <a:stCxn id="75" idx="3"/>
            <a:endCxn id="77" idx="2"/>
          </p:cNvCxnSpPr>
          <p:nvPr/>
        </p:nvCxnSpPr>
        <p:spPr>
          <a:xfrm flipV="1">
            <a:off x="22901152" y="2551519"/>
            <a:ext cx="2925121" cy="180504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0418491-109B-5EC5-5AFF-B5D2CE18AF36}"/>
              </a:ext>
            </a:extLst>
          </p:cNvPr>
          <p:cNvCxnSpPr>
            <a:cxnSpLocks/>
            <a:stCxn id="75" idx="3"/>
            <a:endCxn id="78" idx="2"/>
          </p:cNvCxnSpPr>
          <p:nvPr/>
        </p:nvCxnSpPr>
        <p:spPr>
          <a:xfrm flipV="1">
            <a:off x="22901152" y="2551519"/>
            <a:ext cx="4587647" cy="180504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E327C95-3156-B398-EB41-1941D4C93980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 flipV="1">
            <a:off x="22901152" y="2551519"/>
            <a:ext cx="6250173" cy="180504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C24A56D-8F9E-6952-7DFF-7DDCC45E84FC}"/>
              </a:ext>
            </a:extLst>
          </p:cNvPr>
          <p:cNvCxnSpPr>
            <a:cxnSpLocks/>
            <a:stCxn id="75" idx="3"/>
            <a:endCxn id="80" idx="0"/>
          </p:cNvCxnSpPr>
          <p:nvPr/>
        </p:nvCxnSpPr>
        <p:spPr>
          <a:xfrm>
            <a:off x="22901152" y="2732023"/>
            <a:ext cx="1262595" cy="412460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FA4FCEC-403F-946C-D462-10930DD51786}"/>
              </a:ext>
            </a:extLst>
          </p:cNvPr>
          <p:cNvCxnSpPr>
            <a:cxnSpLocks/>
            <a:stCxn id="75" idx="3"/>
            <a:endCxn id="81" idx="0"/>
          </p:cNvCxnSpPr>
          <p:nvPr/>
        </p:nvCxnSpPr>
        <p:spPr>
          <a:xfrm>
            <a:off x="22901152" y="2732023"/>
            <a:ext cx="2930955" cy="412460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2D645EE-1D69-BCDF-976E-C5FF0B385615}"/>
              </a:ext>
            </a:extLst>
          </p:cNvPr>
          <p:cNvCxnSpPr>
            <a:cxnSpLocks/>
            <a:stCxn id="75" idx="3"/>
            <a:endCxn id="82" idx="0"/>
          </p:cNvCxnSpPr>
          <p:nvPr/>
        </p:nvCxnSpPr>
        <p:spPr>
          <a:xfrm>
            <a:off x="22901152" y="2732023"/>
            <a:ext cx="4599315" cy="412460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5ACAFA-4CCD-917F-B39F-144DF3435302}"/>
              </a:ext>
            </a:extLst>
          </p:cNvPr>
          <p:cNvCxnSpPr>
            <a:cxnSpLocks noChangeAspect="1"/>
            <a:stCxn id="160" idx="3"/>
            <a:endCxn id="161" idx="1"/>
          </p:cNvCxnSpPr>
          <p:nvPr/>
        </p:nvCxnSpPr>
        <p:spPr>
          <a:xfrm>
            <a:off x="9692139" y="4673737"/>
            <a:ext cx="1658285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C9E6AA4-0D4C-1022-2CBD-D0B50981BBEB}"/>
              </a:ext>
            </a:extLst>
          </p:cNvPr>
          <p:cNvCxnSpPr>
            <a:cxnSpLocks noChangeAspect="1"/>
            <a:stCxn id="161" idx="3"/>
            <a:endCxn id="163" idx="1"/>
          </p:cNvCxnSpPr>
          <p:nvPr/>
        </p:nvCxnSpPr>
        <p:spPr>
          <a:xfrm>
            <a:off x="13158506" y="4673737"/>
            <a:ext cx="1658285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2A7174B-13A5-CBCE-604D-112E2082995D}"/>
              </a:ext>
            </a:extLst>
          </p:cNvPr>
          <p:cNvCxnSpPr>
            <a:cxnSpLocks noChangeAspect="1"/>
            <a:stCxn id="163" idx="3"/>
            <a:endCxn id="164" idx="1"/>
          </p:cNvCxnSpPr>
          <p:nvPr/>
        </p:nvCxnSpPr>
        <p:spPr>
          <a:xfrm>
            <a:off x="16624873" y="4673737"/>
            <a:ext cx="1658285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13826A3-073C-9AD6-48BB-69C97689FCF2}"/>
              </a:ext>
            </a:extLst>
          </p:cNvPr>
          <p:cNvCxnSpPr>
            <a:cxnSpLocks noChangeAspect="1"/>
            <a:stCxn id="6" idx="3"/>
            <a:endCxn id="160" idx="1"/>
          </p:cNvCxnSpPr>
          <p:nvPr/>
        </p:nvCxnSpPr>
        <p:spPr>
          <a:xfrm>
            <a:off x="6026437" y="4673737"/>
            <a:ext cx="1857620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4244A75-6FC8-038B-05B0-9233DDA58506}"/>
              </a:ext>
            </a:extLst>
          </p:cNvPr>
          <p:cNvCxnSpPr>
            <a:cxnSpLocks noChangeAspect="1"/>
            <a:stCxn id="7" idx="3"/>
            <a:endCxn id="191" idx="1"/>
          </p:cNvCxnSpPr>
          <p:nvPr/>
        </p:nvCxnSpPr>
        <p:spPr>
          <a:xfrm>
            <a:off x="7747052" y="6615451"/>
            <a:ext cx="1783797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D342266C-7EE3-6350-620D-F23401C8E4F0}"/>
              </a:ext>
            </a:extLst>
          </p:cNvPr>
          <p:cNvCxnSpPr>
            <a:cxnSpLocks/>
            <a:stCxn id="191" idx="3"/>
            <a:endCxn id="193" idx="0"/>
          </p:cNvCxnSpPr>
          <p:nvPr/>
        </p:nvCxnSpPr>
        <p:spPr>
          <a:xfrm>
            <a:off x="11338931" y="6615451"/>
            <a:ext cx="1459775" cy="427630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C80E8937-2364-0F88-7B54-C632D160B57C}"/>
              </a:ext>
            </a:extLst>
          </p:cNvPr>
          <p:cNvCxnSpPr>
            <a:cxnSpLocks/>
            <a:stCxn id="191" idx="3"/>
            <a:endCxn id="194" idx="0"/>
          </p:cNvCxnSpPr>
          <p:nvPr/>
        </p:nvCxnSpPr>
        <p:spPr>
          <a:xfrm>
            <a:off x="11338931" y="6615451"/>
            <a:ext cx="3699709" cy="427630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D12590E8-81B8-3FD6-B1F1-FA204D427FB5}"/>
              </a:ext>
            </a:extLst>
          </p:cNvPr>
          <p:cNvCxnSpPr>
            <a:cxnSpLocks/>
            <a:stCxn id="191" idx="3"/>
            <a:endCxn id="195" idx="0"/>
          </p:cNvCxnSpPr>
          <p:nvPr/>
        </p:nvCxnSpPr>
        <p:spPr>
          <a:xfrm>
            <a:off x="11338931" y="6615451"/>
            <a:ext cx="5840350" cy="427630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5425C04B-4B36-4DF1-5D67-BC161AE33B95}"/>
              </a:ext>
            </a:extLst>
          </p:cNvPr>
          <p:cNvCxnSpPr>
            <a:cxnSpLocks/>
            <a:stCxn id="160" idx="2"/>
            <a:endCxn id="213" idx="1"/>
          </p:cNvCxnSpPr>
          <p:nvPr/>
        </p:nvCxnSpPr>
        <p:spPr>
          <a:xfrm rot="16200000" flipH="1">
            <a:off x="9028747" y="4847088"/>
            <a:ext cx="425252" cy="906550"/>
          </a:xfrm>
          <a:prstGeom prst="bentConnector2">
            <a:avLst/>
          </a:prstGeom>
          <a:ln w="19050" cmpd="sng">
            <a:solidFill>
              <a:schemeClr val="accent6">
                <a:lumMod val="50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0EE3AAE-E75F-D6EF-9932-86D0DEAD6A4C}"/>
              </a:ext>
            </a:extLst>
          </p:cNvPr>
          <p:cNvCxnSpPr>
            <a:cxnSpLocks noChangeAspect="1"/>
            <a:stCxn id="8" idx="3"/>
            <a:endCxn id="39" idx="1"/>
          </p:cNvCxnSpPr>
          <p:nvPr/>
        </p:nvCxnSpPr>
        <p:spPr>
          <a:xfrm>
            <a:off x="9467667" y="8557165"/>
            <a:ext cx="1709974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C41810-A561-BD9E-EBAE-74AB4983620C}"/>
              </a:ext>
            </a:extLst>
          </p:cNvPr>
          <p:cNvCxnSpPr>
            <a:cxnSpLocks noChangeAspect="1"/>
            <a:stCxn id="39" idx="3"/>
            <a:endCxn id="38" idx="1"/>
          </p:cNvCxnSpPr>
          <p:nvPr/>
        </p:nvCxnSpPr>
        <p:spPr>
          <a:xfrm>
            <a:off x="12985723" y="8557165"/>
            <a:ext cx="2085920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86A3141-1D68-ED5F-58B2-644CEC4E5A0A}"/>
              </a:ext>
            </a:extLst>
          </p:cNvPr>
          <p:cNvCxnSpPr>
            <a:cxnSpLocks noChangeAspect="1"/>
            <a:stCxn id="38" idx="3"/>
            <a:endCxn id="37" idx="1"/>
          </p:cNvCxnSpPr>
          <p:nvPr/>
        </p:nvCxnSpPr>
        <p:spPr>
          <a:xfrm>
            <a:off x="16879725" y="8557165"/>
            <a:ext cx="2085920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5ABE621-1997-5EAC-6979-44FACDE55358}"/>
              </a:ext>
            </a:extLst>
          </p:cNvPr>
          <p:cNvCxnSpPr>
            <a:cxnSpLocks noChangeAspect="1"/>
            <a:stCxn id="37" idx="3"/>
            <a:endCxn id="36" idx="1"/>
          </p:cNvCxnSpPr>
          <p:nvPr/>
        </p:nvCxnSpPr>
        <p:spPr>
          <a:xfrm>
            <a:off x="20773727" y="8557165"/>
            <a:ext cx="2085920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C57ADE-9A49-8ACE-552C-77A18C67A90E}"/>
              </a:ext>
            </a:extLst>
          </p:cNvPr>
          <p:cNvCxnSpPr>
            <a:cxnSpLocks noChangeAspect="1"/>
            <a:stCxn id="36" idx="3"/>
            <a:endCxn id="41" idx="1"/>
          </p:cNvCxnSpPr>
          <p:nvPr/>
        </p:nvCxnSpPr>
        <p:spPr>
          <a:xfrm>
            <a:off x="24667729" y="8557165"/>
            <a:ext cx="2085921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4B1230F-C5B5-A93D-E827-97D7E470ABF3}"/>
              </a:ext>
            </a:extLst>
          </p:cNvPr>
          <p:cNvCxnSpPr>
            <a:cxnSpLocks noChangeAspect="1"/>
            <a:stCxn id="9" idx="3"/>
            <a:endCxn id="10" idx="1"/>
          </p:cNvCxnSpPr>
          <p:nvPr/>
        </p:nvCxnSpPr>
        <p:spPr>
          <a:xfrm>
            <a:off x="14810619" y="10498879"/>
            <a:ext cx="1814254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9FB1CF-34F9-226E-A834-FEFB508E6411}"/>
              </a:ext>
            </a:extLst>
          </p:cNvPr>
          <p:cNvCxnSpPr>
            <a:cxnSpLocks noChangeAspect="1"/>
            <a:stCxn id="215" idx="3"/>
            <a:endCxn id="9" idx="1"/>
          </p:cNvCxnSpPr>
          <p:nvPr/>
        </p:nvCxnSpPr>
        <p:spPr>
          <a:xfrm>
            <a:off x="11188282" y="10498879"/>
            <a:ext cx="1814255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E655B17-96A9-1253-CC1F-5207AFC4B868}"/>
              </a:ext>
            </a:extLst>
          </p:cNvPr>
          <p:cNvCxnSpPr>
            <a:cxnSpLocks noChangeAspect="1"/>
            <a:stCxn id="11" idx="3"/>
            <a:endCxn id="120" idx="1"/>
          </p:cNvCxnSpPr>
          <p:nvPr/>
        </p:nvCxnSpPr>
        <p:spPr>
          <a:xfrm>
            <a:off x="12908897" y="12440593"/>
            <a:ext cx="1589767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1D27283-85EB-7A43-1078-163E766B1F3E}"/>
              </a:ext>
            </a:extLst>
          </p:cNvPr>
          <p:cNvCxnSpPr>
            <a:cxnSpLocks noChangeAspect="1"/>
            <a:stCxn id="120" idx="3"/>
            <a:endCxn id="119" idx="1"/>
          </p:cNvCxnSpPr>
          <p:nvPr/>
        </p:nvCxnSpPr>
        <p:spPr>
          <a:xfrm>
            <a:off x="16306746" y="12440593"/>
            <a:ext cx="1589767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27A9AF3-7C76-82FC-EEAC-E1C5F84E1093}"/>
              </a:ext>
            </a:extLst>
          </p:cNvPr>
          <p:cNvCxnSpPr>
            <a:cxnSpLocks noChangeAspect="1"/>
            <a:stCxn id="119" idx="3"/>
            <a:endCxn id="118" idx="1"/>
          </p:cNvCxnSpPr>
          <p:nvPr/>
        </p:nvCxnSpPr>
        <p:spPr>
          <a:xfrm>
            <a:off x="19704595" y="12440593"/>
            <a:ext cx="1589767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6B7CA95-D6C2-47D6-A6FF-6FC4AAA47441}"/>
              </a:ext>
            </a:extLst>
          </p:cNvPr>
          <p:cNvCxnSpPr>
            <a:cxnSpLocks noChangeAspect="1"/>
            <a:stCxn id="118" idx="3"/>
            <a:endCxn id="117" idx="1"/>
          </p:cNvCxnSpPr>
          <p:nvPr/>
        </p:nvCxnSpPr>
        <p:spPr>
          <a:xfrm>
            <a:off x="23102444" y="12440593"/>
            <a:ext cx="1589767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DB0B3D9-3997-D223-B1EE-02FB96E1CC70}"/>
              </a:ext>
            </a:extLst>
          </p:cNvPr>
          <p:cNvCxnSpPr>
            <a:cxnSpLocks noChangeAspect="1"/>
            <a:stCxn id="117" idx="3"/>
            <a:endCxn id="121" idx="1"/>
          </p:cNvCxnSpPr>
          <p:nvPr/>
        </p:nvCxnSpPr>
        <p:spPr>
          <a:xfrm>
            <a:off x="26500293" y="12440593"/>
            <a:ext cx="1589767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344EA91-36A8-9161-9781-9A61F4943C09}"/>
              </a:ext>
            </a:extLst>
          </p:cNvPr>
          <p:cNvCxnSpPr>
            <a:cxnSpLocks noChangeAspect="1"/>
            <a:stCxn id="151" idx="3"/>
            <a:endCxn id="150" idx="1"/>
          </p:cNvCxnSpPr>
          <p:nvPr/>
        </p:nvCxnSpPr>
        <p:spPr>
          <a:xfrm>
            <a:off x="23141488" y="14382307"/>
            <a:ext cx="2447905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B574ED-02C7-7827-C733-3182BEB4E729}"/>
              </a:ext>
            </a:extLst>
          </p:cNvPr>
          <p:cNvCxnSpPr>
            <a:cxnSpLocks noChangeAspect="1"/>
            <a:stCxn id="152" idx="3"/>
            <a:endCxn id="151" idx="1"/>
          </p:cNvCxnSpPr>
          <p:nvPr/>
        </p:nvCxnSpPr>
        <p:spPr>
          <a:xfrm>
            <a:off x="18885500" y="14382307"/>
            <a:ext cx="2447906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BDAA2FD-31AE-D5F8-12C9-09FFE039B586}"/>
              </a:ext>
            </a:extLst>
          </p:cNvPr>
          <p:cNvCxnSpPr>
            <a:cxnSpLocks noChangeAspect="1"/>
            <a:stCxn id="12" idx="3"/>
            <a:endCxn id="152" idx="1"/>
          </p:cNvCxnSpPr>
          <p:nvPr/>
        </p:nvCxnSpPr>
        <p:spPr>
          <a:xfrm>
            <a:off x="14629512" y="14382307"/>
            <a:ext cx="2447906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89B29A6-9CA5-13D4-2C6D-9E448B990D00}"/>
              </a:ext>
            </a:extLst>
          </p:cNvPr>
          <p:cNvCxnSpPr>
            <a:cxnSpLocks noChangeAspect="1"/>
            <a:stCxn id="143" idx="3"/>
            <a:endCxn id="155" idx="1"/>
          </p:cNvCxnSpPr>
          <p:nvPr/>
        </p:nvCxnSpPr>
        <p:spPr>
          <a:xfrm>
            <a:off x="16350128" y="16324020"/>
            <a:ext cx="2707923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91EAAC3-8ABE-2A09-FE74-8819B89F8F29}"/>
              </a:ext>
            </a:extLst>
          </p:cNvPr>
          <p:cNvCxnSpPr>
            <a:cxnSpLocks noChangeAspect="1"/>
            <a:stCxn id="155" idx="3"/>
            <a:endCxn id="154" idx="1"/>
          </p:cNvCxnSpPr>
          <p:nvPr/>
        </p:nvCxnSpPr>
        <p:spPr>
          <a:xfrm>
            <a:off x="20866133" y="16324020"/>
            <a:ext cx="2707923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3B97721-CF08-5925-EBFE-79A35090F098}"/>
              </a:ext>
            </a:extLst>
          </p:cNvPr>
          <p:cNvCxnSpPr>
            <a:cxnSpLocks noChangeAspect="1"/>
            <a:stCxn id="154" idx="3"/>
            <a:endCxn id="153" idx="1"/>
          </p:cNvCxnSpPr>
          <p:nvPr/>
        </p:nvCxnSpPr>
        <p:spPr>
          <a:xfrm>
            <a:off x="25382138" y="16324020"/>
            <a:ext cx="2707922" cy="0"/>
          </a:xfrm>
          <a:prstGeom prst="straightConnector1">
            <a:avLst/>
          </a:prstGeom>
          <a:ln w="28575" cmpd="sng">
            <a:solidFill>
              <a:schemeClr val="accent4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4A8033D9-13E5-79B0-64A7-0D594AAA683D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975881" y="1760450"/>
            <a:ext cx="1401714" cy="541431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5239B964-7DD2-375E-22C3-74376F30F17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696496" y="3702164"/>
            <a:ext cx="1401714" cy="541431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6E59C1D-7527-FB75-E32A-1339653AD38F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4417111" y="5643878"/>
            <a:ext cx="1401714" cy="541431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E080BEBA-A3DF-2A64-5101-69BB249B951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6137726" y="7585592"/>
            <a:ext cx="1401714" cy="541431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E690B16C-4C46-4F3E-A1F6-20A9E0CD4D8B}"/>
              </a:ext>
            </a:extLst>
          </p:cNvPr>
          <p:cNvCxnSpPr>
            <a:cxnSpLocks/>
            <a:stCxn id="8" idx="2"/>
            <a:endCxn id="215" idx="1"/>
          </p:cNvCxnSpPr>
          <p:nvPr/>
        </p:nvCxnSpPr>
        <p:spPr>
          <a:xfrm rot="16200000" flipH="1">
            <a:off x="7858341" y="9527306"/>
            <a:ext cx="1401714" cy="541431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22B0B1D3-91B5-FB0F-B5D4-683A206699C0}"/>
              </a:ext>
            </a:extLst>
          </p:cNvPr>
          <p:cNvCxnSpPr>
            <a:cxnSpLocks/>
            <a:stCxn id="215" idx="2"/>
            <a:endCxn id="11" idx="1"/>
          </p:cNvCxnSpPr>
          <p:nvPr/>
        </p:nvCxnSpPr>
        <p:spPr>
          <a:xfrm rot="16200000" flipH="1">
            <a:off x="9578956" y="11469020"/>
            <a:ext cx="1401714" cy="541431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AFD08C8-8F40-4434-5DCA-994E03C6D275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1299571" y="13410734"/>
            <a:ext cx="1401714" cy="541431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1BFFEE1B-35CF-6E02-E4E5-3EA7967C5015}"/>
              </a:ext>
            </a:extLst>
          </p:cNvPr>
          <p:cNvCxnSpPr>
            <a:cxnSpLocks/>
            <a:stCxn id="12" idx="2"/>
            <a:endCxn id="143" idx="1"/>
          </p:cNvCxnSpPr>
          <p:nvPr/>
        </p:nvCxnSpPr>
        <p:spPr>
          <a:xfrm rot="16200000" flipH="1">
            <a:off x="13020188" y="15352447"/>
            <a:ext cx="1401713" cy="541432"/>
          </a:xfrm>
          <a:prstGeom prst="bentConnector2">
            <a:avLst/>
          </a:prstGeom>
          <a:ln w="76200" cmpd="sng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57CB14-E71E-B4C3-FAD7-872645EF5286}"/>
              </a:ext>
            </a:extLst>
          </p:cNvPr>
          <p:cNvSpPr>
            <a:spLocks noChangeAspect="1"/>
          </p:cNvSpPr>
          <p:nvPr/>
        </p:nvSpPr>
        <p:spPr>
          <a:xfrm>
            <a:off x="6237265" y="231802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Existing Merged Data Set Exploration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149354A-FBF7-BBDC-EE38-0650DE5FC302}"/>
              </a:ext>
            </a:extLst>
          </p:cNvPr>
          <p:cNvSpPr>
            <a:spLocks noChangeAspect="1"/>
          </p:cNvSpPr>
          <p:nvPr/>
        </p:nvSpPr>
        <p:spPr>
          <a:xfrm>
            <a:off x="9951216" y="231802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Exploring Individual Files and Contents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CD0B314-5B1E-FEDD-DA06-68AA7BA37491}"/>
              </a:ext>
            </a:extLst>
          </p:cNvPr>
          <p:cNvSpPr>
            <a:spLocks noChangeAspect="1"/>
          </p:cNvSpPr>
          <p:nvPr/>
        </p:nvSpPr>
        <p:spPr>
          <a:xfrm>
            <a:off x="13665167" y="231802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Merging the Individual File Data into One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3502D9B-C7A8-D7EA-5DC1-607EF5E8124F}"/>
              </a:ext>
            </a:extLst>
          </p:cNvPr>
          <p:cNvSpPr>
            <a:spLocks noChangeAspect="1"/>
          </p:cNvSpPr>
          <p:nvPr/>
        </p:nvSpPr>
        <p:spPr>
          <a:xfrm>
            <a:off x="17379118" y="231802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Load Merged Data - Fusion_Full.csv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AD66E1-426F-EC8E-E9B7-C45BB3AC773D}"/>
              </a:ext>
            </a:extLst>
          </p:cNvPr>
          <p:cNvSpPr>
            <a:spLocks noChangeAspect="1"/>
          </p:cNvSpPr>
          <p:nvPr/>
        </p:nvSpPr>
        <p:spPr>
          <a:xfrm>
            <a:off x="21093070" y="231802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Data Visualization on Final Merged Data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231B2FD-2BAC-6873-B1FC-B72E0C5CBD5D}"/>
              </a:ext>
            </a:extLst>
          </p:cNvPr>
          <p:cNvSpPr>
            <a:spLocks noChangeAspect="1"/>
          </p:cNvSpPr>
          <p:nvPr/>
        </p:nvSpPr>
        <p:spPr>
          <a:xfrm>
            <a:off x="23416930" y="1867519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Orientation Over Time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05A9D74-BB43-540A-D06A-FC6DEF94D5DB}"/>
              </a:ext>
            </a:extLst>
          </p:cNvPr>
          <p:cNvSpPr>
            <a:spLocks noChangeAspect="1"/>
          </p:cNvSpPr>
          <p:nvPr/>
        </p:nvSpPr>
        <p:spPr>
          <a:xfrm>
            <a:off x="3754209" y="376309"/>
            <a:ext cx="2644346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Load &amp; Extract </a:t>
            </a:r>
          </a:p>
          <a:p>
            <a:pPr algn="ctr"/>
            <a:r>
              <a:rPr lang="en-US" sz="1600" i="1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tlmuav-anomaly-detection-datasets.zip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F50796E-3579-722D-FA89-F27856658E06}"/>
              </a:ext>
            </a:extLst>
          </p:cNvPr>
          <p:cNvSpPr>
            <a:spLocks noChangeAspect="1"/>
          </p:cNvSpPr>
          <p:nvPr/>
        </p:nvSpPr>
        <p:spPr>
          <a:xfrm>
            <a:off x="19442212" y="3332070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4900 Rows, 43 Features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E911A8B-8D90-2200-953D-870F5791658A}"/>
              </a:ext>
            </a:extLst>
          </p:cNvPr>
          <p:cNvSpPr>
            <a:spLocks noChangeAspect="1"/>
          </p:cNvSpPr>
          <p:nvPr/>
        </p:nvSpPr>
        <p:spPr>
          <a:xfrm>
            <a:off x="25079456" y="1867519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Label Distribution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CEE0DAA-4B09-39BF-72CD-EA3BA30CFFE4}"/>
              </a:ext>
            </a:extLst>
          </p:cNvPr>
          <p:cNvSpPr>
            <a:spLocks noChangeAspect="1"/>
          </p:cNvSpPr>
          <p:nvPr/>
        </p:nvSpPr>
        <p:spPr>
          <a:xfrm>
            <a:off x="26741982" y="1867519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Anomaly Distribution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5CF5BD2-B751-9FED-56C7-86FFFB1E1FA6}"/>
              </a:ext>
            </a:extLst>
          </p:cNvPr>
          <p:cNvSpPr>
            <a:spLocks noChangeAspect="1"/>
          </p:cNvSpPr>
          <p:nvPr/>
        </p:nvSpPr>
        <p:spPr>
          <a:xfrm>
            <a:off x="28404508" y="1867519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Sensor Distributions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CB172A8-1F1A-4AE4-407D-15564F25BCC0}"/>
              </a:ext>
            </a:extLst>
          </p:cNvPr>
          <p:cNvSpPr>
            <a:spLocks noChangeAspect="1"/>
          </p:cNvSpPr>
          <p:nvPr/>
        </p:nvSpPr>
        <p:spPr>
          <a:xfrm>
            <a:off x="23416930" y="3144483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Feature Correlation Matrix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1C8F1D0-7503-8E21-F888-3B4378DBE168}"/>
              </a:ext>
            </a:extLst>
          </p:cNvPr>
          <p:cNvSpPr>
            <a:spLocks noChangeAspect="1"/>
          </p:cNvSpPr>
          <p:nvPr/>
        </p:nvSpPr>
        <p:spPr>
          <a:xfrm>
            <a:off x="25085290" y="3144483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Acceleration vs Vibration Relationship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9D1E1C5-4B08-B661-8809-E473FD7BC11A}"/>
              </a:ext>
            </a:extLst>
          </p:cNvPr>
          <p:cNvSpPr>
            <a:spLocks noChangeAspect="1"/>
          </p:cNvSpPr>
          <p:nvPr/>
        </p:nvSpPr>
        <p:spPr>
          <a:xfrm>
            <a:off x="26753650" y="3144483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Outlier Detection – Box Plots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5A51B0D-3EB0-7229-C2EB-E44B34B5607A}"/>
              </a:ext>
            </a:extLst>
          </p:cNvPr>
          <p:cNvSpPr>
            <a:spLocks noChangeAspect="1"/>
          </p:cNvSpPr>
          <p:nvPr/>
        </p:nvSpPr>
        <p:spPr>
          <a:xfrm>
            <a:off x="7884057" y="4259737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Handle Missing Values Drop NaN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C7BB105-83EF-46F2-2DFF-F8D466FD44E4}"/>
              </a:ext>
            </a:extLst>
          </p:cNvPr>
          <p:cNvSpPr>
            <a:spLocks noChangeAspect="1"/>
          </p:cNvSpPr>
          <p:nvPr/>
        </p:nvSpPr>
        <p:spPr>
          <a:xfrm>
            <a:off x="11350424" y="4259737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Outlier Treatment Cap at 1st &amp; 99th Percentiles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C6EB5D7E-5D9F-06E2-EE84-E2FF36091090}"/>
              </a:ext>
            </a:extLst>
          </p:cNvPr>
          <p:cNvSpPr>
            <a:spLocks noChangeAspect="1"/>
          </p:cNvSpPr>
          <p:nvPr/>
        </p:nvSpPr>
        <p:spPr>
          <a:xfrm>
            <a:off x="14816791" y="4259737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Feature Scaling - StandardScaler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E1398C1A-7E8F-886D-BD8C-70304541B37A}"/>
              </a:ext>
            </a:extLst>
          </p:cNvPr>
          <p:cNvSpPr>
            <a:spLocks noChangeAspect="1"/>
          </p:cNvSpPr>
          <p:nvPr/>
        </p:nvSpPr>
        <p:spPr>
          <a:xfrm>
            <a:off x="18283158" y="4259737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Check </a:t>
            </a:r>
            <a:r>
              <a:rPr lang="en-US" sz="160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Class Distribution</a:t>
            </a:r>
            <a:endParaRPr lang="en-US" sz="1600" dirty="0">
              <a:solidFill>
                <a:srgbClr val="002060"/>
              </a:solidFill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4621E677-A329-B7D7-5AF0-D378B13A09AE}"/>
              </a:ext>
            </a:extLst>
          </p:cNvPr>
          <p:cNvSpPr>
            <a:spLocks noChangeAspect="1"/>
          </p:cNvSpPr>
          <p:nvPr/>
        </p:nvSpPr>
        <p:spPr>
          <a:xfrm>
            <a:off x="9530849" y="6201451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StratifiedShuffleSplit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C060F155-AAD7-391C-BA53-29E4DECF24DF}"/>
              </a:ext>
            </a:extLst>
          </p:cNvPr>
          <p:cNvSpPr>
            <a:spLocks noChangeAspect="1"/>
          </p:cNvSpPr>
          <p:nvPr/>
        </p:nvSpPr>
        <p:spPr>
          <a:xfrm>
            <a:off x="12051889" y="7043081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Training Set – 70%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216AFD66-C2D3-C5C6-1D8A-F33FAB2E3041}"/>
              </a:ext>
            </a:extLst>
          </p:cNvPr>
          <p:cNvSpPr>
            <a:spLocks noChangeAspect="1"/>
          </p:cNvSpPr>
          <p:nvPr/>
        </p:nvSpPr>
        <p:spPr>
          <a:xfrm>
            <a:off x="14291823" y="7043081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Validation Set – 15%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F6E2B261-0AC9-5783-EF90-6FAD32D33AEF}"/>
              </a:ext>
            </a:extLst>
          </p:cNvPr>
          <p:cNvSpPr>
            <a:spLocks noChangeAspect="1"/>
          </p:cNvSpPr>
          <p:nvPr/>
        </p:nvSpPr>
        <p:spPr>
          <a:xfrm>
            <a:off x="16432464" y="7043081"/>
            <a:ext cx="1493634" cy="68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Test Set – 15%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5824F-9FB0-2C79-4FE3-BCF6DBAF34C3}"/>
              </a:ext>
            </a:extLst>
          </p:cNvPr>
          <p:cNvSpPr>
            <a:spLocks noChangeAspect="1"/>
          </p:cNvSpPr>
          <p:nvPr/>
        </p:nvSpPr>
        <p:spPr>
          <a:xfrm>
            <a:off x="13002537" y="10084879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Label Shuffling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71319E-4735-D563-0FA7-A04ED25F0B5E}"/>
              </a:ext>
            </a:extLst>
          </p:cNvPr>
          <p:cNvSpPr>
            <a:spLocks noChangeAspect="1"/>
          </p:cNvSpPr>
          <p:nvPr/>
        </p:nvSpPr>
        <p:spPr>
          <a:xfrm>
            <a:off x="16624873" y="10084879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Label Shuffling Diagnostics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B08B25-FF1D-19D9-8850-1D09788948E9}"/>
              </a:ext>
            </a:extLst>
          </p:cNvPr>
          <p:cNvSpPr>
            <a:spLocks noChangeAspect="1"/>
          </p:cNvSpPr>
          <p:nvPr/>
        </p:nvSpPr>
        <p:spPr>
          <a:xfrm>
            <a:off x="22859647" y="8143165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Classification Reports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5811853-9FB4-A53F-5B6C-3E7E03A52989}"/>
              </a:ext>
            </a:extLst>
          </p:cNvPr>
          <p:cNvSpPr>
            <a:spLocks noChangeAspect="1"/>
          </p:cNvSpPr>
          <p:nvPr/>
        </p:nvSpPr>
        <p:spPr>
          <a:xfrm>
            <a:off x="18965645" y="8143165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Evaluate on Validation Set – Accuracy &amp; F1 Score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ADC1B66-860F-4384-A9D0-A40E57D852D4}"/>
              </a:ext>
            </a:extLst>
          </p:cNvPr>
          <p:cNvSpPr>
            <a:spLocks noChangeAspect="1"/>
          </p:cNvSpPr>
          <p:nvPr/>
        </p:nvSpPr>
        <p:spPr>
          <a:xfrm>
            <a:off x="15071643" y="8143165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Training on Training Set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AFE78AD-243C-80C1-C729-1E441F8827AB}"/>
              </a:ext>
            </a:extLst>
          </p:cNvPr>
          <p:cNvSpPr>
            <a:spLocks noChangeAspect="1"/>
          </p:cNvSpPr>
          <p:nvPr/>
        </p:nvSpPr>
        <p:spPr>
          <a:xfrm>
            <a:off x="11177641" y="8143165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Multiple Classification Models - 19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97E218F-1412-CA8C-783B-1A606044E997}"/>
              </a:ext>
            </a:extLst>
          </p:cNvPr>
          <p:cNvSpPr>
            <a:spLocks noChangeAspect="1"/>
          </p:cNvSpPr>
          <p:nvPr/>
        </p:nvSpPr>
        <p:spPr>
          <a:xfrm>
            <a:off x="26753650" y="8143165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Rank by F-1 Score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78C26AB-71A8-07D7-5B75-B02A6FFA6284}"/>
              </a:ext>
            </a:extLst>
          </p:cNvPr>
          <p:cNvSpPr>
            <a:spLocks noChangeAspect="1"/>
          </p:cNvSpPr>
          <p:nvPr/>
        </p:nvSpPr>
        <p:spPr>
          <a:xfrm>
            <a:off x="24692211" y="1202659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Evaluate with ARI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0295FCA-94A6-0316-B3D0-E0E639831D49}"/>
              </a:ext>
            </a:extLst>
          </p:cNvPr>
          <p:cNvSpPr>
            <a:spLocks noChangeAspect="1"/>
          </p:cNvSpPr>
          <p:nvPr/>
        </p:nvSpPr>
        <p:spPr>
          <a:xfrm>
            <a:off x="21294362" y="1202659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Apply to Validation Features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E258F84-E9B0-2C97-9242-5DCB7D8BB48B}"/>
              </a:ext>
            </a:extLst>
          </p:cNvPr>
          <p:cNvSpPr>
            <a:spLocks noChangeAspect="1"/>
          </p:cNvSpPr>
          <p:nvPr/>
        </p:nvSpPr>
        <p:spPr>
          <a:xfrm>
            <a:off x="17896513" y="1202659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Training Clustering Models - 5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C4952FAB-4B70-F9B3-8E84-8454109E1EBC}"/>
              </a:ext>
            </a:extLst>
          </p:cNvPr>
          <p:cNvSpPr>
            <a:spLocks noChangeAspect="1"/>
          </p:cNvSpPr>
          <p:nvPr/>
        </p:nvSpPr>
        <p:spPr>
          <a:xfrm>
            <a:off x="14498664" y="1202659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Convert Multi-Class to Binary Labels – Normal vs Anomaly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2301D62-252C-D516-4B9D-A02965AAAB0B}"/>
              </a:ext>
            </a:extLst>
          </p:cNvPr>
          <p:cNvSpPr>
            <a:spLocks noChangeAspect="1"/>
          </p:cNvSpPr>
          <p:nvPr/>
        </p:nvSpPr>
        <p:spPr>
          <a:xfrm>
            <a:off x="28090060" y="12026593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Rank by ARI Score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B7B5387-BB51-4F54-1A3A-221802E8253C}"/>
              </a:ext>
            </a:extLst>
          </p:cNvPr>
          <p:cNvSpPr>
            <a:spLocks noChangeAspect="1"/>
          </p:cNvSpPr>
          <p:nvPr/>
        </p:nvSpPr>
        <p:spPr>
          <a:xfrm>
            <a:off x="25589393" y="13968307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Best of Each Side-by-Side Comparison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5E010C43-2FC5-D11B-0A0E-25543FC1889E}"/>
              </a:ext>
            </a:extLst>
          </p:cNvPr>
          <p:cNvSpPr>
            <a:spLocks noChangeAspect="1"/>
          </p:cNvSpPr>
          <p:nvPr/>
        </p:nvSpPr>
        <p:spPr>
          <a:xfrm>
            <a:off x="21333406" y="13968307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Unsupervised Models - Validation Adjusted Rand Index Plot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67AF7B7E-FCFE-5AC3-25BA-2793149EC013}"/>
              </a:ext>
            </a:extLst>
          </p:cNvPr>
          <p:cNvSpPr>
            <a:spLocks noChangeAspect="1"/>
          </p:cNvSpPr>
          <p:nvPr/>
        </p:nvSpPr>
        <p:spPr>
          <a:xfrm>
            <a:off x="17077418" y="13968307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Supervised Models - Validation F1 Scores Plot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31C579CB-067C-FF7F-A38B-5973B0BBBA4B}"/>
              </a:ext>
            </a:extLst>
          </p:cNvPr>
          <p:cNvSpPr>
            <a:spLocks noChangeAspect="1"/>
          </p:cNvSpPr>
          <p:nvPr/>
        </p:nvSpPr>
        <p:spPr>
          <a:xfrm>
            <a:off x="28090060" y="15910020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Interactive Visualization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759BA53-C2BB-CF42-D908-2E8017887219}"/>
              </a:ext>
            </a:extLst>
          </p:cNvPr>
          <p:cNvSpPr>
            <a:spLocks noChangeAspect="1"/>
          </p:cNvSpPr>
          <p:nvPr/>
        </p:nvSpPr>
        <p:spPr>
          <a:xfrm>
            <a:off x="23574056" y="15910020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Real-Time Predictions – Test Set vs Best Supervised Model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68C281F5-7DC4-6907-7D4B-5FCDA34C2FAC}"/>
              </a:ext>
            </a:extLst>
          </p:cNvPr>
          <p:cNvSpPr>
            <a:spLocks noChangeAspect="1"/>
          </p:cNvSpPr>
          <p:nvPr/>
        </p:nvSpPr>
        <p:spPr>
          <a:xfrm>
            <a:off x="19058051" y="15910020"/>
            <a:ext cx="1808082" cy="8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Gradio Interface</a:t>
            </a:r>
            <a:endParaRPr lang="en-US" sz="1600" dirty="0">
              <a:solidFill>
                <a:srgbClr val="002060"/>
              </a:solidFill>
              <a:latin typeface="Amazon Ember Display Light" panose="020F0403020204020204" pitchFamily="34" charset="0"/>
              <a:ea typeface="Amazon Ember Display Light" panose="020F0403020204020204" pitchFamily="34" charset="0"/>
              <a:cs typeface="Amazon Ember Display Light" panose="020F0403020204020204" pitchFamily="34" charset="0"/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AFD684FC-14FD-1DED-0A08-9AE46AB3A795}"/>
              </a:ext>
            </a:extLst>
          </p:cNvPr>
          <p:cNvSpPr>
            <a:spLocks noChangeAspect="1"/>
          </p:cNvSpPr>
          <p:nvPr/>
        </p:nvSpPr>
        <p:spPr>
          <a:xfrm>
            <a:off x="9694648" y="5170989"/>
            <a:ext cx="1493634" cy="684000"/>
          </a:xfrm>
          <a:prstGeom prst="roundRect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4899 Rows, 43 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BB6E0B-4E3B-8E42-3B15-80AE98CDBFA5}"/>
              </a:ext>
            </a:extLst>
          </p:cNvPr>
          <p:cNvSpPr>
            <a:spLocks noChangeAspect="1"/>
          </p:cNvSpPr>
          <p:nvPr/>
        </p:nvSpPr>
        <p:spPr>
          <a:xfrm>
            <a:off x="226839" y="250309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Data Loading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C3C271-4240-C160-105A-8674F35837F7}"/>
              </a:ext>
            </a:extLst>
          </p:cNvPr>
          <p:cNvSpPr>
            <a:spLocks noChangeAspect="1"/>
          </p:cNvSpPr>
          <p:nvPr/>
        </p:nvSpPr>
        <p:spPr>
          <a:xfrm>
            <a:off x="1947454" y="2192023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Explanatory Data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7B8C13-D879-E8E2-CF7C-B1721D0134BD}"/>
              </a:ext>
            </a:extLst>
          </p:cNvPr>
          <p:cNvSpPr>
            <a:spLocks noChangeAspect="1"/>
          </p:cNvSpPr>
          <p:nvPr/>
        </p:nvSpPr>
        <p:spPr>
          <a:xfrm>
            <a:off x="3668069" y="4133737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14F36B-7228-E5F2-F768-68F4551D78E3}"/>
              </a:ext>
            </a:extLst>
          </p:cNvPr>
          <p:cNvSpPr>
            <a:spLocks noChangeAspect="1"/>
          </p:cNvSpPr>
          <p:nvPr/>
        </p:nvSpPr>
        <p:spPr>
          <a:xfrm>
            <a:off x="5388684" y="6075451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Data Splitting</a:t>
            </a: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99E95FC-FD1D-BE20-DAF7-5BA36F5009F3}"/>
              </a:ext>
            </a:extLst>
          </p:cNvPr>
          <p:cNvSpPr>
            <a:spLocks noChangeAspect="1"/>
          </p:cNvSpPr>
          <p:nvPr/>
        </p:nvSpPr>
        <p:spPr>
          <a:xfrm>
            <a:off x="8829914" y="9958879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Model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DF8E63-8348-2098-57B7-DD590B3BFC46}"/>
              </a:ext>
            </a:extLst>
          </p:cNvPr>
          <p:cNvSpPr>
            <a:spLocks noChangeAspect="1"/>
          </p:cNvSpPr>
          <p:nvPr/>
        </p:nvSpPr>
        <p:spPr>
          <a:xfrm>
            <a:off x="7109299" y="8017165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Supervised Model Training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309EC8-E0FD-9047-3872-38728635127D}"/>
              </a:ext>
            </a:extLst>
          </p:cNvPr>
          <p:cNvSpPr>
            <a:spLocks noChangeAspect="1"/>
          </p:cNvSpPr>
          <p:nvPr/>
        </p:nvSpPr>
        <p:spPr>
          <a:xfrm>
            <a:off x="10550529" y="11900593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Unsupervised Model Training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76C12A-B643-7181-D584-28B6033ADDF5}"/>
              </a:ext>
            </a:extLst>
          </p:cNvPr>
          <p:cNvSpPr>
            <a:spLocks noChangeAspect="1"/>
          </p:cNvSpPr>
          <p:nvPr/>
        </p:nvSpPr>
        <p:spPr>
          <a:xfrm>
            <a:off x="12271144" y="13842307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Supervised &amp; Unsupervised Model Comparison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3C2C3B0B-8D37-B237-234A-3A2FAE5C4A6C}"/>
              </a:ext>
            </a:extLst>
          </p:cNvPr>
          <p:cNvSpPr>
            <a:spLocks noChangeAspect="1"/>
          </p:cNvSpPr>
          <p:nvPr/>
        </p:nvSpPr>
        <p:spPr>
          <a:xfrm>
            <a:off x="13991760" y="15784020"/>
            <a:ext cx="2358368" cy="1080000"/>
          </a:xfrm>
          <a:prstGeom prst="round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solidFill>
                  <a:srgbClr val="002060"/>
                </a:solidFill>
                <a:latin typeface="Amazon Ember Display Light" panose="020F0403020204020204" pitchFamily="34" charset="0"/>
                <a:ea typeface="Amazon Ember Display Light" panose="020F0403020204020204" pitchFamily="34" charset="0"/>
                <a:cs typeface="Amazon Ember Display Light" panose="020F0403020204020204" pitchFamily="34" charset="0"/>
              </a:rPr>
              <a:t>Model Deployment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F20B9C-40D3-9F30-AC86-D543D378B650}"/>
              </a:ext>
            </a:extLst>
          </p:cNvPr>
          <p:cNvSpPr/>
          <p:nvPr/>
        </p:nvSpPr>
        <p:spPr>
          <a:xfrm>
            <a:off x="93784" y="117231"/>
            <a:ext cx="30096000" cy="16884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3156</TotalTime>
  <Words>434</Words>
  <Application>Microsoft Office PowerPoint</Application>
  <PresentationFormat>Custom</PresentationFormat>
  <Paragraphs>104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Amazon Ember Display Light</vt:lpstr>
      <vt:lpstr>Arial</vt:lpstr>
      <vt:lpstr>Calibri</vt:lpstr>
      <vt:lpstr>Calibri Light</vt:lpstr>
      <vt:lpstr>Roboto ExtraLight</vt:lpstr>
      <vt:lpstr>Roboto Light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 Ozkan</dc:creator>
  <cp:lastModifiedBy>Can Ozkan</cp:lastModifiedBy>
  <cp:revision>9</cp:revision>
  <dcterms:created xsi:type="dcterms:W3CDTF">2025-05-05T12:58:08Z</dcterms:created>
  <dcterms:modified xsi:type="dcterms:W3CDTF">2025-06-01T15:34:24Z</dcterms:modified>
</cp:coreProperties>
</file>