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88" r:id="rId4"/>
    <p:sldId id="289" r:id="rId5"/>
    <p:sldId id="312" r:id="rId6"/>
    <p:sldId id="290" r:id="rId7"/>
    <p:sldId id="258" r:id="rId8"/>
    <p:sldId id="260" r:id="rId9"/>
    <p:sldId id="262" r:id="rId10"/>
    <p:sldId id="263" r:id="rId11"/>
    <p:sldId id="264" r:id="rId12"/>
    <p:sldId id="265" r:id="rId13"/>
    <p:sldId id="266" r:id="rId14"/>
    <p:sldId id="306" r:id="rId15"/>
    <p:sldId id="307" r:id="rId16"/>
    <p:sldId id="308" r:id="rId17"/>
    <p:sldId id="267" r:id="rId18"/>
    <p:sldId id="268" r:id="rId19"/>
    <p:sldId id="295" r:id="rId20"/>
    <p:sldId id="297" r:id="rId21"/>
    <p:sldId id="291" r:id="rId22"/>
    <p:sldId id="296" r:id="rId23"/>
    <p:sldId id="298" r:id="rId24"/>
    <p:sldId id="299" r:id="rId25"/>
    <p:sldId id="304" r:id="rId26"/>
    <p:sldId id="309" r:id="rId27"/>
    <p:sldId id="313" r:id="rId28"/>
    <p:sldId id="311" r:id="rId29"/>
    <p:sldId id="310" r:id="rId30"/>
    <p:sldId id="292" r:id="rId31"/>
    <p:sldId id="301" r:id="rId32"/>
    <p:sldId id="303" r:id="rId33"/>
    <p:sldId id="302" r:id="rId34"/>
    <p:sldId id="29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5E904-B23D-4114-AB4B-363C6C585864}" type="datetimeFigureOut">
              <a:rPr lang="en-IN" smtClean="0"/>
              <a:t>12-04-2022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4B67F3-6EA9-43E7-974A-E42E9B5F1507}" type="slidenum">
              <a:rPr lang="en-IN" smtClean="0"/>
              <a:t>‹#›</a:t>
            </a:fld>
            <a:endParaRPr lang="en-IN"/>
          </a:p>
        </p:txBody>
      </p:sp>
    </p:spTree>
    <p:extLst>
      <p:ext uri="{BB962C8B-B14F-4D97-AF65-F5344CB8AC3E}">
        <p14:creationId xmlns:p14="http://schemas.microsoft.com/office/powerpoint/2010/main" val="391549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02CEDCC-FFED-4B23-B823-F62E711BC84D}" type="datetime1">
              <a:rPr lang="en-IN" smtClean="0"/>
              <a:t>12-04-2022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9CACBA8-B255-4324-858B-32DCB0BAE8E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711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0CC34-5BC2-4DB7-A72F-3A12EA9A0DB1}" type="datetime1">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CACBA8-B255-4324-858B-32DCB0BAE8EF}" type="slidenum">
              <a:rPr lang="en-IN" smtClean="0"/>
              <a:t>‹#›</a:t>
            </a:fld>
            <a:endParaRPr lang="en-IN"/>
          </a:p>
        </p:txBody>
      </p:sp>
    </p:spTree>
    <p:extLst>
      <p:ext uri="{BB962C8B-B14F-4D97-AF65-F5344CB8AC3E}">
        <p14:creationId xmlns:p14="http://schemas.microsoft.com/office/powerpoint/2010/main" val="44137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6F3D2E-764D-40B1-BB18-0216872A662A}" type="datetime1">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ACBA8-B255-4324-858B-32DCB0BAE8E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6342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5D373-2A26-4111-8F72-40CE10967417}" type="datetime1">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ACBA8-B255-4324-858B-32DCB0BAE8E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5366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B9CE4-4945-4427-AC90-7CE2497EAA82}" type="datetime1">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ACBA8-B255-4324-858B-32DCB0BAE8EF}" type="slidenum">
              <a:rPr lang="en-IN" smtClean="0"/>
              <a:t>‹#›</a:t>
            </a:fld>
            <a:endParaRPr lang="en-IN"/>
          </a:p>
        </p:txBody>
      </p:sp>
    </p:spTree>
    <p:extLst>
      <p:ext uri="{BB962C8B-B14F-4D97-AF65-F5344CB8AC3E}">
        <p14:creationId xmlns:p14="http://schemas.microsoft.com/office/powerpoint/2010/main" val="3227626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A98AA-BBE2-4936-A1CA-48081F1636D7}" type="datetime1">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ACBA8-B255-4324-858B-32DCB0BAE8E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0588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91716-19DF-4C82-977B-43D28BB411BC}" type="datetime1">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ACBA8-B255-4324-858B-32DCB0BAE8E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036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FBA1C-A7F6-4610-919E-06EDA1AFB487}" type="datetime1">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ACBA8-B255-4324-858B-32DCB0BAE8E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93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26D513-1358-4C61-A6E9-3EECF7AB8C98}" type="datetime1">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ACBA8-B255-4324-858B-32DCB0BAE8E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428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9B09B2-50E2-4DA1-8C7C-2E0676BAC717}" type="datetime1">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ACBA8-B255-4324-858B-32DCB0BAE8EF}" type="slidenum">
              <a:rPr lang="en-IN" smtClean="0"/>
              <a:t>‹#›</a:t>
            </a:fld>
            <a:endParaRPr lang="en-IN"/>
          </a:p>
        </p:txBody>
      </p:sp>
    </p:spTree>
    <p:extLst>
      <p:ext uri="{BB962C8B-B14F-4D97-AF65-F5344CB8AC3E}">
        <p14:creationId xmlns:p14="http://schemas.microsoft.com/office/powerpoint/2010/main" val="2383598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184C61-C3E2-490D-8086-467BC49CAF5D}" type="datetime1">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ACBA8-B255-4324-858B-32DCB0BAE8E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09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66BF95-A2A1-4110-9AAF-313B30FB32E8}" type="datetime1">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CACBA8-B255-4324-858B-32DCB0BAE8EF}" type="slidenum">
              <a:rPr lang="en-IN" smtClean="0"/>
              <a:t>‹#›</a:t>
            </a:fld>
            <a:endParaRPr lang="en-IN"/>
          </a:p>
        </p:txBody>
      </p:sp>
    </p:spTree>
    <p:extLst>
      <p:ext uri="{BB962C8B-B14F-4D97-AF65-F5344CB8AC3E}">
        <p14:creationId xmlns:p14="http://schemas.microsoft.com/office/powerpoint/2010/main" val="382828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5FAE21-11CE-46EB-A14F-1B2413C2FBE0}" type="datetime1">
              <a:rPr lang="en-IN" smtClean="0"/>
              <a:t>12-04-2022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CACBA8-B255-4324-858B-32DCB0BAE8E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546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FF0F3A-2909-4347-8EC8-E65B79692E8B}" type="datetime1">
              <a:rPr lang="en-IN" smtClean="0"/>
              <a:t>12-04-2022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CACBA8-B255-4324-858B-32DCB0BAE8E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898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57126-5766-46EB-BA64-D64115B287F2}" type="datetime1">
              <a:rPr lang="en-IN" smtClean="0"/>
              <a:t>12-04-2022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CACBA8-B255-4324-858B-32DCB0BAE8EF}" type="slidenum">
              <a:rPr lang="en-IN" smtClean="0"/>
              <a:t>‹#›</a:t>
            </a:fld>
            <a:endParaRPr lang="en-IN"/>
          </a:p>
        </p:txBody>
      </p:sp>
    </p:spTree>
    <p:extLst>
      <p:ext uri="{BB962C8B-B14F-4D97-AF65-F5344CB8AC3E}">
        <p14:creationId xmlns:p14="http://schemas.microsoft.com/office/powerpoint/2010/main" val="3228998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C0B4BF-4262-4FE4-9F78-DA640C06694D}" type="datetime1">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CACBA8-B255-4324-858B-32DCB0BAE8E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4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19153-D214-4448-AD74-0259471A6439}" type="datetime1">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CACBA8-B255-4324-858B-32DCB0BAE8EF}" type="slidenum">
              <a:rPr lang="en-IN" smtClean="0"/>
              <a:t>‹#›</a:t>
            </a:fld>
            <a:endParaRPr lang="en-IN"/>
          </a:p>
        </p:txBody>
      </p:sp>
    </p:spTree>
    <p:extLst>
      <p:ext uri="{BB962C8B-B14F-4D97-AF65-F5344CB8AC3E}">
        <p14:creationId xmlns:p14="http://schemas.microsoft.com/office/powerpoint/2010/main" val="1349952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143101-B668-4C13-87C3-4E2E3FF38C87}" type="datetime1">
              <a:rPr lang="en-IN" smtClean="0"/>
              <a:t>12-04-2022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CACBA8-B255-4324-858B-32DCB0BAE8EF}" type="slidenum">
              <a:rPr lang="en-IN" smtClean="0"/>
              <a:t>‹#›</a:t>
            </a:fld>
            <a:endParaRPr lang="en-IN"/>
          </a:p>
        </p:txBody>
      </p:sp>
    </p:spTree>
    <p:extLst>
      <p:ext uri="{BB962C8B-B14F-4D97-AF65-F5344CB8AC3E}">
        <p14:creationId xmlns:p14="http://schemas.microsoft.com/office/powerpoint/2010/main" val="2361351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youtu.be/e99LZoii3ng" TargetMode="External"/><Relationship Id="rId1" Type="http://schemas.openxmlformats.org/officeDocument/2006/relationships/slideLayout" Target="../slideLayouts/slideLayout2.xml"/><Relationship Id="rId4" Type="http://schemas.openxmlformats.org/officeDocument/2006/relationships/hyperlink" Target="https://www.javatpoint.com/machine-learning-support-vector-machine-algorithm"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C357-6E16-43DA-8591-AD9416D6373E}"/>
              </a:ext>
            </a:extLst>
          </p:cNvPr>
          <p:cNvSpPr>
            <a:spLocks noGrp="1"/>
          </p:cNvSpPr>
          <p:nvPr>
            <p:ph type="ctrTitle"/>
          </p:nvPr>
        </p:nvSpPr>
        <p:spPr>
          <a:xfrm>
            <a:off x="2662806" y="1294083"/>
            <a:ext cx="6815669" cy="1515533"/>
          </a:xfrm>
        </p:spPr>
        <p:txBody>
          <a:bodyPr/>
          <a:lstStyle/>
          <a:p>
            <a:r>
              <a:rPr lang="en-IN" sz="2400" b="1" dirty="0">
                <a:solidFill>
                  <a:srgbClr val="C00000"/>
                </a:solidFill>
              </a:rPr>
              <a:t> Crop Recommendation System Using  Machine Learning</a:t>
            </a:r>
            <a:endParaRPr lang="en-IN" sz="2400" dirty="0"/>
          </a:p>
        </p:txBody>
      </p:sp>
      <p:sp>
        <p:nvSpPr>
          <p:cNvPr id="3" name="Subtitle 2">
            <a:extLst>
              <a:ext uri="{FF2B5EF4-FFF2-40B4-BE49-F238E27FC236}">
                <a16:creationId xmlns:a16="http://schemas.microsoft.com/office/drawing/2014/main" id="{212715ED-FBAF-4842-911F-51B49F261F2F}"/>
              </a:ext>
            </a:extLst>
          </p:cNvPr>
          <p:cNvSpPr>
            <a:spLocks noGrp="1"/>
          </p:cNvSpPr>
          <p:nvPr>
            <p:ph type="subTitle" idx="1"/>
          </p:nvPr>
        </p:nvSpPr>
        <p:spPr>
          <a:xfrm>
            <a:off x="2692398" y="2902998"/>
            <a:ext cx="6815669" cy="2459115"/>
          </a:xfrm>
        </p:spPr>
        <p:txBody>
          <a:bodyPr>
            <a:normAutofit/>
          </a:bodyPr>
          <a:lstStyle/>
          <a:p>
            <a:pPr algn="l"/>
            <a:r>
              <a:rPr lang="en-US" dirty="0"/>
              <a:t>               Project Guide – Dr. </a:t>
            </a:r>
            <a:r>
              <a:rPr lang="en-US" dirty="0" err="1"/>
              <a:t>Tapodhir</a:t>
            </a:r>
            <a:r>
              <a:rPr lang="en-US" dirty="0"/>
              <a:t> </a:t>
            </a:r>
            <a:r>
              <a:rPr lang="en-US" dirty="0" err="1"/>
              <a:t>Acharjee</a:t>
            </a:r>
            <a:r>
              <a:rPr lang="en-US" dirty="0"/>
              <a:t>                                              </a:t>
            </a:r>
          </a:p>
          <a:p>
            <a:endParaRPr lang="en-US" dirty="0"/>
          </a:p>
          <a:p>
            <a:r>
              <a:rPr lang="en-US" dirty="0"/>
              <a:t>                                                 By: Deepak Yadav</a:t>
            </a:r>
          </a:p>
          <a:p>
            <a:r>
              <a:rPr lang="en-US" dirty="0"/>
              <a:t>                                                      Vineet Kumar</a:t>
            </a:r>
          </a:p>
          <a:p>
            <a:r>
              <a:rPr lang="en-US" dirty="0"/>
              <a:t>                                                           Aman Chaudhary</a:t>
            </a:r>
            <a:endParaRPr lang="en-IN" dirty="0"/>
          </a:p>
        </p:txBody>
      </p:sp>
      <p:sp>
        <p:nvSpPr>
          <p:cNvPr id="4" name="Slide Number Placeholder 3">
            <a:extLst>
              <a:ext uri="{FF2B5EF4-FFF2-40B4-BE49-F238E27FC236}">
                <a16:creationId xmlns:a16="http://schemas.microsoft.com/office/drawing/2014/main" id="{384F4F94-A546-437B-A4A0-221640D6322E}"/>
              </a:ext>
            </a:extLst>
          </p:cNvPr>
          <p:cNvSpPr>
            <a:spLocks noGrp="1"/>
          </p:cNvSpPr>
          <p:nvPr>
            <p:ph type="sldNum" sz="quarter" idx="12"/>
          </p:nvPr>
        </p:nvSpPr>
        <p:spPr/>
        <p:txBody>
          <a:bodyPr/>
          <a:lstStyle/>
          <a:p>
            <a:fld id="{39CACBA8-B255-4324-858B-32DCB0BAE8EF}" type="slidenum">
              <a:rPr lang="en-IN" smtClean="0"/>
              <a:t>1</a:t>
            </a:fld>
            <a:endParaRPr lang="en-IN"/>
          </a:p>
        </p:txBody>
      </p:sp>
    </p:spTree>
    <p:extLst>
      <p:ext uri="{BB962C8B-B14F-4D97-AF65-F5344CB8AC3E}">
        <p14:creationId xmlns:p14="http://schemas.microsoft.com/office/powerpoint/2010/main" val="813443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5350-1BD5-40F8-A228-A42816E0781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0844C5C-D5A8-411F-9709-D6C877CB4326}"/>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graphicFrame>
        <p:nvGraphicFramePr>
          <p:cNvPr id="4" name="Table 4">
            <a:extLst>
              <a:ext uri="{FF2B5EF4-FFF2-40B4-BE49-F238E27FC236}">
                <a16:creationId xmlns:a16="http://schemas.microsoft.com/office/drawing/2014/main" id="{2DD2D335-A20D-49E0-9196-7DA398D77542}"/>
              </a:ext>
            </a:extLst>
          </p:cNvPr>
          <p:cNvGraphicFramePr>
            <a:graphicFrameLocks noGrp="1"/>
          </p:cNvGraphicFramePr>
          <p:nvPr>
            <p:extLst>
              <p:ext uri="{D42A27DB-BD31-4B8C-83A1-F6EECF244321}">
                <p14:modId xmlns:p14="http://schemas.microsoft.com/office/powerpoint/2010/main" val="1256454604"/>
              </p:ext>
            </p:extLst>
          </p:nvPr>
        </p:nvGraphicFramePr>
        <p:xfrm>
          <a:off x="777549" y="597160"/>
          <a:ext cx="10636900" cy="5775467"/>
        </p:xfrm>
        <a:graphic>
          <a:graphicData uri="http://schemas.openxmlformats.org/drawingml/2006/table">
            <a:tbl>
              <a:tblPr firstRow="1" bandRow="1">
                <a:tableStyleId>{5C22544A-7EE6-4342-B048-85BDC9FD1C3A}</a:tableStyleId>
              </a:tblPr>
              <a:tblGrid>
                <a:gridCol w="541175">
                  <a:extLst>
                    <a:ext uri="{9D8B030D-6E8A-4147-A177-3AD203B41FA5}">
                      <a16:colId xmlns:a16="http://schemas.microsoft.com/office/drawing/2014/main" val="1969901953"/>
                    </a:ext>
                  </a:extLst>
                </a:gridCol>
                <a:gridCol w="2127380">
                  <a:extLst>
                    <a:ext uri="{9D8B030D-6E8A-4147-A177-3AD203B41FA5}">
                      <a16:colId xmlns:a16="http://schemas.microsoft.com/office/drawing/2014/main" val="2139017893"/>
                    </a:ext>
                  </a:extLst>
                </a:gridCol>
                <a:gridCol w="1875453">
                  <a:extLst>
                    <a:ext uri="{9D8B030D-6E8A-4147-A177-3AD203B41FA5}">
                      <a16:colId xmlns:a16="http://schemas.microsoft.com/office/drawing/2014/main" val="1011252864"/>
                    </a:ext>
                  </a:extLst>
                </a:gridCol>
                <a:gridCol w="1614196">
                  <a:extLst>
                    <a:ext uri="{9D8B030D-6E8A-4147-A177-3AD203B41FA5}">
                      <a16:colId xmlns:a16="http://schemas.microsoft.com/office/drawing/2014/main" val="2109011396"/>
                    </a:ext>
                  </a:extLst>
                </a:gridCol>
                <a:gridCol w="2192694">
                  <a:extLst>
                    <a:ext uri="{9D8B030D-6E8A-4147-A177-3AD203B41FA5}">
                      <a16:colId xmlns:a16="http://schemas.microsoft.com/office/drawing/2014/main" val="1784360042"/>
                    </a:ext>
                  </a:extLst>
                </a:gridCol>
                <a:gridCol w="2286002">
                  <a:extLst>
                    <a:ext uri="{9D8B030D-6E8A-4147-A177-3AD203B41FA5}">
                      <a16:colId xmlns:a16="http://schemas.microsoft.com/office/drawing/2014/main" val="3763419550"/>
                    </a:ext>
                  </a:extLst>
                </a:gridCol>
              </a:tblGrid>
              <a:tr h="458480">
                <a:tc>
                  <a:txBody>
                    <a:bodyPr/>
                    <a:lstStyle/>
                    <a:p>
                      <a:pPr>
                        <a:lnSpc>
                          <a:spcPct val="107000"/>
                        </a:lnSpc>
                        <a:spcAft>
                          <a:spcPts val="800"/>
                        </a:spcAft>
                      </a:pPr>
                      <a:r>
                        <a:rPr lang="en-IN" sz="1400" dirty="0">
                          <a:effectLst/>
                        </a:rPr>
                        <a:t>SR. No.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Paper Name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Details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Authors</a:t>
                      </a:r>
                    </a:p>
                  </a:txBody>
                  <a:tcPr marL="68580" marR="68580" marT="0" marB="0"/>
                </a:tc>
                <a:tc>
                  <a:txBody>
                    <a:bodyPr/>
                    <a:lstStyle/>
                    <a:p>
                      <a:pPr>
                        <a:lnSpc>
                          <a:spcPct val="107000"/>
                        </a:lnSpc>
                        <a:spcAft>
                          <a:spcPts val="800"/>
                        </a:spcAft>
                      </a:pPr>
                      <a:r>
                        <a:rPr lang="en-IN" sz="1400" dirty="0">
                          <a:effectLst/>
                        </a:rPr>
                        <a:t>Strengths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Weaknesses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7301312"/>
                  </a:ext>
                </a:extLst>
              </a:tr>
              <a:tr h="2398989">
                <a:tc>
                  <a:txBody>
                    <a:bodyPr/>
                    <a:lstStyle/>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AgroConsultant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Intelligent Crop Recommendation System Using Machine Learning Algorithms.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Dwarkadas</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J. Sanghvi College of Engineering) Mumbai, India.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Zeel</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Doshi,</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Subhash Nadkarni,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Rashi</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Agrawal,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Prof.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Neepa</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Shah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Here Neural Network is used and this algorithm works relatively well than others with a accuracy of 91%.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Model is easy to implement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Font typeface="Symbol" panose="05050102010706020507" pitchFamily="18" charset="2"/>
                        <a:buChar char=""/>
                      </a:pPr>
                      <a:r>
                        <a:rPr lang="en-IN" sz="1400">
                          <a:effectLst/>
                          <a:latin typeface="Times New Roman" panose="02020603050405020304" pitchFamily="18" charset="0"/>
                          <a:ea typeface="Calibri" panose="020F0502020204030204" pitchFamily="34" charset="0"/>
                          <a:cs typeface="Times New Roman" panose="02020603050405020304" pitchFamily="18" charset="0"/>
                        </a:rPr>
                        <a:t>This algorithm require processors with parallel processing power, in accordance with their structure. For this reason the realization of equipment is dependent.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3711487"/>
                  </a:ext>
                </a:extLst>
              </a:tr>
              <a:tr h="2917998">
                <a:tc>
                  <a:txBody>
                    <a:bodyPr/>
                    <a:lstStyle/>
                    <a:p>
                      <a:pPr>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Agro based crop and fertilizer recommendation system using machine learning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R.M.K Engineering College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Preethi 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Rathi Priya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V,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Sanjula</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M, Lalitha 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D, Vijaya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Bindhu</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Font typeface="Symbol" panose="05050102010706020507" pitchFamily="18" charset="2"/>
                        <a:buChar char=""/>
                      </a:pPr>
                      <a:r>
                        <a:rPr lang="en-IN"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SVM's can model non-linear decision boundaries, and there are many kernels to choose from. They are also fairly robust against overfitting, especially in high-dimensional space.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Font typeface="Symbol" panose="05050102010706020507" pitchFamily="18" charset="2"/>
                        <a:buChar char=""/>
                      </a:pPr>
                      <a:r>
                        <a:rPr lang="en-IN"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SVM's are memory intensive, trickier to tune due to the importance of picking the right kernel, and don't scale well to larger datasets. Currently in the industry, random forests are usually preferred over SVM's</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2473592"/>
                  </a:ext>
                </a:extLst>
              </a:tr>
            </a:tbl>
          </a:graphicData>
        </a:graphic>
      </p:graphicFrame>
      <p:sp>
        <p:nvSpPr>
          <p:cNvPr id="5" name="Slide Number Placeholder 4">
            <a:extLst>
              <a:ext uri="{FF2B5EF4-FFF2-40B4-BE49-F238E27FC236}">
                <a16:creationId xmlns:a16="http://schemas.microsoft.com/office/drawing/2014/main" id="{8EF96975-BAC9-4A79-9440-A29D2B31038F}"/>
              </a:ext>
            </a:extLst>
          </p:cNvPr>
          <p:cNvSpPr>
            <a:spLocks noGrp="1"/>
          </p:cNvSpPr>
          <p:nvPr>
            <p:ph type="sldNum" sz="quarter" idx="12"/>
          </p:nvPr>
        </p:nvSpPr>
        <p:spPr/>
        <p:txBody>
          <a:bodyPr/>
          <a:lstStyle/>
          <a:p>
            <a:fld id="{39CACBA8-B255-4324-858B-32DCB0BAE8EF}" type="slidenum">
              <a:rPr lang="en-IN" smtClean="0"/>
              <a:t>10</a:t>
            </a:fld>
            <a:endParaRPr lang="en-IN"/>
          </a:p>
        </p:txBody>
      </p:sp>
    </p:spTree>
    <p:extLst>
      <p:ext uri="{BB962C8B-B14F-4D97-AF65-F5344CB8AC3E}">
        <p14:creationId xmlns:p14="http://schemas.microsoft.com/office/powerpoint/2010/main" val="205943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36B8-353D-44C4-987D-6F4CC96D32CC}"/>
              </a:ext>
            </a:extLst>
          </p:cNvPr>
          <p:cNvSpPr>
            <a:spLocks noGrp="1"/>
          </p:cNvSpPr>
          <p:nvPr>
            <p:ph type="title"/>
          </p:nvPr>
        </p:nvSpPr>
        <p:spPr/>
        <p:txBody>
          <a:bodyPr/>
          <a:lstStyle/>
          <a:p>
            <a:endParaRPr lang="en-IN" dirty="0"/>
          </a:p>
        </p:txBody>
      </p:sp>
      <p:graphicFrame>
        <p:nvGraphicFramePr>
          <p:cNvPr id="5" name="Table 5">
            <a:extLst>
              <a:ext uri="{FF2B5EF4-FFF2-40B4-BE49-F238E27FC236}">
                <a16:creationId xmlns:a16="http://schemas.microsoft.com/office/drawing/2014/main" id="{41B12DC3-839F-4855-AE7B-84DD032F79D2}"/>
              </a:ext>
            </a:extLst>
          </p:cNvPr>
          <p:cNvGraphicFramePr>
            <a:graphicFrameLocks noGrp="1"/>
          </p:cNvGraphicFramePr>
          <p:nvPr>
            <p:ph idx="1"/>
            <p:extLst>
              <p:ext uri="{D42A27DB-BD31-4B8C-83A1-F6EECF244321}">
                <p14:modId xmlns:p14="http://schemas.microsoft.com/office/powerpoint/2010/main" val="935682076"/>
              </p:ext>
            </p:extLst>
          </p:nvPr>
        </p:nvGraphicFramePr>
        <p:xfrm>
          <a:off x="765110" y="671804"/>
          <a:ext cx="10627569" cy="5479823"/>
        </p:xfrm>
        <a:graphic>
          <a:graphicData uri="http://schemas.openxmlformats.org/drawingml/2006/table">
            <a:tbl>
              <a:tblPr firstRow="1" bandRow="1">
                <a:tableStyleId>{5C22544A-7EE6-4342-B048-85BDC9FD1C3A}</a:tableStyleId>
              </a:tblPr>
              <a:tblGrid>
                <a:gridCol w="587829">
                  <a:extLst>
                    <a:ext uri="{9D8B030D-6E8A-4147-A177-3AD203B41FA5}">
                      <a16:colId xmlns:a16="http://schemas.microsoft.com/office/drawing/2014/main" val="1792851271"/>
                    </a:ext>
                  </a:extLst>
                </a:gridCol>
                <a:gridCol w="2463281">
                  <a:extLst>
                    <a:ext uri="{9D8B030D-6E8A-4147-A177-3AD203B41FA5}">
                      <a16:colId xmlns:a16="http://schemas.microsoft.com/office/drawing/2014/main" val="550219043"/>
                    </a:ext>
                  </a:extLst>
                </a:gridCol>
                <a:gridCol w="2090058">
                  <a:extLst>
                    <a:ext uri="{9D8B030D-6E8A-4147-A177-3AD203B41FA5}">
                      <a16:colId xmlns:a16="http://schemas.microsoft.com/office/drawing/2014/main" val="3476810083"/>
                    </a:ext>
                  </a:extLst>
                </a:gridCol>
                <a:gridCol w="1959429">
                  <a:extLst>
                    <a:ext uri="{9D8B030D-6E8A-4147-A177-3AD203B41FA5}">
                      <a16:colId xmlns:a16="http://schemas.microsoft.com/office/drawing/2014/main" val="3662443037"/>
                    </a:ext>
                  </a:extLst>
                </a:gridCol>
                <a:gridCol w="1763486">
                  <a:extLst>
                    <a:ext uri="{9D8B030D-6E8A-4147-A177-3AD203B41FA5}">
                      <a16:colId xmlns:a16="http://schemas.microsoft.com/office/drawing/2014/main" val="3153883053"/>
                    </a:ext>
                  </a:extLst>
                </a:gridCol>
                <a:gridCol w="1763486">
                  <a:extLst>
                    <a:ext uri="{9D8B030D-6E8A-4147-A177-3AD203B41FA5}">
                      <a16:colId xmlns:a16="http://schemas.microsoft.com/office/drawing/2014/main" val="3542887627"/>
                    </a:ext>
                  </a:extLst>
                </a:gridCol>
              </a:tblGrid>
              <a:tr h="565400">
                <a:tc>
                  <a:txBody>
                    <a:bodyPr/>
                    <a:lstStyle/>
                    <a:p>
                      <a:pPr>
                        <a:lnSpc>
                          <a:spcPct val="107000"/>
                        </a:lnSpc>
                        <a:spcAft>
                          <a:spcPts val="800"/>
                        </a:spcAft>
                      </a:pPr>
                      <a:r>
                        <a:rPr lang="en-IN" sz="1600" dirty="0">
                          <a:effectLst/>
                        </a:rPr>
                        <a:t>SR. 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Paper Name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Details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Authors</a:t>
                      </a:r>
                    </a:p>
                  </a:txBody>
                  <a:tcPr marL="68580" marR="68580" marT="0" marB="0"/>
                </a:tc>
                <a:tc>
                  <a:txBody>
                    <a:bodyPr/>
                    <a:lstStyle/>
                    <a:p>
                      <a:pPr>
                        <a:lnSpc>
                          <a:spcPct val="107000"/>
                        </a:lnSpc>
                        <a:spcAft>
                          <a:spcPts val="800"/>
                        </a:spcAft>
                      </a:pPr>
                      <a:r>
                        <a:rPr lang="en-IN" sz="1600" dirty="0">
                          <a:effectLst/>
                        </a:rPr>
                        <a:t>Strengths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Weaknesses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6470016"/>
                  </a:ext>
                </a:extLst>
              </a:tr>
              <a:tr h="4914423">
                <a:tc>
                  <a:txBody>
                    <a:bodyPr/>
                    <a:lstStyle/>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AN APPROACH FOR PREDICTION OF CROP YIELD USING MACHINE LEARNING AND BIG DATA TECHNIQUES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Bharathidasan University Constituent Arts &amp; Science College)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Navalurkuttapattu</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Tiruchirappalli,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TamilNadu</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India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Kodimalar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Palanivel</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Chellammal</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Surianarayanan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Font typeface="Symbol" panose="05050102010706020507" pitchFamily="18" charset="2"/>
                        <a:buChar char=""/>
                      </a:pPr>
                      <a:r>
                        <a:rPr 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SVM's can model non-linear decision boundaries, and there are many kernels to choose from. They are also fairly robust against overfitting, especially in high-dimensional space.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Font typeface="Symbol" panose="05050102010706020507" pitchFamily="18" charset="2"/>
                        <a:buChar char=""/>
                      </a:pPr>
                      <a:r>
                        <a:rPr 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SVM's are memory intensive, trickier to tune due to the importance of picking the right kernel, and don't scale well to larger datasets. Currently in the industry, random forests are usually preferred over SVM's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6740855"/>
                  </a:ext>
                </a:extLst>
              </a:tr>
            </a:tbl>
          </a:graphicData>
        </a:graphic>
      </p:graphicFrame>
      <p:sp>
        <p:nvSpPr>
          <p:cNvPr id="3" name="Slide Number Placeholder 2">
            <a:extLst>
              <a:ext uri="{FF2B5EF4-FFF2-40B4-BE49-F238E27FC236}">
                <a16:creationId xmlns:a16="http://schemas.microsoft.com/office/drawing/2014/main" id="{215F1C97-127E-4515-9113-D131B3F9E6A3}"/>
              </a:ext>
            </a:extLst>
          </p:cNvPr>
          <p:cNvSpPr>
            <a:spLocks noGrp="1"/>
          </p:cNvSpPr>
          <p:nvPr>
            <p:ph type="sldNum" sz="quarter" idx="12"/>
          </p:nvPr>
        </p:nvSpPr>
        <p:spPr/>
        <p:txBody>
          <a:bodyPr/>
          <a:lstStyle/>
          <a:p>
            <a:fld id="{39CACBA8-B255-4324-858B-32DCB0BAE8EF}" type="slidenum">
              <a:rPr lang="en-IN" smtClean="0"/>
              <a:t>11</a:t>
            </a:fld>
            <a:endParaRPr lang="en-IN"/>
          </a:p>
        </p:txBody>
      </p:sp>
    </p:spTree>
    <p:extLst>
      <p:ext uri="{BB962C8B-B14F-4D97-AF65-F5344CB8AC3E}">
        <p14:creationId xmlns:p14="http://schemas.microsoft.com/office/powerpoint/2010/main" val="788157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63BB-4E8A-4601-AB63-947B066F856E}"/>
              </a:ext>
            </a:extLst>
          </p:cNvPr>
          <p:cNvSpPr>
            <a:spLocks noGrp="1"/>
          </p:cNvSpPr>
          <p:nvPr>
            <p:ph type="title"/>
          </p:nvPr>
        </p:nvSpPr>
        <p:spPr/>
        <p:txBody>
          <a:bodyPr>
            <a:normAutofit/>
          </a:bodyPr>
          <a:lstStyle/>
          <a:p>
            <a:endParaRPr lang="en-IN" sz="2800" u="sng" dirty="0"/>
          </a:p>
        </p:txBody>
      </p:sp>
      <p:graphicFrame>
        <p:nvGraphicFramePr>
          <p:cNvPr id="4" name="Table 4">
            <a:extLst>
              <a:ext uri="{FF2B5EF4-FFF2-40B4-BE49-F238E27FC236}">
                <a16:creationId xmlns:a16="http://schemas.microsoft.com/office/drawing/2014/main" id="{093293F2-58A0-4101-A7F0-9F9FCBDF48CC}"/>
              </a:ext>
            </a:extLst>
          </p:cNvPr>
          <p:cNvGraphicFramePr>
            <a:graphicFrameLocks noGrp="1"/>
          </p:cNvGraphicFramePr>
          <p:nvPr>
            <p:ph idx="1"/>
            <p:extLst>
              <p:ext uri="{D42A27DB-BD31-4B8C-83A1-F6EECF244321}">
                <p14:modId xmlns:p14="http://schemas.microsoft.com/office/powerpoint/2010/main" val="308289412"/>
              </p:ext>
            </p:extLst>
          </p:nvPr>
        </p:nvGraphicFramePr>
        <p:xfrm>
          <a:off x="802434" y="718456"/>
          <a:ext cx="10664887" cy="5374434"/>
        </p:xfrm>
        <a:graphic>
          <a:graphicData uri="http://schemas.openxmlformats.org/drawingml/2006/table">
            <a:tbl>
              <a:tblPr firstRow="1" bandRow="1">
                <a:tableStyleId>{5C22544A-7EE6-4342-B048-85BDC9FD1C3A}</a:tableStyleId>
              </a:tblPr>
              <a:tblGrid>
                <a:gridCol w="872332">
                  <a:extLst>
                    <a:ext uri="{9D8B030D-6E8A-4147-A177-3AD203B41FA5}">
                      <a16:colId xmlns:a16="http://schemas.microsoft.com/office/drawing/2014/main" val="1972424767"/>
                    </a:ext>
                  </a:extLst>
                </a:gridCol>
                <a:gridCol w="1388820">
                  <a:extLst>
                    <a:ext uri="{9D8B030D-6E8A-4147-A177-3AD203B41FA5}">
                      <a16:colId xmlns:a16="http://schemas.microsoft.com/office/drawing/2014/main" val="2941780264"/>
                    </a:ext>
                  </a:extLst>
                </a:gridCol>
                <a:gridCol w="1596106">
                  <a:extLst>
                    <a:ext uri="{9D8B030D-6E8A-4147-A177-3AD203B41FA5}">
                      <a16:colId xmlns:a16="http://schemas.microsoft.com/office/drawing/2014/main" val="1573593106"/>
                    </a:ext>
                  </a:extLst>
                </a:gridCol>
                <a:gridCol w="2021043">
                  <a:extLst>
                    <a:ext uri="{9D8B030D-6E8A-4147-A177-3AD203B41FA5}">
                      <a16:colId xmlns:a16="http://schemas.microsoft.com/office/drawing/2014/main" val="4215717105"/>
                    </a:ext>
                  </a:extLst>
                </a:gridCol>
                <a:gridCol w="3009105">
                  <a:extLst>
                    <a:ext uri="{9D8B030D-6E8A-4147-A177-3AD203B41FA5}">
                      <a16:colId xmlns:a16="http://schemas.microsoft.com/office/drawing/2014/main" val="147963018"/>
                    </a:ext>
                  </a:extLst>
                </a:gridCol>
                <a:gridCol w="1777481">
                  <a:extLst>
                    <a:ext uri="{9D8B030D-6E8A-4147-A177-3AD203B41FA5}">
                      <a16:colId xmlns:a16="http://schemas.microsoft.com/office/drawing/2014/main" val="782824711"/>
                    </a:ext>
                  </a:extLst>
                </a:gridCol>
              </a:tblGrid>
              <a:tr h="410996">
                <a:tc>
                  <a:txBody>
                    <a:bodyPr/>
                    <a:lstStyle/>
                    <a:p>
                      <a:pPr>
                        <a:lnSpc>
                          <a:spcPct val="107000"/>
                        </a:lnSpc>
                        <a:spcAft>
                          <a:spcPts val="800"/>
                        </a:spcAft>
                      </a:pPr>
                      <a:r>
                        <a:rPr lang="en-IN" sz="1600" dirty="0">
                          <a:effectLst/>
                        </a:rPr>
                        <a:t>SR. 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Paper Name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Details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Authors</a:t>
                      </a:r>
                    </a:p>
                  </a:txBody>
                  <a:tcPr marL="68580" marR="68580" marT="0" marB="0"/>
                </a:tc>
                <a:tc>
                  <a:txBody>
                    <a:bodyPr/>
                    <a:lstStyle/>
                    <a:p>
                      <a:pPr>
                        <a:lnSpc>
                          <a:spcPct val="107000"/>
                        </a:lnSpc>
                        <a:spcAft>
                          <a:spcPts val="800"/>
                        </a:spcAft>
                      </a:pPr>
                      <a:r>
                        <a:rPr lang="en-IN" sz="1600" dirty="0">
                          <a:effectLst/>
                        </a:rPr>
                        <a:t>Strengths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Weaknesses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2913807"/>
                  </a:ext>
                </a:extLst>
              </a:tr>
              <a:tr h="4963438">
                <a:tc>
                  <a:txBody>
                    <a:bodyPr/>
                    <a:lstStyle/>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Crop Prediction System using Machine Learning Algorithms.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Dept. of Computer Engineering, Pimpri Chinchwad College of Engineering) Pune, Maharashtra, India.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Ajinkya Patil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Pavan Patil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Prof. Shrikant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Kokate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ts val="2250"/>
                        </a:lnSpc>
                        <a:spcAft>
                          <a:spcPts val="800"/>
                        </a:spcAft>
                        <a:buSzPts val="1000"/>
                        <a:buFont typeface="Symbol" panose="05050102010706020507" pitchFamily="18" charset="2"/>
                        <a:buChar char=""/>
                        <a:tabLst>
                          <a:tab pos="457200" algn="l"/>
                        </a:tabLst>
                      </a:pPr>
                      <a:r>
                        <a:rPr lang="en-IN" sz="16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It can perform both regression and classification tasks.</a:t>
                      </a:r>
                      <a:endParaRPr lang="en-IN" sz="16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250"/>
                        </a:lnSpc>
                        <a:spcAft>
                          <a:spcPts val="800"/>
                        </a:spcAft>
                        <a:buSzPts val="1000"/>
                        <a:buFont typeface="Symbol" panose="05050102010706020507" pitchFamily="18" charset="2"/>
                        <a:buChar char=""/>
                        <a:tabLst>
                          <a:tab pos="457200" algn="l"/>
                        </a:tabLst>
                      </a:pPr>
                      <a:r>
                        <a:rPr lang="en-IN" sz="16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A random forest produces good predictions that can be understood easily.</a:t>
                      </a:r>
                      <a:endParaRPr lang="en-IN" sz="16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250"/>
                        </a:lnSpc>
                        <a:spcAft>
                          <a:spcPts val="800"/>
                        </a:spcAft>
                        <a:buSzPts val="1000"/>
                        <a:buFont typeface="Symbol" panose="05050102010706020507" pitchFamily="18" charset="2"/>
                        <a:buChar char=""/>
                        <a:tabLst>
                          <a:tab pos="457200" algn="l"/>
                        </a:tabLst>
                      </a:pPr>
                      <a:r>
                        <a:rPr lang="en-IN" sz="16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It can handle large datasets efficiently.</a:t>
                      </a:r>
                      <a:endParaRPr lang="en-IN" sz="16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250"/>
                        </a:lnSpc>
                        <a:spcAft>
                          <a:spcPts val="800"/>
                        </a:spcAft>
                        <a:buSzPts val="1000"/>
                        <a:buFont typeface="Symbol" panose="05050102010706020507" pitchFamily="18" charset="2"/>
                        <a:buChar char=""/>
                        <a:tabLst>
                          <a:tab pos="457200" algn="l"/>
                        </a:tabLst>
                      </a:pPr>
                      <a:r>
                        <a:rPr lang="en-IN" sz="16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The random forest algorithm provides a higher level of accuracy in predicting outcomes over the decision tree algorithm.</a:t>
                      </a:r>
                      <a:endParaRPr lang="en-IN" sz="16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ts val="2250"/>
                        </a:lnSpc>
                        <a:spcAft>
                          <a:spcPts val="800"/>
                        </a:spcAft>
                        <a:buSzPts val="1000"/>
                        <a:buFont typeface="Symbol" panose="05050102010706020507" pitchFamily="18" charset="2"/>
                        <a:buChar char=""/>
                        <a:tabLst>
                          <a:tab pos="457200" algn="l"/>
                        </a:tabLst>
                      </a:pPr>
                      <a:r>
                        <a:rPr lang="en-IN" sz="16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When using a random forest, more resources are required for computation.</a:t>
                      </a:r>
                      <a:endParaRPr lang="en-IN" sz="16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250"/>
                        </a:lnSpc>
                        <a:spcAft>
                          <a:spcPts val="800"/>
                        </a:spcAft>
                        <a:buSzPts val="1000"/>
                        <a:buFont typeface="Symbol" panose="05050102010706020507" pitchFamily="18" charset="2"/>
                        <a:buChar char=""/>
                        <a:tabLst>
                          <a:tab pos="457200" algn="l"/>
                        </a:tabLst>
                      </a:pPr>
                      <a:r>
                        <a:rPr lang="en-IN" sz="16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250"/>
                        </a:lnSpc>
                        <a:spcAft>
                          <a:spcPts val="800"/>
                        </a:spcAft>
                        <a:buSzPts val="1000"/>
                        <a:buFont typeface="Symbol" panose="05050102010706020507" pitchFamily="18" charset="2"/>
                        <a:buChar char=""/>
                        <a:tabLst>
                          <a:tab pos="457200" algn="l"/>
                        </a:tabLst>
                      </a:pPr>
                      <a:r>
                        <a:rPr lang="en-IN" sz="16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It consumes more time compared to a decision tree algorithm.</a:t>
                      </a:r>
                      <a:endParaRPr lang="en-IN" sz="16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1627560"/>
                  </a:ext>
                </a:extLst>
              </a:tr>
            </a:tbl>
          </a:graphicData>
        </a:graphic>
      </p:graphicFrame>
      <p:sp>
        <p:nvSpPr>
          <p:cNvPr id="3" name="Slide Number Placeholder 2">
            <a:extLst>
              <a:ext uri="{FF2B5EF4-FFF2-40B4-BE49-F238E27FC236}">
                <a16:creationId xmlns:a16="http://schemas.microsoft.com/office/drawing/2014/main" id="{69A1E526-040D-4156-8F2F-0146D80BFCF5}"/>
              </a:ext>
            </a:extLst>
          </p:cNvPr>
          <p:cNvSpPr>
            <a:spLocks noGrp="1"/>
          </p:cNvSpPr>
          <p:nvPr>
            <p:ph type="sldNum" sz="quarter" idx="12"/>
          </p:nvPr>
        </p:nvSpPr>
        <p:spPr/>
        <p:txBody>
          <a:bodyPr/>
          <a:lstStyle/>
          <a:p>
            <a:fld id="{39CACBA8-B255-4324-858B-32DCB0BAE8EF}" type="slidenum">
              <a:rPr lang="en-IN" smtClean="0"/>
              <a:t>12</a:t>
            </a:fld>
            <a:endParaRPr lang="en-IN"/>
          </a:p>
        </p:txBody>
      </p:sp>
    </p:spTree>
    <p:extLst>
      <p:ext uri="{BB962C8B-B14F-4D97-AF65-F5344CB8AC3E}">
        <p14:creationId xmlns:p14="http://schemas.microsoft.com/office/powerpoint/2010/main" val="363592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6366-2166-410E-8F18-2CA6D704E4D4}"/>
              </a:ext>
            </a:extLst>
          </p:cNvPr>
          <p:cNvSpPr>
            <a:spLocks noGrp="1"/>
          </p:cNvSpPr>
          <p:nvPr>
            <p:ph type="title"/>
          </p:nvPr>
        </p:nvSpPr>
        <p:spPr/>
        <p:txBody>
          <a:bodyPr/>
          <a:lstStyle/>
          <a:p>
            <a:endParaRPr lang="en-IN" u="sng" dirty="0"/>
          </a:p>
        </p:txBody>
      </p:sp>
      <p:graphicFrame>
        <p:nvGraphicFramePr>
          <p:cNvPr id="4" name="Table 4">
            <a:extLst>
              <a:ext uri="{FF2B5EF4-FFF2-40B4-BE49-F238E27FC236}">
                <a16:creationId xmlns:a16="http://schemas.microsoft.com/office/drawing/2014/main" id="{12457C4B-F193-497F-84C4-A98A1918723A}"/>
              </a:ext>
            </a:extLst>
          </p:cNvPr>
          <p:cNvGraphicFramePr>
            <a:graphicFrameLocks noGrp="1"/>
          </p:cNvGraphicFramePr>
          <p:nvPr>
            <p:ph idx="1"/>
            <p:extLst>
              <p:ext uri="{D42A27DB-BD31-4B8C-83A1-F6EECF244321}">
                <p14:modId xmlns:p14="http://schemas.microsoft.com/office/powerpoint/2010/main" val="1899537146"/>
              </p:ext>
            </p:extLst>
          </p:nvPr>
        </p:nvGraphicFramePr>
        <p:xfrm>
          <a:off x="774441" y="783771"/>
          <a:ext cx="10758198" cy="5175028"/>
        </p:xfrm>
        <a:graphic>
          <a:graphicData uri="http://schemas.openxmlformats.org/drawingml/2006/table">
            <a:tbl>
              <a:tblPr firstRow="1" bandRow="1">
                <a:tableStyleId>{5C22544A-7EE6-4342-B048-85BDC9FD1C3A}</a:tableStyleId>
              </a:tblPr>
              <a:tblGrid>
                <a:gridCol w="475861">
                  <a:extLst>
                    <a:ext uri="{9D8B030D-6E8A-4147-A177-3AD203B41FA5}">
                      <a16:colId xmlns:a16="http://schemas.microsoft.com/office/drawing/2014/main" val="4107815333"/>
                    </a:ext>
                  </a:extLst>
                </a:gridCol>
                <a:gridCol w="2136710">
                  <a:extLst>
                    <a:ext uri="{9D8B030D-6E8A-4147-A177-3AD203B41FA5}">
                      <a16:colId xmlns:a16="http://schemas.microsoft.com/office/drawing/2014/main" val="2733343590"/>
                    </a:ext>
                  </a:extLst>
                </a:gridCol>
                <a:gridCol w="1828800">
                  <a:extLst>
                    <a:ext uri="{9D8B030D-6E8A-4147-A177-3AD203B41FA5}">
                      <a16:colId xmlns:a16="http://schemas.microsoft.com/office/drawing/2014/main" val="862597162"/>
                    </a:ext>
                  </a:extLst>
                </a:gridCol>
                <a:gridCol w="2052735">
                  <a:extLst>
                    <a:ext uri="{9D8B030D-6E8A-4147-A177-3AD203B41FA5}">
                      <a16:colId xmlns:a16="http://schemas.microsoft.com/office/drawing/2014/main" val="3981320890"/>
                    </a:ext>
                  </a:extLst>
                </a:gridCol>
                <a:gridCol w="2099388">
                  <a:extLst>
                    <a:ext uri="{9D8B030D-6E8A-4147-A177-3AD203B41FA5}">
                      <a16:colId xmlns:a16="http://schemas.microsoft.com/office/drawing/2014/main" val="602147856"/>
                    </a:ext>
                  </a:extLst>
                </a:gridCol>
                <a:gridCol w="2164704">
                  <a:extLst>
                    <a:ext uri="{9D8B030D-6E8A-4147-A177-3AD203B41FA5}">
                      <a16:colId xmlns:a16="http://schemas.microsoft.com/office/drawing/2014/main" val="1567998813"/>
                    </a:ext>
                  </a:extLst>
                </a:gridCol>
              </a:tblGrid>
              <a:tr h="559837">
                <a:tc>
                  <a:txBody>
                    <a:bodyPr/>
                    <a:lstStyle/>
                    <a:p>
                      <a:pPr>
                        <a:lnSpc>
                          <a:spcPct val="107000"/>
                        </a:lnSpc>
                        <a:spcAft>
                          <a:spcPts val="800"/>
                        </a:spcAft>
                      </a:pPr>
                      <a:r>
                        <a:rPr lang="en-IN" sz="1200" dirty="0">
                          <a:effectLst/>
                        </a:rPr>
                        <a:t>SR. No.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Paper Name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Details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Authors</a:t>
                      </a:r>
                    </a:p>
                  </a:txBody>
                  <a:tcPr marL="68580" marR="68580" marT="0" marB="0"/>
                </a:tc>
                <a:tc>
                  <a:txBody>
                    <a:bodyPr/>
                    <a:lstStyle/>
                    <a:p>
                      <a:pPr>
                        <a:lnSpc>
                          <a:spcPct val="107000"/>
                        </a:lnSpc>
                        <a:spcAft>
                          <a:spcPts val="800"/>
                        </a:spcAft>
                      </a:pPr>
                      <a:r>
                        <a:rPr lang="en-IN" sz="1200" dirty="0">
                          <a:effectLst/>
                        </a:rPr>
                        <a:t>Strengths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Weaknesses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8467465"/>
                  </a:ext>
                </a:extLst>
              </a:tr>
              <a:tr h="1322615">
                <a:tc>
                  <a:txBody>
                    <a:bodyPr/>
                    <a:lstStyle/>
                    <a:p>
                      <a:pP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Hybrid Method for Improving Accuracy of Crop Type Detection Using Machine Learning.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Department of CSE(Shri Ramdeobaba Kamla Nehru Engineering College, Nagpur – 440013, Maharashtra, India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Ankit,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 Arun, Mahule (Dr. A.J.Agrawal)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buFont typeface="Symbol" panose="05050102010706020507" pitchFamily="18" charset="2"/>
                        <a:buChar char=""/>
                      </a:pPr>
                      <a:r>
                        <a:rPr lang="en-IN" sz="1200">
                          <a:effectLst/>
                          <a:latin typeface="Times New Roman" panose="02020603050405020304" pitchFamily="18" charset="0"/>
                          <a:ea typeface="Calibri" panose="020F0502020204030204" pitchFamily="34" charset="0"/>
                          <a:cs typeface="Times New Roman" panose="02020603050405020304" pitchFamily="18" charset="0"/>
                        </a:rPr>
                        <a:t>Hybrid Method increase the yield production.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200">
                          <a:effectLst/>
                          <a:latin typeface="Times New Roman" panose="02020603050405020304" pitchFamily="18" charset="0"/>
                          <a:ea typeface="Calibri" panose="020F0502020204030204" pitchFamily="34" charset="0"/>
                          <a:cs typeface="Times New Roman" panose="02020603050405020304" pitchFamily="18" charset="0"/>
                        </a:rPr>
                        <a:t>Easier and faster to grow.</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Font typeface="Symbol" panose="05050102010706020507" pitchFamily="18"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Hybrid Seeds are more expensive.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Hybrid Seeds are less Nutritious &amp; Less Tasty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656233"/>
                  </a:ext>
                </a:extLst>
              </a:tr>
              <a:tr h="1322615">
                <a:tc>
                  <a:txBody>
                    <a:bodyPr/>
                    <a:lstStyle/>
                    <a:p>
                      <a:pP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Survey Of Crop Recommendation Systems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Department of Computer Engineering, Pimpri Chinchwad college of Engineering, Pune,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Mahrashtra</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India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Deepti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Dighe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Harshada</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Johi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Aishwarya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Katkar</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Sneha Patil, Shrikant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Kokate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buFont typeface="Symbol" panose="05050102010706020507" pitchFamily="18" charset="2"/>
                        <a:buChar char=""/>
                      </a:pPr>
                      <a:r>
                        <a:rPr lang="en-IN" sz="1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Multi- Tasking Model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It’s Simple Computational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Font typeface="Symbol" panose="05050102010706020507" pitchFamily="18" charset="2"/>
                        <a:buChar char=""/>
                      </a:pPr>
                      <a:r>
                        <a:rPr lang="en-IN" sz="12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SVM is not suitable if the datasets are complex</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2056870"/>
                  </a:ext>
                </a:extLst>
              </a:tr>
              <a:tr h="1322615">
                <a:tc>
                  <a:txBody>
                    <a:bodyPr/>
                    <a:lstStyle/>
                    <a:p>
                      <a:pP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Prediction Of Crop Yield and Fertilizer Recommendation Using Machine Learning Algorithm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NICT Solution &amp; Research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Delagavi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Karnataka, India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Devdatta</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Bondre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Mr. Santosh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Mahagaorkar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Font typeface="Symbol" panose="05050102010706020507" pitchFamily="18" charset="2"/>
                        <a:buChar char=""/>
                      </a:pPr>
                      <a:r>
                        <a:rPr lang="en-IN" sz="1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Totally different project, crop disease detection using image processing.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Font typeface="Symbol" panose="05050102010706020507" pitchFamily="18" charset="2"/>
                        <a:buChar char=""/>
                      </a:pPr>
                      <a:r>
                        <a:rPr lang="en-IN" sz="1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Output of these algorithm shows confusions matrix as summary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4256670"/>
                  </a:ext>
                </a:extLst>
              </a:tr>
            </a:tbl>
          </a:graphicData>
        </a:graphic>
      </p:graphicFrame>
      <p:sp>
        <p:nvSpPr>
          <p:cNvPr id="3" name="Slide Number Placeholder 2">
            <a:extLst>
              <a:ext uri="{FF2B5EF4-FFF2-40B4-BE49-F238E27FC236}">
                <a16:creationId xmlns:a16="http://schemas.microsoft.com/office/drawing/2014/main" id="{AC7D6103-17F4-4B73-B2C5-FF44DB4B5719}"/>
              </a:ext>
            </a:extLst>
          </p:cNvPr>
          <p:cNvSpPr>
            <a:spLocks noGrp="1"/>
          </p:cNvSpPr>
          <p:nvPr>
            <p:ph type="sldNum" sz="quarter" idx="12"/>
          </p:nvPr>
        </p:nvSpPr>
        <p:spPr/>
        <p:txBody>
          <a:bodyPr/>
          <a:lstStyle/>
          <a:p>
            <a:fld id="{39CACBA8-B255-4324-858B-32DCB0BAE8EF}" type="slidenum">
              <a:rPr lang="en-IN" smtClean="0"/>
              <a:t>13</a:t>
            </a:fld>
            <a:endParaRPr lang="en-IN"/>
          </a:p>
        </p:txBody>
      </p:sp>
    </p:spTree>
    <p:extLst>
      <p:ext uri="{BB962C8B-B14F-4D97-AF65-F5344CB8AC3E}">
        <p14:creationId xmlns:p14="http://schemas.microsoft.com/office/powerpoint/2010/main" val="318001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C794-C447-4D95-8C72-E0B63A4CFCCD}"/>
              </a:ext>
            </a:extLst>
          </p:cNvPr>
          <p:cNvSpPr>
            <a:spLocks noGrp="1"/>
          </p:cNvSpPr>
          <p:nvPr>
            <p:ph type="title"/>
          </p:nvPr>
        </p:nvSpPr>
        <p:spPr>
          <a:xfrm>
            <a:off x="1295402" y="774314"/>
            <a:ext cx="9601196" cy="219985"/>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id="{239555C2-1543-4E59-AA78-919A89309198}"/>
              </a:ext>
            </a:extLst>
          </p:cNvPr>
          <p:cNvGraphicFramePr>
            <a:graphicFrameLocks noGrp="1"/>
          </p:cNvGraphicFramePr>
          <p:nvPr>
            <p:ph idx="1"/>
            <p:extLst>
              <p:ext uri="{D42A27DB-BD31-4B8C-83A1-F6EECF244321}">
                <p14:modId xmlns:p14="http://schemas.microsoft.com/office/powerpoint/2010/main" val="2126823369"/>
              </p:ext>
            </p:extLst>
          </p:nvPr>
        </p:nvGraphicFramePr>
        <p:xfrm>
          <a:off x="87599" y="309451"/>
          <a:ext cx="12339253" cy="6263930"/>
        </p:xfrm>
        <a:graphic>
          <a:graphicData uri="http://schemas.openxmlformats.org/drawingml/2006/table">
            <a:tbl>
              <a:tblPr firstRow="1" bandRow="1">
                <a:tableStyleId>{5C22544A-7EE6-4342-B048-85BDC9FD1C3A}</a:tableStyleId>
              </a:tblPr>
              <a:tblGrid>
                <a:gridCol w="462185">
                  <a:extLst>
                    <a:ext uri="{9D8B030D-6E8A-4147-A177-3AD203B41FA5}">
                      <a16:colId xmlns:a16="http://schemas.microsoft.com/office/drawing/2014/main" val="4026534430"/>
                    </a:ext>
                  </a:extLst>
                </a:gridCol>
                <a:gridCol w="1400314">
                  <a:extLst>
                    <a:ext uri="{9D8B030D-6E8A-4147-A177-3AD203B41FA5}">
                      <a16:colId xmlns:a16="http://schemas.microsoft.com/office/drawing/2014/main" val="3313710212"/>
                    </a:ext>
                  </a:extLst>
                </a:gridCol>
                <a:gridCol w="2136710">
                  <a:extLst>
                    <a:ext uri="{9D8B030D-6E8A-4147-A177-3AD203B41FA5}">
                      <a16:colId xmlns:a16="http://schemas.microsoft.com/office/drawing/2014/main" val="652401179"/>
                    </a:ext>
                  </a:extLst>
                </a:gridCol>
                <a:gridCol w="2230016">
                  <a:extLst>
                    <a:ext uri="{9D8B030D-6E8A-4147-A177-3AD203B41FA5}">
                      <a16:colId xmlns:a16="http://schemas.microsoft.com/office/drawing/2014/main" val="3791543"/>
                    </a:ext>
                  </a:extLst>
                </a:gridCol>
                <a:gridCol w="2780523">
                  <a:extLst>
                    <a:ext uri="{9D8B030D-6E8A-4147-A177-3AD203B41FA5}">
                      <a16:colId xmlns:a16="http://schemas.microsoft.com/office/drawing/2014/main" val="3925573714"/>
                    </a:ext>
                  </a:extLst>
                </a:gridCol>
                <a:gridCol w="3329505">
                  <a:extLst>
                    <a:ext uri="{9D8B030D-6E8A-4147-A177-3AD203B41FA5}">
                      <a16:colId xmlns:a16="http://schemas.microsoft.com/office/drawing/2014/main" val="3578220436"/>
                    </a:ext>
                  </a:extLst>
                </a:gridCol>
              </a:tblGrid>
              <a:tr h="428954">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SR. No.</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Paper Name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Authors</a:t>
                      </a: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Strengths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Weaknesses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6789283"/>
                  </a:ext>
                </a:extLst>
              </a:tr>
              <a:tr h="1393180">
                <a:tc>
                  <a:txBody>
                    <a:bodyPr/>
                    <a:lstStyle/>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11.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Soil Classification using Machine Learning Methods and Crop Suggestion Based on Soil Series</a:t>
                      </a:r>
                    </a:p>
                  </a:txBody>
                  <a:tcPr marL="7620" marR="7620" marT="7620"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 Discipline,  Khulna University , Khulna, Bangladesh</a:t>
                      </a:r>
                    </a:p>
                  </a:txBody>
                  <a:tcPr marL="7620" marR="7620" marT="7620" marB="0" anchor="ctr"/>
                </a:tc>
                <a:tc>
                  <a:txBody>
                    <a:bodyPr/>
                    <a:lstStyle/>
                    <a:p>
                      <a:pPr algn="ctr" fontAlgn="ct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Sk</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Al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Zaminur</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Rahman,  Kaushik Chandra Mitra,  S.M.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Mohidul</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Islam </a:t>
                      </a:r>
                    </a:p>
                  </a:txBody>
                  <a:tcPr marL="7620" marR="7620" marT="7620" marB="0" anchor="ctr"/>
                </a:tc>
                <a:tc>
                  <a:txBody>
                    <a:bodyPr/>
                    <a:lstStyle/>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Here SVM is used and SVM works relatively well when there is a clear margin of separation between classes.</a:t>
                      </a:r>
                    </a:p>
                    <a:p>
                      <a:endParaRPr lang="en" sz="1400" b="1" u="sng" kern="1200" dirty="0">
                        <a:solidFill>
                          <a:schemeClr val="dk1"/>
                        </a:solidFill>
                        <a:latin typeface="Times New Roman" panose="02020603050405020304" pitchFamily="18" charset="0"/>
                        <a:ea typeface="+mn-ea"/>
                        <a:cs typeface="Times New Roman" panose="02020603050405020304" pitchFamily="18" charset="0"/>
                      </a:endParaRPr>
                    </a:p>
                    <a:p>
                      <a:endParaRPr lang="en" sz="1400" b="1" u="none"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US" sz="1400" b="0" u="none" kern="1200" dirty="0">
                          <a:solidFill>
                            <a:schemeClr val="dk1"/>
                          </a:solidFill>
                          <a:latin typeface="Times New Roman" panose="02020603050405020304" pitchFamily="18" charset="0"/>
                          <a:ea typeface="+mn-ea"/>
                          <a:cs typeface="Times New Roman" panose="02020603050405020304" pitchFamily="18" charset="0"/>
                        </a:rPr>
                        <a:t>Model is easy to implement</a:t>
                      </a:r>
                      <a:endParaRPr lang="en-US" sz="1400" b="1" u="none" kern="1200" dirty="0">
                        <a:solidFill>
                          <a:schemeClr val="dk1"/>
                        </a:solidFill>
                        <a:latin typeface="Times New Roman" panose="02020603050405020304" pitchFamily="18" charset="0"/>
                        <a:ea typeface="+mn-ea"/>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400" kern="1200" dirty="0">
                          <a:solidFill>
                            <a:schemeClr val="dk1"/>
                          </a:solidFill>
                          <a:latin typeface="Times New Roman" panose="02020603050405020304" pitchFamily="18" charset="0"/>
                          <a:ea typeface="+mn-ea"/>
                          <a:cs typeface="Times New Roman" panose="02020603050405020304" pitchFamily="18" charset="0"/>
                        </a:rPr>
                        <a:t>SVM is not suitable if the datasets are complex.</a:t>
                      </a:r>
                    </a:p>
                    <a:p>
                      <a:endParaRPr lang="en" sz="1400" kern="1200" dirty="0">
                        <a:solidFill>
                          <a:schemeClr val="dk1"/>
                        </a:solidFill>
                        <a:latin typeface="Times New Roman" panose="02020603050405020304" pitchFamily="18" charset="0"/>
                        <a:ea typeface="+mn-ea"/>
                        <a:cs typeface="Times New Roman" panose="02020603050405020304" pitchFamily="18" charset="0"/>
                      </a:endParaRPr>
                    </a:p>
                    <a:p>
                      <a:r>
                        <a:rPr lang="en-US" sz="1400" kern="1200" dirty="0">
                          <a:solidFill>
                            <a:schemeClr val="dk1"/>
                          </a:solidFill>
                          <a:latin typeface="Times New Roman" panose="02020603050405020304" pitchFamily="18" charset="0"/>
                          <a:ea typeface="+mn-ea"/>
                          <a:cs typeface="Times New Roman" panose="02020603050405020304" pitchFamily="18" charset="0"/>
                        </a:rPr>
                        <a:t>Here, Crop prediction are done by Soil classification </a:t>
                      </a:r>
                      <a:r>
                        <a:rPr lang="en-US" sz="1400" kern="1200" dirty="0" err="1">
                          <a:solidFill>
                            <a:schemeClr val="dk1"/>
                          </a:solidFill>
                          <a:latin typeface="Times New Roman" panose="02020603050405020304" pitchFamily="18" charset="0"/>
                          <a:ea typeface="+mn-ea"/>
                          <a:cs typeface="Times New Roman" panose="02020603050405020304" pitchFamily="18" charset="0"/>
                        </a:rPr>
                        <a:t>i.e</a:t>
                      </a:r>
                      <a:r>
                        <a:rPr lang="en-US" sz="1400" kern="1200" dirty="0">
                          <a:solidFill>
                            <a:schemeClr val="dk1"/>
                          </a:solidFill>
                          <a:latin typeface="Times New Roman" panose="02020603050405020304" pitchFamily="18" charset="0"/>
                          <a:ea typeface="+mn-ea"/>
                          <a:cs typeface="Times New Roman" panose="02020603050405020304" pitchFamily="18" charset="0"/>
                        </a:rPr>
                        <a:t> Model is working on ideal conditions but practical results are not so accurate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21653"/>
                  </a:ext>
                </a:extLst>
              </a:tr>
              <a:tr h="2196310">
                <a:tc>
                  <a:txBody>
                    <a:bodyPr/>
                    <a:lstStyle/>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12.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Crop Recommendation System through Soil Analysis Using Classification in Machine Learning</a:t>
                      </a:r>
                    </a:p>
                  </a:txBody>
                  <a:tcPr marL="7620" marR="7620" marT="7620" marB="0" anchor="ctr"/>
                </a:tc>
                <a:tc>
                  <a:txBody>
                    <a:bodyPr/>
                    <a:lstStyle/>
                    <a:p>
                      <a:pPr algn="ctr" fontAlgn="ct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Easwari</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Engineering College, Chennai,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Tamilnadu</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1.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Dr.A.K.Mariappan</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(Professor), 2. Ms C.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Madhumitha</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(student), 3. Ms P.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Nishitha</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(student), 4. Ms S.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Nivedhitha</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(student)</a:t>
                      </a:r>
                    </a:p>
                  </a:txBody>
                  <a:tcPr marL="7620" marR="7620" marT="7620" marB="0" anchor="ctr"/>
                </a:tc>
                <a:tc>
                  <a:txBody>
                    <a:bodyPr/>
                    <a:lstStyle/>
                    <a:p>
                      <a:pPr marL="171450" indent="-171450">
                        <a:buFont typeface="Arial" panose="020B0604020202020204" pitchFamily="34" charset="0"/>
                        <a:buChar char="•"/>
                      </a:pPr>
                      <a:r>
                        <a:rPr lang="en-US" sz="1400" u="none" kern="1200" dirty="0">
                          <a:solidFill>
                            <a:schemeClr val="dk1"/>
                          </a:solidFill>
                          <a:latin typeface="Times New Roman" panose="02020603050405020304" pitchFamily="18" charset="0"/>
                          <a:ea typeface="+mn-ea"/>
                          <a:cs typeface="Times New Roman" panose="02020603050405020304" pitchFamily="18" charset="0"/>
                        </a:rPr>
                        <a:t>Here KNN is used and KNN gives Quick calculation time.</a:t>
                      </a:r>
                    </a:p>
                    <a:p>
                      <a:pPr marL="171450" indent="-171450">
                        <a:buFont typeface="Arial" panose="020B0604020202020204" pitchFamily="34" charset="0"/>
                        <a:buChar char="•"/>
                      </a:pPr>
                      <a:endParaRPr lang="en" sz="1400" u="none"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endParaRPr lang="en" sz="1400" b="1" u="none"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IN" sz="1400" b="0" u="none" kern="1200" dirty="0">
                          <a:solidFill>
                            <a:schemeClr val="dk1"/>
                          </a:solidFill>
                          <a:latin typeface="Times New Roman" panose="02020603050405020304" pitchFamily="18" charset="0"/>
                          <a:ea typeface="+mn-ea"/>
                          <a:cs typeface="Times New Roman" panose="02020603050405020304" pitchFamily="18" charset="0"/>
                        </a:rPr>
                        <a:t>Simple algorithm – to interpret</a:t>
                      </a:r>
                      <a:r>
                        <a:rPr lang="en-IN" sz="1400" b="1" u="non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u="non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KNN requires high memory – need to store all training data.</a:t>
                      </a: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Here, </a:t>
                      </a:r>
                      <a:r>
                        <a:rPr lang="en-US" sz="1400" kern="1200" dirty="0" err="1">
                          <a:solidFill>
                            <a:schemeClr val="dk1"/>
                          </a:solidFill>
                          <a:latin typeface="Times New Roman" panose="02020603050405020304" pitchFamily="18" charset="0"/>
                          <a:ea typeface="+mn-ea"/>
                          <a:cs typeface="Times New Roman" panose="02020603050405020304" pitchFamily="18" charset="0"/>
                        </a:rPr>
                        <a:t>Accurracy</a:t>
                      </a:r>
                      <a:r>
                        <a:rPr lang="en-US" sz="1400" kern="1200" dirty="0">
                          <a:solidFill>
                            <a:schemeClr val="dk1"/>
                          </a:solidFill>
                          <a:latin typeface="Times New Roman" panose="02020603050405020304" pitchFamily="18" charset="0"/>
                          <a:ea typeface="+mn-ea"/>
                          <a:cs typeface="Times New Roman" panose="02020603050405020304" pitchFamily="18" charset="0"/>
                        </a:rPr>
                        <a:t> depends upon the quality of data points.</a:t>
                      </a: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2712362"/>
                  </a:ext>
                </a:extLst>
              </a:tr>
              <a:tr h="1895623">
                <a:tc>
                  <a:txBody>
                    <a:bodyPr/>
                    <a:lstStyle/>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13.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A Machine Learning Approach to Recommend Suitable Crops and Fertilizers for Agriculture</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1 Dept. of CSE, BCE Bhagalpur, Bhagalpur, Bihar, India   2 Dept. of CSE, Amity University Patna, Patna, Bihar, India  3 Centre for Advanced Studies, AKTU, Lucknow, UP, India</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1. Govind Kumar Jha, 2.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Preetish</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Ranjanand</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3.  Manish Gaur </a:t>
                      </a:r>
                    </a:p>
                  </a:txBody>
                  <a:tcPr marL="7620" marR="7620" marT="7620" marB="0" anchor="ctr"/>
                </a:tc>
                <a:tc>
                  <a:txBody>
                    <a:bodyPr/>
                    <a:lstStyle/>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Random Forest Algorithm can handle a wide range of data.</a:t>
                      </a: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Model have built in estimates of accuracy</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Random Forest  Algorithm is a slow process as it builds the nodes and test it repeatedly</a:t>
                      </a: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Random forests have been observed to overfit for some datasets with noisy classification</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5814379"/>
                  </a:ext>
                </a:extLst>
              </a:tr>
            </a:tbl>
          </a:graphicData>
        </a:graphic>
      </p:graphicFrame>
      <p:sp>
        <p:nvSpPr>
          <p:cNvPr id="3" name="Slide Number Placeholder 2">
            <a:extLst>
              <a:ext uri="{FF2B5EF4-FFF2-40B4-BE49-F238E27FC236}">
                <a16:creationId xmlns:a16="http://schemas.microsoft.com/office/drawing/2014/main" id="{AB00E15C-FE5D-47DB-80AB-0AFC68B65BA3}"/>
              </a:ext>
            </a:extLst>
          </p:cNvPr>
          <p:cNvSpPr>
            <a:spLocks noGrp="1"/>
          </p:cNvSpPr>
          <p:nvPr>
            <p:ph type="sldNum" sz="quarter" idx="12"/>
          </p:nvPr>
        </p:nvSpPr>
        <p:spPr/>
        <p:txBody>
          <a:bodyPr/>
          <a:lstStyle/>
          <a:p>
            <a:fld id="{39CACBA8-B255-4324-858B-32DCB0BAE8EF}" type="slidenum">
              <a:rPr lang="en-IN" smtClean="0"/>
              <a:t>14</a:t>
            </a:fld>
            <a:endParaRPr lang="en-IN"/>
          </a:p>
        </p:txBody>
      </p:sp>
    </p:spTree>
    <p:extLst>
      <p:ext uri="{BB962C8B-B14F-4D97-AF65-F5344CB8AC3E}">
        <p14:creationId xmlns:p14="http://schemas.microsoft.com/office/powerpoint/2010/main" val="3698610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E66F-C0F3-4FAC-AC4F-AD8BE08B4861}"/>
              </a:ext>
            </a:extLst>
          </p:cNvPr>
          <p:cNvSpPr>
            <a:spLocks noGrp="1"/>
          </p:cNvSpPr>
          <p:nvPr>
            <p:ph type="title"/>
          </p:nvPr>
        </p:nvSpPr>
        <p:spPr>
          <a:xfrm flipV="1">
            <a:off x="1295402" y="726511"/>
            <a:ext cx="9601196" cy="8768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DA486F9-D798-425F-94C9-2E2BA82A6C8F}"/>
              </a:ext>
            </a:extLst>
          </p:cNvPr>
          <p:cNvSpPr>
            <a:spLocks noGrp="1"/>
          </p:cNvSpPr>
          <p:nvPr>
            <p:ph idx="1"/>
          </p:nvPr>
        </p:nvSpPr>
        <p:spPr>
          <a:xfrm>
            <a:off x="864296" y="814191"/>
            <a:ext cx="10409129" cy="5317297"/>
          </a:xfrm>
        </p:spPr>
        <p:txBody>
          <a:bodyPr/>
          <a:lstStyle/>
          <a:p>
            <a:endParaRPr lang="en-IN" dirty="0"/>
          </a:p>
        </p:txBody>
      </p:sp>
      <p:graphicFrame>
        <p:nvGraphicFramePr>
          <p:cNvPr id="4" name="Content Placeholder 3">
            <a:extLst>
              <a:ext uri="{FF2B5EF4-FFF2-40B4-BE49-F238E27FC236}">
                <a16:creationId xmlns:a16="http://schemas.microsoft.com/office/drawing/2014/main" id="{8B93EBCD-5A42-4171-9F34-793293F1453A}"/>
              </a:ext>
            </a:extLst>
          </p:cNvPr>
          <p:cNvGraphicFramePr>
            <a:graphicFrameLocks/>
          </p:cNvGraphicFramePr>
          <p:nvPr>
            <p:extLst>
              <p:ext uri="{D42A27DB-BD31-4B8C-83A1-F6EECF244321}">
                <p14:modId xmlns:p14="http://schemas.microsoft.com/office/powerpoint/2010/main" val="2815632787"/>
              </p:ext>
            </p:extLst>
          </p:nvPr>
        </p:nvGraphicFramePr>
        <p:xfrm>
          <a:off x="550506" y="503854"/>
          <a:ext cx="11075437" cy="6278047"/>
        </p:xfrm>
        <a:graphic>
          <a:graphicData uri="http://schemas.openxmlformats.org/drawingml/2006/table">
            <a:tbl>
              <a:tblPr firstRow="1" bandRow="1">
                <a:tableStyleId>{5C22544A-7EE6-4342-B048-85BDC9FD1C3A}</a:tableStyleId>
              </a:tblPr>
              <a:tblGrid>
                <a:gridCol w="414846">
                  <a:extLst>
                    <a:ext uri="{9D8B030D-6E8A-4147-A177-3AD203B41FA5}">
                      <a16:colId xmlns:a16="http://schemas.microsoft.com/office/drawing/2014/main" val="4026534430"/>
                    </a:ext>
                  </a:extLst>
                </a:gridCol>
                <a:gridCol w="1828650">
                  <a:extLst>
                    <a:ext uri="{9D8B030D-6E8A-4147-A177-3AD203B41FA5}">
                      <a16:colId xmlns:a16="http://schemas.microsoft.com/office/drawing/2014/main" val="3313710212"/>
                    </a:ext>
                  </a:extLst>
                </a:gridCol>
                <a:gridCol w="1628410">
                  <a:extLst>
                    <a:ext uri="{9D8B030D-6E8A-4147-A177-3AD203B41FA5}">
                      <a16:colId xmlns:a16="http://schemas.microsoft.com/office/drawing/2014/main" val="652401179"/>
                    </a:ext>
                  </a:extLst>
                </a:gridCol>
                <a:gridCol w="1831237">
                  <a:extLst>
                    <a:ext uri="{9D8B030D-6E8A-4147-A177-3AD203B41FA5}">
                      <a16:colId xmlns:a16="http://schemas.microsoft.com/office/drawing/2014/main" val="3791543"/>
                    </a:ext>
                  </a:extLst>
                </a:gridCol>
                <a:gridCol w="3220092">
                  <a:extLst>
                    <a:ext uri="{9D8B030D-6E8A-4147-A177-3AD203B41FA5}">
                      <a16:colId xmlns:a16="http://schemas.microsoft.com/office/drawing/2014/main" val="3925573714"/>
                    </a:ext>
                  </a:extLst>
                </a:gridCol>
                <a:gridCol w="2152202">
                  <a:extLst>
                    <a:ext uri="{9D8B030D-6E8A-4147-A177-3AD203B41FA5}">
                      <a16:colId xmlns:a16="http://schemas.microsoft.com/office/drawing/2014/main" val="3578220436"/>
                    </a:ext>
                  </a:extLst>
                </a:gridCol>
              </a:tblGrid>
              <a:tr h="399597">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SR. No.</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Paper Name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Authors</a:t>
                      </a: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Strengths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Weaknesses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6789283"/>
                  </a:ext>
                </a:extLst>
              </a:tr>
              <a:tr h="1682198">
                <a:tc>
                  <a:txBody>
                    <a:bodyPr/>
                    <a:lstStyle/>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14.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Classification of Soil and Crop Suggestion using Machine Learning Techniques</a:t>
                      </a:r>
                    </a:p>
                  </a:txBody>
                  <a:tcPr marL="7620" marR="7620" marT="7620"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 Department of Computer Science and Engineering Sri Shakthi Institute of Engineering and Technology, Coimbatore, Tamil Nadu ,India </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Mrs. N. Saranya (Assistant Professor)    Ms. A.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Mythili</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(PG Scholar)</a:t>
                      </a:r>
                    </a:p>
                  </a:txBody>
                  <a:tcPr marL="7620" marR="7620" marT="7620" marB="0" anchor="ctr"/>
                </a:tc>
                <a:tc>
                  <a:txBody>
                    <a:bodyPr/>
                    <a:lstStyle/>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Here SVM is used and SVM works relatively well when there is a clear margin of separation between classes.</a:t>
                      </a: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Model is easy to implement</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SVM is not suitable if the datasets are complex.</a:t>
                      </a: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Here, Crop prediction are done by Soil classification </a:t>
                      </a:r>
                      <a:r>
                        <a:rPr lang="en-US" sz="1400" kern="1200" dirty="0" err="1">
                          <a:solidFill>
                            <a:schemeClr val="dk1"/>
                          </a:solidFill>
                          <a:latin typeface="Times New Roman" panose="02020603050405020304" pitchFamily="18" charset="0"/>
                          <a:ea typeface="+mn-ea"/>
                          <a:cs typeface="Times New Roman" panose="02020603050405020304" pitchFamily="18" charset="0"/>
                        </a:rPr>
                        <a:t>i.e</a:t>
                      </a:r>
                      <a:r>
                        <a:rPr lang="en-US" sz="1400" kern="1200" dirty="0">
                          <a:solidFill>
                            <a:schemeClr val="dk1"/>
                          </a:solidFill>
                          <a:latin typeface="Times New Roman" panose="02020603050405020304" pitchFamily="18" charset="0"/>
                          <a:ea typeface="+mn-ea"/>
                          <a:cs typeface="Times New Roman" panose="02020603050405020304" pitchFamily="18" charset="0"/>
                        </a:rPr>
                        <a:t> Model is working on ideal conditions but practical results are not so accurate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21653"/>
                  </a:ext>
                </a:extLst>
              </a:tr>
              <a:tr h="1985821">
                <a:tc>
                  <a:txBody>
                    <a:bodyPr/>
                    <a:lstStyle/>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15.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Crop Recommendation System using Machine Learning</a:t>
                      </a:r>
                    </a:p>
                  </a:txBody>
                  <a:tcPr marL="7620" marR="7620" marT="7620"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International Journal of Scientific Research in Computer Science, Engineering and Information Technology IJSRCSEIT</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1.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Dhruvi</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Gosai</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2.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Chintal</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Raval</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3.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Rikin</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Nayak, 4. Hardik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Jayswal</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5.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Axat</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Patel</a:t>
                      </a:r>
                    </a:p>
                  </a:txBody>
                  <a:tcPr marL="7620" marR="7620" marT="7620" marB="0" anchor="ctr"/>
                </a:tc>
                <a:tc>
                  <a:txBody>
                    <a:bodyPr/>
                    <a:lstStyle/>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Accuracy of model results with practical results of lab is 99%.</a:t>
                      </a: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Model is trained with wide range of </a:t>
                      </a:r>
                      <a:r>
                        <a:rPr lang="en-US" sz="1400" kern="1200" dirty="0" err="1">
                          <a:solidFill>
                            <a:schemeClr val="dk1"/>
                          </a:solidFill>
                          <a:latin typeface="Times New Roman" panose="02020603050405020304" pitchFamily="18" charset="0"/>
                          <a:ea typeface="+mn-ea"/>
                          <a:cs typeface="Times New Roman" panose="02020603050405020304" pitchFamily="18" charset="0"/>
                        </a:rPr>
                        <a:t>datsets</a:t>
                      </a:r>
                      <a:r>
                        <a:rPr lang="en-US" sz="1400" kern="1200" dirty="0">
                          <a:solidFill>
                            <a:schemeClr val="dk1"/>
                          </a:solidFill>
                          <a:latin typeface="Times New Roman" panose="02020603050405020304" pitchFamily="18" charset="0"/>
                          <a:ea typeface="+mn-ea"/>
                          <a:cs typeface="Times New Roman" panose="02020603050405020304" pitchFamily="18" charset="0"/>
                        </a:rPr>
                        <a:t> so as to get least error</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Font typeface="Symbol" panose="05050102010706020507" pitchFamily="18" charset="2"/>
                        <a:buChar char=""/>
                      </a:pPr>
                      <a:r>
                        <a:rPr lang="en-IN" sz="14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SVM is not suitable if the datasets are complex</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2712362"/>
                  </a:ext>
                </a:extLst>
              </a:tr>
              <a:tr h="1717364">
                <a:tc>
                  <a:txBody>
                    <a:bodyPr/>
                    <a:lstStyle/>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16.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Soil Analysis for Suitable Crop Prediction using Machine Learning and Image Processing</a:t>
                      </a:r>
                    </a:p>
                  </a:txBody>
                  <a:tcPr marL="7620" marR="7620" marT="7620"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Ajinkya NBN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Sinhgad</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School of Engineering, Pune</a:t>
                      </a:r>
                    </a:p>
                  </a:txBody>
                  <a:tcPr marL="7620" marR="7620" marT="7620" marB="0" anchor="ctr"/>
                </a:tc>
                <a:tc>
                  <a:txBody>
                    <a:bodyPr/>
                    <a:lstStyle/>
                    <a:p>
                      <a:pPr algn="ctr" fontAlgn="ctr"/>
                      <a:r>
                        <a:rPr lang="en-IN" sz="1400" b="0" i="0" u="none" strike="noStrike" dirty="0">
                          <a:solidFill>
                            <a:srgbClr val="000000"/>
                          </a:solidFill>
                          <a:effectLst/>
                          <a:latin typeface="Times New Roman" panose="02020603050405020304" pitchFamily="18" charset="0"/>
                          <a:cs typeface="Times New Roman" panose="02020603050405020304" pitchFamily="18" charset="0"/>
                        </a:rPr>
                        <a:t>Vishal Kumar,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Raushan</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Kumar, Shubham Kumar, </a:t>
                      </a:r>
                    </a:p>
                  </a:txBody>
                  <a:tcPr marL="7620" marR="7620" marT="7620" marB="0" anchor="ctr"/>
                </a:tc>
                <a:tc>
                  <a:txBody>
                    <a:bodyPr/>
                    <a:lstStyle/>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CNN algorithm is best for Image processing and Image classification</a:t>
                      </a: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CNN algorithm is also computational efficient</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CNN do not encode the position and orientation of object.</a:t>
                      </a: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Lack of ability to be spatially invariant to the input data</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5814379"/>
                  </a:ext>
                </a:extLst>
              </a:tr>
            </a:tbl>
          </a:graphicData>
        </a:graphic>
      </p:graphicFrame>
      <p:sp>
        <p:nvSpPr>
          <p:cNvPr id="5" name="Slide Number Placeholder 4">
            <a:extLst>
              <a:ext uri="{FF2B5EF4-FFF2-40B4-BE49-F238E27FC236}">
                <a16:creationId xmlns:a16="http://schemas.microsoft.com/office/drawing/2014/main" id="{5F6FBBC5-B4A6-4D64-8400-7B502931112C}"/>
              </a:ext>
            </a:extLst>
          </p:cNvPr>
          <p:cNvSpPr>
            <a:spLocks noGrp="1"/>
          </p:cNvSpPr>
          <p:nvPr>
            <p:ph type="sldNum" sz="quarter" idx="12"/>
          </p:nvPr>
        </p:nvSpPr>
        <p:spPr/>
        <p:txBody>
          <a:bodyPr/>
          <a:lstStyle/>
          <a:p>
            <a:fld id="{39CACBA8-B255-4324-858B-32DCB0BAE8EF}" type="slidenum">
              <a:rPr lang="en-IN" smtClean="0"/>
              <a:t>15</a:t>
            </a:fld>
            <a:endParaRPr lang="en-IN"/>
          </a:p>
        </p:txBody>
      </p:sp>
    </p:spTree>
    <p:extLst>
      <p:ext uri="{BB962C8B-B14F-4D97-AF65-F5344CB8AC3E}">
        <p14:creationId xmlns:p14="http://schemas.microsoft.com/office/powerpoint/2010/main" val="2413776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2395-FCD7-4EFE-9D34-A2FAEE20CCA3}"/>
              </a:ext>
            </a:extLst>
          </p:cNvPr>
          <p:cNvSpPr>
            <a:spLocks noGrp="1"/>
          </p:cNvSpPr>
          <p:nvPr>
            <p:ph type="title"/>
          </p:nvPr>
        </p:nvSpPr>
        <p:spPr>
          <a:xfrm>
            <a:off x="1295402" y="982133"/>
            <a:ext cx="9601196" cy="10763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54DF773-9589-4859-9C3A-FAEED7305DF3}"/>
              </a:ext>
            </a:extLst>
          </p:cNvPr>
          <p:cNvSpPr>
            <a:spLocks noGrp="1"/>
          </p:cNvSpPr>
          <p:nvPr>
            <p:ph idx="1"/>
          </p:nvPr>
        </p:nvSpPr>
        <p:spPr>
          <a:xfrm>
            <a:off x="876822" y="726511"/>
            <a:ext cx="10484285" cy="5511452"/>
          </a:xfrm>
        </p:spPr>
        <p:txBody>
          <a:bodyPr/>
          <a:lstStyle/>
          <a:p>
            <a:endParaRPr lang="en-IN" dirty="0"/>
          </a:p>
        </p:txBody>
      </p:sp>
      <p:graphicFrame>
        <p:nvGraphicFramePr>
          <p:cNvPr id="4" name="Content Placeholder 3">
            <a:extLst>
              <a:ext uri="{FF2B5EF4-FFF2-40B4-BE49-F238E27FC236}">
                <a16:creationId xmlns:a16="http://schemas.microsoft.com/office/drawing/2014/main" id="{A14AE4AF-9524-49E3-95B3-7BC8BC1A6529}"/>
              </a:ext>
            </a:extLst>
          </p:cNvPr>
          <p:cNvGraphicFramePr>
            <a:graphicFrameLocks/>
          </p:cNvGraphicFramePr>
          <p:nvPr>
            <p:extLst>
              <p:ext uri="{D42A27DB-BD31-4B8C-83A1-F6EECF244321}">
                <p14:modId xmlns:p14="http://schemas.microsoft.com/office/powerpoint/2010/main" val="3384098441"/>
              </p:ext>
            </p:extLst>
          </p:nvPr>
        </p:nvGraphicFramePr>
        <p:xfrm>
          <a:off x="513183" y="485192"/>
          <a:ext cx="11178073" cy="6369427"/>
        </p:xfrm>
        <a:graphic>
          <a:graphicData uri="http://schemas.openxmlformats.org/drawingml/2006/table">
            <a:tbl>
              <a:tblPr firstRow="1" bandRow="1">
                <a:tableStyleId>{5C22544A-7EE6-4342-B048-85BDC9FD1C3A}</a:tableStyleId>
              </a:tblPr>
              <a:tblGrid>
                <a:gridCol w="418691">
                  <a:extLst>
                    <a:ext uri="{9D8B030D-6E8A-4147-A177-3AD203B41FA5}">
                      <a16:colId xmlns:a16="http://schemas.microsoft.com/office/drawing/2014/main" val="4026534430"/>
                    </a:ext>
                  </a:extLst>
                </a:gridCol>
                <a:gridCol w="1845595">
                  <a:extLst>
                    <a:ext uri="{9D8B030D-6E8A-4147-A177-3AD203B41FA5}">
                      <a16:colId xmlns:a16="http://schemas.microsoft.com/office/drawing/2014/main" val="3313710212"/>
                    </a:ext>
                  </a:extLst>
                </a:gridCol>
                <a:gridCol w="1643501">
                  <a:extLst>
                    <a:ext uri="{9D8B030D-6E8A-4147-A177-3AD203B41FA5}">
                      <a16:colId xmlns:a16="http://schemas.microsoft.com/office/drawing/2014/main" val="652401179"/>
                    </a:ext>
                  </a:extLst>
                </a:gridCol>
                <a:gridCol w="2315732">
                  <a:extLst>
                    <a:ext uri="{9D8B030D-6E8A-4147-A177-3AD203B41FA5}">
                      <a16:colId xmlns:a16="http://schemas.microsoft.com/office/drawing/2014/main" val="3791543"/>
                    </a:ext>
                  </a:extLst>
                </a:gridCol>
                <a:gridCol w="3049915">
                  <a:extLst>
                    <a:ext uri="{9D8B030D-6E8A-4147-A177-3AD203B41FA5}">
                      <a16:colId xmlns:a16="http://schemas.microsoft.com/office/drawing/2014/main" val="3925573714"/>
                    </a:ext>
                  </a:extLst>
                </a:gridCol>
                <a:gridCol w="1904639">
                  <a:extLst>
                    <a:ext uri="{9D8B030D-6E8A-4147-A177-3AD203B41FA5}">
                      <a16:colId xmlns:a16="http://schemas.microsoft.com/office/drawing/2014/main" val="3578220436"/>
                    </a:ext>
                  </a:extLst>
                </a:gridCol>
              </a:tblGrid>
              <a:tr h="416255">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SR. No.</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Paper Name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Authors</a:t>
                      </a: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Strengths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Weaknesses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6789283"/>
                  </a:ext>
                </a:extLst>
              </a:tr>
              <a:tr h="1581684">
                <a:tc>
                  <a:txBody>
                    <a:bodyPr/>
                    <a:lstStyle/>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17.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fontAlgn="ct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AgroConsultant</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Intelligent Crop Recommendation System Using Machine Learning Algorithms</a:t>
                      </a:r>
                    </a:p>
                  </a:txBody>
                  <a:tcPr marL="7620" marR="7620" marT="7620"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Department of Information Technology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Dwarkadas</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J. Sanghvi College of Engineering</a:t>
                      </a:r>
                    </a:p>
                  </a:txBody>
                  <a:tcPr marL="7620" marR="7620" marT="7620" marB="0" anchor="ctr"/>
                </a:tc>
                <a:tc>
                  <a:txBody>
                    <a:bodyPr/>
                    <a:lstStyle/>
                    <a:p>
                      <a:pPr algn="ctr" fontAlgn="ct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Zeel</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Doshi  ,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ubhash</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Nadkarni ,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Rashi</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Agrawal ,  Prof.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Neepa</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Shah (Head of Information Technology Department )</a:t>
                      </a:r>
                    </a:p>
                  </a:txBody>
                  <a:tcPr marL="7620" marR="7620" marT="7620" marB="0" anchor="ctr"/>
                </a:tc>
                <a:tc>
                  <a:txBody>
                    <a:bodyPr/>
                    <a:lstStyle/>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Neural Network algorithm has great capacity in predicting models</a:t>
                      </a: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Neural Network algorithm is able to manage abundant number of data and input variables</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Operating of neural network needs to train</a:t>
                      </a: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Algorithm is expanding a lot of time for off line training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21653"/>
                  </a:ext>
                </a:extLst>
              </a:tr>
              <a:tr h="2065813">
                <a:tc>
                  <a:txBody>
                    <a:bodyPr/>
                    <a:lstStyle/>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18.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Comparative Analysis of Classification Techniques on Soil Data to Predict Fertility Rate for Aurangabad District</a:t>
                      </a:r>
                    </a:p>
                  </a:txBody>
                  <a:tcPr marL="7620" marR="7620" marT="7620"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Dept. of MCA, Marathwada Institute of Technology, Aurangabad, Maharashtra, INDIA</a:t>
                      </a:r>
                    </a:p>
                  </a:txBody>
                  <a:tcPr marL="7620" marR="7620" marT="7620" marB="0" anchor="ctr"/>
                </a:tc>
                <a:tc>
                  <a:txBody>
                    <a:bodyPr/>
                    <a:lstStyle/>
                    <a:p>
                      <a:pPr algn="ctr" fontAlgn="ct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Vrushali</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Bhuyar</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(Assistant Professor), </a:t>
                      </a:r>
                    </a:p>
                  </a:txBody>
                  <a:tcPr marL="7620" marR="7620" marT="7620" marB="0" anchor="ctr"/>
                </a:tc>
                <a:tc>
                  <a:txBody>
                    <a:bodyPr/>
                    <a:lstStyle/>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J48 Model is easy to implement</a:t>
                      </a: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This model can use both categorical and continuous values</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Run Complexity of this algorithm will depend on the depth of tree(</a:t>
                      </a:r>
                      <a:r>
                        <a:rPr lang="en-US" sz="1400" kern="1200" dirty="0" err="1">
                          <a:solidFill>
                            <a:schemeClr val="dk1"/>
                          </a:solidFill>
                          <a:latin typeface="Times New Roman" panose="02020603050405020304" pitchFamily="18" charset="0"/>
                          <a:ea typeface="+mn-ea"/>
                          <a:cs typeface="Times New Roman" panose="02020603050405020304" pitchFamily="18" charset="0"/>
                        </a:rPr>
                        <a:t>i.e</a:t>
                      </a:r>
                      <a:r>
                        <a:rPr lang="en-US" sz="1400" kern="1200" dirty="0">
                          <a:solidFill>
                            <a:schemeClr val="dk1"/>
                          </a:solidFill>
                          <a:latin typeface="Times New Roman" panose="02020603050405020304" pitchFamily="18" charset="0"/>
                          <a:ea typeface="+mn-ea"/>
                          <a:cs typeface="Times New Roman" panose="02020603050405020304" pitchFamily="18" charset="0"/>
                        </a:rPr>
                        <a:t> the no. of </a:t>
                      </a:r>
                      <a:r>
                        <a:rPr lang="en-US" sz="1400" kern="1200" dirty="0" err="1">
                          <a:solidFill>
                            <a:schemeClr val="dk1"/>
                          </a:solidFill>
                          <a:latin typeface="Times New Roman" panose="02020603050405020304" pitchFamily="18" charset="0"/>
                          <a:ea typeface="+mn-ea"/>
                          <a:cs typeface="Times New Roman" panose="02020603050405020304" pitchFamily="18" charset="0"/>
                        </a:rPr>
                        <a:t>datset</a:t>
                      </a:r>
                      <a:r>
                        <a:rPr lang="en-US" sz="1400" kern="1200" dirty="0">
                          <a:solidFill>
                            <a:schemeClr val="dk1"/>
                          </a:solidFill>
                          <a:latin typeface="Times New Roman" panose="02020603050405020304" pitchFamily="18" charset="0"/>
                          <a:ea typeface="+mn-ea"/>
                          <a:cs typeface="Times New Roman" panose="02020603050405020304" pitchFamily="18" charset="0"/>
                        </a:rPr>
                        <a:t>)</a:t>
                      </a: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Space Complexity of this algorithm is large as values need to be stored in arrays repeatedly.</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2712362"/>
                  </a:ext>
                </a:extLst>
              </a:tr>
              <a:tr h="1786542">
                <a:tc>
                  <a:txBody>
                    <a:bodyPr/>
                    <a:lstStyle/>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SOIL HEALTH ANALYSIS FOR CROP SUGGESTIONS USING MACHINE LEARNING</a:t>
                      </a:r>
                    </a:p>
                  </a:txBody>
                  <a:tcPr marL="7620" marR="7620" marT="7620" marB="0" anchor="ctr"/>
                </a:tc>
                <a:tc>
                  <a:txBody>
                    <a:bodyPr/>
                    <a:lstStyle/>
                    <a:p>
                      <a:pPr algn="ctr"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Department of Computer Engineering, Dr. D. Y. Patil Institute of Technology. Savitribai Phule Pune University Pune, India</a:t>
                      </a:r>
                    </a:p>
                  </a:txBody>
                  <a:tcPr marL="7620" marR="7620" marT="7620" marB="0" anchor="ctr"/>
                </a:tc>
                <a:tc>
                  <a:txBody>
                    <a:bodyPr/>
                    <a:lstStyle/>
                    <a:p>
                      <a:pPr algn="ctr" fontAlgn="ct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Pratiksha</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Yadav &amp; Prashant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Ahire</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7620" marR="7620" marT="7620" marB="0" anchor="ctr"/>
                </a:tc>
                <a:tc>
                  <a:txBody>
                    <a:bodyPr/>
                    <a:lstStyle/>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Here SVM is used and SVM works relatively well when there is a clear margin of separation between classes.</a:t>
                      </a: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endParaRPr lang="en" sz="1400" kern="1200" dirty="0">
                        <a:solidFill>
                          <a:schemeClr val="dk1"/>
                        </a:solidFill>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Model is easy to implement</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Font typeface="Symbol" panose="05050102010706020507" pitchFamily="18" charset="2"/>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SVM is not suitable if the datasets are complex.</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5814379"/>
                  </a:ext>
                </a:extLst>
              </a:tr>
            </a:tbl>
          </a:graphicData>
        </a:graphic>
      </p:graphicFrame>
      <p:sp>
        <p:nvSpPr>
          <p:cNvPr id="5" name="Slide Number Placeholder 4">
            <a:extLst>
              <a:ext uri="{FF2B5EF4-FFF2-40B4-BE49-F238E27FC236}">
                <a16:creationId xmlns:a16="http://schemas.microsoft.com/office/drawing/2014/main" id="{16F9BC4B-F726-49DF-B12E-D8A254B39841}"/>
              </a:ext>
            </a:extLst>
          </p:cNvPr>
          <p:cNvSpPr>
            <a:spLocks noGrp="1"/>
          </p:cNvSpPr>
          <p:nvPr>
            <p:ph type="sldNum" sz="quarter" idx="12"/>
          </p:nvPr>
        </p:nvSpPr>
        <p:spPr/>
        <p:txBody>
          <a:bodyPr/>
          <a:lstStyle/>
          <a:p>
            <a:fld id="{39CACBA8-B255-4324-858B-32DCB0BAE8EF}" type="slidenum">
              <a:rPr lang="en-IN" smtClean="0"/>
              <a:t>16</a:t>
            </a:fld>
            <a:endParaRPr lang="en-IN"/>
          </a:p>
        </p:txBody>
      </p:sp>
    </p:spTree>
    <p:extLst>
      <p:ext uri="{BB962C8B-B14F-4D97-AF65-F5344CB8AC3E}">
        <p14:creationId xmlns:p14="http://schemas.microsoft.com/office/powerpoint/2010/main" val="3868672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4B20-8673-4A72-9037-2E514C8FC40E}"/>
              </a:ext>
            </a:extLst>
          </p:cNvPr>
          <p:cNvSpPr>
            <a:spLocks noGrp="1"/>
          </p:cNvSpPr>
          <p:nvPr>
            <p:ph type="title"/>
          </p:nvPr>
        </p:nvSpPr>
        <p:spPr/>
        <p:txBody>
          <a:bodyPr/>
          <a:lstStyle/>
          <a:p>
            <a:r>
              <a:rPr lang="en-IN" dirty="0"/>
              <a:t> Methodology</a:t>
            </a:r>
          </a:p>
        </p:txBody>
      </p:sp>
      <p:sp>
        <p:nvSpPr>
          <p:cNvPr id="3" name="Content Placeholder 2">
            <a:extLst>
              <a:ext uri="{FF2B5EF4-FFF2-40B4-BE49-F238E27FC236}">
                <a16:creationId xmlns:a16="http://schemas.microsoft.com/office/drawing/2014/main" id="{1C06DB48-29FD-4B3B-A4B7-EF8B63E33172}"/>
              </a:ext>
            </a:extLst>
          </p:cNvPr>
          <p:cNvSpPr>
            <a:spLocks noGrp="1"/>
          </p:cNvSpPr>
          <p:nvPr>
            <p:ph idx="1"/>
          </p:nvPr>
        </p:nvSpPr>
        <p:spPr>
          <a:xfrm>
            <a:off x="1295401" y="2519265"/>
            <a:ext cx="9601196" cy="3356604"/>
          </a:xfrm>
        </p:spPr>
        <p:txBody>
          <a:bodyPr>
            <a:normAutofit/>
          </a:bodyPr>
          <a:lstStyle/>
          <a:p>
            <a:pPr marL="0" indent="0">
              <a:buNone/>
            </a:pPr>
            <a:r>
              <a:rPr lang="en-IN" dirty="0"/>
              <a:t>Going through various research and survey, we have decided to make a model that recommends best crop with high yield depending on various factors like, Ratio of Nitrogen, Ratio of Phosphorus, Ratio of </a:t>
            </a:r>
            <a:r>
              <a:rPr lang="en-IN" dirty="0" err="1"/>
              <a:t>Pottassium</a:t>
            </a:r>
            <a:r>
              <a:rPr lang="en-IN" dirty="0"/>
              <a:t> in the </a:t>
            </a:r>
            <a:r>
              <a:rPr lang="en-IN" dirty="0" err="1"/>
              <a:t>soil,content</a:t>
            </a:r>
            <a:r>
              <a:rPr lang="en-IN" dirty="0"/>
              <a:t> of calcium, organic carbon, Average Temperature around the field, average percentage of </a:t>
            </a:r>
            <a:r>
              <a:rPr lang="en-IN" dirty="0" err="1"/>
              <a:t>Humidity,PH</a:t>
            </a:r>
            <a:r>
              <a:rPr lang="en-IN" dirty="0"/>
              <a:t> value of the soil, Rainfall etc..</a:t>
            </a:r>
          </a:p>
        </p:txBody>
      </p:sp>
      <p:sp>
        <p:nvSpPr>
          <p:cNvPr id="4" name="Slide Number Placeholder 3">
            <a:extLst>
              <a:ext uri="{FF2B5EF4-FFF2-40B4-BE49-F238E27FC236}">
                <a16:creationId xmlns:a16="http://schemas.microsoft.com/office/drawing/2014/main" id="{0F3C7640-7937-4A9D-8FC1-9D34F05328C3}"/>
              </a:ext>
            </a:extLst>
          </p:cNvPr>
          <p:cNvSpPr>
            <a:spLocks noGrp="1"/>
          </p:cNvSpPr>
          <p:nvPr>
            <p:ph type="sldNum" sz="quarter" idx="12"/>
          </p:nvPr>
        </p:nvSpPr>
        <p:spPr/>
        <p:txBody>
          <a:bodyPr/>
          <a:lstStyle/>
          <a:p>
            <a:fld id="{39CACBA8-B255-4324-858B-32DCB0BAE8EF}" type="slidenum">
              <a:rPr lang="en-IN" smtClean="0"/>
              <a:t>17</a:t>
            </a:fld>
            <a:endParaRPr lang="en-IN"/>
          </a:p>
        </p:txBody>
      </p:sp>
    </p:spTree>
    <p:extLst>
      <p:ext uri="{BB962C8B-B14F-4D97-AF65-F5344CB8AC3E}">
        <p14:creationId xmlns:p14="http://schemas.microsoft.com/office/powerpoint/2010/main" val="196870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2C4F-D7EF-4C7E-AB9C-F66CD142D06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A2F943A-63C9-448C-BBA9-53B30ED66218}"/>
              </a:ext>
            </a:extLst>
          </p:cNvPr>
          <p:cNvSpPr>
            <a:spLocks noGrp="1"/>
          </p:cNvSpPr>
          <p:nvPr>
            <p:ph idx="1"/>
          </p:nvPr>
        </p:nvSpPr>
        <p:spPr>
          <a:xfrm>
            <a:off x="1295401" y="1595535"/>
            <a:ext cx="9601196" cy="4556689"/>
          </a:xfrm>
        </p:spPr>
        <p:txBody>
          <a:bodyPr>
            <a:normAutofit/>
          </a:bodyPr>
          <a:lstStyle/>
          <a:p>
            <a:r>
              <a:rPr lang="en-IN" dirty="0"/>
              <a:t>Various Steps in this Model :-</a:t>
            </a:r>
          </a:p>
          <a:p>
            <a:pPr>
              <a:buFont typeface="Wingdings" panose="05000000000000000000" pitchFamily="2" charset="2"/>
              <a:buChar char="Ø"/>
            </a:pPr>
            <a:endParaRPr lang="en-IN" dirty="0"/>
          </a:p>
          <a:p>
            <a:pPr>
              <a:buFont typeface="Wingdings" panose="05000000000000000000" pitchFamily="2" charset="2"/>
              <a:buChar char="Ø"/>
            </a:pPr>
            <a:r>
              <a:rPr lang="en-IN" dirty="0"/>
              <a:t>Data Set Collection</a:t>
            </a:r>
          </a:p>
          <a:p>
            <a:pPr>
              <a:buFont typeface="Wingdings" panose="05000000000000000000" pitchFamily="2" charset="2"/>
              <a:buChar char="Ø"/>
            </a:pPr>
            <a:r>
              <a:rPr lang="en-IN" dirty="0"/>
              <a:t>Soil Analysis</a:t>
            </a:r>
          </a:p>
          <a:p>
            <a:pPr>
              <a:buFont typeface="Wingdings" panose="05000000000000000000" pitchFamily="2" charset="2"/>
              <a:buChar char="Ø"/>
            </a:pPr>
            <a:r>
              <a:rPr lang="en-IN" dirty="0"/>
              <a:t>Training of Model</a:t>
            </a:r>
          </a:p>
          <a:p>
            <a:pPr>
              <a:buFont typeface="Wingdings" panose="05000000000000000000" pitchFamily="2" charset="2"/>
              <a:buChar char="Ø"/>
            </a:pPr>
            <a:r>
              <a:rPr lang="en-IN" dirty="0"/>
              <a:t>Testing the Model</a:t>
            </a:r>
          </a:p>
          <a:p>
            <a:pPr>
              <a:buFont typeface="Wingdings" panose="05000000000000000000" pitchFamily="2" charset="2"/>
              <a:buChar char="Ø"/>
            </a:pPr>
            <a:r>
              <a:rPr lang="en-IN" dirty="0" err="1"/>
              <a:t>Predection</a:t>
            </a:r>
            <a:r>
              <a:rPr lang="en-IN" dirty="0"/>
              <a:t> of Crops</a:t>
            </a:r>
          </a:p>
          <a:p>
            <a:pPr>
              <a:buFont typeface="Wingdings" panose="05000000000000000000" pitchFamily="2" charset="2"/>
              <a:buChar char="Ø"/>
            </a:pPr>
            <a:endParaRPr lang="en-IN" dirty="0"/>
          </a:p>
        </p:txBody>
      </p:sp>
      <p:sp>
        <p:nvSpPr>
          <p:cNvPr id="4" name="Slide Number Placeholder 3">
            <a:extLst>
              <a:ext uri="{FF2B5EF4-FFF2-40B4-BE49-F238E27FC236}">
                <a16:creationId xmlns:a16="http://schemas.microsoft.com/office/drawing/2014/main" id="{65882B3A-2927-4E37-AA9F-874B27874F9D}"/>
              </a:ext>
            </a:extLst>
          </p:cNvPr>
          <p:cNvSpPr>
            <a:spLocks noGrp="1"/>
          </p:cNvSpPr>
          <p:nvPr>
            <p:ph type="sldNum" sz="quarter" idx="12"/>
          </p:nvPr>
        </p:nvSpPr>
        <p:spPr/>
        <p:txBody>
          <a:bodyPr/>
          <a:lstStyle/>
          <a:p>
            <a:fld id="{39CACBA8-B255-4324-858B-32DCB0BAE8EF}" type="slidenum">
              <a:rPr lang="en-IN" smtClean="0"/>
              <a:t>18</a:t>
            </a:fld>
            <a:endParaRPr lang="en-IN"/>
          </a:p>
        </p:txBody>
      </p:sp>
    </p:spTree>
    <p:extLst>
      <p:ext uri="{BB962C8B-B14F-4D97-AF65-F5344CB8AC3E}">
        <p14:creationId xmlns:p14="http://schemas.microsoft.com/office/powerpoint/2010/main" val="3194545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8C2C-B06A-4811-BC1A-1529459CAD85}"/>
              </a:ext>
            </a:extLst>
          </p:cNvPr>
          <p:cNvSpPr>
            <a:spLocks noGrp="1"/>
          </p:cNvSpPr>
          <p:nvPr>
            <p:ph type="title"/>
          </p:nvPr>
        </p:nvSpPr>
        <p:spPr/>
        <p:txBody>
          <a:bodyPr/>
          <a:lstStyle/>
          <a:p>
            <a:r>
              <a:rPr lang="en-IN" dirty="0"/>
              <a:t>Data Set Collection</a:t>
            </a:r>
          </a:p>
        </p:txBody>
      </p:sp>
      <p:sp>
        <p:nvSpPr>
          <p:cNvPr id="3" name="Content Placeholder 2">
            <a:extLst>
              <a:ext uri="{FF2B5EF4-FFF2-40B4-BE49-F238E27FC236}">
                <a16:creationId xmlns:a16="http://schemas.microsoft.com/office/drawing/2014/main" id="{7E0B665C-1034-43DE-A9BA-2FBBFCA283F4}"/>
              </a:ext>
            </a:extLst>
          </p:cNvPr>
          <p:cNvSpPr>
            <a:spLocks noGrp="1"/>
          </p:cNvSpPr>
          <p:nvPr>
            <p:ph idx="1"/>
          </p:nvPr>
        </p:nvSpPr>
        <p:spPr/>
        <p:txBody>
          <a:bodyPr/>
          <a:lstStyle/>
          <a:p>
            <a:r>
              <a:rPr lang="en-IN" dirty="0"/>
              <a:t>Soil  &amp; Crop Datasets </a:t>
            </a:r>
          </a:p>
          <a:p>
            <a:endParaRPr lang="en-IN" dirty="0"/>
          </a:p>
          <a:p>
            <a:r>
              <a:rPr lang="en-IN" dirty="0"/>
              <a:t>Collection of Various Datasets from Various Resources </a:t>
            </a:r>
          </a:p>
          <a:p>
            <a:endParaRPr lang="en-IN" dirty="0"/>
          </a:p>
          <a:p>
            <a:endParaRPr lang="en-IN" dirty="0"/>
          </a:p>
        </p:txBody>
      </p:sp>
      <p:sp>
        <p:nvSpPr>
          <p:cNvPr id="4" name="Slide Number Placeholder 3">
            <a:extLst>
              <a:ext uri="{FF2B5EF4-FFF2-40B4-BE49-F238E27FC236}">
                <a16:creationId xmlns:a16="http://schemas.microsoft.com/office/drawing/2014/main" id="{DBA950C6-1E05-4CB5-BBF9-84FED6781CED}"/>
              </a:ext>
            </a:extLst>
          </p:cNvPr>
          <p:cNvSpPr>
            <a:spLocks noGrp="1"/>
          </p:cNvSpPr>
          <p:nvPr>
            <p:ph type="sldNum" sz="quarter" idx="12"/>
          </p:nvPr>
        </p:nvSpPr>
        <p:spPr/>
        <p:txBody>
          <a:bodyPr/>
          <a:lstStyle/>
          <a:p>
            <a:fld id="{39CACBA8-B255-4324-858B-32DCB0BAE8EF}" type="slidenum">
              <a:rPr lang="en-IN" smtClean="0"/>
              <a:t>19</a:t>
            </a:fld>
            <a:endParaRPr lang="en-IN"/>
          </a:p>
        </p:txBody>
      </p:sp>
    </p:spTree>
    <p:extLst>
      <p:ext uri="{BB962C8B-B14F-4D97-AF65-F5344CB8AC3E}">
        <p14:creationId xmlns:p14="http://schemas.microsoft.com/office/powerpoint/2010/main" val="4268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6CF8-4829-480B-A360-BD2AC8A09598}"/>
              </a:ext>
            </a:extLst>
          </p:cNvPr>
          <p:cNvSpPr>
            <a:spLocks noGrp="1"/>
          </p:cNvSpPr>
          <p:nvPr>
            <p:ph type="title"/>
          </p:nvPr>
        </p:nvSpPr>
        <p:spPr>
          <a:xfrm>
            <a:off x="1295402" y="982133"/>
            <a:ext cx="9601196" cy="677992"/>
          </a:xfrm>
        </p:spPr>
        <p:txBody>
          <a:bodyPr>
            <a:normAutofit fontScale="90000"/>
          </a:bodyPr>
          <a:lstStyle/>
          <a:p>
            <a:r>
              <a:rPr lang="en-US" dirty="0"/>
              <a:t>Contents</a:t>
            </a:r>
            <a:endParaRPr lang="en-IN" dirty="0"/>
          </a:p>
        </p:txBody>
      </p:sp>
      <p:sp>
        <p:nvSpPr>
          <p:cNvPr id="3" name="Content Placeholder 2">
            <a:extLst>
              <a:ext uri="{FF2B5EF4-FFF2-40B4-BE49-F238E27FC236}">
                <a16:creationId xmlns:a16="http://schemas.microsoft.com/office/drawing/2014/main" id="{C3A3246D-39FB-4119-8D2F-42B6060EE852}"/>
              </a:ext>
            </a:extLst>
          </p:cNvPr>
          <p:cNvSpPr>
            <a:spLocks noGrp="1"/>
          </p:cNvSpPr>
          <p:nvPr>
            <p:ph idx="1"/>
          </p:nvPr>
        </p:nvSpPr>
        <p:spPr>
          <a:xfrm>
            <a:off x="1295401" y="2556932"/>
            <a:ext cx="9601196" cy="3675192"/>
          </a:xfrm>
        </p:spPr>
        <p:txBody>
          <a:bodyPr>
            <a:normAutofit lnSpcReduction="10000"/>
          </a:bodyPr>
          <a:lstStyle/>
          <a:p>
            <a:pPr fontAlgn="base">
              <a:spcBef>
                <a:spcPts val="0"/>
              </a:spcBef>
              <a:spcAft>
                <a:spcPts val="0"/>
              </a:spcAft>
              <a:buFont typeface="Wingdings" panose="05000000000000000000" pitchFamily="2" charset="2"/>
              <a:buChar char="Ø"/>
            </a:pPr>
            <a:r>
              <a:rPr lang="en-US" sz="2800" dirty="0">
                <a:solidFill>
                  <a:srgbClr val="595959"/>
                </a:solidFill>
                <a:latin typeface="Times New Roman" panose="02020603050405020304" pitchFamily="18" charset="0"/>
                <a:cs typeface="Times New Roman" panose="02020603050405020304" pitchFamily="18" charset="0"/>
              </a:rPr>
              <a:t>Introduction</a:t>
            </a:r>
          </a:p>
          <a:p>
            <a:pPr fontAlgn="base">
              <a:spcBef>
                <a:spcPts val="0"/>
              </a:spcBef>
              <a:spcAft>
                <a:spcPts val="0"/>
              </a:spcAft>
              <a:buFont typeface="Wingdings" panose="05000000000000000000" pitchFamily="2" charset="2"/>
              <a:buChar char="Ø"/>
            </a:pPr>
            <a:endParaRPr lang="en-US" sz="2800" u="none" strike="noStrike" dirty="0">
              <a:solidFill>
                <a:srgbClr val="595959"/>
              </a:solidFill>
              <a:effectLst/>
              <a:latin typeface="Times New Roman" panose="02020603050405020304" pitchFamily="18" charset="0"/>
              <a:cs typeface="Times New Roman" panose="02020603050405020304" pitchFamily="18" charset="0"/>
            </a:endParaRPr>
          </a:p>
          <a:p>
            <a:pPr fontAlgn="base">
              <a:spcBef>
                <a:spcPts val="0"/>
              </a:spcBef>
              <a:spcAft>
                <a:spcPts val="0"/>
              </a:spcAft>
              <a:buFont typeface="Wingdings" panose="05000000000000000000" pitchFamily="2" charset="2"/>
              <a:buChar char="Ø"/>
            </a:pPr>
            <a:r>
              <a:rPr lang="en-US" sz="2800" dirty="0">
                <a:solidFill>
                  <a:srgbClr val="595959"/>
                </a:solidFill>
                <a:latin typeface="Times New Roman" panose="02020603050405020304" pitchFamily="18" charset="0"/>
                <a:cs typeface="Times New Roman" panose="02020603050405020304" pitchFamily="18" charset="0"/>
              </a:rPr>
              <a:t>Objective</a:t>
            </a:r>
          </a:p>
          <a:p>
            <a:pPr fontAlgn="base">
              <a:spcBef>
                <a:spcPts val="0"/>
              </a:spcBef>
              <a:spcAft>
                <a:spcPts val="0"/>
              </a:spcAft>
              <a:buFont typeface="Wingdings" panose="05000000000000000000" pitchFamily="2" charset="2"/>
              <a:buChar char="Ø"/>
            </a:pPr>
            <a:endParaRPr lang="en-US" sz="2800" u="none" strike="noStrike" dirty="0">
              <a:solidFill>
                <a:srgbClr val="595959"/>
              </a:solidFill>
              <a:effectLst/>
              <a:latin typeface="Times New Roman" panose="02020603050405020304" pitchFamily="18" charset="0"/>
              <a:cs typeface="Times New Roman" panose="02020603050405020304" pitchFamily="18" charset="0"/>
            </a:endParaRPr>
          </a:p>
          <a:p>
            <a:pPr fontAlgn="base">
              <a:spcBef>
                <a:spcPts val="0"/>
              </a:spcBef>
              <a:spcAft>
                <a:spcPts val="0"/>
              </a:spcAft>
              <a:buFont typeface="Wingdings" panose="05000000000000000000" pitchFamily="2" charset="2"/>
              <a:buChar char="Ø"/>
            </a:pPr>
            <a:r>
              <a:rPr lang="en-US" sz="2800" dirty="0">
                <a:solidFill>
                  <a:srgbClr val="595959"/>
                </a:solidFill>
                <a:latin typeface="Times New Roman" panose="02020603050405020304" pitchFamily="18" charset="0"/>
                <a:cs typeface="Times New Roman" panose="02020603050405020304" pitchFamily="18" charset="0"/>
              </a:rPr>
              <a:t>Literature Survey </a:t>
            </a:r>
          </a:p>
          <a:p>
            <a:pPr fontAlgn="base">
              <a:spcBef>
                <a:spcPts val="0"/>
              </a:spcBef>
              <a:spcAft>
                <a:spcPts val="0"/>
              </a:spcAft>
              <a:buFont typeface="Wingdings" panose="05000000000000000000" pitchFamily="2" charset="2"/>
              <a:buChar char="Ø"/>
            </a:pPr>
            <a:endParaRPr lang="en-US" sz="2800" u="none" strike="noStrike" dirty="0">
              <a:solidFill>
                <a:srgbClr val="595959"/>
              </a:solidFill>
              <a:effectLst/>
              <a:latin typeface="Times New Roman" panose="02020603050405020304" pitchFamily="18" charset="0"/>
              <a:cs typeface="Times New Roman" panose="02020603050405020304" pitchFamily="18" charset="0"/>
            </a:endParaRPr>
          </a:p>
          <a:p>
            <a:pPr fontAlgn="base">
              <a:spcBef>
                <a:spcPts val="0"/>
              </a:spcBef>
              <a:spcAft>
                <a:spcPts val="0"/>
              </a:spcAft>
              <a:buFont typeface="Wingdings" panose="05000000000000000000" pitchFamily="2" charset="2"/>
              <a:buChar char="Ø"/>
            </a:pPr>
            <a:r>
              <a:rPr lang="en-US" sz="2800" dirty="0">
                <a:solidFill>
                  <a:srgbClr val="595959"/>
                </a:solidFill>
                <a:latin typeface="Times New Roman" panose="02020603050405020304" pitchFamily="18" charset="0"/>
                <a:cs typeface="Times New Roman" panose="02020603050405020304" pitchFamily="18" charset="0"/>
              </a:rPr>
              <a:t>Methodology</a:t>
            </a:r>
          </a:p>
          <a:p>
            <a:pPr fontAlgn="base">
              <a:spcBef>
                <a:spcPts val="0"/>
              </a:spcBef>
              <a:spcAft>
                <a:spcPts val="0"/>
              </a:spcAft>
              <a:buFont typeface="Wingdings" panose="05000000000000000000" pitchFamily="2" charset="2"/>
              <a:buChar char="Ø"/>
            </a:pPr>
            <a:endParaRPr lang="en-US" sz="2800" u="none" strike="noStrike" dirty="0">
              <a:solidFill>
                <a:srgbClr val="595959"/>
              </a:solidFill>
              <a:effectLst/>
              <a:latin typeface="Times New Roman" panose="02020603050405020304" pitchFamily="18" charset="0"/>
              <a:cs typeface="Times New Roman" panose="02020603050405020304" pitchFamily="18" charset="0"/>
            </a:endParaRPr>
          </a:p>
          <a:p>
            <a:pPr fontAlgn="base">
              <a:spcBef>
                <a:spcPts val="0"/>
              </a:spcBef>
              <a:spcAft>
                <a:spcPts val="0"/>
              </a:spcAft>
              <a:buFont typeface="Wingdings" panose="05000000000000000000" pitchFamily="2" charset="2"/>
              <a:buChar char="Ø"/>
            </a:pPr>
            <a:r>
              <a:rPr lang="en-US" sz="2800" dirty="0">
                <a:solidFill>
                  <a:srgbClr val="595959"/>
                </a:solidFill>
                <a:latin typeface="Times New Roman" panose="02020603050405020304" pitchFamily="18" charset="0"/>
                <a:cs typeface="Times New Roman" panose="02020603050405020304" pitchFamily="18" charset="0"/>
              </a:rPr>
              <a:t>Future Plan &amp; Conclusion</a:t>
            </a:r>
            <a:endParaRPr lang="en-US" sz="2800" u="none" strike="noStrike" dirty="0">
              <a:solidFill>
                <a:srgbClr val="595959"/>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DC5C6F2-713F-46C0-8745-61C1D266228C}"/>
              </a:ext>
            </a:extLst>
          </p:cNvPr>
          <p:cNvSpPr>
            <a:spLocks noGrp="1"/>
          </p:cNvSpPr>
          <p:nvPr>
            <p:ph type="sldNum" sz="quarter" idx="12"/>
          </p:nvPr>
        </p:nvSpPr>
        <p:spPr/>
        <p:txBody>
          <a:bodyPr/>
          <a:lstStyle/>
          <a:p>
            <a:fld id="{39CACBA8-B255-4324-858B-32DCB0BAE8EF}" type="slidenum">
              <a:rPr lang="en-IN" smtClean="0"/>
              <a:t>2</a:t>
            </a:fld>
            <a:endParaRPr lang="en-IN"/>
          </a:p>
        </p:txBody>
      </p:sp>
    </p:spTree>
    <p:extLst>
      <p:ext uri="{BB962C8B-B14F-4D97-AF65-F5344CB8AC3E}">
        <p14:creationId xmlns:p14="http://schemas.microsoft.com/office/powerpoint/2010/main" val="2125903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8872-4321-4F45-936D-7C8D9CC4A36E}"/>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D5310628-600E-4C98-B82B-651A041674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151" y="634483"/>
            <a:ext cx="10608906" cy="5240856"/>
          </a:xfrm>
        </p:spPr>
      </p:pic>
      <p:sp>
        <p:nvSpPr>
          <p:cNvPr id="3" name="Slide Number Placeholder 2">
            <a:extLst>
              <a:ext uri="{FF2B5EF4-FFF2-40B4-BE49-F238E27FC236}">
                <a16:creationId xmlns:a16="http://schemas.microsoft.com/office/drawing/2014/main" id="{B71091BB-972E-4DE5-8E52-3B2F09574514}"/>
              </a:ext>
            </a:extLst>
          </p:cNvPr>
          <p:cNvSpPr>
            <a:spLocks noGrp="1"/>
          </p:cNvSpPr>
          <p:nvPr>
            <p:ph type="sldNum" sz="quarter" idx="12"/>
          </p:nvPr>
        </p:nvSpPr>
        <p:spPr/>
        <p:txBody>
          <a:bodyPr/>
          <a:lstStyle/>
          <a:p>
            <a:fld id="{39CACBA8-B255-4324-858B-32DCB0BAE8EF}" type="slidenum">
              <a:rPr lang="en-IN" smtClean="0"/>
              <a:t>20</a:t>
            </a:fld>
            <a:endParaRPr lang="en-IN"/>
          </a:p>
        </p:txBody>
      </p:sp>
    </p:spTree>
    <p:extLst>
      <p:ext uri="{BB962C8B-B14F-4D97-AF65-F5344CB8AC3E}">
        <p14:creationId xmlns:p14="http://schemas.microsoft.com/office/powerpoint/2010/main" val="3384781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45E6-4A14-4E3A-819B-0801CFCF695F}"/>
              </a:ext>
            </a:extLst>
          </p:cNvPr>
          <p:cNvSpPr>
            <a:spLocks noGrp="1"/>
          </p:cNvSpPr>
          <p:nvPr>
            <p:ph type="title"/>
          </p:nvPr>
        </p:nvSpPr>
        <p:spPr>
          <a:xfrm>
            <a:off x="1230087" y="233003"/>
            <a:ext cx="9601196" cy="1303867"/>
          </a:xfrm>
        </p:spPr>
        <p:txBody>
          <a:bodyPr/>
          <a:lstStyle/>
          <a:p>
            <a:r>
              <a:rPr lang="en-IN" dirty="0"/>
              <a:t>Data Sets</a:t>
            </a:r>
          </a:p>
        </p:txBody>
      </p:sp>
      <p:graphicFrame>
        <p:nvGraphicFramePr>
          <p:cNvPr id="4" name="Table 4">
            <a:extLst>
              <a:ext uri="{FF2B5EF4-FFF2-40B4-BE49-F238E27FC236}">
                <a16:creationId xmlns:a16="http://schemas.microsoft.com/office/drawing/2014/main" id="{5ABD4BA6-45D9-44AC-8C1F-C04D7FD24E4F}"/>
              </a:ext>
            </a:extLst>
          </p:cNvPr>
          <p:cNvGraphicFramePr>
            <a:graphicFrameLocks noGrp="1"/>
          </p:cNvGraphicFramePr>
          <p:nvPr>
            <p:ph idx="1"/>
            <p:extLst>
              <p:ext uri="{D42A27DB-BD31-4B8C-83A1-F6EECF244321}">
                <p14:modId xmlns:p14="http://schemas.microsoft.com/office/powerpoint/2010/main" val="3702480272"/>
              </p:ext>
            </p:extLst>
          </p:nvPr>
        </p:nvGraphicFramePr>
        <p:xfrm>
          <a:off x="1230086" y="1408922"/>
          <a:ext cx="9601197" cy="4721289"/>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3766423621"/>
                    </a:ext>
                  </a:extLst>
                </a:gridCol>
                <a:gridCol w="3200399">
                  <a:extLst>
                    <a:ext uri="{9D8B030D-6E8A-4147-A177-3AD203B41FA5}">
                      <a16:colId xmlns:a16="http://schemas.microsoft.com/office/drawing/2014/main" val="2038221197"/>
                    </a:ext>
                  </a:extLst>
                </a:gridCol>
                <a:gridCol w="3200399">
                  <a:extLst>
                    <a:ext uri="{9D8B030D-6E8A-4147-A177-3AD203B41FA5}">
                      <a16:colId xmlns:a16="http://schemas.microsoft.com/office/drawing/2014/main" val="486835602"/>
                    </a:ext>
                  </a:extLst>
                </a:gridCol>
              </a:tblGrid>
              <a:tr h="416561">
                <a:tc>
                  <a:txBody>
                    <a:bodyPr/>
                    <a:lstStyle/>
                    <a:p>
                      <a:r>
                        <a:rPr lang="en-IN" dirty="0"/>
                        <a:t>Type of Soil</a:t>
                      </a:r>
                    </a:p>
                  </a:txBody>
                  <a:tcPr/>
                </a:tc>
                <a:tc>
                  <a:txBody>
                    <a:bodyPr/>
                    <a:lstStyle/>
                    <a:p>
                      <a:r>
                        <a:rPr lang="en-IN" dirty="0"/>
                        <a:t>Suitable Crop</a:t>
                      </a:r>
                    </a:p>
                  </a:txBody>
                  <a:tcPr/>
                </a:tc>
                <a:tc>
                  <a:txBody>
                    <a:bodyPr/>
                    <a:lstStyle/>
                    <a:p>
                      <a:r>
                        <a:rPr lang="en-IN" dirty="0"/>
                        <a:t>Remarks</a:t>
                      </a:r>
                    </a:p>
                  </a:txBody>
                  <a:tcPr/>
                </a:tc>
                <a:extLst>
                  <a:ext uri="{0D108BD9-81ED-4DB2-BD59-A6C34878D82A}">
                    <a16:rowId xmlns:a16="http://schemas.microsoft.com/office/drawing/2014/main" val="2003386984"/>
                  </a:ext>
                </a:extLst>
              </a:tr>
              <a:tr h="718994">
                <a:tc>
                  <a:txBody>
                    <a:bodyPr/>
                    <a:lstStyle/>
                    <a:p>
                      <a:r>
                        <a:rPr lang="en-IN" sz="1800" b="0" i="0" kern="1200" dirty="0">
                          <a:solidFill>
                            <a:schemeClr val="dk1"/>
                          </a:solidFill>
                          <a:effectLst/>
                          <a:latin typeface="+mn-lt"/>
                          <a:ea typeface="+mn-ea"/>
                          <a:cs typeface="+mn-cs"/>
                        </a:rPr>
                        <a:t>Sandy Soil</a:t>
                      </a:r>
                      <a:br>
                        <a:rPr lang="en-IN" dirty="0"/>
                      </a:br>
                      <a:endParaRPr lang="en-IN" dirty="0"/>
                    </a:p>
                  </a:txBody>
                  <a:tcPr/>
                </a:tc>
                <a:tc>
                  <a:txBody>
                    <a:bodyPr/>
                    <a:lstStyle/>
                    <a:p>
                      <a:r>
                        <a:rPr lang="en-IN" dirty="0"/>
                        <a:t>Melon and Coconut are good for this soil</a:t>
                      </a:r>
                    </a:p>
                  </a:txBody>
                  <a:tcPr/>
                </a:tc>
                <a:tc>
                  <a:txBody>
                    <a:bodyPr/>
                    <a:lstStyle/>
                    <a:p>
                      <a:r>
                        <a:rPr lang="en-IN" dirty="0"/>
                        <a:t>If water is available then maize, millets barley can be grown</a:t>
                      </a:r>
                    </a:p>
                  </a:txBody>
                  <a:tcPr/>
                </a:tc>
                <a:extLst>
                  <a:ext uri="{0D108BD9-81ED-4DB2-BD59-A6C34878D82A}">
                    <a16:rowId xmlns:a16="http://schemas.microsoft.com/office/drawing/2014/main" val="2935747144"/>
                  </a:ext>
                </a:extLst>
              </a:tr>
              <a:tr h="919802">
                <a:tc>
                  <a:txBody>
                    <a:bodyPr/>
                    <a:lstStyle/>
                    <a:p>
                      <a:r>
                        <a:rPr lang="en-IN" sz="1800" b="0" i="0" kern="1200" dirty="0">
                          <a:solidFill>
                            <a:schemeClr val="dk1"/>
                          </a:solidFill>
                          <a:effectLst/>
                          <a:latin typeface="+mn-lt"/>
                          <a:ea typeface="+mn-ea"/>
                          <a:cs typeface="+mn-cs"/>
                        </a:rPr>
                        <a:t>Clayey Soil</a:t>
                      </a:r>
                      <a:br>
                        <a:rPr lang="en-IN" dirty="0"/>
                      </a:br>
                      <a:endParaRPr lang="en-IN" dirty="0"/>
                    </a:p>
                  </a:txBody>
                  <a:tcPr/>
                </a:tc>
                <a:tc>
                  <a:txBody>
                    <a:bodyPr/>
                    <a:lstStyle/>
                    <a:p>
                      <a:r>
                        <a:rPr lang="en-IN" dirty="0"/>
                        <a:t>Paddy can be grown </a:t>
                      </a:r>
                    </a:p>
                  </a:txBody>
                  <a:tcPr/>
                </a:tc>
                <a:tc>
                  <a:txBody>
                    <a:bodyPr/>
                    <a:lstStyle/>
                    <a:p>
                      <a:r>
                        <a:rPr lang="en-IN" dirty="0"/>
                        <a:t>Irrigation is required , Rich in organic Matter, Good water holding capacity</a:t>
                      </a:r>
                    </a:p>
                  </a:txBody>
                  <a:tcPr/>
                </a:tc>
                <a:extLst>
                  <a:ext uri="{0D108BD9-81ED-4DB2-BD59-A6C34878D82A}">
                    <a16:rowId xmlns:a16="http://schemas.microsoft.com/office/drawing/2014/main" val="2204568206"/>
                  </a:ext>
                </a:extLst>
              </a:tr>
              <a:tr h="919802">
                <a:tc>
                  <a:txBody>
                    <a:bodyPr/>
                    <a:lstStyle/>
                    <a:p>
                      <a:r>
                        <a:rPr lang="en-IN" sz="1800" b="0" i="0" kern="1200" dirty="0">
                          <a:solidFill>
                            <a:schemeClr val="dk1"/>
                          </a:solidFill>
                          <a:effectLst/>
                          <a:latin typeface="+mn-lt"/>
                          <a:ea typeface="+mn-ea"/>
                          <a:cs typeface="+mn-cs"/>
                        </a:rPr>
                        <a:t>Loamy Soil</a:t>
                      </a:r>
                      <a:br>
                        <a:rPr lang="en-IN" dirty="0"/>
                      </a:br>
                      <a:endParaRPr lang="en-IN" dirty="0"/>
                    </a:p>
                  </a:txBody>
                  <a:tcPr/>
                </a:tc>
                <a:tc>
                  <a:txBody>
                    <a:bodyPr/>
                    <a:lstStyle/>
                    <a:p>
                      <a:r>
                        <a:rPr lang="en-IN" dirty="0"/>
                        <a:t>Wheat, Sugarcane, Cotton, Jute, Pulses and Oilseeds</a:t>
                      </a:r>
                    </a:p>
                  </a:txBody>
                  <a:tcPr/>
                </a:tc>
                <a:tc>
                  <a:txBody>
                    <a:bodyPr/>
                    <a:lstStyle/>
                    <a:p>
                      <a:r>
                        <a:rPr lang="en-IN" dirty="0"/>
                        <a:t>Good water holding capacity, Roots of plants get enough water,  air and space</a:t>
                      </a:r>
                    </a:p>
                  </a:txBody>
                  <a:tcPr/>
                </a:tc>
                <a:extLst>
                  <a:ext uri="{0D108BD9-81ED-4DB2-BD59-A6C34878D82A}">
                    <a16:rowId xmlns:a16="http://schemas.microsoft.com/office/drawing/2014/main" val="3261580969"/>
                  </a:ext>
                </a:extLst>
              </a:tr>
              <a:tr h="1027136">
                <a:tc>
                  <a:txBody>
                    <a:bodyPr/>
                    <a:lstStyle/>
                    <a:p>
                      <a:r>
                        <a:rPr lang="en-IN" sz="1800" b="0" i="0" kern="1200" dirty="0">
                          <a:solidFill>
                            <a:schemeClr val="dk1"/>
                          </a:solidFill>
                          <a:effectLst/>
                          <a:latin typeface="+mn-lt"/>
                          <a:ea typeface="+mn-ea"/>
                          <a:cs typeface="+mn-cs"/>
                        </a:rPr>
                        <a:t>Black Soil</a:t>
                      </a:r>
                      <a:br>
                        <a:rPr lang="en-IN" dirty="0"/>
                      </a:br>
                      <a:endParaRPr lang="en-IN" dirty="0"/>
                    </a:p>
                  </a:txBody>
                  <a:tcPr/>
                </a:tc>
                <a:tc>
                  <a:txBody>
                    <a:bodyPr/>
                    <a:lstStyle/>
                    <a:p>
                      <a:r>
                        <a:rPr lang="en-IN" dirty="0"/>
                        <a:t>Ideal for growing crops like tobacco, wheat, millets</a:t>
                      </a:r>
                    </a:p>
                  </a:txBody>
                  <a:tcPr/>
                </a:tc>
                <a:tc>
                  <a:txBody>
                    <a:bodyPr/>
                    <a:lstStyle/>
                    <a:p>
                      <a:r>
                        <a:rPr lang="en-IN" dirty="0"/>
                        <a:t>Also known as Black Lava soil, formed from lava rocks and rich in clay</a:t>
                      </a:r>
                    </a:p>
                  </a:txBody>
                  <a:tcPr/>
                </a:tc>
                <a:extLst>
                  <a:ext uri="{0D108BD9-81ED-4DB2-BD59-A6C34878D82A}">
                    <a16:rowId xmlns:a16="http://schemas.microsoft.com/office/drawing/2014/main" val="3981769300"/>
                  </a:ext>
                </a:extLst>
              </a:tr>
              <a:tr h="718994">
                <a:tc>
                  <a:txBody>
                    <a:bodyPr/>
                    <a:lstStyle/>
                    <a:p>
                      <a:r>
                        <a:rPr lang="en-IN" sz="1800" b="0" i="0" kern="1200" dirty="0">
                          <a:solidFill>
                            <a:schemeClr val="dk1"/>
                          </a:solidFill>
                          <a:effectLst/>
                          <a:latin typeface="+mn-lt"/>
                          <a:ea typeface="+mn-ea"/>
                          <a:cs typeface="+mn-cs"/>
                        </a:rPr>
                        <a:t>Red Soil</a:t>
                      </a:r>
                    </a:p>
                    <a:p>
                      <a:endParaRPr lang="en-IN" dirty="0"/>
                    </a:p>
                  </a:txBody>
                  <a:tcPr/>
                </a:tc>
                <a:tc>
                  <a:txBody>
                    <a:bodyPr/>
                    <a:lstStyle/>
                    <a:p>
                      <a:r>
                        <a:rPr lang="en-IN" dirty="0"/>
                        <a:t>Pulses, wheat, millets, cotton and tobacco</a:t>
                      </a:r>
                    </a:p>
                  </a:txBody>
                  <a:tcPr/>
                </a:tc>
                <a:tc>
                  <a:txBody>
                    <a:bodyPr/>
                    <a:lstStyle/>
                    <a:p>
                      <a:r>
                        <a:rPr lang="en-IN" dirty="0"/>
                        <a:t>Not Fertile soil, Red </a:t>
                      </a:r>
                      <a:r>
                        <a:rPr lang="en-IN" dirty="0" err="1"/>
                        <a:t>color</a:t>
                      </a:r>
                      <a:r>
                        <a:rPr lang="en-IN" dirty="0"/>
                        <a:t> is due to presence of Iron Oxide</a:t>
                      </a:r>
                    </a:p>
                  </a:txBody>
                  <a:tcPr/>
                </a:tc>
                <a:extLst>
                  <a:ext uri="{0D108BD9-81ED-4DB2-BD59-A6C34878D82A}">
                    <a16:rowId xmlns:a16="http://schemas.microsoft.com/office/drawing/2014/main" val="1653266337"/>
                  </a:ext>
                </a:extLst>
              </a:tr>
            </a:tbl>
          </a:graphicData>
        </a:graphic>
      </p:graphicFrame>
      <p:sp>
        <p:nvSpPr>
          <p:cNvPr id="3" name="Slide Number Placeholder 2">
            <a:extLst>
              <a:ext uri="{FF2B5EF4-FFF2-40B4-BE49-F238E27FC236}">
                <a16:creationId xmlns:a16="http://schemas.microsoft.com/office/drawing/2014/main" id="{91796CA3-A0C3-4020-B08B-725542CDD72D}"/>
              </a:ext>
            </a:extLst>
          </p:cNvPr>
          <p:cNvSpPr>
            <a:spLocks noGrp="1"/>
          </p:cNvSpPr>
          <p:nvPr>
            <p:ph type="sldNum" sz="quarter" idx="12"/>
          </p:nvPr>
        </p:nvSpPr>
        <p:spPr/>
        <p:txBody>
          <a:bodyPr/>
          <a:lstStyle/>
          <a:p>
            <a:fld id="{39CACBA8-B255-4324-858B-32DCB0BAE8EF}" type="slidenum">
              <a:rPr lang="en-IN" smtClean="0"/>
              <a:t>21</a:t>
            </a:fld>
            <a:endParaRPr lang="en-IN"/>
          </a:p>
        </p:txBody>
      </p:sp>
    </p:spTree>
    <p:extLst>
      <p:ext uri="{BB962C8B-B14F-4D97-AF65-F5344CB8AC3E}">
        <p14:creationId xmlns:p14="http://schemas.microsoft.com/office/powerpoint/2010/main" val="2603048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0C18-CF1A-4861-80C2-5F8926050772}"/>
              </a:ext>
            </a:extLst>
          </p:cNvPr>
          <p:cNvSpPr>
            <a:spLocks noGrp="1"/>
          </p:cNvSpPr>
          <p:nvPr>
            <p:ph type="title"/>
          </p:nvPr>
        </p:nvSpPr>
        <p:spPr/>
        <p:txBody>
          <a:bodyPr/>
          <a:lstStyle/>
          <a:p>
            <a:r>
              <a:rPr lang="en-IN" dirty="0"/>
              <a:t>Soil Analysis</a:t>
            </a:r>
          </a:p>
        </p:txBody>
      </p:sp>
      <p:sp>
        <p:nvSpPr>
          <p:cNvPr id="3" name="Content Placeholder 2">
            <a:extLst>
              <a:ext uri="{FF2B5EF4-FFF2-40B4-BE49-F238E27FC236}">
                <a16:creationId xmlns:a16="http://schemas.microsoft.com/office/drawing/2014/main" id="{B54428BE-93E7-4177-A36D-27C1D9302315}"/>
              </a:ext>
            </a:extLst>
          </p:cNvPr>
          <p:cNvSpPr>
            <a:spLocks noGrp="1"/>
          </p:cNvSpPr>
          <p:nvPr>
            <p:ph idx="1"/>
          </p:nvPr>
        </p:nvSpPr>
        <p:spPr/>
        <p:txBody>
          <a:bodyPr/>
          <a:lstStyle/>
          <a:p>
            <a:r>
              <a:rPr lang="en-IN" dirty="0"/>
              <a:t>In this phase soil will be characterized by different factors like, Nitrogen, Phosphorous Content, Rainfall, Humidity, Temperature etc.</a:t>
            </a:r>
          </a:p>
          <a:p>
            <a:endParaRPr lang="en-IN" dirty="0"/>
          </a:p>
          <a:p>
            <a:r>
              <a:rPr lang="en-IN" dirty="0"/>
              <a:t>We have collected various datasets for soil and crop analysis</a:t>
            </a:r>
          </a:p>
        </p:txBody>
      </p:sp>
      <p:sp>
        <p:nvSpPr>
          <p:cNvPr id="4" name="Slide Number Placeholder 3">
            <a:extLst>
              <a:ext uri="{FF2B5EF4-FFF2-40B4-BE49-F238E27FC236}">
                <a16:creationId xmlns:a16="http://schemas.microsoft.com/office/drawing/2014/main" id="{68E49B4F-EE63-4A07-B9AC-5F3CA105DC3B}"/>
              </a:ext>
            </a:extLst>
          </p:cNvPr>
          <p:cNvSpPr>
            <a:spLocks noGrp="1"/>
          </p:cNvSpPr>
          <p:nvPr>
            <p:ph type="sldNum" sz="quarter" idx="12"/>
          </p:nvPr>
        </p:nvSpPr>
        <p:spPr/>
        <p:txBody>
          <a:bodyPr/>
          <a:lstStyle/>
          <a:p>
            <a:fld id="{39CACBA8-B255-4324-858B-32DCB0BAE8EF}" type="slidenum">
              <a:rPr lang="en-IN" smtClean="0"/>
              <a:t>22</a:t>
            </a:fld>
            <a:endParaRPr lang="en-IN"/>
          </a:p>
        </p:txBody>
      </p:sp>
    </p:spTree>
    <p:extLst>
      <p:ext uri="{BB962C8B-B14F-4D97-AF65-F5344CB8AC3E}">
        <p14:creationId xmlns:p14="http://schemas.microsoft.com/office/powerpoint/2010/main" val="534762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8907-178F-4B76-9683-D43B8F5473ED}"/>
              </a:ext>
            </a:extLst>
          </p:cNvPr>
          <p:cNvSpPr>
            <a:spLocks noGrp="1"/>
          </p:cNvSpPr>
          <p:nvPr>
            <p:ph type="title"/>
          </p:nvPr>
        </p:nvSpPr>
        <p:spPr/>
        <p:txBody>
          <a:bodyPr/>
          <a:lstStyle/>
          <a:p>
            <a:r>
              <a:rPr lang="en-IN" dirty="0"/>
              <a:t>Training Of Model</a:t>
            </a:r>
          </a:p>
        </p:txBody>
      </p:sp>
      <p:sp>
        <p:nvSpPr>
          <p:cNvPr id="3" name="Content Placeholder 2">
            <a:extLst>
              <a:ext uri="{FF2B5EF4-FFF2-40B4-BE49-F238E27FC236}">
                <a16:creationId xmlns:a16="http://schemas.microsoft.com/office/drawing/2014/main" id="{0BD260F2-7183-4C1A-AF02-BF35566867DE}"/>
              </a:ext>
            </a:extLst>
          </p:cNvPr>
          <p:cNvSpPr>
            <a:spLocks noGrp="1"/>
          </p:cNvSpPr>
          <p:nvPr>
            <p:ph idx="1"/>
          </p:nvPr>
        </p:nvSpPr>
        <p:spPr/>
        <p:txBody>
          <a:bodyPr/>
          <a:lstStyle/>
          <a:p>
            <a:pPr marL="0" indent="0">
              <a:buNone/>
            </a:pPr>
            <a:endParaRPr lang="en-IN" dirty="0"/>
          </a:p>
          <a:p>
            <a:r>
              <a:rPr lang="en-IN" dirty="0"/>
              <a:t>In this phase we will train our model  with various soil and crop datasets.</a:t>
            </a:r>
          </a:p>
          <a:p>
            <a:endParaRPr lang="en-IN" dirty="0"/>
          </a:p>
          <a:p>
            <a:r>
              <a:rPr lang="en-IN" dirty="0"/>
              <a:t>Approximately 3/4</a:t>
            </a:r>
            <a:r>
              <a:rPr lang="en-IN" baseline="30000" dirty="0"/>
              <a:t>th</a:t>
            </a:r>
            <a:r>
              <a:rPr lang="en-IN" dirty="0"/>
              <a:t>  of the datasets will be used to train the model.</a:t>
            </a:r>
          </a:p>
        </p:txBody>
      </p:sp>
      <p:sp>
        <p:nvSpPr>
          <p:cNvPr id="4" name="Slide Number Placeholder 3">
            <a:extLst>
              <a:ext uri="{FF2B5EF4-FFF2-40B4-BE49-F238E27FC236}">
                <a16:creationId xmlns:a16="http://schemas.microsoft.com/office/drawing/2014/main" id="{126F529F-BD35-45F0-973B-14E85D13D004}"/>
              </a:ext>
            </a:extLst>
          </p:cNvPr>
          <p:cNvSpPr>
            <a:spLocks noGrp="1"/>
          </p:cNvSpPr>
          <p:nvPr>
            <p:ph type="sldNum" sz="quarter" idx="12"/>
          </p:nvPr>
        </p:nvSpPr>
        <p:spPr/>
        <p:txBody>
          <a:bodyPr/>
          <a:lstStyle/>
          <a:p>
            <a:fld id="{39CACBA8-B255-4324-858B-32DCB0BAE8EF}" type="slidenum">
              <a:rPr lang="en-IN" smtClean="0"/>
              <a:t>23</a:t>
            </a:fld>
            <a:endParaRPr lang="en-IN"/>
          </a:p>
        </p:txBody>
      </p:sp>
    </p:spTree>
    <p:extLst>
      <p:ext uri="{BB962C8B-B14F-4D97-AF65-F5344CB8AC3E}">
        <p14:creationId xmlns:p14="http://schemas.microsoft.com/office/powerpoint/2010/main" val="697756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9D3E-036C-46F8-A9A3-A40C20EB57C9}"/>
              </a:ext>
            </a:extLst>
          </p:cNvPr>
          <p:cNvSpPr>
            <a:spLocks noGrp="1"/>
          </p:cNvSpPr>
          <p:nvPr>
            <p:ph type="title"/>
          </p:nvPr>
        </p:nvSpPr>
        <p:spPr/>
        <p:txBody>
          <a:bodyPr/>
          <a:lstStyle/>
          <a:p>
            <a:r>
              <a:rPr lang="en-IN" dirty="0"/>
              <a:t>Testing Of Model</a:t>
            </a:r>
          </a:p>
        </p:txBody>
      </p:sp>
      <p:sp>
        <p:nvSpPr>
          <p:cNvPr id="3" name="Content Placeholder 2">
            <a:extLst>
              <a:ext uri="{FF2B5EF4-FFF2-40B4-BE49-F238E27FC236}">
                <a16:creationId xmlns:a16="http://schemas.microsoft.com/office/drawing/2014/main" id="{D20B4430-3323-478F-A080-CEEB52190C7F}"/>
              </a:ext>
            </a:extLst>
          </p:cNvPr>
          <p:cNvSpPr>
            <a:spLocks noGrp="1"/>
          </p:cNvSpPr>
          <p:nvPr>
            <p:ph idx="1"/>
          </p:nvPr>
        </p:nvSpPr>
        <p:spPr/>
        <p:txBody>
          <a:bodyPr/>
          <a:lstStyle/>
          <a:p>
            <a:r>
              <a:rPr lang="en-IN" dirty="0"/>
              <a:t>In this phase, we have tested our model with Support Vector Machine Algorithm.</a:t>
            </a:r>
          </a:p>
          <a:p>
            <a:r>
              <a:rPr lang="en-IN" dirty="0"/>
              <a:t>1/4</a:t>
            </a:r>
            <a:r>
              <a:rPr lang="en-IN" baseline="30000" dirty="0"/>
              <a:t>th</a:t>
            </a:r>
            <a:r>
              <a:rPr lang="en-IN" dirty="0"/>
              <a:t> of the datasets, we will use for testing.</a:t>
            </a:r>
          </a:p>
          <a:p>
            <a:r>
              <a:rPr lang="en-IN" dirty="0"/>
              <a:t>In this phase, we have got the accuracy of 56%.</a:t>
            </a:r>
          </a:p>
          <a:p>
            <a:r>
              <a:rPr lang="en-IN" dirty="0"/>
              <a:t>Model will be able to predict the best suitable crops considering the various factors of soil and climatic conditions.</a:t>
            </a:r>
          </a:p>
        </p:txBody>
      </p:sp>
      <p:sp>
        <p:nvSpPr>
          <p:cNvPr id="4" name="Slide Number Placeholder 3">
            <a:extLst>
              <a:ext uri="{FF2B5EF4-FFF2-40B4-BE49-F238E27FC236}">
                <a16:creationId xmlns:a16="http://schemas.microsoft.com/office/drawing/2014/main" id="{1CE2BAB4-45D1-4F8B-834F-DC2681196F76}"/>
              </a:ext>
            </a:extLst>
          </p:cNvPr>
          <p:cNvSpPr>
            <a:spLocks noGrp="1"/>
          </p:cNvSpPr>
          <p:nvPr>
            <p:ph type="sldNum" sz="quarter" idx="12"/>
          </p:nvPr>
        </p:nvSpPr>
        <p:spPr/>
        <p:txBody>
          <a:bodyPr/>
          <a:lstStyle/>
          <a:p>
            <a:fld id="{39CACBA8-B255-4324-858B-32DCB0BAE8EF}" type="slidenum">
              <a:rPr lang="en-IN" smtClean="0"/>
              <a:t>24</a:t>
            </a:fld>
            <a:endParaRPr lang="en-IN"/>
          </a:p>
        </p:txBody>
      </p:sp>
    </p:spTree>
    <p:extLst>
      <p:ext uri="{BB962C8B-B14F-4D97-AF65-F5344CB8AC3E}">
        <p14:creationId xmlns:p14="http://schemas.microsoft.com/office/powerpoint/2010/main" val="2216833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4FB4-4180-4484-A47E-A2802E93CA5F}"/>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626CE2EF-8686-4FBA-B9E0-39136F886152}"/>
              </a:ext>
            </a:extLst>
          </p:cNvPr>
          <p:cNvSpPr>
            <a:spLocks noGrp="1"/>
          </p:cNvSpPr>
          <p:nvPr>
            <p:ph idx="1"/>
          </p:nvPr>
        </p:nvSpPr>
        <p:spPr/>
        <p:txBody>
          <a:bodyPr>
            <a:normAutofit fontScale="92500"/>
          </a:bodyPr>
          <a:lstStyle/>
          <a:p>
            <a:r>
              <a:rPr lang="en-IN" u="sng" dirty="0">
                <a:latin typeface="Times New Roman" panose="02020603050405020304" pitchFamily="18" charset="0"/>
                <a:cs typeface="Times New Roman" panose="02020603050405020304" pitchFamily="18" charset="0"/>
              </a:rPr>
              <a:t>SVM(Support Vector Machine):-</a:t>
            </a:r>
          </a:p>
          <a:p>
            <a:pPr>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a:t>
            </a:r>
            <a:r>
              <a:rPr lang="en-IN"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r>
              <a:rPr lang="en-IN"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3914B0D7-90D5-4585-9524-F307BC71417F}"/>
              </a:ext>
            </a:extLst>
          </p:cNvPr>
          <p:cNvSpPr>
            <a:spLocks noGrp="1"/>
          </p:cNvSpPr>
          <p:nvPr>
            <p:ph type="sldNum" sz="quarter" idx="12"/>
          </p:nvPr>
        </p:nvSpPr>
        <p:spPr/>
        <p:txBody>
          <a:bodyPr/>
          <a:lstStyle/>
          <a:p>
            <a:fld id="{39CACBA8-B255-4324-858B-32DCB0BAE8EF}" type="slidenum">
              <a:rPr lang="en-IN" smtClean="0"/>
              <a:t>25</a:t>
            </a:fld>
            <a:endParaRPr lang="en-IN"/>
          </a:p>
        </p:txBody>
      </p:sp>
    </p:spTree>
    <p:extLst>
      <p:ext uri="{BB962C8B-B14F-4D97-AF65-F5344CB8AC3E}">
        <p14:creationId xmlns:p14="http://schemas.microsoft.com/office/powerpoint/2010/main" val="1220615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C59A-5B2A-46C9-B206-8AFC59B7D491}"/>
              </a:ext>
            </a:extLst>
          </p:cNvPr>
          <p:cNvSpPr>
            <a:spLocks noGrp="1"/>
          </p:cNvSpPr>
          <p:nvPr>
            <p:ph type="title"/>
          </p:nvPr>
        </p:nvSpPr>
        <p:spPr/>
        <p:txBody>
          <a:bodyPr/>
          <a:lstStyle/>
          <a:p>
            <a:endParaRPr lang="en-IN"/>
          </a:p>
        </p:txBody>
      </p:sp>
      <p:pic>
        <p:nvPicPr>
          <p:cNvPr id="15" name="Content Placeholder 14">
            <a:extLst>
              <a:ext uri="{FF2B5EF4-FFF2-40B4-BE49-F238E27FC236}">
                <a16:creationId xmlns:a16="http://schemas.microsoft.com/office/drawing/2014/main" id="{1668C5D2-815B-4012-8C04-E6358D2F73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940" y="243471"/>
            <a:ext cx="4071499" cy="2714333"/>
          </a:xfrm>
        </p:spPr>
      </p:pic>
      <p:pic>
        <p:nvPicPr>
          <p:cNvPr id="17" name="Picture 16">
            <a:extLst>
              <a:ext uri="{FF2B5EF4-FFF2-40B4-BE49-F238E27FC236}">
                <a16:creationId xmlns:a16="http://schemas.microsoft.com/office/drawing/2014/main" id="{697F35AC-F833-48F1-BAB9-F44469315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9722" y="470030"/>
            <a:ext cx="3877258" cy="2326355"/>
          </a:xfrm>
          <a:prstGeom prst="rect">
            <a:avLst/>
          </a:prstGeom>
        </p:spPr>
      </p:pic>
      <p:pic>
        <p:nvPicPr>
          <p:cNvPr id="19" name="Picture 18">
            <a:extLst>
              <a:ext uri="{FF2B5EF4-FFF2-40B4-BE49-F238E27FC236}">
                <a16:creationId xmlns:a16="http://schemas.microsoft.com/office/drawing/2014/main" id="{7E2752B8-241E-4969-9A50-1B1988C053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159" y="3775788"/>
            <a:ext cx="3052178" cy="2512755"/>
          </a:xfrm>
          <a:prstGeom prst="rect">
            <a:avLst/>
          </a:prstGeom>
        </p:spPr>
      </p:pic>
      <p:pic>
        <p:nvPicPr>
          <p:cNvPr id="21" name="Picture 20">
            <a:extLst>
              <a:ext uri="{FF2B5EF4-FFF2-40B4-BE49-F238E27FC236}">
                <a16:creationId xmlns:a16="http://schemas.microsoft.com/office/drawing/2014/main" id="{B647FA10-C147-4F7A-A6BB-44D08CA629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22" y="3522403"/>
            <a:ext cx="3395153" cy="2865567"/>
          </a:xfrm>
          <a:prstGeom prst="rect">
            <a:avLst/>
          </a:prstGeom>
        </p:spPr>
      </p:pic>
      <p:pic>
        <p:nvPicPr>
          <p:cNvPr id="23" name="Picture 22">
            <a:extLst>
              <a:ext uri="{FF2B5EF4-FFF2-40B4-BE49-F238E27FC236}">
                <a16:creationId xmlns:a16="http://schemas.microsoft.com/office/drawing/2014/main" id="{4E38833C-A821-493B-8C46-E87F3A1B22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9453" y="2402049"/>
            <a:ext cx="4572000" cy="3140334"/>
          </a:xfrm>
          <a:prstGeom prst="rect">
            <a:avLst/>
          </a:prstGeom>
        </p:spPr>
      </p:pic>
      <p:sp>
        <p:nvSpPr>
          <p:cNvPr id="3" name="Slide Number Placeholder 2">
            <a:extLst>
              <a:ext uri="{FF2B5EF4-FFF2-40B4-BE49-F238E27FC236}">
                <a16:creationId xmlns:a16="http://schemas.microsoft.com/office/drawing/2014/main" id="{9982B496-139F-4267-98C4-6E1510F3E109}"/>
              </a:ext>
            </a:extLst>
          </p:cNvPr>
          <p:cNvSpPr>
            <a:spLocks noGrp="1"/>
          </p:cNvSpPr>
          <p:nvPr>
            <p:ph type="sldNum" sz="quarter" idx="12"/>
          </p:nvPr>
        </p:nvSpPr>
        <p:spPr/>
        <p:txBody>
          <a:bodyPr/>
          <a:lstStyle/>
          <a:p>
            <a:fld id="{39CACBA8-B255-4324-858B-32DCB0BAE8EF}" type="slidenum">
              <a:rPr lang="en-IN" smtClean="0"/>
              <a:t>26</a:t>
            </a:fld>
            <a:endParaRPr lang="en-IN"/>
          </a:p>
        </p:txBody>
      </p:sp>
    </p:spTree>
    <p:extLst>
      <p:ext uri="{BB962C8B-B14F-4D97-AF65-F5344CB8AC3E}">
        <p14:creationId xmlns:p14="http://schemas.microsoft.com/office/powerpoint/2010/main" val="2890142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E4DB-F993-4FF3-A511-E3343169B49C}"/>
              </a:ext>
            </a:extLst>
          </p:cNvPr>
          <p:cNvSpPr>
            <a:spLocks noGrp="1"/>
          </p:cNvSpPr>
          <p:nvPr>
            <p:ph type="title"/>
          </p:nvPr>
        </p:nvSpPr>
        <p:spPr>
          <a:xfrm>
            <a:off x="1295402" y="982133"/>
            <a:ext cx="9601196" cy="725370"/>
          </a:xfrm>
        </p:spPr>
        <p:txBody>
          <a:bodyPr>
            <a:normAutofit fontScale="90000"/>
          </a:bodyPr>
          <a:lstStyle/>
          <a:p>
            <a:r>
              <a:rPr lang="en-IN" dirty="0"/>
              <a:t>Confusion Matrix</a:t>
            </a:r>
          </a:p>
        </p:txBody>
      </p:sp>
      <p:sp>
        <p:nvSpPr>
          <p:cNvPr id="3" name="Content Placeholder 2">
            <a:extLst>
              <a:ext uri="{FF2B5EF4-FFF2-40B4-BE49-F238E27FC236}">
                <a16:creationId xmlns:a16="http://schemas.microsoft.com/office/drawing/2014/main" id="{39188B93-A2AF-4A7D-89D9-F3DEB8D8329F}"/>
              </a:ext>
            </a:extLst>
          </p:cNvPr>
          <p:cNvSpPr>
            <a:spLocks noGrp="1"/>
          </p:cNvSpPr>
          <p:nvPr>
            <p:ph idx="1"/>
          </p:nvPr>
        </p:nvSpPr>
        <p:spPr>
          <a:xfrm>
            <a:off x="1295401" y="1707503"/>
            <a:ext cx="9601196" cy="4168365"/>
          </a:xfrm>
        </p:spPr>
        <p:txBody>
          <a:bodyPr>
            <a:normAutofit/>
          </a:bodyPr>
          <a:lstStyle/>
          <a:p>
            <a:r>
              <a:rPr lang="en-US" b="0" i="0" dirty="0">
                <a:solidFill>
                  <a:srgbClr val="202124"/>
                </a:solidFill>
                <a:effectLst/>
                <a:latin typeface="Times New Roman" panose="02020603050405020304" pitchFamily="18" charset="0"/>
                <a:cs typeface="Times New Roman" panose="02020603050405020304" pitchFamily="18" charset="0"/>
              </a:rPr>
              <a:t>A Confusion matrix is </a:t>
            </a:r>
            <a:r>
              <a:rPr lang="en-US" b="1" i="0" dirty="0">
                <a:solidFill>
                  <a:srgbClr val="202124"/>
                </a:solidFill>
                <a:effectLst/>
                <a:latin typeface="Times New Roman" panose="02020603050405020304" pitchFamily="18" charset="0"/>
                <a:cs typeface="Times New Roman" panose="02020603050405020304" pitchFamily="18" charset="0"/>
              </a:rPr>
              <a:t>an N x N matrix used for evaluating the performance of a classification model, where N is the number of target classes</a:t>
            </a:r>
            <a:r>
              <a:rPr lang="en-US" b="0" i="0" dirty="0">
                <a:solidFill>
                  <a:srgbClr val="202124"/>
                </a:solidFill>
                <a:effectLst/>
                <a:latin typeface="Times New Roman" panose="02020603050405020304" pitchFamily="18" charset="0"/>
                <a:cs typeface="Times New Roman" panose="02020603050405020304" pitchFamily="18" charset="0"/>
              </a:rPr>
              <a:t>. </a:t>
            </a:r>
          </a:p>
          <a:p>
            <a:r>
              <a:rPr lang="en-US" b="0" i="0" dirty="0">
                <a:solidFill>
                  <a:srgbClr val="202124"/>
                </a:solidFill>
                <a:effectLst/>
                <a:latin typeface="Times New Roman" panose="02020603050405020304" pitchFamily="18" charset="0"/>
                <a:cs typeface="Times New Roman" panose="02020603050405020304" pitchFamily="18" charset="0"/>
              </a:rPr>
              <a:t>The matrix compares the actual target values with those predicted by the machine learning model.</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5546028-09BC-4C02-AD09-EEB919C92DCF}"/>
              </a:ext>
            </a:extLst>
          </p:cNvPr>
          <p:cNvSpPr>
            <a:spLocks noGrp="1"/>
          </p:cNvSpPr>
          <p:nvPr>
            <p:ph type="sldNum" sz="quarter" idx="12"/>
          </p:nvPr>
        </p:nvSpPr>
        <p:spPr/>
        <p:txBody>
          <a:bodyPr/>
          <a:lstStyle/>
          <a:p>
            <a:fld id="{39CACBA8-B255-4324-858B-32DCB0BAE8EF}" type="slidenum">
              <a:rPr lang="en-IN" smtClean="0"/>
              <a:t>27</a:t>
            </a:fld>
            <a:endParaRPr lang="en-IN"/>
          </a:p>
        </p:txBody>
      </p:sp>
      <p:pic>
        <p:nvPicPr>
          <p:cNvPr id="6" name="Picture 5">
            <a:extLst>
              <a:ext uri="{FF2B5EF4-FFF2-40B4-BE49-F238E27FC236}">
                <a16:creationId xmlns:a16="http://schemas.microsoft.com/office/drawing/2014/main" id="{9C515ED1-9BB2-4E8B-B52D-3CD66B980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9894" y="3498979"/>
            <a:ext cx="4255829" cy="2541620"/>
          </a:xfrm>
          <a:prstGeom prst="rect">
            <a:avLst/>
          </a:prstGeom>
        </p:spPr>
      </p:pic>
    </p:spTree>
    <p:extLst>
      <p:ext uri="{BB962C8B-B14F-4D97-AF65-F5344CB8AC3E}">
        <p14:creationId xmlns:p14="http://schemas.microsoft.com/office/powerpoint/2010/main" val="2240192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3AB11-0373-4313-AE0C-2B3EE61D9356}"/>
              </a:ext>
            </a:extLst>
          </p:cNvPr>
          <p:cNvSpPr>
            <a:spLocks noGrp="1"/>
          </p:cNvSpPr>
          <p:nvPr>
            <p:ph type="title"/>
          </p:nvPr>
        </p:nvSpPr>
        <p:spPr/>
        <p:txBody>
          <a:bodyPr/>
          <a:lstStyle/>
          <a:p>
            <a:r>
              <a:rPr lang="en-IN" dirty="0"/>
              <a:t>Result &amp; Discussion </a:t>
            </a:r>
          </a:p>
        </p:txBody>
      </p:sp>
      <p:sp>
        <p:nvSpPr>
          <p:cNvPr id="3" name="Content Placeholder 2">
            <a:extLst>
              <a:ext uri="{FF2B5EF4-FFF2-40B4-BE49-F238E27FC236}">
                <a16:creationId xmlns:a16="http://schemas.microsoft.com/office/drawing/2014/main" id="{07A08877-A82A-4F51-8B8F-DF58D0CF5592}"/>
              </a:ext>
            </a:extLst>
          </p:cNvPr>
          <p:cNvSpPr>
            <a:spLocks noGrp="1"/>
          </p:cNvSpPr>
          <p:nvPr>
            <p:ph idx="1"/>
          </p:nvPr>
        </p:nvSpPr>
        <p:spPr>
          <a:xfrm>
            <a:off x="1295402" y="2463626"/>
            <a:ext cx="9601196" cy="3318936"/>
          </a:xfrm>
        </p:spPr>
        <p:txBody>
          <a:bodyPr>
            <a:normAutofit fontScale="32500" lnSpcReduction="20000"/>
          </a:bodyPr>
          <a:lstStyle/>
          <a:p>
            <a:r>
              <a:rPr lang="en-IN" sz="6200" dirty="0"/>
              <a:t>Accuracy of the model in the Initial phase = 0.56</a:t>
            </a:r>
          </a:p>
          <a:p>
            <a:pPr marL="0" indent="0">
              <a:buNone/>
            </a:pPr>
            <a:endParaRPr lang="en-IN" dirty="0"/>
          </a:p>
          <a:p>
            <a:pPr marL="0" indent="0">
              <a:buNone/>
            </a:pPr>
            <a:r>
              <a:rPr lang="en-IN" sz="3800" dirty="0"/>
              <a:t>                                   [[ 0  0  0  0  0  0  2 11  0  0]</a:t>
            </a:r>
          </a:p>
          <a:p>
            <a:pPr marL="0" indent="0">
              <a:buNone/>
            </a:pPr>
            <a:r>
              <a:rPr lang="en-IN" sz="3800" dirty="0"/>
              <a:t>                                    [ 0  0  0  0 11  0  0  0  0  0]</a:t>
            </a:r>
          </a:p>
          <a:p>
            <a:pPr marL="0" indent="0">
              <a:buNone/>
            </a:pPr>
            <a:r>
              <a:rPr lang="en-IN" sz="3800" dirty="0"/>
              <a:t>			[ 0  0  0 11  0  0  0  0  0  1]</a:t>
            </a:r>
          </a:p>
          <a:p>
            <a:pPr marL="0" indent="0">
              <a:buNone/>
            </a:pPr>
            <a:r>
              <a:rPr lang="en-IN" sz="3800" dirty="0"/>
              <a:t> 			[ 0  0  0 39  0  0  0  0  0  0]</a:t>
            </a:r>
          </a:p>
          <a:p>
            <a:pPr marL="0" indent="0">
              <a:buNone/>
            </a:pPr>
            <a:r>
              <a:rPr lang="en-IN" sz="3800" dirty="0"/>
              <a:t> 			[ 0  0  0  0 38  0  0  0  0  0]</a:t>
            </a:r>
          </a:p>
          <a:p>
            <a:pPr marL="0" indent="0">
              <a:buNone/>
            </a:pPr>
            <a:r>
              <a:rPr lang="en-IN" sz="3800" dirty="0"/>
              <a:t> 			[ 0  0  0  5  0  0  0  0  0  0]</a:t>
            </a:r>
          </a:p>
          <a:p>
            <a:pPr marL="0" indent="0">
              <a:buNone/>
            </a:pPr>
            <a:r>
              <a:rPr lang="en-IN" sz="3800" dirty="0"/>
              <a:t> 			[ 0  0  0  0  0  0  4 11  0  0]</a:t>
            </a:r>
          </a:p>
          <a:p>
            <a:pPr marL="0" indent="0">
              <a:buNone/>
            </a:pPr>
            <a:r>
              <a:rPr lang="en-IN" sz="3800" dirty="0"/>
              <a:t> 			[ 0  0  0  0  0  0  3 31  0  0]</a:t>
            </a:r>
          </a:p>
          <a:p>
            <a:pPr marL="0" indent="0">
              <a:buNone/>
            </a:pPr>
            <a:r>
              <a:rPr lang="en-IN" sz="3800" dirty="0"/>
              <a:t> 			[ 0  0  0 12  0  0  0  0  0  2]</a:t>
            </a:r>
          </a:p>
          <a:p>
            <a:pPr marL="0" indent="0">
              <a:buNone/>
            </a:pPr>
            <a:r>
              <a:rPr lang="en-IN" sz="3800" dirty="0"/>
              <a:t>  			[ 0  0  0 19  0  0  0  0  0  0]]</a:t>
            </a:r>
          </a:p>
          <a:p>
            <a:pPr marL="0" indent="0">
              <a:buNone/>
            </a:pPr>
            <a:endParaRPr lang="en-IN" dirty="0"/>
          </a:p>
          <a:p>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BA4C4957-BA80-4A6D-B2A0-735271231B37}"/>
              </a:ext>
            </a:extLst>
          </p:cNvPr>
          <p:cNvSpPr>
            <a:spLocks noGrp="1"/>
          </p:cNvSpPr>
          <p:nvPr>
            <p:ph type="sldNum" sz="quarter" idx="12"/>
          </p:nvPr>
        </p:nvSpPr>
        <p:spPr/>
        <p:txBody>
          <a:bodyPr/>
          <a:lstStyle/>
          <a:p>
            <a:fld id="{39CACBA8-B255-4324-858B-32DCB0BAE8EF}" type="slidenum">
              <a:rPr lang="en-IN" smtClean="0"/>
              <a:t>28</a:t>
            </a:fld>
            <a:endParaRPr lang="en-IN"/>
          </a:p>
        </p:txBody>
      </p:sp>
    </p:spTree>
    <p:extLst>
      <p:ext uri="{BB962C8B-B14F-4D97-AF65-F5344CB8AC3E}">
        <p14:creationId xmlns:p14="http://schemas.microsoft.com/office/powerpoint/2010/main" val="2769856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89AB-98B0-4BA0-911D-AEC4EC2B850B}"/>
              </a:ext>
            </a:extLst>
          </p:cNvPr>
          <p:cNvSpPr>
            <a:spLocks noGrp="1"/>
          </p:cNvSpPr>
          <p:nvPr>
            <p:ph type="title"/>
          </p:nvPr>
        </p:nvSpPr>
        <p:spPr/>
        <p:txBody>
          <a:bodyPr/>
          <a:lstStyle/>
          <a:p>
            <a:r>
              <a:rPr lang="en-IN" dirty="0"/>
              <a:t>To Overcome with the Low accuracy</a:t>
            </a:r>
          </a:p>
        </p:txBody>
      </p:sp>
      <p:sp>
        <p:nvSpPr>
          <p:cNvPr id="3" name="Content Placeholder 2">
            <a:extLst>
              <a:ext uri="{FF2B5EF4-FFF2-40B4-BE49-F238E27FC236}">
                <a16:creationId xmlns:a16="http://schemas.microsoft.com/office/drawing/2014/main" id="{F7E9150A-BD57-45BD-A60F-363D2C3A1635}"/>
              </a:ext>
            </a:extLst>
          </p:cNvPr>
          <p:cNvSpPr>
            <a:spLocks noGrp="1"/>
          </p:cNvSpPr>
          <p:nvPr>
            <p:ph idx="1"/>
          </p:nvPr>
        </p:nvSpPr>
        <p:spPr/>
        <p:txBody>
          <a:bodyPr/>
          <a:lstStyle/>
          <a:p>
            <a:r>
              <a:rPr lang="en-IN" dirty="0"/>
              <a:t>In this phase, we have only used Linear Support Vector Machine algorithm, not the Kernel Function. So, By using Kernel function Accuracy will be enhanced</a:t>
            </a:r>
          </a:p>
          <a:p>
            <a:endParaRPr lang="en-IN" dirty="0"/>
          </a:p>
          <a:p>
            <a:r>
              <a:rPr lang="en-IN" dirty="0"/>
              <a:t>More Iteration of data points is required </a:t>
            </a:r>
          </a:p>
          <a:p>
            <a:endParaRPr lang="en-IN" dirty="0"/>
          </a:p>
          <a:p>
            <a:r>
              <a:rPr lang="en-IN" dirty="0"/>
              <a:t>More training of the model with various datasets.</a:t>
            </a:r>
          </a:p>
        </p:txBody>
      </p:sp>
      <p:sp>
        <p:nvSpPr>
          <p:cNvPr id="4" name="Slide Number Placeholder 3">
            <a:extLst>
              <a:ext uri="{FF2B5EF4-FFF2-40B4-BE49-F238E27FC236}">
                <a16:creationId xmlns:a16="http://schemas.microsoft.com/office/drawing/2014/main" id="{76FF359B-054C-429E-8893-5D7DD6C007BE}"/>
              </a:ext>
            </a:extLst>
          </p:cNvPr>
          <p:cNvSpPr>
            <a:spLocks noGrp="1"/>
          </p:cNvSpPr>
          <p:nvPr>
            <p:ph type="sldNum" sz="quarter" idx="12"/>
          </p:nvPr>
        </p:nvSpPr>
        <p:spPr/>
        <p:txBody>
          <a:bodyPr/>
          <a:lstStyle/>
          <a:p>
            <a:fld id="{39CACBA8-B255-4324-858B-32DCB0BAE8EF}" type="slidenum">
              <a:rPr lang="en-IN" smtClean="0"/>
              <a:t>29</a:t>
            </a:fld>
            <a:endParaRPr lang="en-IN"/>
          </a:p>
        </p:txBody>
      </p:sp>
    </p:spTree>
    <p:extLst>
      <p:ext uri="{BB962C8B-B14F-4D97-AF65-F5344CB8AC3E}">
        <p14:creationId xmlns:p14="http://schemas.microsoft.com/office/powerpoint/2010/main" val="346927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75AE-27EE-4205-99ED-9A5974A537B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8B6ADBA-1B08-4014-B8CA-762074B45A34}"/>
              </a:ext>
            </a:extLst>
          </p:cNvPr>
          <p:cNvSpPr>
            <a:spLocks noGrp="1"/>
          </p:cNvSpPr>
          <p:nvPr>
            <p:ph idx="1"/>
          </p:nvPr>
        </p:nvSpPr>
        <p:spPr/>
        <p:txBody>
          <a:bodyPr>
            <a:normAutofit/>
          </a:bodyPr>
          <a:lstStyle/>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Crop Recommendation System - </a:t>
            </a:r>
            <a:r>
              <a:rPr lang="en-US" sz="2200" dirty="0">
                <a:solidFill>
                  <a:srgbClr val="202124"/>
                </a:solidFill>
                <a:latin typeface="Times New Roman" panose="02020603050405020304" pitchFamily="18" charset="0"/>
                <a:cs typeface="Times New Roman" panose="02020603050405020304" pitchFamily="18" charset="0"/>
              </a:rPr>
              <a:t>P</a:t>
            </a:r>
            <a:r>
              <a:rPr lang="en-US" sz="2200" b="0" i="0" dirty="0">
                <a:solidFill>
                  <a:srgbClr val="202124"/>
                </a:solidFill>
                <a:effectLst/>
                <a:latin typeface="Times New Roman" panose="02020603050405020304" pitchFamily="18" charset="0"/>
                <a:cs typeface="Times New Roman" panose="02020603050405020304" pitchFamily="18" charset="0"/>
              </a:rPr>
              <a:t>redicts the user, what crop type  would be the most suitable for the selected area by collecting. the environmental factors for plant growth and processing them with the trained sub-models of the main of the system.</a:t>
            </a: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i="0" u="none" strike="noStrike" dirty="0">
                <a:solidFill>
                  <a:srgbClr val="000000"/>
                </a:solidFill>
                <a:effectLst/>
                <a:latin typeface="Times New Roman" panose="02020603050405020304" pitchFamily="18" charset="0"/>
                <a:cs typeface="Times New Roman" panose="02020603050405020304" pitchFamily="18" charset="0"/>
              </a:rPr>
              <a:t> Checking factors</a:t>
            </a:r>
            <a:r>
              <a:rPr lang="en-US" sz="2200" dirty="0">
                <a:solidFill>
                  <a:srgbClr val="000000"/>
                </a:solidFill>
                <a:latin typeface="Times New Roman" panose="02020603050405020304" pitchFamily="18" charset="0"/>
                <a:cs typeface="Times New Roman" panose="02020603050405020304" pitchFamily="18" charset="0"/>
              </a:rPr>
              <a:t> like – type of soil, nutrients, PH, fertility of soil, climate condition of the region, rainfall, temperature etc.</a:t>
            </a:r>
          </a:p>
          <a:p>
            <a:pPr marL="0" indent="0">
              <a:buNone/>
            </a:pPr>
            <a:endParaRPr lang="en-US" sz="2200" i="0" u="none" strike="noStrike"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E1C1A8A-2116-4109-91E3-AC8EF537E94B}"/>
              </a:ext>
            </a:extLst>
          </p:cNvPr>
          <p:cNvSpPr>
            <a:spLocks noGrp="1"/>
          </p:cNvSpPr>
          <p:nvPr>
            <p:ph type="sldNum" sz="quarter" idx="12"/>
          </p:nvPr>
        </p:nvSpPr>
        <p:spPr/>
        <p:txBody>
          <a:bodyPr/>
          <a:lstStyle/>
          <a:p>
            <a:fld id="{39CACBA8-B255-4324-858B-32DCB0BAE8EF}" type="slidenum">
              <a:rPr lang="en-IN" smtClean="0"/>
              <a:t>3</a:t>
            </a:fld>
            <a:endParaRPr lang="en-IN"/>
          </a:p>
        </p:txBody>
      </p:sp>
    </p:spTree>
    <p:extLst>
      <p:ext uri="{BB962C8B-B14F-4D97-AF65-F5344CB8AC3E}">
        <p14:creationId xmlns:p14="http://schemas.microsoft.com/office/powerpoint/2010/main" val="3624810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DF88-1504-4AD3-9D0E-CE16B33EC98C}"/>
              </a:ext>
            </a:extLst>
          </p:cNvPr>
          <p:cNvSpPr>
            <a:spLocks noGrp="1"/>
          </p:cNvSpPr>
          <p:nvPr>
            <p:ph type="title"/>
          </p:nvPr>
        </p:nvSpPr>
        <p:spPr/>
        <p:txBody>
          <a:bodyPr/>
          <a:lstStyle/>
          <a:p>
            <a:r>
              <a:rPr lang="en-IN" b="1" dirty="0">
                <a:solidFill>
                  <a:srgbClr val="002060"/>
                </a:solidFill>
              </a:rPr>
              <a:t>Future Plan</a:t>
            </a:r>
          </a:p>
        </p:txBody>
      </p:sp>
      <p:sp>
        <p:nvSpPr>
          <p:cNvPr id="3" name="Content Placeholder 2">
            <a:extLst>
              <a:ext uri="{FF2B5EF4-FFF2-40B4-BE49-F238E27FC236}">
                <a16:creationId xmlns:a16="http://schemas.microsoft.com/office/drawing/2014/main" id="{73ED312F-B013-4D0A-8B3C-75B391A0D5D7}"/>
              </a:ext>
            </a:extLst>
          </p:cNvPr>
          <p:cNvSpPr>
            <a:spLocks noGrp="1"/>
          </p:cNvSpPr>
          <p:nvPr>
            <p:ph idx="1"/>
          </p:nvPr>
        </p:nvSpPr>
        <p:spPr>
          <a:xfrm>
            <a:off x="1295402" y="2556932"/>
            <a:ext cx="9601196" cy="3318936"/>
          </a:xfrm>
        </p:spPr>
        <p:txBody>
          <a:bodyPr>
            <a:normAutofit fontScale="70000" lnSpcReduction="20000"/>
          </a:bodyPr>
          <a:lstStyle/>
          <a:p>
            <a:r>
              <a:rPr lang="en-IN" dirty="0"/>
              <a:t>In the Upcoming time, we will implement the Model –</a:t>
            </a:r>
          </a:p>
          <a:p>
            <a:r>
              <a:rPr lang="en-IN" dirty="0"/>
              <a:t> “</a:t>
            </a:r>
            <a:r>
              <a:rPr lang="en-IN" b="1" dirty="0">
                <a:solidFill>
                  <a:srgbClr val="C00000"/>
                </a:solidFill>
              </a:rPr>
              <a:t>Soil Health Analysis and Crop Recommendation using Textual Data of Soil  with the application of Machine Learning</a:t>
            </a:r>
            <a:r>
              <a:rPr lang="en-IN" dirty="0"/>
              <a:t>”.</a:t>
            </a:r>
          </a:p>
          <a:p>
            <a:endParaRPr lang="en-IN" dirty="0"/>
          </a:p>
          <a:p>
            <a:r>
              <a:rPr lang="en-IN" dirty="0"/>
              <a:t>We will work on the factors that are affecting our accuracy.</a:t>
            </a:r>
          </a:p>
          <a:p>
            <a:pPr marL="0" indent="0">
              <a:buNone/>
            </a:pPr>
            <a:endParaRPr lang="en-IN" dirty="0"/>
          </a:p>
          <a:p>
            <a:r>
              <a:rPr lang="en-IN" dirty="0"/>
              <a:t>We will work in improving the accuracy of Model.</a:t>
            </a:r>
          </a:p>
          <a:p>
            <a:endParaRPr lang="en-IN" dirty="0"/>
          </a:p>
          <a:p>
            <a:r>
              <a:rPr lang="en-IN" dirty="0"/>
              <a:t>We will make a web application or interface for use, so that they can use the model in an easy manner.</a:t>
            </a:r>
          </a:p>
          <a:p>
            <a:endParaRPr lang="en-IN" dirty="0"/>
          </a:p>
        </p:txBody>
      </p:sp>
      <p:sp>
        <p:nvSpPr>
          <p:cNvPr id="4" name="Slide Number Placeholder 3">
            <a:extLst>
              <a:ext uri="{FF2B5EF4-FFF2-40B4-BE49-F238E27FC236}">
                <a16:creationId xmlns:a16="http://schemas.microsoft.com/office/drawing/2014/main" id="{1F15E720-6E58-4C1D-9D16-59350C47B6F3}"/>
              </a:ext>
            </a:extLst>
          </p:cNvPr>
          <p:cNvSpPr>
            <a:spLocks noGrp="1"/>
          </p:cNvSpPr>
          <p:nvPr>
            <p:ph type="sldNum" sz="quarter" idx="12"/>
          </p:nvPr>
        </p:nvSpPr>
        <p:spPr/>
        <p:txBody>
          <a:bodyPr/>
          <a:lstStyle/>
          <a:p>
            <a:fld id="{39CACBA8-B255-4324-858B-32DCB0BAE8EF}" type="slidenum">
              <a:rPr lang="en-IN" smtClean="0"/>
              <a:t>30</a:t>
            </a:fld>
            <a:endParaRPr lang="en-IN"/>
          </a:p>
        </p:txBody>
      </p:sp>
    </p:spTree>
    <p:extLst>
      <p:ext uri="{BB962C8B-B14F-4D97-AF65-F5344CB8AC3E}">
        <p14:creationId xmlns:p14="http://schemas.microsoft.com/office/powerpoint/2010/main" val="4239212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71FC-2583-4B40-AAC9-93121A153A76}"/>
              </a:ext>
            </a:extLst>
          </p:cNvPr>
          <p:cNvSpPr>
            <a:spLocks noGrp="1"/>
          </p:cNvSpPr>
          <p:nvPr>
            <p:ph type="title"/>
          </p:nvPr>
        </p:nvSpPr>
        <p:spPr>
          <a:xfrm>
            <a:off x="1099460" y="330198"/>
            <a:ext cx="9601196" cy="1303867"/>
          </a:xfrm>
        </p:spPr>
        <p:txBody>
          <a:bodyPr/>
          <a:lstStyle/>
          <a:p>
            <a:r>
              <a:rPr lang="en-IN" dirty="0"/>
              <a:t>References:</a:t>
            </a:r>
          </a:p>
        </p:txBody>
      </p:sp>
      <p:sp>
        <p:nvSpPr>
          <p:cNvPr id="3" name="Content Placeholder 2">
            <a:extLst>
              <a:ext uri="{FF2B5EF4-FFF2-40B4-BE49-F238E27FC236}">
                <a16:creationId xmlns:a16="http://schemas.microsoft.com/office/drawing/2014/main" id="{E3B43CEB-F43D-40AB-9056-99BB1F13D24B}"/>
              </a:ext>
            </a:extLst>
          </p:cNvPr>
          <p:cNvSpPr>
            <a:spLocks noGrp="1"/>
          </p:cNvSpPr>
          <p:nvPr>
            <p:ph idx="1"/>
          </p:nvPr>
        </p:nvSpPr>
        <p:spPr>
          <a:xfrm>
            <a:off x="1295401" y="1511559"/>
            <a:ext cx="9601196" cy="4364309"/>
          </a:xfrm>
        </p:spPr>
        <p:txBody>
          <a:bodyPr>
            <a:normAutofit fontScale="92500" lnSpcReduction="10000"/>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International Conference on Communication and Signal Processing, April 4-6, 2019, India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2016 IEEE Eighth International Conference on Advanced Computing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ICoAC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Title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CROP YIELD PREDICTION USING MACHINE LEARNING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Details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Mayank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Champaneri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Chaitanya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Chandvidkar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Darpan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Chachpara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Mansing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Rathod (Department of Information technology, K.J. Somaiya Institute of Engineering and Information Technology, University of Mumbai, India)</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Title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AgroConsultant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Intelligent Crop Recommendation System Using Machine Learning Algorithms.</a:t>
            </a:r>
          </a:p>
          <a:p>
            <a:pPr marL="0" indent="0">
              <a:lnSpc>
                <a:spcPct val="107000"/>
              </a:lnSpc>
              <a:spcAft>
                <a:spcPts val="800"/>
              </a:spcAft>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Details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Zeel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Doshi,  Subhash Nadkarni,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Rashi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Agrawal,  Prof.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Neepa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Shah(</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Dwarkadas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                                                        Sanghvi College of Engineering) Mumbai, India.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Title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Agro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based crop and fertilizer recommendation system using machine learning</a:t>
            </a: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Details – Preethi G, Rathi Priya V,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Sanjula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 M, Lalitha S D, Vijaya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Bindhu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B(R.M.K Engineering College)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87ACE7AB-BB4B-48E6-B720-C24F8C5AC4C8}"/>
              </a:ext>
            </a:extLst>
          </p:cNvPr>
          <p:cNvSpPr>
            <a:spLocks noGrp="1"/>
          </p:cNvSpPr>
          <p:nvPr>
            <p:ph type="sldNum" sz="quarter" idx="12"/>
          </p:nvPr>
        </p:nvSpPr>
        <p:spPr/>
        <p:txBody>
          <a:bodyPr/>
          <a:lstStyle/>
          <a:p>
            <a:fld id="{39CACBA8-B255-4324-858B-32DCB0BAE8EF}" type="slidenum">
              <a:rPr lang="en-IN" smtClean="0"/>
              <a:t>31</a:t>
            </a:fld>
            <a:endParaRPr lang="en-IN"/>
          </a:p>
        </p:txBody>
      </p:sp>
    </p:spTree>
    <p:extLst>
      <p:ext uri="{BB962C8B-B14F-4D97-AF65-F5344CB8AC3E}">
        <p14:creationId xmlns:p14="http://schemas.microsoft.com/office/powerpoint/2010/main" val="204353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0BB8-339C-4F24-B397-25407F15A3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9F0B3A-2D3A-4621-8EEE-CB8DF0E73A3D}"/>
              </a:ext>
            </a:extLst>
          </p:cNvPr>
          <p:cNvSpPr>
            <a:spLocks noGrp="1"/>
          </p:cNvSpPr>
          <p:nvPr>
            <p:ph idx="1"/>
          </p:nvPr>
        </p:nvSpPr>
        <p:spPr>
          <a:xfrm>
            <a:off x="1295401" y="1054359"/>
            <a:ext cx="9601196" cy="4821509"/>
          </a:xfrm>
        </p:spPr>
        <p:txBody>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Title – Hybrid Method for Improving Accuracy of Crop Type Detection Using Machine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Details – Ankit, Arun,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Mahule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A.J.Agrawal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Department of CSE(Shri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Ramdeobaba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Kamla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Nehru Engineering College, Nagpur – 440013, Maharashtra, India)</a:t>
            </a:r>
          </a:p>
          <a:p>
            <a:pPr marL="0" indent="0">
              <a:lnSpc>
                <a:spcPct val="107000"/>
              </a:lnSpc>
              <a:spcAft>
                <a:spcPts val="800"/>
              </a:spcAft>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Title – AN APPROACH FOR PREDICTION OF CROP YIELD USING MACHINE LEARNING AND BIG DATA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Details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Kodimalar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Palanivel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Chellammal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Surianarayanan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(Bharathidasan University Constituent Arts &amp; Science College)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Navalurkuttapattu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Tiruchirappalli,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TamilNadu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India.</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Title – Crop Prediction System using Machine Learning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Calibri" panose="020F0502020204030204" pitchFamily="34" charset="0"/>
              </a:rPr>
              <a:t>Details - Ajinkya Patil , Pavan Patil , Prof. Shrikant </a:t>
            </a:r>
            <a:r>
              <a:rPr lang="en-IN" sz="1800" dirty="0" err="1">
                <a:effectLst/>
                <a:latin typeface="Times New Roman" panose="02020603050405020304" pitchFamily="18" charset="0"/>
                <a:ea typeface="Calibri" panose="020F0502020204030204" pitchFamily="34" charset="0"/>
              </a:rPr>
              <a:t>Kokate</a:t>
            </a:r>
            <a:r>
              <a:rPr lang="en-IN" sz="1800" dirty="0">
                <a:effectLst/>
                <a:latin typeface="Times New Roman" panose="02020603050405020304" pitchFamily="18" charset="0"/>
                <a:ea typeface="Calibri" panose="020F0502020204030204" pitchFamily="34" charset="0"/>
              </a:rPr>
              <a:t>(Dept. of Computer Engineering, Pimpri Chinchwad College of Engineering) Pune, Maharashtra, India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BDCE23FC-23D2-40E1-B05E-15B8D5003FEF}"/>
              </a:ext>
            </a:extLst>
          </p:cNvPr>
          <p:cNvSpPr>
            <a:spLocks noGrp="1"/>
          </p:cNvSpPr>
          <p:nvPr>
            <p:ph type="sldNum" sz="quarter" idx="12"/>
          </p:nvPr>
        </p:nvSpPr>
        <p:spPr/>
        <p:txBody>
          <a:bodyPr/>
          <a:lstStyle/>
          <a:p>
            <a:fld id="{39CACBA8-B255-4324-858B-32DCB0BAE8EF}" type="slidenum">
              <a:rPr lang="en-IN" smtClean="0"/>
              <a:t>32</a:t>
            </a:fld>
            <a:endParaRPr lang="en-IN"/>
          </a:p>
        </p:txBody>
      </p:sp>
    </p:spTree>
    <p:extLst>
      <p:ext uri="{BB962C8B-B14F-4D97-AF65-F5344CB8AC3E}">
        <p14:creationId xmlns:p14="http://schemas.microsoft.com/office/powerpoint/2010/main" val="257462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0DC1-9221-40B4-AF3D-E36D5B1639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BB2AF0-0113-4597-AC20-9730DA8A91D4}"/>
              </a:ext>
            </a:extLst>
          </p:cNvPr>
          <p:cNvSpPr>
            <a:spLocks noGrp="1"/>
          </p:cNvSpPr>
          <p:nvPr>
            <p:ph idx="1"/>
          </p:nvPr>
        </p:nvSpPr>
        <p:spPr>
          <a:xfrm>
            <a:off x="1295401" y="982132"/>
            <a:ext cx="9601196" cy="4893736"/>
          </a:xfrm>
        </p:spPr>
        <p:txBody>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Title –  Survey Of Crop Recommendation Systems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Details –  Deepti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Dighe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Harshada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Johi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Aishwarya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Katkar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Sneha Patil, Shrikant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Kokate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(Department of Computer Engineering, Pimpri Chinchwad college of Engineering, Pune,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Mahrashtra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India)</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Title –  Prediction Of Crop Yield and Fertilizer Recommendation Using Machine Learning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Details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Devdatta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Bondre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Mr. Santosh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Mahagaorkar</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(NICT Solution &amp; Research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Delagavi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Karnataka, India)</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hlinkClick r:id="rId2"/>
              </a:rPr>
              <a:t>https://youtu.be/e99LZoii3ng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hlinkClick r:id="rId3"/>
              </a:rPr>
              <a:t>https://www.kaggle.com/</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hlinkClick r:id="rId4"/>
              </a:rPr>
              <a:t>https://www.javatpoint.com/machine-learning-support-vector-machine-algorithm</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203C711-CF23-495A-B0BE-A76BB22B1BB3}"/>
              </a:ext>
            </a:extLst>
          </p:cNvPr>
          <p:cNvSpPr>
            <a:spLocks noGrp="1"/>
          </p:cNvSpPr>
          <p:nvPr>
            <p:ph type="sldNum" sz="quarter" idx="12"/>
          </p:nvPr>
        </p:nvSpPr>
        <p:spPr/>
        <p:txBody>
          <a:bodyPr/>
          <a:lstStyle/>
          <a:p>
            <a:fld id="{39CACBA8-B255-4324-858B-32DCB0BAE8EF}" type="slidenum">
              <a:rPr lang="en-IN" smtClean="0"/>
              <a:t>33</a:t>
            </a:fld>
            <a:endParaRPr lang="en-IN"/>
          </a:p>
        </p:txBody>
      </p:sp>
    </p:spTree>
    <p:extLst>
      <p:ext uri="{BB962C8B-B14F-4D97-AF65-F5344CB8AC3E}">
        <p14:creationId xmlns:p14="http://schemas.microsoft.com/office/powerpoint/2010/main" val="2956828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3CE2-22E9-4E20-BA38-D7F0DE887FEF}"/>
              </a:ext>
            </a:extLst>
          </p:cNvPr>
          <p:cNvSpPr>
            <a:spLocks noGrp="1"/>
          </p:cNvSpPr>
          <p:nvPr>
            <p:ph type="title"/>
          </p:nvPr>
        </p:nvSpPr>
        <p:spPr/>
        <p:txBody>
          <a:bodyPr/>
          <a:lstStyle/>
          <a:p>
            <a:endParaRPr lang="en-IN"/>
          </a:p>
        </p:txBody>
      </p:sp>
      <p:pic>
        <p:nvPicPr>
          <p:cNvPr id="10" name="Content Placeholder 9">
            <a:extLst>
              <a:ext uri="{FF2B5EF4-FFF2-40B4-BE49-F238E27FC236}">
                <a16:creationId xmlns:a16="http://schemas.microsoft.com/office/drawing/2014/main" id="{2DA23CA2-3DCC-4121-AF84-70069018B7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67418" y="763480"/>
            <a:ext cx="9601196" cy="527333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7C2D973-2005-4974-B0F1-EAC57055376F}"/>
              </a:ext>
            </a:extLst>
          </p:cNvPr>
          <p:cNvSpPr>
            <a:spLocks noGrp="1"/>
          </p:cNvSpPr>
          <p:nvPr>
            <p:ph type="sldNum" sz="quarter" idx="12"/>
          </p:nvPr>
        </p:nvSpPr>
        <p:spPr/>
        <p:txBody>
          <a:bodyPr/>
          <a:lstStyle/>
          <a:p>
            <a:fld id="{39CACBA8-B255-4324-858B-32DCB0BAE8EF}" type="slidenum">
              <a:rPr lang="en-IN" smtClean="0"/>
              <a:t>34</a:t>
            </a:fld>
            <a:endParaRPr lang="en-IN"/>
          </a:p>
        </p:txBody>
      </p:sp>
    </p:spTree>
    <p:extLst>
      <p:ext uri="{BB962C8B-B14F-4D97-AF65-F5344CB8AC3E}">
        <p14:creationId xmlns:p14="http://schemas.microsoft.com/office/powerpoint/2010/main" val="353236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D6EF-A888-496E-B9A5-CBDE3520E244}"/>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00B713B2-4DE4-4E02-AF04-5688735B34C9}"/>
              </a:ext>
            </a:extLst>
          </p:cNvPr>
          <p:cNvSpPr>
            <a:spLocks noGrp="1"/>
          </p:cNvSpPr>
          <p:nvPr>
            <p:ph idx="1"/>
          </p:nvPr>
        </p:nvSpPr>
        <p:spPr>
          <a:xfrm>
            <a:off x="1295401" y="2556932"/>
            <a:ext cx="9601196" cy="3573280"/>
          </a:xfrm>
        </p:spPr>
        <p:txBody>
          <a:bodyPr>
            <a:normAutofit/>
          </a:bodyPr>
          <a:lstStyle/>
          <a:p>
            <a:r>
              <a:rPr lang="en-US" sz="2400" i="0" u="none" strike="noStrike" dirty="0">
                <a:solidFill>
                  <a:srgbClr val="000000"/>
                </a:solidFill>
                <a:effectLst/>
                <a:latin typeface="Times New Roman" panose="02020603050405020304" pitchFamily="18" charset="0"/>
                <a:cs typeface="Times New Roman" panose="02020603050405020304" pitchFamily="18" charset="0"/>
              </a:rPr>
              <a:t>Agriculture is a major contributor to the Indian economy. Agriculture plays a vital role in our country. Soil is one of the key components in agricultural field for yielding crops.</a:t>
            </a:r>
          </a:p>
          <a:p>
            <a:r>
              <a:rPr lang="en-US" dirty="0">
                <a:latin typeface="Times New Roman" panose="02020603050405020304" pitchFamily="18" charset="0"/>
                <a:cs typeface="Times New Roman" panose="02020603050405020304" pitchFamily="18" charset="0"/>
              </a:rPr>
              <a:t>Agriculture sectors first and foremost contributor to the economic development, more than 53% of GDP in </a:t>
            </a:r>
            <a:r>
              <a:rPr lang="en-US" dirty="0" err="1">
                <a:latin typeface="Times New Roman" panose="02020603050405020304" pitchFamily="18" charset="0"/>
                <a:cs typeface="Times New Roman" panose="02020603050405020304" pitchFamily="18" charset="0"/>
              </a:rPr>
              <a:t>india</a:t>
            </a:r>
            <a:r>
              <a:rPr lang="en-US" dirty="0">
                <a:latin typeface="Times New Roman" panose="02020603050405020304" pitchFamily="18" charset="0"/>
                <a:cs typeface="Times New Roman" panose="02020603050405020304" pitchFamily="18" charset="0"/>
              </a:rPr>
              <a:t>.</a:t>
            </a:r>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Every year, we see that Farmers face heavy loss due to lack of information and lack of data analysis.</a:t>
            </a:r>
          </a:p>
          <a:p>
            <a:endParaRPr lang="en-US" sz="240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US" sz="240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0F9AD16-F6D6-4E18-A5AC-05BF0E0F0253}"/>
              </a:ext>
            </a:extLst>
          </p:cNvPr>
          <p:cNvSpPr>
            <a:spLocks noGrp="1"/>
          </p:cNvSpPr>
          <p:nvPr>
            <p:ph type="sldNum" sz="quarter" idx="12"/>
          </p:nvPr>
        </p:nvSpPr>
        <p:spPr/>
        <p:txBody>
          <a:bodyPr/>
          <a:lstStyle/>
          <a:p>
            <a:fld id="{39CACBA8-B255-4324-858B-32DCB0BAE8EF}" type="slidenum">
              <a:rPr lang="en-IN" smtClean="0"/>
              <a:t>4</a:t>
            </a:fld>
            <a:endParaRPr lang="en-IN"/>
          </a:p>
        </p:txBody>
      </p:sp>
    </p:spTree>
    <p:extLst>
      <p:ext uri="{BB962C8B-B14F-4D97-AF65-F5344CB8AC3E}">
        <p14:creationId xmlns:p14="http://schemas.microsoft.com/office/powerpoint/2010/main" val="222310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18E96-187D-42A5-909F-740626EA6F79}"/>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F7B9BE1E-E638-4D2D-96E8-F3052E5D35D2}"/>
              </a:ext>
            </a:extLst>
          </p:cNvPr>
          <p:cNvSpPr>
            <a:spLocks noGrp="1"/>
          </p:cNvSpPr>
          <p:nvPr>
            <p:ph idx="1"/>
          </p:nvPr>
        </p:nvSpPr>
        <p:spPr/>
        <p:txBody>
          <a:bodyPr/>
          <a:lstStyle/>
          <a:p>
            <a:r>
              <a:rPr lang="en-IN" dirty="0"/>
              <a:t>To study various research and work in Crop Recommendation.</a:t>
            </a:r>
          </a:p>
          <a:p>
            <a:r>
              <a:rPr lang="en-IN" dirty="0"/>
              <a:t>Collection of Data Sets – Crop Data Set &amp; Soil Data Set</a:t>
            </a:r>
          </a:p>
          <a:p>
            <a:r>
              <a:rPr lang="en-IN" dirty="0"/>
              <a:t>To Study various Machine Learning algorithms </a:t>
            </a:r>
          </a:p>
          <a:p>
            <a:r>
              <a:rPr lang="en-IN" dirty="0"/>
              <a:t> To implement a Model using Machine learning algorithm with a good accuracy</a:t>
            </a:r>
          </a:p>
          <a:p>
            <a:r>
              <a:rPr lang="en-IN" dirty="0"/>
              <a:t>To build a User Friendly Web Interface for prediction of Crops.</a:t>
            </a:r>
          </a:p>
        </p:txBody>
      </p:sp>
      <p:sp>
        <p:nvSpPr>
          <p:cNvPr id="4" name="Slide Number Placeholder 3">
            <a:extLst>
              <a:ext uri="{FF2B5EF4-FFF2-40B4-BE49-F238E27FC236}">
                <a16:creationId xmlns:a16="http://schemas.microsoft.com/office/drawing/2014/main" id="{73E6502E-E88B-4847-8869-250B2A022F21}"/>
              </a:ext>
            </a:extLst>
          </p:cNvPr>
          <p:cNvSpPr>
            <a:spLocks noGrp="1"/>
          </p:cNvSpPr>
          <p:nvPr>
            <p:ph type="sldNum" sz="quarter" idx="12"/>
          </p:nvPr>
        </p:nvSpPr>
        <p:spPr/>
        <p:txBody>
          <a:bodyPr/>
          <a:lstStyle/>
          <a:p>
            <a:fld id="{39CACBA8-B255-4324-858B-32DCB0BAE8EF}" type="slidenum">
              <a:rPr lang="en-IN" smtClean="0"/>
              <a:t>5</a:t>
            </a:fld>
            <a:endParaRPr lang="en-IN"/>
          </a:p>
        </p:txBody>
      </p:sp>
    </p:spTree>
    <p:extLst>
      <p:ext uri="{BB962C8B-B14F-4D97-AF65-F5344CB8AC3E}">
        <p14:creationId xmlns:p14="http://schemas.microsoft.com/office/powerpoint/2010/main" val="359473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C256-5E34-4CC7-BB6A-EFBC567A897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3ED33C0-BFD8-4D8D-97FC-A5E7FAD90592}"/>
              </a:ext>
            </a:extLst>
          </p:cNvPr>
          <p:cNvSpPr>
            <a:spLocks noGrp="1"/>
          </p:cNvSpPr>
          <p:nvPr>
            <p:ph idx="1"/>
          </p:nvPr>
        </p:nvSpPr>
        <p:spPr/>
        <p:txBody>
          <a:bodyPr/>
          <a:lstStyle/>
          <a:p>
            <a:pPr>
              <a:buFont typeface="Wingdings" panose="05000000000000000000" pitchFamily="2" charset="2"/>
              <a:buChar char="Ø"/>
            </a:pPr>
            <a:endParaRPr lang="en-IN" dirty="0"/>
          </a:p>
          <a:p>
            <a:pPr marL="0" indent="0">
              <a:buNone/>
            </a:pPr>
            <a:r>
              <a:rPr lang="en-IN" dirty="0"/>
              <a:t>                                      </a:t>
            </a:r>
            <a:r>
              <a:rPr lang="en-IN" sz="4000" dirty="0">
                <a:latin typeface="Times New Roman" panose="02020603050405020304" pitchFamily="18" charset="0"/>
                <a:cs typeface="Times New Roman" panose="02020603050405020304" pitchFamily="18" charset="0"/>
              </a:rPr>
              <a:t>Literature Survey</a:t>
            </a:r>
          </a:p>
        </p:txBody>
      </p:sp>
      <p:sp>
        <p:nvSpPr>
          <p:cNvPr id="4" name="Slide Number Placeholder 3">
            <a:extLst>
              <a:ext uri="{FF2B5EF4-FFF2-40B4-BE49-F238E27FC236}">
                <a16:creationId xmlns:a16="http://schemas.microsoft.com/office/drawing/2014/main" id="{12F4B5EB-4C1B-4389-BF43-72766DAF2288}"/>
              </a:ext>
            </a:extLst>
          </p:cNvPr>
          <p:cNvSpPr>
            <a:spLocks noGrp="1"/>
          </p:cNvSpPr>
          <p:nvPr>
            <p:ph type="sldNum" sz="quarter" idx="12"/>
          </p:nvPr>
        </p:nvSpPr>
        <p:spPr/>
        <p:txBody>
          <a:bodyPr/>
          <a:lstStyle/>
          <a:p>
            <a:fld id="{39CACBA8-B255-4324-858B-32DCB0BAE8EF}" type="slidenum">
              <a:rPr lang="en-IN" smtClean="0"/>
              <a:t>6</a:t>
            </a:fld>
            <a:endParaRPr lang="en-IN"/>
          </a:p>
        </p:txBody>
      </p:sp>
    </p:spTree>
    <p:extLst>
      <p:ext uri="{BB962C8B-B14F-4D97-AF65-F5344CB8AC3E}">
        <p14:creationId xmlns:p14="http://schemas.microsoft.com/office/powerpoint/2010/main" val="2543692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0158-3850-457A-A2CC-5B1B00B6D026}"/>
              </a:ext>
            </a:extLst>
          </p:cNvPr>
          <p:cNvSpPr>
            <a:spLocks noGrp="1"/>
          </p:cNvSpPr>
          <p:nvPr>
            <p:ph type="title"/>
          </p:nvPr>
        </p:nvSpPr>
        <p:spPr>
          <a:xfrm>
            <a:off x="1349406" y="679142"/>
            <a:ext cx="9547192" cy="45719"/>
          </a:xfrm>
        </p:spPr>
        <p:txBody>
          <a:bodyPr>
            <a:normAutofit fontScale="90000"/>
          </a:bodyPr>
          <a:lstStyle/>
          <a:p>
            <a:endParaRPr lang="en-IN" sz="2400" dirty="0">
              <a:solidFill>
                <a:schemeClr val="tx1"/>
              </a:solidFill>
            </a:endParaRPr>
          </a:p>
        </p:txBody>
      </p:sp>
      <p:graphicFrame>
        <p:nvGraphicFramePr>
          <p:cNvPr id="7" name="Content Placeholder 6">
            <a:extLst>
              <a:ext uri="{FF2B5EF4-FFF2-40B4-BE49-F238E27FC236}">
                <a16:creationId xmlns:a16="http://schemas.microsoft.com/office/drawing/2014/main" id="{18112E6E-AAF0-4CA2-AAFC-E4227A9203D3}"/>
              </a:ext>
            </a:extLst>
          </p:cNvPr>
          <p:cNvGraphicFramePr>
            <a:graphicFrameLocks noGrp="1"/>
          </p:cNvGraphicFramePr>
          <p:nvPr>
            <p:ph idx="1"/>
            <p:extLst>
              <p:ext uri="{D42A27DB-BD31-4B8C-83A1-F6EECF244321}">
                <p14:modId xmlns:p14="http://schemas.microsoft.com/office/powerpoint/2010/main" val="243913111"/>
              </p:ext>
            </p:extLst>
          </p:nvPr>
        </p:nvGraphicFramePr>
        <p:xfrm>
          <a:off x="819537" y="702001"/>
          <a:ext cx="10077061" cy="5302716"/>
        </p:xfrm>
        <a:graphic>
          <a:graphicData uri="http://schemas.openxmlformats.org/drawingml/2006/table">
            <a:tbl>
              <a:tblPr firstRow="1" firstCol="1" bandRow="1">
                <a:tableStyleId>{5C22544A-7EE6-4342-B048-85BDC9FD1C3A}</a:tableStyleId>
              </a:tblPr>
              <a:tblGrid>
                <a:gridCol w="650829">
                  <a:extLst>
                    <a:ext uri="{9D8B030D-6E8A-4147-A177-3AD203B41FA5}">
                      <a16:colId xmlns:a16="http://schemas.microsoft.com/office/drawing/2014/main" val="3755231747"/>
                    </a:ext>
                  </a:extLst>
                </a:gridCol>
                <a:gridCol w="1716067">
                  <a:extLst>
                    <a:ext uri="{9D8B030D-6E8A-4147-A177-3AD203B41FA5}">
                      <a16:colId xmlns:a16="http://schemas.microsoft.com/office/drawing/2014/main" val="169864792"/>
                    </a:ext>
                  </a:extLst>
                </a:gridCol>
                <a:gridCol w="1805960">
                  <a:extLst>
                    <a:ext uri="{9D8B030D-6E8A-4147-A177-3AD203B41FA5}">
                      <a16:colId xmlns:a16="http://schemas.microsoft.com/office/drawing/2014/main" val="3147616665"/>
                    </a:ext>
                  </a:extLst>
                </a:gridCol>
                <a:gridCol w="1536279">
                  <a:extLst>
                    <a:ext uri="{9D8B030D-6E8A-4147-A177-3AD203B41FA5}">
                      <a16:colId xmlns:a16="http://schemas.microsoft.com/office/drawing/2014/main" val="537896505"/>
                    </a:ext>
                  </a:extLst>
                </a:gridCol>
                <a:gridCol w="2124184">
                  <a:extLst>
                    <a:ext uri="{9D8B030D-6E8A-4147-A177-3AD203B41FA5}">
                      <a16:colId xmlns:a16="http://schemas.microsoft.com/office/drawing/2014/main" val="3784076926"/>
                    </a:ext>
                  </a:extLst>
                </a:gridCol>
                <a:gridCol w="2243742">
                  <a:extLst>
                    <a:ext uri="{9D8B030D-6E8A-4147-A177-3AD203B41FA5}">
                      <a16:colId xmlns:a16="http://schemas.microsoft.com/office/drawing/2014/main" val="3831336108"/>
                    </a:ext>
                  </a:extLst>
                </a:gridCol>
              </a:tblGrid>
              <a:tr h="597374">
                <a:tc>
                  <a:txBody>
                    <a:bodyPr/>
                    <a:lstStyle/>
                    <a:p>
                      <a:pPr>
                        <a:lnSpc>
                          <a:spcPct val="107000"/>
                        </a:lnSpc>
                        <a:spcAft>
                          <a:spcPts val="800"/>
                        </a:spcAft>
                      </a:pPr>
                      <a:r>
                        <a:rPr lang="en-IN" sz="1600" dirty="0">
                          <a:effectLst/>
                        </a:rPr>
                        <a:t>SR. 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Paper Name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Details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Authors</a:t>
                      </a:r>
                    </a:p>
                  </a:txBody>
                  <a:tcPr marL="68580" marR="68580" marT="0" marB="0"/>
                </a:tc>
                <a:tc>
                  <a:txBody>
                    <a:bodyPr/>
                    <a:lstStyle/>
                    <a:p>
                      <a:pPr>
                        <a:lnSpc>
                          <a:spcPct val="107000"/>
                        </a:lnSpc>
                        <a:spcAft>
                          <a:spcPts val="800"/>
                        </a:spcAft>
                      </a:pPr>
                      <a:r>
                        <a:rPr lang="en-IN" sz="1600" dirty="0">
                          <a:effectLst/>
                        </a:rPr>
                        <a:t>Strengths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Weaknesses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1882136"/>
                  </a:ext>
                </a:extLst>
              </a:tr>
              <a:tr h="4705342">
                <a:tc>
                  <a:txBody>
                    <a:bodyPr/>
                    <a:lstStyle/>
                    <a:p>
                      <a:pPr>
                        <a:lnSpc>
                          <a:spcPct val="107000"/>
                        </a:lnSpc>
                        <a:spcAft>
                          <a:spcPts val="800"/>
                        </a:spcAft>
                      </a:pPr>
                      <a:r>
                        <a:rPr lang="en-IN"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Recommendation System for Crop Identification and Pest Control Technique in Agriculture</a:t>
                      </a:r>
                    </a:p>
                    <a:p>
                      <a:pPr>
                        <a:lnSpc>
                          <a:spcPct val="107000"/>
                        </a:lnSpc>
                        <a:spcAft>
                          <a:spcPts val="800"/>
                        </a:spcAft>
                      </a:pPr>
                      <a:r>
                        <a:rPr lang="en-IN" sz="16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rPr>
                        <a:t>– </a:t>
                      </a:r>
                      <a:r>
                        <a:rPr lang="en-IN" sz="1600">
                          <a:effectLst/>
                        </a:rPr>
                        <a:t>International Conference on Communication and Signal Processing, April 4-6, 2019, India</a:t>
                      </a:r>
                    </a:p>
                    <a:p>
                      <a:pPr>
                        <a:lnSpc>
                          <a:spcPct val="107000"/>
                        </a:lnSpc>
                        <a:spcAft>
                          <a:spcPts val="800"/>
                        </a:spcAft>
                      </a:pPr>
                      <a:r>
                        <a:rPr lang="en-IN" sz="16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err="1">
                          <a:effectLst/>
                        </a:rPr>
                        <a:t>Avinash</a:t>
                      </a:r>
                      <a:r>
                        <a:rPr lang="en-IN" sz="1600" dirty="0">
                          <a:effectLst/>
                        </a:rPr>
                        <a:t> Kumar, </a:t>
                      </a:r>
                    </a:p>
                    <a:p>
                      <a:pPr>
                        <a:lnSpc>
                          <a:spcPct val="107000"/>
                        </a:lnSpc>
                        <a:spcAft>
                          <a:spcPts val="800"/>
                        </a:spcAft>
                      </a:pPr>
                      <a:r>
                        <a:rPr lang="en-IN" sz="1600" dirty="0">
                          <a:effectLst/>
                        </a:rPr>
                        <a:t> </a:t>
                      </a:r>
                    </a:p>
                    <a:p>
                      <a:pPr>
                        <a:lnSpc>
                          <a:spcPct val="107000"/>
                        </a:lnSpc>
                        <a:spcAft>
                          <a:spcPts val="800"/>
                        </a:spcAft>
                      </a:pPr>
                      <a:r>
                        <a:rPr lang="en-IN" sz="1600" dirty="0" err="1">
                          <a:effectLst/>
                        </a:rPr>
                        <a:t>Sobhangi</a:t>
                      </a:r>
                      <a:r>
                        <a:rPr lang="en-IN" sz="1600" dirty="0">
                          <a:effectLst/>
                        </a:rPr>
                        <a:t> Sarkar </a:t>
                      </a:r>
                    </a:p>
                    <a:p>
                      <a:pPr>
                        <a:lnSpc>
                          <a:spcPct val="107000"/>
                        </a:lnSpc>
                        <a:spcAft>
                          <a:spcPts val="800"/>
                        </a:spcAft>
                      </a:pPr>
                      <a:r>
                        <a:rPr lang="en-IN" sz="1600" dirty="0">
                          <a:effectLst/>
                        </a:rPr>
                        <a:t> </a:t>
                      </a:r>
                    </a:p>
                    <a:p>
                      <a:pPr>
                        <a:lnSpc>
                          <a:spcPct val="107000"/>
                        </a:lnSpc>
                        <a:spcAft>
                          <a:spcPts val="800"/>
                        </a:spcAft>
                      </a:pPr>
                      <a:r>
                        <a:rPr lang="en-IN" sz="1600" dirty="0" err="1">
                          <a:effectLst/>
                        </a:rPr>
                        <a:t>Chittaranjan</a:t>
                      </a:r>
                      <a:r>
                        <a:rPr lang="en-IN" sz="1600" dirty="0">
                          <a:effectLst/>
                        </a:rPr>
                        <a:t> Pradhan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buFont typeface="Symbol" panose="05050102010706020507" pitchFamily="18" charset="2"/>
                        <a:buChar char=""/>
                      </a:pPr>
                      <a:r>
                        <a:rPr lang="en-IN" sz="1600">
                          <a:effectLst/>
                        </a:rPr>
                        <a:t>Model is designed in such a way that it can be used in predicting the suitable crops for even smaller land holdings.</a:t>
                      </a:r>
                    </a:p>
                    <a:p>
                      <a:pPr marL="342900" lvl="0" indent="-342900">
                        <a:lnSpc>
                          <a:spcPct val="107000"/>
                        </a:lnSpc>
                        <a:buFont typeface="Symbol" panose="05050102010706020507" pitchFamily="18" charset="2"/>
                        <a:buChar char=""/>
                      </a:pPr>
                      <a:r>
                        <a:rPr lang="en-IN" sz="1600">
                          <a:effectLst/>
                        </a:rPr>
                        <a:t>Here SVM is used and SVM works relatively well when there is a clear margin of separation between classes.</a:t>
                      </a:r>
                    </a:p>
                    <a:p>
                      <a:pPr marL="342900" lvl="0" indent="-342900">
                        <a:lnSpc>
                          <a:spcPct val="107000"/>
                        </a:lnSpc>
                        <a:spcAft>
                          <a:spcPts val="800"/>
                        </a:spcAft>
                        <a:buFont typeface="Symbol" panose="05050102010706020507" pitchFamily="18" charset="2"/>
                        <a:buChar char=""/>
                      </a:pPr>
                      <a:r>
                        <a:rPr lang="en-IN" sz="1600">
                          <a:effectLst/>
                        </a:rPr>
                        <a:t>Model is easy to implement </a:t>
                      </a:r>
                    </a:p>
                    <a:p>
                      <a:pPr>
                        <a:lnSpc>
                          <a:spcPct val="107000"/>
                        </a:lnSpc>
                        <a:spcAft>
                          <a:spcPts val="800"/>
                        </a:spcAft>
                      </a:pPr>
                      <a:r>
                        <a:rPr lang="en-IN" sz="16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buFont typeface="Symbol" panose="05050102010706020507" pitchFamily="18" charset="2"/>
                        <a:buChar char=""/>
                      </a:pPr>
                      <a:r>
                        <a:rPr lang="en-IN" sz="1600" dirty="0">
                          <a:effectLst/>
                        </a:rPr>
                        <a:t>SVM is not suitable if the datasets are complex.</a:t>
                      </a:r>
                    </a:p>
                    <a:p>
                      <a:pPr marL="342900" lvl="0" indent="-342900">
                        <a:lnSpc>
                          <a:spcPct val="107000"/>
                        </a:lnSpc>
                        <a:spcAft>
                          <a:spcPts val="800"/>
                        </a:spcAft>
                        <a:buFont typeface="Symbol" panose="05050102010706020507" pitchFamily="18" charset="2"/>
                        <a:buChar char=""/>
                      </a:pPr>
                      <a:r>
                        <a:rPr lang="en-IN" sz="1600" dirty="0">
                          <a:effectLst/>
                        </a:rPr>
                        <a:t>Here, Crop prediction are done by Soil classification </a:t>
                      </a:r>
                      <a:r>
                        <a:rPr lang="en-IN" sz="1600" dirty="0" err="1">
                          <a:effectLst/>
                        </a:rPr>
                        <a:t>i.e</a:t>
                      </a:r>
                      <a:r>
                        <a:rPr lang="en-IN" sz="1600" dirty="0">
                          <a:effectLst/>
                        </a:rPr>
                        <a:t> Model is working on ideal conditions but practical results are not so accurate .</a:t>
                      </a:r>
                    </a:p>
                    <a:p>
                      <a:pPr>
                        <a:lnSpc>
                          <a:spcPct val="107000"/>
                        </a:lnSpc>
                        <a:spcAft>
                          <a:spcPts val="800"/>
                        </a:spcAft>
                      </a:pPr>
                      <a:r>
                        <a:rPr lang="en-IN" sz="16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8044211"/>
                  </a:ext>
                </a:extLst>
              </a:tr>
            </a:tbl>
          </a:graphicData>
        </a:graphic>
      </p:graphicFrame>
      <p:sp>
        <p:nvSpPr>
          <p:cNvPr id="3" name="Slide Number Placeholder 2">
            <a:extLst>
              <a:ext uri="{FF2B5EF4-FFF2-40B4-BE49-F238E27FC236}">
                <a16:creationId xmlns:a16="http://schemas.microsoft.com/office/drawing/2014/main" id="{677BD176-A76F-4A4B-84AB-7A8919A358A7}"/>
              </a:ext>
            </a:extLst>
          </p:cNvPr>
          <p:cNvSpPr>
            <a:spLocks noGrp="1"/>
          </p:cNvSpPr>
          <p:nvPr>
            <p:ph type="sldNum" sz="quarter" idx="12"/>
          </p:nvPr>
        </p:nvSpPr>
        <p:spPr/>
        <p:txBody>
          <a:bodyPr/>
          <a:lstStyle/>
          <a:p>
            <a:fld id="{39CACBA8-B255-4324-858B-32DCB0BAE8EF}" type="slidenum">
              <a:rPr lang="en-IN" smtClean="0"/>
              <a:t>7</a:t>
            </a:fld>
            <a:endParaRPr lang="en-IN"/>
          </a:p>
        </p:txBody>
      </p:sp>
    </p:spTree>
    <p:extLst>
      <p:ext uri="{BB962C8B-B14F-4D97-AF65-F5344CB8AC3E}">
        <p14:creationId xmlns:p14="http://schemas.microsoft.com/office/powerpoint/2010/main" val="2346467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B0B6-A4DF-4DEE-8EF6-498E00A8A6E2}"/>
              </a:ext>
            </a:extLst>
          </p:cNvPr>
          <p:cNvSpPr>
            <a:spLocks noGrp="1"/>
          </p:cNvSpPr>
          <p:nvPr>
            <p:ph type="title"/>
          </p:nvPr>
        </p:nvSpPr>
        <p:spPr>
          <a:xfrm flipV="1">
            <a:off x="1295402" y="936413"/>
            <a:ext cx="9601196" cy="45719"/>
          </a:xfrm>
        </p:spPr>
        <p:txBody>
          <a:bodyPr>
            <a:normAutofit fontScale="90000"/>
          </a:bodyPr>
          <a:lstStyle/>
          <a:p>
            <a:endParaRPr lang="en-IN" dirty="0"/>
          </a:p>
        </p:txBody>
      </p:sp>
      <p:graphicFrame>
        <p:nvGraphicFramePr>
          <p:cNvPr id="5" name="Table 5">
            <a:extLst>
              <a:ext uri="{FF2B5EF4-FFF2-40B4-BE49-F238E27FC236}">
                <a16:creationId xmlns:a16="http://schemas.microsoft.com/office/drawing/2014/main" id="{0177DAE8-6AB5-42D7-B5DF-EFC7BAA3237C}"/>
              </a:ext>
            </a:extLst>
          </p:cNvPr>
          <p:cNvGraphicFramePr>
            <a:graphicFrameLocks noGrp="1"/>
          </p:cNvGraphicFramePr>
          <p:nvPr>
            <p:ph idx="1"/>
            <p:extLst>
              <p:ext uri="{D42A27DB-BD31-4B8C-83A1-F6EECF244321}">
                <p14:modId xmlns:p14="http://schemas.microsoft.com/office/powerpoint/2010/main" val="518444406"/>
              </p:ext>
            </p:extLst>
          </p:nvPr>
        </p:nvGraphicFramePr>
        <p:xfrm>
          <a:off x="550506" y="531846"/>
          <a:ext cx="11000791" cy="5663681"/>
        </p:xfrm>
        <a:graphic>
          <a:graphicData uri="http://schemas.openxmlformats.org/drawingml/2006/table">
            <a:tbl>
              <a:tblPr firstRow="1" bandRow="1">
                <a:tableStyleId>{5C22544A-7EE6-4342-B048-85BDC9FD1C3A}</a:tableStyleId>
              </a:tblPr>
              <a:tblGrid>
                <a:gridCol w="771309">
                  <a:extLst>
                    <a:ext uri="{9D8B030D-6E8A-4147-A177-3AD203B41FA5}">
                      <a16:colId xmlns:a16="http://schemas.microsoft.com/office/drawing/2014/main" val="4225791806"/>
                    </a:ext>
                  </a:extLst>
                </a:gridCol>
                <a:gridCol w="1937914">
                  <a:extLst>
                    <a:ext uri="{9D8B030D-6E8A-4147-A177-3AD203B41FA5}">
                      <a16:colId xmlns:a16="http://schemas.microsoft.com/office/drawing/2014/main" val="3469217971"/>
                    </a:ext>
                  </a:extLst>
                </a:gridCol>
                <a:gridCol w="1735445">
                  <a:extLst>
                    <a:ext uri="{9D8B030D-6E8A-4147-A177-3AD203B41FA5}">
                      <a16:colId xmlns:a16="http://schemas.microsoft.com/office/drawing/2014/main" val="2669566986"/>
                    </a:ext>
                  </a:extLst>
                </a:gridCol>
                <a:gridCol w="1946802">
                  <a:extLst>
                    <a:ext uri="{9D8B030D-6E8A-4147-A177-3AD203B41FA5}">
                      <a16:colId xmlns:a16="http://schemas.microsoft.com/office/drawing/2014/main" val="787731852"/>
                    </a:ext>
                  </a:extLst>
                </a:gridCol>
                <a:gridCol w="2775856">
                  <a:extLst>
                    <a:ext uri="{9D8B030D-6E8A-4147-A177-3AD203B41FA5}">
                      <a16:colId xmlns:a16="http://schemas.microsoft.com/office/drawing/2014/main" val="1571944145"/>
                    </a:ext>
                  </a:extLst>
                </a:gridCol>
                <a:gridCol w="1833465">
                  <a:extLst>
                    <a:ext uri="{9D8B030D-6E8A-4147-A177-3AD203B41FA5}">
                      <a16:colId xmlns:a16="http://schemas.microsoft.com/office/drawing/2014/main" val="1029535675"/>
                    </a:ext>
                  </a:extLst>
                </a:gridCol>
              </a:tblGrid>
              <a:tr h="829844">
                <a:tc>
                  <a:txBody>
                    <a:bodyPr/>
                    <a:lstStyle/>
                    <a:p>
                      <a:pPr>
                        <a:lnSpc>
                          <a:spcPct val="107000"/>
                        </a:lnSpc>
                        <a:spcAft>
                          <a:spcPts val="800"/>
                        </a:spcAft>
                      </a:pPr>
                      <a:r>
                        <a:rPr lang="en-IN" sz="1600" dirty="0">
                          <a:effectLst/>
                        </a:rPr>
                        <a:t>SR. 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Paper Name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Details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Author</a:t>
                      </a:r>
                    </a:p>
                  </a:txBody>
                  <a:tcPr marL="68580" marR="68580" marT="0" marB="0"/>
                </a:tc>
                <a:tc>
                  <a:txBody>
                    <a:bodyPr/>
                    <a:lstStyle/>
                    <a:p>
                      <a:pPr>
                        <a:lnSpc>
                          <a:spcPct val="107000"/>
                        </a:lnSpc>
                        <a:spcAft>
                          <a:spcPts val="800"/>
                        </a:spcAft>
                      </a:pPr>
                      <a:r>
                        <a:rPr lang="en-IN" sz="1600" dirty="0">
                          <a:effectLst/>
                        </a:rPr>
                        <a:t>Strengths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Weaknesses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9586459"/>
                  </a:ext>
                </a:extLst>
              </a:tr>
              <a:tr h="4833837">
                <a:tc>
                  <a:txBody>
                    <a:bodyPr/>
                    <a:lstStyle/>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Crop Recommendation System for Precision Agriculture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2016 IEEE Eighth International Conference on Advanced Computing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ICoAC</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S.Pudumalar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E.Ramanujam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R.Harine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Rajashreeń</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C.Kavyań</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T.Kiruthikań</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J.Nishań</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Model is designed in such a way that it can be used in predicting the suitable crops for even smaller land holdings.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Model is easy to implement and model also helps to small farmers and with a little modification, this model can be used in prediction of crops in any part of India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Since we are using multiple models, it becomes computationally expensive and may not be suitable in various use cases.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517777"/>
                  </a:ext>
                </a:extLst>
              </a:tr>
            </a:tbl>
          </a:graphicData>
        </a:graphic>
      </p:graphicFrame>
      <p:sp>
        <p:nvSpPr>
          <p:cNvPr id="3" name="Slide Number Placeholder 2">
            <a:extLst>
              <a:ext uri="{FF2B5EF4-FFF2-40B4-BE49-F238E27FC236}">
                <a16:creationId xmlns:a16="http://schemas.microsoft.com/office/drawing/2014/main" id="{19ED01CA-42C8-43EC-9081-0482971205BB}"/>
              </a:ext>
            </a:extLst>
          </p:cNvPr>
          <p:cNvSpPr>
            <a:spLocks noGrp="1"/>
          </p:cNvSpPr>
          <p:nvPr>
            <p:ph type="sldNum" sz="quarter" idx="12"/>
          </p:nvPr>
        </p:nvSpPr>
        <p:spPr/>
        <p:txBody>
          <a:bodyPr/>
          <a:lstStyle/>
          <a:p>
            <a:fld id="{39CACBA8-B255-4324-858B-32DCB0BAE8EF}" type="slidenum">
              <a:rPr lang="en-IN" smtClean="0"/>
              <a:t>8</a:t>
            </a:fld>
            <a:endParaRPr lang="en-IN"/>
          </a:p>
        </p:txBody>
      </p:sp>
    </p:spTree>
    <p:extLst>
      <p:ext uri="{BB962C8B-B14F-4D97-AF65-F5344CB8AC3E}">
        <p14:creationId xmlns:p14="http://schemas.microsoft.com/office/powerpoint/2010/main" val="131902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9FBB-3E0E-4E3D-93DD-69F0253B3494}"/>
              </a:ext>
            </a:extLst>
          </p:cNvPr>
          <p:cNvSpPr>
            <a:spLocks noGrp="1"/>
          </p:cNvSpPr>
          <p:nvPr>
            <p:ph type="title"/>
          </p:nvPr>
        </p:nvSpPr>
        <p:spPr>
          <a:xfrm>
            <a:off x="1295402" y="630316"/>
            <a:ext cx="9601196" cy="1655684"/>
          </a:xfrm>
        </p:spPr>
        <p:txBody>
          <a:bodyPr>
            <a:normAutofit/>
          </a:bodyPr>
          <a:lstStyle/>
          <a:p>
            <a:endParaRPr lang="en-IN" u="sng" dirty="0"/>
          </a:p>
        </p:txBody>
      </p:sp>
      <p:sp>
        <p:nvSpPr>
          <p:cNvPr id="3" name="Content Placeholder 2">
            <a:extLst>
              <a:ext uri="{FF2B5EF4-FFF2-40B4-BE49-F238E27FC236}">
                <a16:creationId xmlns:a16="http://schemas.microsoft.com/office/drawing/2014/main" id="{94670476-C8A6-4444-B9FC-99B979DC0D03}"/>
              </a:ext>
            </a:extLst>
          </p:cNvPr>
          <p:cNvSpPr>
            <a:spLocks noGrp="1"/>
          </p:cNvSpPr>
          <p:nvPr>
            <p:ph idx="1"/>
          </p:nvPr>
        </p:nvSpPr>
        <p:spPr/>
        <p:txBody>
          <a:bodyPr>
            <a:normAutofit/>
          </a:bodyPr>
          <a:lstStyle/>
          <a:p>
            <a:pPr marL="0" indent="0">
              <a:buNone/>
            </a:pPr>
            <a:endParaRPr lang="en-IN" dirty="0"/>
          </a:p>
        </p:txBody>
      </p:sp>
      <p:graphicFrame>
        <p:nvGraphicFramePr>
          <p:cNvPr id="4" name="Table 4">
            <a:extLst>
              <a:ext uri="{FF2B5EF4-FFF2-40B4-BE49-F238E27FC236}">
                <a16:creationId xmlns:a16="http://schemas.microsoft.com/office/drawing/2014/main" id="{2C6247B4-3879-465C-B6F6-1B5C33D761FC}"/>
              </a:ext>
            </a:extLst>
          </p:cNvPr>
          <p:cNvGraphicFramePr>
            <a:graphicFrameLocks noGrp="1"/>
          </p:cNvGraphicFramePr>
          <p:nvPr>
            <p:extLst>
              <p:ext uri="{D42A27DB-BD31-4B8C-83A1-F6EECF244321}">
                <p14:modId xmlns:p14="http://schemas.microsoft.com/office/powerpoint/2010/main" val="3607288313"/>
              </p:ext>
            </p:extLst>
          </p:nvPr>
        </p:nvGraphicFramePr>
        <p:xfrm>
          <a:off x="581607" y="630316"/>
          <a:ext cx="11028784" cy="5527888"/>
        </p:xfrm>
        <a:graphic>
          <a:graphicData uri="http://schemas.openxmlformats.org/drawingml/2006/table">
            <a:tbl>
              <a:tblPr firstRow="1" bandRow="1">
                <a:tableStyleId>{5C22544A-7EE6-4342-B048-85BDC9FD1C3A}</a:tableStyleId>
              </a:tblPr>
              <a:tblGrid>
                <a:gridCol w="681135">
                  <a:extLst>
                    <a:ext uri="{9D8B030D-6E8A-4147-A177-3AD203B41FA5}">
                      <a16:colId xmlns:a16="http://schemas.microsoft.com/office/drawing/2014/main" val="1979546769"/>
                    </a:ext>
                  </a:extLst>
                </a:gridCol>
                <a:gridCol w="2024743">
                  <a:extLst>
                    <a:ext uri="{9D8B030D-6E8A-4147-A177-3AD203B41FA5}">
                      <a16:colId xmlns:a16="http://schemas.microsoft.com/office/drawing/2014/main" val="4071615310"/>
                    </a:ext>
                  </a:extLst>
                </a:gridCol>
                <a:gridCol w="2313991">
                  <a:extLst>
                    <a:ext uri="{9D8B030D-6E8A-4147-A177-3AD203B41FA5}">
                      <a16:colId xmlns:a16="http://schemas.microsoft.com/office/drawing/2014/main" val="3021826444"/>
                    </a:ext>
                  </a:extLst>
                </a:gridCol>
                <a:gridCol w="1810139">
                  <a:extLst>
                    <a:ext uri="{9D8B030D-6E8A-4147-A177-3AD203B41FA5}">
                      <a16:colId xmlns:a16="http://schemas.microsoft.com/office/drawing/2014/main" val="4038457998"/>
                    </a:ext>
                  </a:extLst>
                </a:gridCol>
                <a:gridCol w="2136710">
                  <a:extLst>
                    <a:ext uri="{9D8B030D-6E8A-4147-A177-3AD203B41FA5}">
                      <a16:colId xmlns:a16="http://schemas.microsoft.com/office/drawing/2014/main" val="1148805409"/>
                    </a:ext>
                  </a:extLst>
                </a:gridCol>
                <a:gridCol w="2062066">
                  <a:extLst>
                    <a:ext uri="{9D8B030D-6E8A-4147-A177-3AD203B41FA5}">
                      <a16:colId xmlns:a16="http://schemas.microsoft.com/office/drawing/2014/main" val="901071740"/>
                    </a:ext>
                  </a:extLst>
                </a:gridCol>
              </a:tblGrid>
              <a:tr h="514345">
                <a:tc>
                  <a:txBody>
                    <a:bodyPr/>
                    <a:lstStyle/>
                    <a:p>
                      <a:pPr>
                        <a:lnSpc>
                          <a:spcPct val="107000"/>
                        </a:lnSpc>
                        <a:spcAft>
                          <a:spcPts val="800"/>
                        </a:spcAft>
                      </a:pPr>
                      <a:r>
                        <a:rPr lang="en-IN" sz="1600" dirty="0">
                          <a:effectLst/>
                        </a:rPr>
                        <a:t>SR. 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Paper Name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Details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Authors</a:t>
                      </a:r>
                    </a:p>
                  </a:txBody>
                  <a:tcPr marL="68580" marR="68580" marT="0" marB="0"/>
                </a:tc>
                <a:tc>
                  <a:txBody>
                    <a:bodyPr/>
                    <a:lstStyle/>
                    <a:p>
                      <a:pPr>
                        <a:lnSpc>
                          <a:spcPct val="107000"/>
                        </a:lnSpc>
                        <a:spcAft>
                          <a:spcPts val="800"/>
                        </a:spcAft>
                      </a:pPr>
                      <a:r>
                        <a:rPr lang="en-IN" sz="1600" dirty="0">
                          <a:effectLst/>
                        </a:rPr>
                        <a:t>Strengths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Weaknesses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0623997"/>
                  </a:ext>
                </a:extLst>
              </a:tr>
              <a:tr h="5013543">
                <a:tc>
                  <a:txBody>
                    <a:bodyPr/>
                    <a:lstStyle/>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CROP YIELD PREDICTION USING MACHINE LEARNING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Department of Information technology,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K.J. Somaiya Institute of Engineering and Information Technology,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University of Mumbai, India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Mayank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Champaneri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Chaitanya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Chandvidkar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Darpan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Chachpara</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Mansing</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Rathod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Random forest is the most popular and powerful supervised machine learning algorithm capable of performing both classification and regression tasks.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Random Forest Algorithm can handle a wide range of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Random Forest  Algorithm is a slow process as it builds the nodes and test it repeatedly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Random forests have been observed to overfit for some datasets with noisy classification.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5373122"/>
                  </a:ext>
                </a:extLst>
              </a:tr>
            </a:tbl>
          </a:graphicData>
        </a:graphic>
      </p:graphicFrame>
      <p:sp>
        <p:nvSpPr>
          <p:cNvPr id="5" name="Slide Number Placeholder 4">
            <a:extLst>
              <a:ext uri="{FF2B5EF4-FFF2-40B4-BE49-F238E27FC236}">
                <a16:creationId xmlns:a16="http://schemas.microsoft.com/office/drawing/2014/main" id="{59D95272-FC0B-4563-8CC6-E7411812B338}"/>
              </a:ext>
            </a:extLst>
          </p:cNvPr>
          <p:cNvSpPr>
            <a:spLocks noGrp="1"/>
          </p:cNvSpPr>
          <p:nvPr>
            <p:ph type="sldNum" sz="quarter" idx="12"/>
          </p:nvPr>
        </p:nvSpPr>
        <p:spPr/>
        <p:txBody>
          <a:bodyPr/>
          <a:lstStyle/>
          <a:p>
            <a:fld id="{39CACBA8-B255-4324-858B-32DCB0BAE8EF}" type="slidenum">
              <a:rPr lang="en-IN" smtClean="0"/>
              <a:t>9</a:t>
            </a:fld>
            <a:endParaRPr lang="en-IN"/>
          </a:p>
        </p:txBody>
      </p:sp>
    </p:spTree>
    <p:extLst>
      <p:ext uri="{BB962C8B-B14F-4D97-AF65-F5344CB8AC3E}">
        <p14:creationId xmlns:p14="http://schemas.microsoft.com/office/powerpoint/2010/main" val="9733546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1124</TotalTime>
  <Words>3382</Words>
  <Application>Microsoft Office PowerPoint</Application>
  <PresentationFormat>Widescreen</PresentationFormat>
  <Paragraphs>547</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Garamond</vt:lpstr>
      <vt:lpstr>Symbol</vt:lpstr>
      <vt:lpstr>Times New Roman</vt:lpstr>
      <vt:lpstr>Wingdings</vt:lpstr>
      <vt:lpstr>Organic</vt:lpstr>
      <vt:lpstr> Crop Recommendation System Using  Machine Learning</vt:lpstr>
      <vt:lpstr>Contents</vt:lpstr>
      <vt:lpstr>Introduction</vt:lpstr>
      <vt:lpstr>Motivation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Methodology</vt:lpstr>
      <vt:lpstr>PowerPoint Presentation</vt:lpstr>
      <vt:lpstr>Data Set Collection</vt:lpstr>
      <vt:lpstr>PowerPoint Presentation</vt:lpstr>
      <vt:lpstr>Data Sets</vt:lpstr>
      <vt:lpstr>Soil Analysis</vt:lpstr>
      <vt:lpstr>Training Of Model</vt:lpstr>
      <vt:lpstr>Testing Of Model</vt:lpstr>
      <vt:lpstr>Algorithm</vt:lpstr>
      <vt:lpstr>PowerPoint Presentation</vt:lpstr>
      <vt:lpstr>Confusion Matrix</vt:lpstr>
      <vt:lpstr>Result &amp; Discussion </vt:lpstr>
      <vt:lpstr>To Overcome with the Low accuracy</vt:lpstr>
      <vt:lpstr>Future Plan</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Seminar</dc:title>
  <dc:creator>deepakking380@gmail.com</dc:creator>
  <cp:lastModifiedBy>deepakking380@gmail.com</cp:lastModifiedBy>
  <cp:revision>16</cp:revision>
  <dcterms:created xsi:type="dcterms:W3CDTF">2021-12-19T06:59:00Z</dcterms:created>
  <dcterms:modified xsi:type="dcterms:W3CDTF">2022-04-12T12:20:40Z</dcterms:modified>
</cp:coreProperties>
</file>