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81" r:id="rId9"/>
    <p:sldId id="264" r:id="rId10"/>
    <p:sldId id="287" r:id="rId11"/>
    <p:sldId id="282" r:id="rId12"/>
    <p:sldId id="283" r:id="rId13"/>
    <p:sldId id="265" r:id="rId14"/>
    <p:sldId id="273" r:id="rId15"/>
    <p:sldId id="272" r:id="rId16"/>
    <p:sldId id="267" r:id="rId17"/>
    <p:sldId id="271" r:id="rId18"/>
    <p:sldId id="284" r:id="rId19"/>
    <p:sldId id="285" r:id="rId20"/>
    <p:sldId id="269" r:id="rId21"/>
    <p:sldId id="275" r:id="rId22"/>
    <p:sldId id="276" r:id="rId23"/>
    <p:sldId id="286" r:id="rId24"/>
    <p:sldId id="277" r:id="rId25"/>
    <p:sldId id="288" r:id="rId26"/>
    <p:sldId id="270" r:id="rId27"/>
    <p:sldId id="279" r:id="rId28"/>
    <p:sldId id="278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9"/>
    <p:restoredTop sz="64043"/>
  </p:normalViewPr>
  <p:slideViewPr>
    <p:cSldViewPr snapToGrid="0" snapToObjects="1">
      <p:cViewPr>
        <p:scale>
          <a:sx n="64" d="100"/>
          <a:sy n="64" d="100"/>
        </p:scale>
        <p:origin x="144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195BC-2028-4371-8FBB-CFF75032FA8C}" type="datetimeFigureOut">
              <a:rPr lang="de-DE"/>
              <a:t>19.05.16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EF2E0-2E6C-4B3A-8AF4-46ED875CCFDA}" type="slidenum">
              <a:rPr lang="de-DE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1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Weight: proportion</a:t>
            </a:r>
            <a:r>
              <a:rPr lang="en-GB" baseline="0" dirty="0" smtClean="0"/>
              <a:t> number of </a:t>
            </a:r>
            <a:r>
              <a:rPr lang="en-GB" baseline="0" dirty="0" err="1" smtClean="0"/>
              <a:t>occurences</a:t>
            </a:r>
            <a:r>
              <a:rPr lang="en-GB" baseline="0" dirty="0" smtClean="0"/>
              <a:t> in document / number of all words in documents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Tfidf</a:t>
            </a:r>
            <a:r>
              <a:rPr lang="en-GB" baseline="0" dirty="0" smtClean="0"/>
              <a:t>: term frequency inverse document frequency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measures how important a term is.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computing TF, all terms are considered equally important.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terms which appear often (stop words)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are not important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we need to weigh down the frequent terms while scale up the rare ones, by computing the following: 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IDF(t) =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log_e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(Total number of documents / Number of documents with term t in it).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Weight: proportion</a:t>
            </a:r>
            <a:r>
              <a:rPr lang="en-GB" baseline="0" dirty="0" smtClean="0"/>
              <a:t> number of </a:t>
            </a:r>
            <a:r>
              <a:rPr lang="en-GB" baseline="0" dirty="0" err="1" smtClean="0"/>
              <a:t>occurences</a:t>
            </a:r>
            <a:r>
              <a:rPr lang="en-GB" baseline="0" dirty="0" smtClean="0"/>
              <a:t> in document / number of all words in documents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Tfidf</a:t>
            </a:r>
            <a:r>
              <a:rPr lang="en-GB" baseline="0" dirty="0" smtClean="0"/>
              <a:t>: term frequency inverse document frequency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measures how important a term is.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computing TF, all terms are considered equally important.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terms which appear often (stop words)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are not important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we need to weigh down the frequent terms while scale up the rare ones, by computing the following: 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IDF(t) =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log_e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(Total number of documents / Number of documents with term t in it).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7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9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2d </a:t>
            </a:r>
            <a:r>
              <a:rPr lang="de-DE" dirty="0" err="1" smtClean="0"/>
              <a:t>bullet</a:t>
            </a:r>
            <a:r>
              <a:rPr lang="de-DE" dirty="0" smtClean="0"/>
              <a:t>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time </a:t>
            </a:r>
            <a:r>
              <a:rPr lang="de-DE" dirty="0" err="1" smtClean="0"/>
              <a:t>range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interessting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happened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time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Used most </a:t>
            </a:r>
            <a:r>
              <a:rPr lang="en-GB" dirty="0" smtClean="0">
                <a:sym typeface="Wingdings"/>
              </a:rPr>
              <a:t> we </a:t>
            </a:r>
            <a:r>
              <a:rPr lang="en-GB" dirty="0" err="1" smtClean="0">
                <a:sym typeface="Wingdings"/>
              </a:rPr>
              <a:t>lookes</a:t>
            </a:r>
            <a:r>
              <a:rPr lang="en-GB" dirty="0" smtClean="0">
                <a:sym typeface="Wingdings"/>
              </a:rPr>
              <a:t> at time ranges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0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EF2E0-2E6C-4B3A-8AF4-46ED875CCFDA}" type="slidenum">
              <a:rPr lang="de-DE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66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3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1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17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06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9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F1D60C-C0C7-8346-AF9D-AB5228A5340A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5A1EB0-A746-2448-9E4B-CBE51EB937C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Visualizing the contributions of an user in the Social Web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/>
          </a:p>
          <a:p>
            <a:r>
              <a:rPr lang="de-DE" dirty="0"/>
              <a:t>Maria </a:t>
            </a:r>
            <a:r>
              <a:rPr lang="de-DE" dirty="0" err="1"/>
              <a:t>Stamatoula</a:t>
            </a:r>
            <a:r>
              <a:rPr lang="de-DE" dirty="0"/>
              <a:t> </a:t>
            </a:r>
            <a:r>
              <a:rPr lang="de-DE" dirty="0" err="1"/>
              <a:t>Karavolia</a:t>
            </a:r>
            <a:endParaRPr lang="de-DE" dirty="0"/>
          </a:p>
          <a:p>
            <a:r>
              <a:rPr lang="de-DE" dirty="0"/>
              <a:t>Maria Schmidt</a:t>
            </a: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>
                <a:solidFill>
                  <a:srgbClr val="0070C0"/>
                </a:solidFill>
              </a:rPr>
              <a:t>Summary of posts</a:t>
            </a:r>
            <a:endParaRPr lang="en-GB" sz="4400" b="1" dirty="0">
              <a:solidFill>
                <a:srgbClr val="0070C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97280" y="2286000"/>
            <a:ext cx="8494633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Approach: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Fixed a time range (specific month or last n days)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Remove stop words from the corpus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Count appearance of every word in the corpus	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Count how often two top words appear together 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9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94" y="0"/>
            <a:ext cx="8239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/>
          <a:srcRect l="17886" t="39532"/>
          <a:stretch/>
        </p:blipFill>
        <p:spPr>
          <a:xfrm>
            <a:off x="463950" y="673768"/>
            <a:ext cx="11035901" cy="514149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01516" y="3818021"/>
            <a:ext cx="112295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1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solidFill>
                  <a:srgbClr val="0070C0"/>
                </a:solidFill>
              </a:rPr>
              <a:t>Topic Models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097281" y="2186609"/>
            <a:ext cx="10789920" cy="408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We </a:t>
            </a:r>
            <a:r>
              <a:rPr lang="en-US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want to find themes (or topics) in documents</a:t>
            </a:r>
          </a:p>
          <a:p>
            <a:pPr marL="909828" lvl="3" indent="-342900">
              <a:lnSpc>
                <a:spcPct val="150000"/>
              </a:lnSpc>
              <a:buFont typeface="Arial" charset="0"/>
              <a:buChar char="•"/>
            </a:pPr>
            <a:r>
              <a:rPr lang="en-AU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topics that a user is discussing</a:t>
            </a:r>
            <a:r>
              <a:rPr lang="en-US" sz="2400" dirty="0">
                <a:solidFill>
                  <a:srgbClr val="00000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 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Need </a:t>
            </a:r>
            <a:r>
              <a:rPr lang="en-US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an approach which automatically discovers the topics</a:t>
            </a:r>
            <a:r>
              <a:rPr lang="en-US" sz="2400" dirty="0">
                <a:solidFill>
                  <a:srgbClr val="6FB7D7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 </a:t>
            </a:r>
          </a:p>
          <a:p>
            <a:pPr marL="342900" indent="-342900">
              <a:spcBef>
                <a:spcPts val="100"/>
              </a:spcBef>
              <a:spcAft>
                <a:spcPts val="150"/>
              </a:spcAft>
              <a:buFont typeface="Arial" charset="0"/>
              <a:buChar char="•"/>
            </a:pPr>
            <a:r>
              <a:rPr lang="en-AU" sz="2400" dirty="0" smtClean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This </a:t>
            </a:r>
            <a:r>
              <a:rPr lang="en-AU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is essentially a clustering problem – can think of </a:t>
            </a:r>
            <a:r>
              <a:rPr lang="en-AU" sz="2400" dirty="0" smtClean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both </a:t>
            </a:r>
            <a:r>
              <a:rPr lang="en-AU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words and documents as being clustered</a:t>
            </a:r>
            <a:endParaRPr lang="en-US" sz="2400" dirty="0">
              <a:solidFill>
                <a:srgbClr val="404040"/>
              </a:solidFill>
              <a:latin typeface="News Gothic MT" charset="0"/>
              <a:ea typeface="News Gothic MT" charset="0"/>
              <a:cs typeface="News Gothic MT" charset="0"/>
              <a:sym typeface="Wingdings 2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AU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Popular algorithms</a:t>
            </a:r>
            <a:r>
              <a:rPr lang="en-US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 </a:t>
            </a:r>
          </a:p>
          <a:p>
            <a:pPr marL="544068" lvl="1" indent="-342900">
              <a:buFont typeface="Arial" charset="0"/>
              <a:buChar char="•"/>
            </a:pPr>
            <a:r>
              <a:rPr lang="en-AU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LDA</a:t>
            </a:r>
            <a:r>
              <a:rPr lang="en-US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 </a:t>
            </a:r>
          </a:p>
          <a:p>
            <a:pPr marL="544068" lvl="1" indent="-342900">
              <a:buFont typeface="Arial" charset="0"/>
              <a:buChar char="•"/>
            </a:pPr>
            <a:r>
              <a:rPr lang="en-AU" sz="2400" dirty="0">
                <a:solidFill>
                  <a:srgbClr val="404040"/>
                </a:solidFill>
                <a:latin typeface="News Gothic MT" charset="0"/>
                <a:ea typeface="News Gothic MT" charset="0"/>
                <a:cs typeface="News Gothic MT" charset="0"/>
                <a:sym typeface="Wingdings 2" charset="0"/>
              </a:rPr>
              <a:t>NMF </a:t>
            </a:r>
            <a:endParaRPr lang="en-US" sz="2400" dirty="0">
              <a:solidFill>
                <a:srgbClr val="404040"/>
              </a:solidFill>
              <a:latin typeface="News Gothic MT" charset="0"/>
              <a:ea typeface="News Gothic MT" charset="0"/>
              <a:cs typeface="News Gothic MT" charset="0"/>
              <a:sym typeface="Wingdings 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solidFill>
                  <a:srgbClr val="0070C0"/>
                </a:solidFill>
                <a:latin typeface="Calibri Light" charset="0"/>
              </a:rPr>
              <a:t>Latent </a:t>
            </a:r>
            <a:r>
              <a:rPr lang="de-DE" sz="4400" b="1" dirty="0" err="1">
                <a:solidFill>
                  <a:srgbClr val="0070C0"/>
                </a:solidFill>
                <a:latin typeface="Calibri Light" charset="0"/>
              </a:rPr>
              <a:t>Dirichlet</a:t>
            </a:r>
            <a:r>
              <a:rPr lang="de-DE" sz="4400" b="1" dirty="0">
                <a:solidFill>
                  <a:srgbClr val="0070C0"/>
                </a:solidFill>
                <a:latin typeface="Calibri Light" charset="0"/>
              </a:rPr>
              <a:t> </a:t>
            </a:r>
            <a:r>
              <a:rPr lang="de-DE" sz="4400" b="1" dirty="0" err="1">
                <a:solidFill>
                  <a:srgbClr val="0070C0"/>
                </a:solidFill>
                <a:latin typeface="Calibri Light" charset="0"/>
              </a:rPr>
              <a:t>Allocation</a:t>
            </a:r>
            <a:r>
              <a:rPr lang="de-DE" sz="4400" b="1" dirty="0">
                <a:solidFill>
                  <a:srgbClr val="0070C0"/>
                </a:solidFill>
                <a:latin typeface="Calibri Light" charset="0"/>
              </a:rPr>
              <a:t> (LDA) </a:t>
            </a:r>
            <a:r>
              <a:rPr lang="en-US" sz="4400" b="1" dirty="0">
                <a:solidFill>
                  <a:srgbClr val="0070C0"/>
                </a:solidFill>
                <a:latin typeface="Calibri Light" charset="0"/>
              </a:rPr>
              <a:t>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54157" y="1948070"/>
            <a:ext cx="102015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LDA is a generative probabilistic model of a corpus.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Documents are represented as random mixtures over latent topics, where a topic is characterized by a distribution  words.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400" u="sng" dirty="0" smtClean="0"/>
              <a:t>Generative </a:t>
            </a:r>
            <a:r>
              <a:rPr lang="en-US" sz="2400" u="sng" dirty="0"/>
              <a:t>Process</a:t>
            </a:r>
            <a:r>
              <a:rPr lang="en-US" sz="2400" dirty="0"/>
              <a:t>:</a:t>
            </a:r>
          </a:p>
          <a:p>
            <a:pPr marL="201168" lvl="1"/>
            <a:r>
              <a:rPr lang="de-DE" sz="2400" dirty="0" err="1">
                <a:latin typeface="Calibri" charset="0"/>
              </a:rPr>
              <a:t>For</a:t>
            </a:r>
            <a:r>
              <a:rPr lang="de-DE" sz="2400" dirty="0">
                <a:latin typeface="Calibri" charset="0"/>
              </a:rPr>
              <a:t> </a:t>
            </a:r>
            <a:r>
              <a:rPr lang="de-DE" sz="2400" dirty="0" err="1">
                <a:latin typeface="Calibri" charset="0"/>
              </a:rPr>
              <a:t>each</a:t>
            </a:r>
            <a:r>
              <a:rPr lang="de-DE" sz="2400" dirty="0">
                <a:latin typeface="Calibri" charset="0"/>
              </a:rPr>
              <a:t> </a:t>
            </a:r>
            <a:r>
              <a:rPr lang="de-DE" sz="2400" dirty="0" err="1">
                <a:latin typeface="Calibri" charset="0"/>
              </a:rPr>
              <a:t>document</a:t>
            </a:r>
            <a:r>
              <a:rPr lang="de-DE" sz="2400" dirty="0">
                <a:latin typeface="Calibri" charset="0"/>
              </a:rPr>
              <a:t>:</a:t>
            </a:r>
            <a:r>
              <a:rPr lang="en-US" sz="2400" dirty="0">
                <a:latin typeface="Calibri" charset="0"/>
              </a:rPr>
              <a:t> </a:t>
            </a:r>
          </a:p>
          <a:p>
            <a:pPr marL="658368" lvl="1" indent="-457200">
              <a:buFont typeface="+mj-lt"/>
              <a:buAutoNum type="alphaLcParenR"/>
            </a:pPr>
            <a:r>
              <a:rPr lang="en-US" sz="2400" dirty="0" smtClean="0">
                <a:latin typeface="Calibri" charset="0"/>
              </a:rPr>
              <a:t> randomly </a:t>
            </a:r>
            <a:r>
              <a:rPr lang="en-US" sz="2400" dirty="0">
                <a:latin typeface="Calibri" charset="0"/>
              </a:rPr>
              <a:t>choose a distribution over topics (a multinomial of length K) </a:t>
            </a:r>
          </a:p>
          <a:p>
            <a:pPr marL="658368" lvl="1" indent="-457200">
              <a:buFont typeface="+mj-lt"/>
              <a:buAutoNum type="alphaLcParenR"/>
            </a:pPr>
            <a:r>
              <a:rPr lang="en-US" sz="2400" dirty="0" smtClean="0">
                <a:latin typeface="Calibri" charset="0"/>
              </a:rPr>
              <a:t>for </a:t>
            </a:r>
            <a:r>
              <a:rPr lang="en-US" sz="2400" dirty="0">
                <a:latin typeface="Calibri" charset="0"/>
              </a:rPr>
              <a:t>each word in the document:</a:t>
            </a:r>
            <a:r>
              <a:rPr lang="de-DE" sz="2400" dirty="0">
                <a:latin typeface="Calibri" charset="0"/>
              </a:rPr>
              <a:t> </a:t>
            </a:r>
            <a:endParaRPr lang="en-US" sz="2400" dirty="0" smtClean="0">
              <a:latin typeface="Calibri" charset="0"/>
            </a:endParaRPr>
          </a:p>
          <a:p>
            <a:pPr marL="1172718" lvl="2" indent="-514350">
              <a:buFont typeface="+mj-lt"/>
              <a:buAutoNum type="romanLcPeriod"/>
            </a:pPr>
            <a:r>
              <a:rPr lang="en-US" sz="2400" dirty="0" smtClean="0">
                <a:latin typeface="Calibri" charset="0"/>
              </a:rPr>
              <a:t>Probabilistically </a:t>
            </a:r>
            <a:r>
              <a:rPr lang="en-US" sz="2400" dirty="0">
                <a:latin typeface="Calibri" charset="0"/>
              </a:rPr>
              <a:t>draw one of the K topics from the distribution over topics</a:t>
            </a:r>
            <a:r>
              <a:rPr lang="de-DE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obtained </a:t>
            </a:r>
            <a:r>
              <a:rPr lang="en-US" sz="2400" dirty="0">
                <a:latin typeface="Calibri" charset="0"/>
              </a:rPr>
              <a:t>in (a), say topic βj </a:t>
            </a:r>
            <a:r>
              <a:rPr lang="de-DE" sz="2400" dirty="0">
                <a:latin typeface="Calibri" charset="0"/>
              </a:rPr>
              <a:t> </a:t>
            </a:r>
            <a:endParaRPr lang="en-US" sz="2400" dirty="0" smtClean="0">
              <a:latin typeface="Calibri" charset="0"/>
            </a:endParaRPr>
          </a:p>
          <a:p>
            <a:pPr marL="1172718" lvl="2" indent="-514350">
              <a:buFont typeface="+mj-lt"/>
              <a:buAutoNum type="romanLcPeriod"/>
            </a:pPr>
            <a:r>
              <a:rPr lang="en-US" sz="2400" dirty="0" smtClean="0">
                <a:latin typeface="Calibri" charset="0"/>
              </a:rPr>
              <a:t>Probabilistically </a:t>
            </a:r>
            <a:r>
              <a:rPr lang="en-US" sz="2400" dirty="0">
                <a:latin typeface="Calibri" charset="0"/>
              </a:rPr>
              <a:t>draw one of the V words from βj</a:t>
            </a:r>
            <a:r>
              <a:rPr lang="de-DE" sz="2400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solidFill>
                  <a:srgbClr val="0070C0"/>
                </a:solidFill>
                <a:latin typeface="Calibri Light" charset="0"/>
              </a:rPr>
              <a:t>LDA Example</a:t>
            </a:r>
            <a:endParaRPr lang="en-US" sz="4400" b="1" dirty="0">
              <a:solidFill>
                <a:srgbClr val="0070C0"/>
              </a:solidFill>
              <a:latin typeface="Calibri Light" charset="0"/>
            </a:endParaRPr>
          </a:p>
        </p:txBody>
      </p:sp>
      <p:pic>
        <p:nvPicPr>
          <p:cNvPr id="4" name="Picture 3" descr="l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8" y="2049463"/>
            <a:ext cx="8390353" cy="39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solidFill>
                  <a:srgbClr val="0070C0"/>
                </a:solidFill>
              </a:rPr>
              <a:t>Non-negative Matrix </a:t>
            </a:r>
            <a:r>
              <a:rPr lang="de-DE" sz="4400" b="1" dirty="0" err="1">
                <a:solidFill>
                  <a:srgbClr val="0070C0"/>
                </a:solidFill>
              </a:rPr>
              <a:t>Factorization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65225" y="1876425"/>
            <a:ext cx="9413875" cy="1568504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sz="2400" dirty="0">
                <a:latin typeface="Calibri" charset="0"/>
              </a:rPr>
              <a:t>Unsupervised algorithm that simultaneously perform dimension reduction and clustering.</a:t>
            </a:r>
          </a:p>
          <a:p>
            <a:r>
              <a:rPr lang="en-US" sz="2400" dirty="0">
                <a:latin typeface="Calibri" charset="0"/>
              </a:rPr>
              <a:t>Given a non-negative matrix A, find k-dimension approximation in terms of non-negative factors </a:t>
            </a:r>
            <a:r>
              <a:rPr lang="en-US" sz="2400" b="1" dirty="0">
                <a:latin typeface="Calibri" charset="0"/>
              </a:rPr>
              <a:t>W </a:t>
            </a:r>
            <a:r>
              <a:rPr lang="en-US" sz="2400" dirty="0">
                <a:latin typeface="Calibri" charset="0"/>
              </a:rPr>
              <a:t>and </a:t>
            </a:r>
            <a:r>
              <a:rPr lang="en-US" sz="2400" b="1" dirty="0">
                <a:latin typeface="Calibri" charset="0"/>
              </a:rPr>
              <a:t>H 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pic>
        <p:nvPicPr>
          <p:cNvPr id="4" name="Picture 3" descr="Screen Shot 2016-05-17 at 11.42.3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35" y="3244108"/>
            <a:ext cx="6941255" cy="2226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225" y="5332413"/>
            <a:ext cx="10534405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cs typeface="Arial"/>
              </a:rPr>
              <a:t>Rows of W: </a:t>
            </a:r>
            <a:r>
              <a:rPr lang="en-US" sz="2400" dirty="0">
                <a:solidFill>
                  <a:srgbClr val="444444"/>
                </a:solidFill>
                <a:cs typeface="Arial"/>
              </a:rPr>
              <a:t>provide weights for the input documents relative to the </a:t>
            </a:r>
            <a:r>
              <a:rPr lang="en-US" sz="2400" i="1" dirty="0">
                <a:solidFill>
                  <a:srgbClr val="444444"/>
                </a:solidFill>
                <a:cs typeface="Arial"/>
              </a:rPr>
              <a:t>k</a:t>
            </a:r>
            <a:r>
              <a:rPr lang="en-US" sz="2400" dirty="0">
                <a:solidFill>
                  <a:srgbClr val="444444"/>
                </a:solidFill>
                <a:cs typeface="Arial"/>
              </a:rPr>
              <a:t> topics</a:t>
            </a:r>
            <a:r>
              <a:rPr lang="en-US" sz="2400" dirty="0">
                <a:solidFill>
                  <a:srgbClr val="404040"/>
                </a:solidFill>
                <a:cs typeface="Arial"/>
              </a:rPr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4444"/>
                </a:solidFill>
                <a:cs typeface="Arial"/>
              </a:rPr>
              <a:t>Columns of H: provide weights for the terms relative to the topics</a:t>
            </a:r>
          </a:p>
        </p:txBody>
      </p:sp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solidFill>
                  <a:srgbClr val="0070C0"/>
                </a:solidFill>
              </a:rPr>
              <a:t>Topic Models- </a:t>
            </a:r>
            <a:r>
              <a:rPr lang="en-GB" sz="4400" b="1" dirty="0" smtClean="0">
                <a:solidFill>
                  <a:srgbClr val="0070C0"/>
                </a:solidFill>
              </a:rPr>
              <a:t>Visualization</a:t>
            </a:r>
            <a:endParaRPr lang="en-GB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76" y="0"/>
            <a:ext cx="6776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/>
          <a:srcRect l="36033" b="34970"/>
          <a:stretch/>
        </p:blipFill>
        <p:spPr>
          <a:xfrm>
            <a:off x="2727158" y="0"/>
            <a:ext cx="6689559" cy="68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97280" y="1856382"/>
            <a:ext cx="10058400" cy="41780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Motivation  </a:t>
            </a:r>
          </a:p>
          <a:p>
            <a:pPr marL="360000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Research Questions </a:t>
            </a:r>
          </a:p>
          <a:p>
            <a:pPr marL="360000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Prototype</a:t>
            </a:r>
          </a:p>
          <a:p>
            <a:pPr marL="360000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Aspects of User Visualization</a:t>
            </a:r>
          </a:p>
          <a:p>
            <a:pPr marL="817200" lvl="3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Contribution over time</a:t>
            </a:r>
          </a:p>
          <a:p>
            <a:pPr marL="817200" lvl="3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Summary of posts </a:t>
            </a:r>
          </a:p>
          <a:p>
            <a:pPr marL="817200" lvl="3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Topic Models</a:t>
            </a:r>
          </a:p>
          <a:p>
            <a:pPr marL="817200" lvl="3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Impact of </a:t>
            </a:r>
            <a:r>
              <a:rPr lang="en-GB" sz="2400" dirty="0" smtClean="0">
                <a:latin typeface="News Gothic MT" charset="0"/>
                <a:ea typeface="News Gothic MT" charset="0"/>
                <a:cs typeface="News Gothic MT" charset="0"/>
              </a:rPr>
              <a:t>posts</a:t>
            </a:r>
          </a:p>
          <a:p>
            <a:pPr marL="360000" lvl="2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 smtClean="0">
                <a:latin typeface="News Gothic MT" charset="0"/>
                <a:ea typeface="News Gothic MT" charset="0"/>
                <a:cs typeface="News Gothic MT" charset="0"/>
              </a:rPr>
              <a:t>Demo</a:t>
            </a:r>
            <a:endParaRPr lang="en-GB" sz="2400" dirty="0" smtClean="0">
              <a:latin typeface="News Gothic MT" charset="0"/>
              <a:ea typeface="News Gothic MT" charset="0"/>
              <a:cs typeface="News Gothic MT" charset="0"/>
            </a:endParaRPr>
          </a:p>
          <a:p>
            <a:pPr marL="360000" lvl="2" indent="-457200">
              <a:spcBef>
                <a:spcPts val="100"/>
              </a:spcBef>
              <a:buFont typeface="Arial" charset="0"/>
              <a:buChar char="•"/>
            </a:pPr>
            <a:r>
              <a:rPr lang="en-GB" sz="2400" dirty="0" smtClean="0">
                <a:latin typeface="News Gothic MT" charset="0"/>
                <a:ea typeface="News Gothic MT" charset="0"/>
                <a:cs typeface="News Gothic MT" charset="0"/>
              </a:rPr>
              <a:t>Conclusion</a:t>
            </a:r>
            <a:endParaRPr lang="en-GB" sz="2400" dirty="0">
              <a:latin typeface="News Gothic MT" charset="0"/>
              <a:ea typeface="News Gothic MT" charset="0"/>
              <a:cs typeface="News Gothic MT" charset="0"/>
            </a:endParaRPr>
          </a:p>
          <a:p>
            <a:pPr marL="3960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Impact of posts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97280" y="2206486"/>
            <a:ext cx="10253207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50"/>
              </a:spcAft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 Visualize how many responses a post got in a social network</a:t>
            </a:r>
          </a:p>
          <a:p>
            <a:pPr marL="285750" indent="-285750">
              <a:spcAft>
                <a:spcPts val="150"/>
              </a:spcAft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 Can help a user to identify in which social network he/she has more impact</a:t>
            </a:r>
          </a:p>
          <a:p>
            <a:pPr marL="285750" indent="-285750">
              <a:spcAft>
                <a:spcPts val="150"/>
              </a:spcAft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 Can help a user to identify which kind of posts are getting more responses</a:t>
            </a:r>
          </a:p>
          <a:p>
            <a:pPr marL="285750" indent="-285750">
              <a:buFont typeface="Arial" charset="0"/>
              <a:buChar char="•"/>
            </a:pPr>
            <a:endParaRPr lang="en-GB" sz="2400" dirty="0">
              <a:latin typeface="News Gothic MT" charset="0"/>
              <a:ea typeface="News Gothic MT" charset="0"/>
              <a:cs typeface="News Gothic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 Approach: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Using cosine similarity to find similar posts for one user between different social networks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0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Finding similar posts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97280" y="3742661"/>
            <a:ext cx="1545616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The sky is blue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097280" y="4211429"/>
            <a:ext cx="1729512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mtClean="0"/>
              <a:t>The sun is </a:t>
            </a:r>
            <a:r>
              <a:rPr lang="en-GB" dirty="0" smtClean="0"/>
              <a:t>bright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097280" y="4680197"/>
            <a:ext cx="2675284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The sun in the sky is bright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097280" y="5148965"/>
            <a:ext cx="3429721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We can see the sun, the bright sun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074569" y="3742661"/>
                <a:ext cx="1728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=(1, 1, 0, 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9" y="3742661"/>
                <a:ext cx="172874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7074568" y="4206518"/>
                <a:ext cx="173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=(0, 0, 1, 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8" y="4206518"/>
                <a:ext cx="173406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074568" y="4670375"/>
                <a:ext cx="173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=(1, 0, 1, 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8" y="4670375"/>
                <a:ext cx="173406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7074568" y="5145363"/>
                <a:ext cx="1724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=(0, 0, 1, 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8" y="5145363"/>
                <a:ext cx="172419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1166722" y="1929788"/>
            <a:ext cx="99889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dirty="0"/>
              <a:t> using Bag of Words approach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Every document is represented as a vector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400" dirty="0"/>
              <a:t>Example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GB" sz="2400" dirty="0"/>
              <a:t>Dictionary: w = {sky, blue, bright, sun}</a:t>
            </a:r>
          </a:p>
          <a:p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1029921" y="5745638"/>
            <a:ext cx="4897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dirty="0"/>
              <a:t> entries of vectors can be weighted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6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Finding similar posts</a:t>
            </a:r>
            <a:endParaRPr lang="en-GB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331692"/>
                <a:ext cx="10058400" cy="1611908"/>
              </a:xfrm>
            </p:spPr>
            <p:txBody>
              <a:bodyPr>
                <a:noAutofit/>
              </a:bodyPr>
              <a:lstStyle/>
              <a:p>
                <a:pPr>
                  <a:buFont typeface="Arial" charset="0"/>
                  <a:buChar char="•"/>
                </a:pPr>
                <a:endParaRPr lang="en-GB" sz="1800" dirty="0">
                  <a:sym typeface="Wingding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bg-BG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de-DE" sz="2400" b="0" i="1" smtClean="0">
                              <a:latin typeface="Cambria Math" charset="0"/>
                            </a:rPr>
                            <m:t> ∗ </m:t>
                          </m:r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bg-BG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bg-BG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de-DE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  <a:p>
                <a:pPr marL="201168" lvl="1" indent="0">
                  <a:buNone/>
                </a:pPr>
                <a:endParaRPr lang="en-GB" sz="2000" dirty="0" smtClean="0"/>
              </a:p>
              <a:p>
                <a:pPr marL="201168" lvl="1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331692"/>
                <a:ext cx="10058400" cy="161190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52330" y="2246243"/>
                <a:ext cx="925445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GB" sz="2400" dirty="0">
                    <a:latin typeface="News Gothic MT" charset="0"/>
                    <a:ea typeface="News Gothic MT" charset="0"/>
                    <a:cs typeface="News Gothic MT" charset="0"/>
                  </a:rPr>
                  <a:t> to find similar posts look at the angle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  <a:ea typeface="News Gothic MT" charset="0"/>
                        <a:cs typeface="News Gothic MT" charset="0"/>
                      </a:rPr>
                      <m:t>𝜃</m:t>
                    </m:r>
                  </m:oMath>
                </a14:m>
                <a:r>
                  <a:rPr lang="en-GB" sz="2400" dirty="0">
                    <a:latin typeface="News Gothic MT" charset="0"/>
                    <a:ea typeface="News Gothic MT" charset="0"/>
                    <a:cs typeface="News Gothic MT" charset="0"/>
                  </a:rPr>
                  <a:t> between the vectors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GB" sz="2400" dirty="0">
                    <a:latin typeface="News Gothic MT" charset="0"/>
                    <a:ea typeface="News Gothic MT" charset="0"/>
                    <a:cs typeface="News Gothic MT" charset="0"/>
                    <a:sym typeface="Wingdings"/>
                  </a:rPr>
                  <a:t>	 as smaller the angle as bigger the   similarity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GB" sz="2400" dirty="0">
                    <a:latin typeface="News Gothic MT" charset="0"/>
                    <a:ea typeface="News Gothic MT" charset="0"/>
                    <a:cs typeface="News Gothic MT" charset="0"/>
                    <a:sym typeface="Wingdings"/>
                  </a:rPr>
                  <a:t> cosine similarity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>
                        <a:latin typeface="Cambria Math" charset="0"/>
                        <a:ea typeface="News Gothic MT" charset="0"/>
                        <a:cs typeface="News Gothic MT" charset="0"/>
                        <a:sym typeface="Wingdings"/>
                      </a:rPr>
                      <m:t>cos</m:t>
                    </m:r>
                    <m:r>
                      <a:rPr lang="de-DE" sz="2400" i="1">
                        <a:latin typeface="Cambria Math" charset="0"/>
                        <a:ea typeface="News Gothic MT" charset="0"/>
                        <a:cs typeface="News Gothic MT" charset="0"/>
                        <a:sym typeface="Wingdings"/>
                      </a:rPr>
                      <m:t>(</m:t>
                    </m:r>
                    <m:r>
                      <a:rPr lang="de-DE" sz="2400" i="1">
                        <a:latin typeface="Cambria Math" charset="0"/>
                        <a:ea typeface="News Gothic MT" charset="0"/>
                        <a:cs typeface="News Gothic MT" charset="0"/>
                        <a:sym typeface="Wingdings"/>
                      </a:rPr>
                      <m:t>𝜃</m:t>
                    </m:r>
                    <m:r>
                      <a:rPr lang="de-DE" sz="2400" i="1">
                        <a:latin typeface="Cambria Math" charset="0"/>
                        <a:ea typeface="News Gothic MT" charset="0"/>
                        <a:cs typeface="News Gothic MT" charset="0"/>
                        <a:sym typeface="Wingdings"/>
                      </a:rPr>
                      <m:t>)</m:t>
                    </m:r>
                  </m:oMath>
                </a14:m>
                <a:r>
                  <a:rPr lang="en-GB" sz="2400" dirty="0">
                    <a:latin typeface="News Gothic MT" charset="0"/>
                    <a:ea typeface="News Gothic MT" charset="0"/>
                    <a:cs typeface="News Gothic MT" charset="0"/>
                    <a:sym typeface="Wingdings"/>
                  </a:rPr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30" y="2246243"/>
                <a:ext cx="9254457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8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7760" cy="68580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00" y="0"/>
            <a:ext cx="201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2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posts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GB" dirty="0" smtClean="0"/>
              <a:t> after finding similar posts we can take the number of responses to visualize the impact</a:t>
            </a:r>
          </a:p>
          <a:p>
            <a:pPr>
              <a:buFont typeface="Arial" charset="0"/>
              <a:buChar char="•"/>
            </a:pPr>
            <a:endParaRPr lang="en-GB" dirty="0" smtClean="0"/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Visualization:</a:t>
            </a:r>
          </a:p>
          <a:p>
            <a:pPr lvl="1">
              <a:buFont typeface="Arial" charset="0"/>
              <a:buChar char="•"/>
            </a:pPr>
            <a:r>
              <a:rPr lang="en-GB" dirty="0" smtClean="0"/>
              <a:t>Used number of likes </a:t>
            </a:r>
          </a:p>
          <a:p>
            <a:pPr lvl="1"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62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Demo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Conclusion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>
                <a:solidFill>
                  <a:srgbClr val="0070C0"/>
                </a:solidFill>
              </a:rPr>
              <a:t>&amp; Further Work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7280" y="2166731"/>
            <a:ext cx="94826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Presented different possibilities to visualize user contributions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Visualization helps to better analyse user contributions </a:t>
            </a:r>
          </a:p>
          <a:p>
            <a:pPr marL="285750" indent="-285750">
              <a:buFont typeface="Arial" charset="0"/>
              <a:buChar char="•"/>
            </a:pPr>
            <a:endParaRPr lang="en-GB" sz="2400" dirty="0">
              <a:latin typeface="News Gothic MT" charset="0"/>
              <a:ea typeface="News Gothic MT" charset="0"/>
              <a:cs typeface="News Gothic M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Further Work: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Find similar posts among users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Try other approaches to visualize the posts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Take more values for the impact into account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Use the different visualizations together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Thank you for your attention!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References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71276" y="2056686"/>
            <a:ext cx="10710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 </a:t>
            </a:r>
            <a:r>
              <a:rPr lang="en-GB" sz="1600" dirty="0" err="1" smtClean="0"/>
              <a:t>Kiethmann</a:t>
            </a:r>
            <a:r>
              <a:rPr lang="en-GB" sz="1600" dirty="0" smtClean="0"/>
              <a:t>, </a:t>
            </a:r>
            <a:r>
              <a:rPr lang="en-GB" sz="1600" dirty="0" err="1" smtClean="0"/>
              <a:t>Hermkens</a:t>
            </a:r>
            <a:r>
              <a:rPr lang="en-GB" sz="1600" dirty="0" smtClean="0"/>
              <a:t>, McCarthy, Silvestre (2011) : </a:t>
            </a:r>
            <a:r>
              <a:rPr lang="en-GB" sz="1600" dirty="0"/>
              <a:t>Social media? Get serious! Understanding the</a:t>
            </a:r>
          </a:p>
          <a:p>
            <a:pPr marL="342900" indent="-342900">
              <a:buFont typeface="+mj-lt"/>
              <a:buAutoNum type="arabicParenBoth"/>
            </a:pPr>
            <a:r>
              <a:rPr lang="en-GB" sz="1600" dirty="0"/>
              <a:t>functional building blocks of social </a:t>
            </a:r>
            <a:r>
              <a:rPr lang="en-GB" sz="1600" dirty="0" smtClean="0"/>
              <a:t>media</a:t>
            </a:r>
            <a:endParaRPr lang="en-GB" sz="1600" dirty="0" smtClean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err="1" smtClean="0"/>
              <a:t>Kwa</a:t>
            </a:r>
            <a:r>
              <a:rPr lang="en-GB" sz="1600" dirty="0" smtClean="0"/>
              <a:t>, Lee, Park, Moon (2009) : </a:t>
            </a:r>
            <a:r>
              <a:rPr lang="en-GB" sz="1600" dirty="0"/>
              <a:t>What is Twitter, a Social Network or a News Media?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Kaplan, </a:t>
            </a:r>
            <a:r>
              <a:rPr lang="en-GB" sz="1600" dirty="0" err="1" smtClean="0"/>
              <a:t>Haenlein</a:t>
            </a:r>
            <a:r>
              <a:rPr lang="en-GB" sz="1600" dirty="0" smtClean="0"/>
              <a:t> (2010): </a:t>
            </a:r>
            <a:r>
              <a:rPr lang="en-GB" sz="1600" dirty="0"/>
              <a:t>What is Twitter, a Social Network or a News Media?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Steinbach, </a:t>
            </a:r>
            <a:r>
              <a:rPr lang="en-GB" sz="1600" dirty="0" err="1" smtClean="0"/>
              <a:t>Karypis</a:t>
            </a:r>
            <a:r>
              <a:rPr lang="en-GB" sz="1600" dirty="0" smtClean="0"/>
              <a:t>, Kumar (2000): </a:t>
            </a:r>
            <a:r>
              <a:rPr lang="en-GB" sz="1600" dirty="0"/>
              <a:t>A Comparison of Document Clustering Techniques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Becker, </a:t>
            </a:r>
            <a:r>
              <a:rPr lang="en-GB" sz="1600" dirty="0" err="1" smtClean="0"/>
              <a:t>Naam</a:t>
            </a:r>
            <a:r>
              <a:rPr lang="en-GB" sz="1600" dirty="0" smtClean="0"/>
              <a:t>, </a:t>
            </a:r>
            <a:r>
              <a:rPr lang="en-GB" sz="1600" dirty="0" err="1" smtClean="0"/>
              <a:t>Gravano</a:t>
            </a:r>
            <a:r>
              <a:rPr lang="en-GB" sz="1600" dirty="0" smtClean="0"/>
              <a:t> (2010) : </a:t>
            </a:r>
            <a:r>
              <a:rPr lang="en-GB" sz="1600" dirty="0"/>
              <a:t>Learning Similarity Metrics for Event Identification in Social Media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Fortuna, </a:t>
            </a:r>
            <a:r>
              <a:rPr lang="en-GB" sz="1600" dirty="0" err="1" smtClean="0"/>
              <a:t>Mladenic</a:t>
            </a:r>
            <a:r>
              <a:rPr lang="en-GB" sz="1600" dirty="0" smtClean="0"/>
              <a:t>, </a:t>
            </a:r>
            <a:r>
              <a:rPr lang="en-GB" sz="1600" dirty="0" err="1" smtClean="0"/>
              <a:t>Grobelnik</a:t>
            </a:r>
            <a:r>
              <a:rPr lang="en-GB" sz="1600" dirty="0" smtClean="0"/>
              <a:t> (2005): </a:t>
            </a:r>
            <a:r>
              <a:rPr lang="en-GB" sz="1600" dirty="0"/>
              <a:t>VISUALIZATION OF TEXT DOCUMENT CORPUS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err="1" smtClean="0"/>
              <a:t>Aletras</a:t>
            </a:r>
            <a:r>
              <a:rPr lang="en-GB" sz="1600" dirty="0" smtClean="0"/>
              <a:t>, Stevenso</a:t>
            </a:r>
            <a:r>
              <a:rPr lang="en-GB" sz="1600" dirty="0" smtClean="0"/>
              <a:t>n (2014): </a:t>
            </a:r>
            <a:r>
              <a:rPr lang="en-GB" sz="1600" dirty="0"/>
              <a:t>Measuring the Similarity between Automatically Generated Topics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Chaney, </a:t>
            </a:r>
            <a:r>
              <a:rPr lang="en-GB" sz="1600" dirty="0" err="1" smtClean="0"/>
              <a:t>Blei</a:t>
            </a:r>
            <a:r>
              <a:rPr lang="en-GB" sz="1600" dirty="0" smtClean="0"/>
              <a:t> (2012): </a:t>
            </a:r>
            <a:r>
              <a:rPr lang="en-GB" sz="1600" dirty="0"/>
              <a:t>Visualizing Topic Models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/>
              <a:t> </a:t>
            </a:r>
            <a:r>
              <a:rPr lang="en-GB" sz="1600" dirty="0" err="1" smtClean="0"/>
              <a:t>Ramage</a:t>
            </a:r>
            <a:r>
              <a:rPr lang="en-GB" sz="1600" dirty="0" smtClean="0"/>
              <a:t>, </a:t>
            </a:r>
            <a:r>
              <a:rPr lang="en-GB" sz="1600" dirty="0" err="1" smtClean="0"/>
              <a:t>Dumais</a:t>
            </a:r>
            <a:r>
              <a:rPr lang="en-GB" sz="1600" dirty="0" smtClean="0"/>
              <a:t>, </a:t>
            </a:r>
            <a:r>
              <a:rPr lang="en-GB" sz="1600" dirty="0" err="1" smtClean="0"/>
              <a:t>Liebling</a:t>
            </a:r>
            <a:r>
              <a:rPr lang="en-GB" sz="1600" dirty="0" smtClean="0"/>
              <a:t> (2010): </a:t>
            </a:r>
            <a:r>
              <a:rPr lang="en-GB" sz="1600" dirty="0"/>
              <a:t>Characterizing Microblogs with Topic Models </a:t>
            </a:r>
            <a:endParaRPr lang="en-GB" sz="1600" dirty="0" smtClean="0"/>
          </a:p>
          <a:p>
            <a:pPr marL="342900" indent="-342900">
              <a:buFont typeface="+mj-lt"/>
              <a:buAutoNum type="arabicParenBoth"/>
            </a:pPr>
            <a:r>
              <a:rPr lang="en-GB" sz="1600" dirty="0"/>
              <a:t> </a:t>
            </a:r>
            <a:r>
              <a:rPr lang="en-GB" sz="1600" dirty="0" smtClean="0"/>
              <a:t> </a:t>
            </a:r>
            <a:r>
              <a:rPr lang="en-GB" sz="1600" dirty="0" err="1" smtClean="0"/>
              <a:t>Blei</a:t>
            </a:r>
            <a:r>
              <a:rPr lang="en-GB" sz="1600" dirty="0" smtClean="0"/>
              <a:t>, Y. Ng, Jordan (2003): </a:t>
            </a:r>
            <a:r>
              <a:rPr lang="en-GB" sz="1600" dirty="0"/>
              <a:t>Characterizing Microblogs with Topic Models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 Xu, Liu, Gong (2003) : </a:t>
            </a:r>
            <a:r>
              <a:rPr lang="en-GB" sz="1600" dirty="0"/>
              <a:t>Document Clustering Based On Non-negative </a:t>
            </a:r>
            <a:r>
              <a:rPr lang="en-GB" sz="1600" dirty="0" smtClean="0"/>
              <a:t>Matrix Factorization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 Chen, Greyer, Dugan  Muller, Guy (2006): </a:t>
            </a:r>
            <a:r>
              <a:rPr lang="en-GB" sz="1600" dirty="0"/>
              <a:t>Document Clustering Based On Non-negative </a:t>
            </a:r>
            <a:r>
              <a:rPr lang="en-GB" sz="1600" dirty="0" smtClean="0"/>
              <a:t>Matrix Factorization</a:t>
            </a:r>
          </a:p>
          <a:p>
            <a:pPr marL="342900" indent="-342900">
              <a:buFont typeface="+mj-lt"/>
              <a:buAutoNum type="arabicParenBoth"/>
            </a:pPr>
            <a:r>
              <a:rPr lang="en-GB" sz="1600" dirty="0"/>
              <a:t> </a:t>
            </a:r>
            <a:r>
              <a:rPr lang="en-GB" sz="1600" dirty="0" smtClean="0"/>
              <a:t>Java, Song, </a:t>
            </a:r>
            <a:r>
              <a:rPr lang="en-GB" sz="1600" dirty="0" err="1" smtClean="0"/>
              <a:t>Finin</a:t>
            </a:r>
            <a:r>
              <a:rPr lang="en-GB" sz="1600" dirty="0" smtClean="0"/>
              <a:t>, </a:t>
            </a:r>
            <a:r>
              <a:rPr lang="en-GB" sz="1600" dirty="0" err="1" smtClean="0"/>
              <a:t>Tsen</a:t>
            </a:r>
            <a:r>
              <a:rPr lang="en-GB" sz="1600" dirty="0" smtClean="0"/>
              <a:t> (2007): </a:t>
            </a:r>
            <a:r>
              <a:rPr lang="en-GB" sz="1600" dirty="0"/>
              <a:t>Why We Twitter: Understanding Microblogging Usage and Communities </a:t>
            </a:r>
            <a:endParaRPr lang="en-GB" sz="1600" dirty="0"/>
          </a:p>
          <a:p>
            <a:pPr marL="342900" indent="-342900">
              <a:buFont typeface="+mj-lt"/>
              <a:buAutoNum type="arabicParenBoth"/>
            </a:pPr>
            <a:r>
              <a:rPr lang="en-GB" sz="1600" dirty="0" smtClean="0"/>
              <a:t> Ryan, Bernard (2003): </a:t>
            </a:r>
            <a:r>
              <a:rPr lang="en-GB" sz="1600" dirty="0"/>
              <a:t>Techniques to Identify Themes </a:t>
            </a:r>
            <a:endParaRPr lang="en-GB" sz="1600" dirty="0" smtClean="0"/>
          </a:p>
          <a:p>
            <a:r>
              <a:rPr lang="en-GB" sz="1600" dirty="0" smtClean="0"/>
              <a:t>(16) </a:t>
            </a:r>
            <a:r>
              <a:rPr lang="en-GB" sz="1600" dirty="0" err="1" smtClean="0"/>
              <a:t>Paranyushkin</a:t>
            </a:r>
            <a:r>
              <a:rPr lang="en-GB" sz="1600" dirty="0" smtClean="0"/>
              <a:t> (2011): Identifying the Pathways for Meaning Circulation using Text </a:t>
            </a:r>
            <a:r>
              <a:rPr lang="en-GB" sz="1600" dirty="0" err="1" smtClean="0"/>
              <a:t>Networ</a:t>
            </a:r>
            <a:r>
              <a:rPr lang="en-GB" sz="1600" dirty="0" smtClean="0"/>
              <a:t> Analysis</a:t>
            </a:r>
            <a:endParaRPr lang="en-GB" sz="1600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9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Motivation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97280" y="2186609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  <a:sym typeface="Wingdings 2" charset="0"/>
              </a:rPr>
              <a:t>Growing amount of data in social </a:t>
            </a:r>
            <a:r>
              <a:rPr lang="en-US" sz="2400" dirty="0" smtClean="0">
                <a:solidFill>
                  <a:srgbClr val="595959"/>
                </a:solidFill>
                <a:latin typeface="News Gothic MT" charset="0"/>
                <a:sym typeface="Wingdings 2" charset="0"/>
              </a:rPr>
              <a:t>networks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595959"/>
              </a:solidFill>
              <a:latin typeface="News Gothic MT" charset="0"/>
              <a:sym typeface="Wingdings 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  <a:sym typeface="Wingdings 2" charset="0"/>
              </a:rPr>
              <a:t>Visualizing the data under different aspects can make it easier to make sense of the </a:t>
            </a:r>
            <a:r>
              <a:rPr lang="en-US" sz="2400" dirty="0" smtClean="0">
                <a:solidFill>
                  <a:srgbClr val="595959"/>
                </a:solidFill>
                <a:latin typeface="News Gothic MT" charset="0"/>
                <a:sym typeface="Wingdings 2" charset="0"/>
              </a:rPr>
              <a:t>data</a:t>
            </a:r>
          </a:p>
          <a:p>
            <a:pPr marL="342900" indent="-342900">
              <a:buFont typeface="Arial" charset="0"/>
              <a:buChar char="•"/>
            </a:pPr>
            <a:endParaRPr lang="de-DE" sz="2400" dirty="0">
              <a:solidFill>
                <a:srgbClr val="595959"/>
              </a:solidFill>
              <a:latin typeface="News Gothic MT" charset="0"/>
              <a:sym typeface="Wingdings 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  <a:sym typeface="Wingdings 2" charset="0"/>
              </a:rPr>
              <a:t>Interesting for users who want to analyze the contributions and their impacts in different social </a:t>
            </a:r>
            <a:r>
              <a:rPr lang="en-US" sz="2400" dirty="0" smtClean="0">
                <a:solidFill>
                  <a:srgbClr val="595959"/>
                </a:solidFill>
                <a:latin typeface="News Gothic MT" charset="0"/>
                <a:sym typeface="Wingdings 2" charset="0"/>
              </a:rPr>
              <a:t>networks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595959"/>
              </a:solidFill>
              <a:latin typeface="News Gothic MT" charset="0"/>
              <a:sym typeface="Wingdings 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  <a:sym typeface="Wingdings 2" charset="0"/>
              </a:rPr>
              <a:t>Interesting </a:t>
            </a:r>
            <a:r>
              <a:rPr lang="en-US" sz="2400" dirty="0">
                <a:solidFill>
                  <a:srgbClr val="595959"/>
                </a:solidFill>
                <a:latin typeface="News Gothic MT" charset="0"/>
              </a:rPr>
              <a:t>for users who want to have an overview of contributions of public persons</a:t>
            </a:r>
            <a:endParaRPr lang="de-DE" sz="2400" dirty="0">
              <a:solidFill>
                <a:srgbClr val="595959"/>
              </a:solidFill>
              <a:latin typeface="News Gothic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Research </a:t>
            </a:r>
            <a:r>
              <a:rPr lang="en-GB" b="1" dirty="0" smtClean="0">
                <a:solidFill>
                  <a:srgbClr val="0070C0"/>
                </a:solidFill>
              </a:rPr>
              <a:t>Questions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97280" y="2325756"/>
            <a:ext cx="10118476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News Gothic MT" charset="0"/>
                <a:sym typeface="Wingdings 2" charset="0"/>
              </a:rPr>
              <a:t>How can we visualize the contribution of a user in social networks?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News Gothic MT" charset="0"/>
                <a:sym typeface="Wingdings 2" charset="0"/>
              </a:rPr>
              <a:t>How can we interrelate the posts published by the same user?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News Gothic MT" charset="0"/>
              </a:rPr>
              <a:t>How can we find similar posts in different social networks?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Prototype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62539" y="2007704"/>
            <a:ext cx="1052788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6FB7D7"/>
              </a:solidFill>
              <a:latin typeface="Wingdings 2" charset="0"/>
              <a:sym typeface="Wingdings 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  <a:sym typeface="Wingdings 2" charset="0"/>
              </a:rPr>
              <a:t> Using data from files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  <a:sym typeface="Wingdings 2" charset="0"/>
              </a:rPr>
              <a:t> Data was retrieved from Facebook and Twitter, for 25 public  persons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latin typeface="News Gothic MT" charset="0"/>
              </a:rPr>
              <a:t>Using </a:t>
            </a:r>
            <a:r>
              <a:rPr lang="en-US" sz="2400" dirty="0" err="1">
                <a:solidFill>
                  <a:srgbClr val="595959"/>
                </a:solidFill>
                <a:latin typeface="News Gothic MT" charset="0"/>
              </a:rPr>
              <a:t>Django</a:t>
            </a:r>
            <a:r>
              <a:rPr lang="en-US" sz="2400" dirty="0">
                <a:solidFill>
                  <a:srgbClr val="595959"/>
                </a:solidFill>
                <a:latin typeface="News Gothic MT" charset="0"/>
              </a:rPr>
              <a:t> framework for building the application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</a:rPr>
              <a:t>Retrieving data: JavaScript and Python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</a:rPr>
              <a:t>Analyzing data: Python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News Gothic MT" charset="0"/>
              </a:rPr>
              <a:t>Visualizing data: JavaScript D3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7650" y="30973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Aspects of User Visualization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Contribution over time 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97280" y="2136307"/>
            <a:ext cx="10058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 How much did a user write?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 Starting point for analysing the corpus further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GB" sz="2400" dirty="0">
              <a:latin typeface="News Gothic MT" charset="0"/>
              <a:ea typeface="News Gothic MT" charset="0"/>
              <a:cs typeface="News Gothic MT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 Approach :</a:t>
            </a:r>
          </a:p>
          <a:p>
            <a:pPr marL="544068" lvl="1" indent="-342900">
              <a:buFont typeface="Arial" charset="0"/>
              <a:buChar char="•"/>
            </a:pP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Counting the number of posts for every month  for every social network</a:t>
            </a:r>
          </a:p>
          <a:p>
            <a:pPr marL="285750" indent="-285750">
              <a:buFont typeface="Arial" charset="0"/>
              <a:buChar char="•"/>
            </a:pPr>
            <a:endParaRPr lang="en-GB" dirty="0">
              <a:latin typeface="News Gothic MT" charset="0"/>
              <a:ea typeface="News Gothic MT" charset="0"/>
              <a:cs typeface="News Gothic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0" y="0"/>
            <a:ext cx="1090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1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Summary of posts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97280" y="2584174"/>
            <a:ext cx="10710407" cy="274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News Gothic MT" charset="0"/>
                <a:ea typeface="News Gothic MT" charset="0"/>
                <a:cs typeface="News Gothic MT" charset="0"/>
              </a:rPr>
              <a:t>What </a:t>
            </a: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did a user talk about?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buFont typeface="Arial" charset="0"/>
              <a:buChar char="•"/>
            </a:pPr>
            <a:r>
              <a:rPr lang="en-GB" sz="2400" dirty="0" smtClean="0">
                <a:latin typeface="News Gothic MT" charset="0"/>
                <a:ea typeface="News Gothic MT" charset="0"/>
                <a:cs typeface="News Gothic MT" charset="0"/>
              </a:rPr>
              <a:t>Visualizing the content of posts gives </a:t>
            </a: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us a </a:t>
            </a:r>
            <a:r>
              <a:rPr lang="en-GB" sz="2400" dirty="0" smtClean="0">
                <a:latin typeface="News Gothic MT" charset="0"/>
                <a:ea typeface="News Gothic MT" charset="0"/>
                <a:cs typeface="News Gothic MT" charset="0"/>
              </a:rPr>
              <a:t>summary about </a:t>
            </a: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the corpus without </a:t>
            </a:r>
            <a:r>
              <a:rPr lang="en-GB" sz="2400" dirty="0" smtClean="0">
                <a:latin typeface="News Gothic MT" charset="0"/>
                <a:ea typeface="News Gothic MT" charset="0"/>
                <a:cs typeface="News Gothic MT" charset="0"/>
              </a:rPr>
              <a:t> reading </a:t>
            </a: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all the contributions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sz="2400" dirty="0" smtClean="0">
                <a:latin typeface="News Gothic MT" charset="0"/>
                <a:ea typeface="News Gothic MT" charset="0"/>
                <a:cs typeface="News Gothic MT" charset="0"/>
              </a:rPr>
              <a:t>Adapted </a:t>
            </a: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from http://</a:t>
            </a:r>
            <a:r>
              <a:rPr lang="en-GB" sz="2400" dirty="0" err="1">
                <a:latin typeface="News Gothic MT" charset="0"/>
                <a:ea typeface="News Gothic MT" charset="0"/>
                <a:cs typeface="News Gothic MT" charset="0"/>
              </a:rPr>
              <a:t>textexture.com</a:t>
            </a:r>
            <a:r>
              <a:rPr lang="en-GB" sz="2400" dirty="0">
                <a:latin typeface="News Gothic MT" charset="0"/>
                <a:ea typeface="News Gothic MT" charset="0"/>
                <a:cs typeface="News Gothic MT" charset="0"/>
              </a:rPr>
              <a:t>/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1122</Words>
  <Application>Microsoft Macintosh PowerPoint</Application>
  <PresentationFormat>Breitbild</PresentationFormat>
  <Paragraphs>167</Paragraphs>
  <Slides>28</Slides>
  <Notes>12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Cambria Math</vt:lpstr>
      <vt:lpstr>News Gothic MT</vt:lpstr>
      <vt:lpstr>Wingdings</vt:lpstr>
      <vt:lpstr>Wingdings 2</vt:lpstr>
      <vt:lpstr>Arial</vt:lpstr>
      <vt:lpstr>Rückblick</vt:lpstr>
      <vt:lpstr>Visualizing the contributions of an user in the Social Web</vt:lpstr>
      <vt:lpstr>Outline</vt:lpstr>
      <vt:lpstr>Motivation </vt:lpstr>
      <vt:lpstr>Research Questions </vt:lpstr>
      <vt:lpstr>Prototype </vt:lpstr>
      <vt:lpstr>Aspects of User Visualization</vt:lpstr>
      <vt:lpstr>Contribution over time </vt:lpstr>
      <vt:lpstr>PowerPoint-Präsentation</vt:lpstr>
      <vt:lpstr>Summary of posts</vt:lpstr>
      <vt:lpstr>Summary of posts</vt:lpstr>
      <vt:lpstr>PowerPoint-Präsentation</vt:lpstr>
      <vt:lpstr>PowerPoint-Präsentation</vt:lpstr>
      <vt:lpstr>Topic Models </vt:lpstr>
      <vt:lpstr>Latent Dirichlet Allocation (LDA)  </vt:lpstr>
      <vt:lpstr>LDA Example</vt:lpstr>
      <vt:lpstr>Non-negative Matrix Factorization</vt:lpstr>
      <vt:lpstr>Topic Models- Visualization</vt:lpstr>
      <vt:lpstr>PowerPoint-Präsentation</vt:lpstr>
      <vt:lpstr>PowerPoint-Präsentation</vt:lpstr>
      <vt:lpstr>Impact of posts </vt:lpstr>
      <vt:lpstr>Finding similar posts</vt:lpstr>
      <vt:lpstr>Finding similar posts</vt:lpstr>
      <vt:lpstr>PowerPoint-Präsentation</vt:lpstr>
      <vt:lpstr>Impact of posts</vt:lpstr>
      <vt:lpstr>Demo</vt:lpstr>
      <vt:lpstr>Conclusion &amp; Further Work </vt:lpstr>
      <vt:lpstr>Thank you for your attention!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contributions of an user in the Social Web</dc:title>
  <dc:creator>Maria Schmidt</dc:creator>
  <cp:lastModifiedBy>Maria Schmidt</cp:lastModifiedBy>
  <cp:revision>45</cp:revision>
  <dcterms:created xsi:type="dcterms:W3CDTF">2016-05-17T12:18:05Z</dcterms:created>
  <dcterms:modified xsi:type="dcterms:W3CDTF">2016-05-19T14:31:18Z</dcterms:modified>
</cp:coreProperties>
</file>