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4" r:id="rId2"/>
    <p:sldId id="316" r:id="rId3"/>
    <p:sldId id="338" r:id="rId4"/>
    <p:sldId id="339" r:id="rId5"/>
    <p:sldId id="340" r:id="rId6"/>
    <p:sldId id="341" r:id="rId7"/>
    <p:sldId id="342" r:id="rId8"/>
    <p:sldId id="344" r:id="rId9"/>
    <p:sldId id="345" r:id="rId10"/>
    <p:sldId id="346" r:id="rId11"/>
    <p:sldId id="366" r:id="rId12"/>
    <p:sldId id="350" r:id="rId13"/>
    <p:sldId id="367" r:id="rId14"/>
    <p:sldId id="368" r:id="rId15"/>
    <p:sldId id="369" r:id="rId16"/>
    <p:sldId id="370" r:id="rId17"/>
    <p:sldId id="371" r:id="rId18"/>
    <p:sldId id="365" r:id="rId19"/>
    <p:sldId id="360" r:id="rId20"/>
    <p:sldId id="353" r:id="rId21"/>
    <p:sldId id="361" r:id="rId22"/>
    <p:sldId id="354" r:id="rId23"/>
    <p:sldId id="372" r:id="rId24"/>
    <p:sldId id="355" r:id="rId25"/>
    <p:sldId id="356" r:id="rId26"/>
    <p:sldId id="362" r:id="rId27"/>
    <p:sldId id="363" r:id="rId2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4317" autoAdjust="0"/>
  </p:normalViewPr>
  <p:slideViewPr>
    <p:cSldViewPr snapToObjects="1">
      <p:cViewPr varScale="1">
        <p:scale>
          <a:sx n="79" d="100"/>
          <a:sy n="79" d="100"/>
        </p:scale>
        <p:origin x="-852" y="-8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95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7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7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61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8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9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107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9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9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91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25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3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29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4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18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org/mongodb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450" y="2211710"/>
            <a:ext cx="8236766" cy="592650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19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19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中可以建立多个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的默认数据库为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，该数据库存储在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的单个实例可以容纳多个独立的数据库，每一个都有自己的集合和权限，不同的数据库也放置在不同的文件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个文档组成集合，而多个集合组成了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4450" indent="-34290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show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命令可以显示所有数据的列表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80000"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417357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关于数据库的命名需要注意以下几点：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不能是空字符串（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"")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不能含有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和空字符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数据库名字区分大小写（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建议数据库名全部使用小写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名字长度最多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不要与系统保留的数据库名字相同，这些数据库包括：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6336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2133675"/>
            <a:ext cx="7948734" cy="592650"/>
          </a:xfrm>
          <a:noFill/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</a:pP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2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组，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RDBMS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的表格。</a:t>
            </a: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集合存在于数据库中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，没有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固定的结构，这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集合可以插入不同格式和类型的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300" indent="-285750" algn="l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数据类型较多，有字符型、整型、布尔型、双精度等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8902" y="843558"/>
            <a:ext cx="7745545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合法的集合名：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集合名不能是空字符串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集合名不能含有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字符（空字符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，（表示集合名的结尾）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集合名不能以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，此前缀是系统本身保留的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集合名中不能包含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字符（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注：可包含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　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02434"/>
            <a:ext cx="7053668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最核心的概念，本质是一种类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是一种类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的二进制格式数据，它可以理解为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基础上添加了一些新的数据类型，包括日期、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是由一组组键值对组成，它具有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轻量性、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可遍历性和高效性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三个特征。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可遍历性是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作为数据存储的主要原因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BSON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http://bsonspec.org/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4408" r="21250" b="9584"/>
          <a:stretch/>
        </p:blipFill>
        <p:spPr bwMode="auto">
          <a:xfrm>
            <a:off x="6574773" y="2427734"/>
            <a:ext cx="1984665" cy="24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1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文档时需要注意以下问题：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中写操作的原子性限制在文档级别，对文档的保存、修改、删除等都是原子操作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单个文档占用的存储空间不能超过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保持文档被插入时键值对的顺序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SzPct val="8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关于文档键的命名需要注意以下几点：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是系统保留的关键字，它是默认的主键，该值在集合中必须唯一，且不可修改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或空字符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。（这个字符用于表示键的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不能以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（点号）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键是区分大小写的且不能重复 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{foo:1,Foo:1}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文档与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636" y="702434"/>
            <a:ext cx="7791820" cy="4173572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把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数据库名添加到集合名字前面，中间用点号连接，得到集合的完全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限定名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命名空间，例如：命名空间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需要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说明的是，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还可以出现在集合名字中，例如：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parent.subling0,parent.subling2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subling0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subling2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集合看作是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集合的子集合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使用子集合可以使我们更好的组织数据，使数据的结构更加清晰明了。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5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648" y="1091802"/>
            <a:ext cx="5904656" cy="165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、数据缓存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格式的数据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、高伸缩性场景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、弱事务型业务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971600" y="3075806"/>
            <a:ext cx="7488832" cy="122822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71550" indent="0" algn="ctr" defTabSz="309547" eaLnBrk="1" hangingPunct="1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cs typeface="+mn-cs"/>
                <a:sym typeface="Helvetica Light"/>
              </a:defRPr>
            </a:lvl1pPr>
            <a:lvl2pPr marL="171450" indent="0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更多适合于大数据量、高并发、弱事务的互联网应用，其内置的水平扩展机制提供了从几百万到十亿级别的数据处理能力，可以很好的满足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Web2.0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和移动互联网应用的数据存储要求。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MongoDB</a:t>
            </a:r>
            <a:endParaRPr lang="zh-CN" altLang="en-US" dirty="0" smtClean="0"/>
          </a:p>
        </p:txBody>
      </p:sp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762000" y="608755"/>
            <a:ext cx="289374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</a:t>
            </a:r>
            <a:r>
              <a:rPr lang="zh-CN" altLang="en-US" b="1" dirty="0">
                <a:solidFill>
                  <a:schemeClr val="bg1"/>
                </a:solidFill>
              </a:rPr>
              <a:t>平台安装 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792114" y="1189571"/>
            <a:ext cx="6019800" cy="1181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提供了可用于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位系统的预编译二进制包，你可以从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官网下载安装，</a:t>
            </a:r>
            <a:r>
              <a:rPr lang="zh-CN" alt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sz="18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预编译二进制包下载地址：</a:t>
            </a:r>
            <a:r>
              <a:rPr lang="zh-CN" altLang="zh-CN" sz="1800" u="sng" dirty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</a:t>
            </a:r>
            <a:r>
              <a:rPr lang="zh-CN" altLang="zh-CN" sz="1800" u="sng" dirty="0" smtClean="0">
                <a:solidFill>
                  <a:srgbClr val="64854C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downloads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785664" y="2476500"/>
            <a:ext cx="264687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Linux</a:t>
            </a:r>
            <a:r>
              <a:rPr lang="zh-CN" altLang="en-US" b="1" dirty="0">
                <a:solidFill>
                  <a:schemeClr val="bg1"/>
                </a:solidFill>
              </a:rPr>
              <a:t>平台安装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57350" name="矩形 6"/>
          <p:cNvSpPr>
            <a:spLocks noChangeArrowheads="1"/>
          </p:cNvSpPr>
          <p:nvPr/>
        </p:nvSpPr>
        <p:spPr bwMode="auto">
          <a:xfrm>
            <a:off x="762000" y="2800350"/>
            <a:ext cx="685800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平台上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位的安装包，你可以在官网下载安装包。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sz="1800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http://www.mongodb.org/downloads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51" name="矩形 7"/>
          <p:cNvSpPr>
            <a:spLocks noChangeArrowheads="1"/>
          </p:cNvSpPr>
          <p:nvPr/>
        </p:nvSpPr>
        <p:spPr bwMode="auto">
          <a:xfrm>
            <a:off x="750924" y="4139884"/>
            <a:ext cx="21531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 </a:t>
            </a:r>
            <a:r>
              <a:rPr lang="en-US" altLang="zh-CN" b="1" dirty="0">
                <a:solidFill>
                  <a:schemeClr val="bg1"/>
                </a:solidFill>
              </a:rPr>
              <a:t>MongoDB</a:t>
            </a:r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57352" name="矩形 8"/>
          <p:cNvSpPr>
            <a:spLocks noChangeArrowheads="1"/>
          </p:cNvSpPr>
          <p:nvPr/>
        </p:nvSpPr>
        <p:spPr bwMode="auto">
          <a:xfrm>
            <a:off x="609600" y="4501381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只需要在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安装目录的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目录下执行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470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数据库介绍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程序访问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8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MongoDB shell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18120" y="699542"/>
            <a:ext cx="6934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、连接服务器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shell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来连接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mongodb://localhost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01134" y="1707654"/>
            <a:ext cx="648072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、登陆数据库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用户名和密码连接登陆到指定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mongodb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admin:123456@localhost/test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98013" y="2643758"/>
            <a:ext cx="648072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、创建数据库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语法格式：</a:t>
            </a:r>
            <a:r>
              <a:rPr lang="zh-CN" altLang="zh-CN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DATABASE_NAME</a:t>
            </a:r>
            <a:r>
              <a:rPr lang="zh-CN" altLang="zh-CN" dirty="0"/>
              <a:t> 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18410" y="3291830"/>
            <a:ext cx="6480720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插入数据的时候，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会自动创建对应的集合。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18120" y="4158615"/>
            <a:ext cx="648072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、插入文档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COLLECTION_NAME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zh-CN" altLang="zh-CN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sz="1800" dirty="0"/>
              <a:t> 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Shell</a:t>
            </a:r>
            <a:r>
              <a:rPr lang="zh-CN" altLang="en-US" dirty="0"/>
              <a:t>访问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296" y="699542"/>
            <a:ext cx="8072982" cy="2854731"/>
          </a:xfrm>
        </p:spPr>
        <p:txBody>
          <a:bodyPr/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权限数据库，如果创建新用户，将该用户添加到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    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数据库中，那么该用户就自动继承了所有数据库的权限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数据库：用来存储本地服务器的任意集合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数据库：使用分片模式时，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用于保存分片信息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数据库：测试数据库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9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4888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、环境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程序中如果要使用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，需要确保已经安装了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环境及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 jar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包，下载地址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https://repo1.maven.org/maven2/org/mongodb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请确保下载最新版本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mongodb-driver-core.jar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在你的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0852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87450" y="627534"/>
            <a:ext cx="177965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57313"/>
            <a:ext cx="821848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3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4077" y="551808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712" y="551808"/>
            <a:ext cx="765157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可以使用</a:t>
            </a:r>
            <a:r>
              <a:rPr lang="en-US" altLang="zh-CN" dirty="0" err="1">
                <a:solidFill>
                  <a:schemeClr val="bg1"/>
                </a:solidFill>
              </a:rPr>
              <a:t>com.mongodb.DB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r>
              <a:rPr lang="en-US" altLang="zh-CN" dirty="0" err="1">
                <a:solidFill>
                  <a:schemeClr val="bg1"/>
                </a:solidFill>
              </a:rPr>
              <a:t>createCollection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来创建集合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809750"/>
            <a:ext cx="81327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4524" y="627534"/>
            <a:ext cx="15343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</a:rPr>
              <a:t>、插入</a:t>
            </a:r>
            <a:r>
              <a:rPr lang="zh-CN" altLang="en-US" b="1" dirty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30234" y="627534"/>
            <a:ext cx="752228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com.mongodb.client.MongoCollection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 err="1">
                <a:solidFill>
                  <a:schemeClr val="bg1"/>
                </a:solidFill>
              </a:rPr>
              <a:t>insertOne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方法来插入一个文档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425"/>
            <a:ext cx="777081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7574" y="978573"/>
            <a:ext cx="7722858" cy="34506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源自“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humongous”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（意为“巨大无比”）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语言编写的，是一个基于分布式文件存储的开源数据库系统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高负载的情况下，添加更多的节点，可以保证服务器性能。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旨在为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应用提供可扩展的高性能数据存储解决方案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官方网站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https://www.mongodb.com/</a:t>
            </a: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源项目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https://github.com/mongodb/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http://dl.mongodb.org/dl/win32/x86_64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513" r="10908" b="5170"/>
          <a:stretch/>
        </p:blipFill>
        <p:spPr bwMode="auto">
          <a:xfrm>
            <a:off x="6208488" y="2998975"/>
            <a:ext cx="2835205" cy="103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570" y="863937"/>
            <a:ext cx="8303379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将数据存储为一个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，数据结构由键值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(key=&gt;value)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对组成。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文档类似于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对象。字段值可以包含其他文档，数组及文档数组。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 descr="http://www.runoob.com/wp-content/uploads/2013/10/crud-annotated-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067694"/>
            <a:ext cx="700127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559" y="870561"/>
            <a:ext cx="7749861" cy="3564396"/>
          </a:xfrm>
        </p:spPr>
        <p:txBody>
          <a:bodyPr>
            <a:normAutofit fontScale="850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主要特点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了一个面向文档存储，操作起来比较简单和容易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可以设置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任何属性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的索引来实现更快的排序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具有较好的水平可扩展性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支持丰富的查询表达式，可轻易查询文档中内嵌的对象及数组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可以实现替换完成的文档（数据）或者一些指定的数据字段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Map/Reduce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主要是用来对数据进行批量处理和聚合操作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支持各种编程语言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:RUBY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等语言</a:t>
            </a:r>
          </a:p>
          <a:p>
            <a:pPr>
              <a:lnSpc>
                <a:spcPct val="170000"/>
              </a:lnSpc>
              <a:buClrTx/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安装简单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07604" y="789552"/>
            <a:ext cx="603941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71113"/>
              </p:ext>
            </p:extLst>
          </p:nvPr>
        </p:nvGraphicFramePr>
        <p:xfrm>
          <a:off x="1386628" y="1347614"/>
          <a:ext cx="6687743" cy="3312365"/>
        </p:xfrm>
        <a:graphic>
          <a:graphicData uri="http://schemas.openxmlformats.org/drawingml/2006/table">
            <a:tbl>
              <a:tblPr/>
              <a:tblGrid>
                <a:gridCol w="1955197"/>
                <a:gridCol w="2162567"/>
                <a:gridCol w="2569979"/>
              </a:tblGrid>
              <a:tr h="309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术语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概念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25052" marR="25052" marT="18788" marB="187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collection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数据库表</a:t>
                      </a:r>
                      <a:r>
                        <a:rPr lang="en-US" altLang="zh-CN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document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数据记录行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column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field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数据字段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812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76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table joins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表连接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419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altLang="zh-CN" sz="15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自动将</a:t>
                      </a:r>
                      <a:r>
                        <a:rPr lang="en-US" altLang="zh-CN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_id</a:t>
                      </a: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字段设置为主键</a:t>
                      </a:r>
                    </a:p>
                  </a:txBody>
                  <a:tcPr marL="41753" marR="41753" marT="43840" marB="4384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52700"/>
              </p:ext>
            </p:extLst>
          </p:nvPr>
        </p:nvGraphicFramePr>
        <p:xfrm>
          <a:off x="791580" y="870561"/>
          <a:ext cx="7010400" cy="84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2130"/>
                <a:gridCol w="1793358"/>
                <a:gridCol w="2202712"/>
                <a:gridCol w="685800"/>
                <a:gridCol w="1676400"/>
              </a:tblGrid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user_name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email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 Hanks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mark@abc.com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Los</a:t>
                      </a:r>
                      <a:r>
                        <a:rPr lang="en-US" altLang="zh-CN" sz="1400" baseline="0" dirty="0" smtClean="0"/>
                        <a:t> Angeles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1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 Peter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richard@abc.com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Dallas</a:t>
                      </a:r>
                      <a:endParaRPr lang="zh-CN" altLang="en-US" sz="1400" dirty="0"/>
                    </a:p>
                  </a:txBody>
                  <a:tcPr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19200" y="2201466"/>
            <a:ext cx="6705600" cy="2883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81641" tIns="40821" rIns="81641" bIns="40821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("5146bb52d8524270060001f3"),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"age": 25,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"city": "Los Angeles",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 "email": "mark@abc.com",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          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"Mark Hanks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{	"_id": </a:t>
            </a:r>
            <a:r>
              <a:rPr lang="en-US" altLang="zh-CN" sz="1400" dirty="0" err="1">
                <a:solidFill>
                  <a:schemeClr val="bg1"/>
                </a:solidFill>
              </a:rPr>
              <a:t>ObjectId</a:t>
            </a:r>
            <a:r>
              <a:rPr lang="en-US" altLang="zh-CN" sz="1400" dirty="0">
                <a:solidFill>
                  <a:schemeClr val="bg1"/>
                </a:solidFill>
              </a:rPr>
              <a:t>("5146bb52d8524270060001f2"),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"age": 31,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"city": "Dallas",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"email": "richard@abc.com",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	"</a:t>
            </a:r>
            <a:r>
              <a:rPr lang="en-US" altLang="zh-CN" sz="1400" dirty="0" err="1">
                <a:solidFill>
                  <a:schemeClr val="bg1"/>
                </a:solidFill>
              </a:rPr>
              <a:t>user_name</a:t>
            </a:r>
            <a:r>
              <a:rPr lang="en-US" altLang="zh-CN" sz="1400" dirty="0">
                <a:solidFill>
                  <a:schemeClr val="bg1"/>
                </a:solidFill>
              </a:rPr>
              <a:t>": "Richard Peter "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393356" y="789552"/>
            <a:ext cx="8427115" cy="12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1" tIns="40821" rIns="81641" bIns="40821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在一个关系型数据库中，一篇博客（包含文章内容、评论、评论的投票）会被打散在多张数据表中。在文档数据库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中，能用一个文档来表示一篇博客， 评论与投票作为文档数组，放在正文主文档中。这样数据更易于管理，消除了传统关系型数据库中影响性能和水平扩展性的“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JOIN”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</a:p>
        </p:txBody>
      </p:sp>
      <p:sp>
        <p:nvSpPr>
          <p:cNvPr id="51204" name="文本框 3"/>
          <p:cNvSpPr txBox="1">
            <a:spLocks noChangeArrowheads="1"/>
          </p:cNvSpPr>
          <p:nvPr/>
        </p:nvSpPr>
        <p:spPr bwMode="auto">
          <a:xfrm>
            <a:off x="1346200" y="2228851"/>
            <a:ext cx="1047750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author:</a:t>
            </a:r>
          </a:p>
        </p:txBody>
      </p:sp>
      <p:sp>
        <p:nvSpPr>
          <p:cNvPr id="51205" name="文本框 4"/>
          <p:cNvSpPr txBox="1">
            <a:spLocks noChangeArrowheads="1"/>
          </p:cNvSpPr>
          <p:nvPr/>
        </p:nvSpPr>
        <p:spPr bwMode="auto">
          <a:xfrm>
            <a:off x="1193800" y="2971801"/>
            <a:ext cx="1284288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blogposts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1206" name="文本框 6"/>
          <p:cNvSpPr txBox="1">
            <a:spLocks noChangeArrowheads="1"/>
          </p:cNvSpPr>
          <p:nvPr/>
        </p:nvSpPr>
        <p:spPr bwMode="auto">
          <a:xfrm>
            <a:off x="1117600" y="3771901"/>
            <a:ext cx="1381125" cy="37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1" tIns="40821" rIns="81641" bIns="4082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comments:</a:t>
            </a:r>
          </a:p>
        </p:txBody>
      </p:sp>
      <p:pic>
        <p:nvPicPr>
          <p:cNvPr id="51207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171701"/>
            <a:ext cx="3213100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800350"/>
            <a:ext cx="538480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tab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771900"/>
            <a:ext cx="4438650" cy="73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7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数据库介绍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351322"/>
            <a:ext cx="547260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“id”:1,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author”:”Jane</a:t>
            </a:r>
            <a:r>
              <a:rPr lang="en-US" altLang="zh-CN" sz="1800" dirty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 err="1">
                <a:solidFill>
                  <a:schemeClr val="bg1"/>
                </a:solidFill>
              </a:rPr>
              <a:t>blogposts</a:t>
            </a:r>
            <a:r>
              <a:rPr lang="en-US" altLang="zh-CN" sz="1800" dirty="0">
                <a:solidFill>
                  <a:schemeClr val="bg1"/>
                </a:solidFill>
              </a:rPr>
              <a:t>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“tile”:”</a:t>
            </a:r>
            <a:r>
              <a:rPr lang="en-US" altLang="zh-CN" sz="1800" dirty="0" err="1">
                <a:solidFill>
                  <a:schemeClr val="bg1"/>
                </a:solidFill>
              </a:rPr>
              <a:t>MyFirstPost</a:t>
            </a:r>
            <a:r>
              <a:rPr lang="en-US" altLang="zh-CN" sz="1800" dirty="0">
                <a:solidFill>
                  <a:schemeClr val="bg1"/>
                </a:solidFill>
              </a:rPr>
              <a:t>”, “comment”:{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                                                  “</a:t>
            </a:r>
            <a:r>
              <a:rPr lang="en-US" altLang="zh-CN" sz="1800" dirty="0" err="1">
                <a:solidFill>
                  <a:schemeClr val="bg1"/>
                </a:solidFill>
              </a:rPr>
              <a:t>by”:”Ada</a:t>
            </a:r>
            <a:r>
              <a:rPr lang="en-US" altLang="zh-CN" sz="1800" dirty="0" smtClean="0">
                <a:solidFill>
                  <a:schemeClr val="bg1"/>
                </a:solidFill>
              </a:rPr>
              <a:t>”,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text</a:t>
            </a:r>
            <a:r>
              <a:rPr lang="en-US" altLang="zh-CN" sz="1800" dirty="0" err="1">
                <a:solidFill>
                  <a:schemeClr val="bg1"/>
                </a:solidFill>
              </a:rPr>
              <a:t>”:”Good</a:t>
            </a:r>
            <a:r>
              <a:rPr lang="en-US" altLang="zh-CN" sz="1800" dirty="0">
                <a:solidFill>
                  <a:schemeClr val="bg1"/>
                </a:solidFill>
              </a:rPr>
              <a:t> post”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altLang="zh-CN" sz="1800" dirty="0">
                <a:solidFill>
                  <a:schemeClr val="bg1"/>
                </a:solidFill>
              </a:rPr>
              <a:t>}        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              }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}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699542"/>
            <a:ext cx="87129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关系数据库中的其中一条记录，在文档数据库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中的存储方式类似如下：</a:t>
            </a:r>
          </a:p>
        </p:txBody>
      </p:sp>
    </p:spTree>
    <p:extLst>
      <p:ext uri="{BB962C8B-B14F-4D97-AF65-F5344CB8AC3E}">
        <p14:creationId xmlns:p14="http://schemas.microsoft.com/office/powerpoint/2010/main" val="2141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53585F"/>
    </a:dk2>
    <a:lt2>
      <a:srgbClr val="DCDEE0"/>
    </a:lt2>
    <a:accent1>
      <a:srgbClr val="0065C1"/>
    </a:accent1>
    <a:accent2>
      <a:srgbClr val="00A6AC"/>
    </a:accent2>
    <a:accent3>
      <a:srgbClr val="308B16"/>
    </a:accent3>
    <a:accent4>
      <a:srgbClr val="BC8027"/>
    </a:accent4>
    <a:accent5>
      <a:srgbClr val="971817"/>
    </a:accent5>
    <a:accent6>
      <a:srgbClr val="5747C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1438</Words>
  <Application>Microsoft Office PowerPoint</Application>
  <PresentationFormat>全屏显示(16:9)</PresentationFormat>
  <Paragraphs>206</Paragraphs>
  <Slides>27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Black</vt:lpstr>
      <vt:lpstr> MongoDB 简介</vt:lpstr>
      <vt:lpstr>本章大纲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MongoDB数据库介绍</vt:lpstr>
      <vt:lpstr>MongoDB文档与集合-命名空间</vt:lpstr>
      <vt:lpstr>适用场景</vt:lpstr>
      <vt:lpstr>本章大纲</vt:lpstr>
      <vt:lpstr> 安装MongoDB</vt:lpstr>
      <vt:lpstr>本章大纲</vt:lpstr>
      <vt:lpstr>使用MongoDB shell访问MongoDB</vt:lpstr>
      <vt:lpstr>使用MongoDB Shell访问MongoDB</vt:lpstr>
      <vt:lpstr>使用Java访问MongoDB</vt:lpstr>
      <vt:lpstr>使用Java访问MongoDB</vt:lpstr>
      <vt:lpstr>使用Java访问MongoDB</vt:lpstr>
      <vt:lpstr>使用Java访问MongoDB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370</cp:revision>
  <dcterms:created xsi:type="dcterms:W3CDTF">2015-03-23T11:35:35Z</dcterms:created>
  <dcterms:modified xsi:type="dcterms:W3CDTF">2019-02-26T09:00:00Z</dcterms:modified>
</cp:coreProperties>
</file>