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Lst>
  <p:notesMasterIdLst>
    <p:notesMasterId r:id="rId3"/>
  </p:notesMasterIdLst>
  <p:sldIdLst>
    <p:sldId id="256" r:id="rId2"/>
  </p:sldIdLst>
  <p:sldSz cx="32918400" cy="43548300"/>
  <p:notesSz cx="6858000" cy="9144000"/>
  <p:defaultTextStyle>
    <a:defPPr>
      <a:defRPr lang="en-US"/>
    </a:defPPr>
    <a:lvl1pPr algn="l" defTabSz="457200"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indent="457200" algn="l" defTabSz="457200"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indent="914400" algn="l" defTabSz="457200"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indent="1371600" algn="l" defTabSz="457200"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indent="1828800" algn="l" defTabSz="457200" rtl="0" fontAlgn="base" hangingPunct="0">
      <a:spcBef>
        <a:spcPct val="0"/>
      </a:spcBef>
      <a:spcAft>
        <a:spcPct val="0"/>
      </a:spcAft>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defaultTextStyle>
  <p:extLst>
    <p:ext uri="{EFAFB233-063F-42B5-8137-9DF3F51BA10A}">
      <p15:sldGuideLst xmlns:p15="http://schemas.microsoft.com/office/powerpoint/2012/main">
        <p15:guide id="1" orient="horz" pos="13716">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p:cViewPr>
        <p:scale>
          <a:sx n="39" d="100"/>
          <a:sy n="39" d="100"/>
        </p:scale>
        <p:origin x="808" y="-5848"/>
      </p:cViewPr>
      <p:guideLst>
        <p:guide orient="horz" pos="13716"/>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0" u="sng" dirty="0">
                <a:solidFill>
                  <a:schemeClr val="tx1"/>
                </a:solidFill>
                <a:latin typeface="Times New Roman" panose="02020603050405020304" pitchFamily="18" charset="0"/>
                <a:cs typeface="Times New Roman" panose="02020603050405020304" pitchFamily="18" charset="0"/>
              </a:rPr>
              <a:t>Health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Cluster 1</c:v>
                </c:pt>
              </c:strCache>
            </c:strRef>
          </c:tx>
          <c:spPr>
            <a:solidFill>
              <a:schemeClr val="accent1"/>
            </a:solidFill>
            <a:ln>
              <a:noFill/>
            </a:ln>
            <a:effectLst/>
          </c:spPr>
          <c:invertIfNegative val="0"/>
          <c:cat>
            <c:strRef>
              <c:f>Sheet1!$A$2:$A$7</c:f>
              <c:strCache>
                <c:ptCount val="6"/>
                <c:pt idx="0">
                  <c:v>Excellent</c:v>
                </c:pt>
                <c:pt idx="1">
                  <c:v>Good</c:v>
                </c:pt>
                <c:pt idx="2">
                  <c:v>Marginal</c:v>
                </c:pt>
                <c:pt idx="3">
                  <c:v>Neutral</c:v>
                </c:pt>
                <c:pt idx="4">
                  <c:v>Poor</c:v>
                </c:pt>
                <c:pt idx="5">
                  <c:v>Not available</c:v>
                </c:pt>
              </c:strCache>
            </c:strRef>
          </c:cat>
          <c:val>
            <c:numRef>
              <c:f>Sheet1!$B$2:$B$7</c:f>
              <c:numCache>
                <c:formatCode>0.00%</c:formatCode>
                <c:ptCount val="6"/>
                <c:pt idx="0" formatCode="0%">
                  <c:v>0.2</c:v>
                </c:pt>
                <c:pt idx="1">
                  <c:v>0.313</c:v>
                </c:pt>
                <c:pt idx="2">
                  <c:v>0.13600000000000001</c:v>
                </c:pt>
                <c:pt idx="3">
                  <c:v>0.30199999999999999</c:v>
                </c:pt>
                <c:pt idx="4">
                  <c:v>4.8000000000000001E-2</c:v>
                </c:pt>
                <c:pt idx="5">
                  <c:v>1E-3</c:v>
                </c:pt>
              </c:numCache>
            </c:numRef>
          </c:val>
          <c:extLst>
            <c:ext xmlns:c16="http://schemas.microsoft.com/office/drawing/2014/chart" uri="{C3380CC4-5D6E-409C-BE32-E72D297353CC}">
              <c16:uniqueId val="{00000000-8D6F-6049-8175-9DF58CD2BB38}"/>
            </c:ext>
          </c:extLst>
        </c:ser>
        <c:ser>
          <c:idx val="1"/>
          <c:order val="1"/>
          <c:tx>
            <c:strRef>
              <c:f>Sheet1!$C$1</c:f>
              <c:strCache>
                <c:ptCount val="1"/>
                <c:pt idx="0">
                  <c:v>Cluster 2</c:v>
                </c:pt>
              </c:strCache>
            </c:strRef>
          </c:tx>
          <c:spPr>
            <a:solidFill>
              <a:srgbClr val="00B050"/>
            </a:solidFill>
            <a:ln>
              <a:noFill/>
            </a:ln>
            <a:effectLst/>
          </c:spPr>
          <c:invertIfNegative val="0"/>
          <c:cat>
            <c:strRef>
              <c:f>Sheet1!$A$2:$A$7</c:f>
              <c:strCache>
                <c:ptCount val="6"/>
                <c:pt idx="0">
                  <c:v>Excellent</c:v>
                </c:pt>
                <c:pt idx="1">
                  <c:v>Good</c:v>
                </c:pt>
                <c:pt idx="2">
                  <c:v>Marginal</c:v>
                </c:pt>
                <c:pt idx="3">
                  <c:v>Neutral</c:v>
                </c:pt>
                <c:pt idx="4">
                  <c:v>Poor</c:v>
                </c:pt>
                <c:pt idx="5">
                  <c:v>Not available</c:v>
                </c:pt>
              </c:strCache>
            </c:strRef>
          </c:cat>
          <c:val>
            <c:numRef>
              <c:f>Sheet1!$C$2:$C$7</c:f>
              <c:numCache>
                <c:formatCode>0%</c:formatCode>
                <c:ptCount val="6"/>
                <c:pt idx="0" formatCode="0.00%">
                  <c:v>0.20899999999999999</c:v>
                </c:pt>
                <c:pt idx="1">
                  <c:v>0.31</c:v>
                </c:pt>
                <c:pt idx="2">
                  <c:v>0.14000000000000001</c:v>
                </c:pt>
                <c:pt idx="3" formatCode="0.00%">
                  <c:v>0.29199999999999998</c:v>
                </c:pt>
                <c:pt idx="4" formatCode="0.00%">
                  <c:v>4.9000000000000002E-2</c:v>
                </c:pt>
                <c:pt idx="5">
                  <c:v>0</c:v>
                </c:pt>
              </c:numCache>
            </c:numRef>
          </c:val>
          <c:extLst>
            <c:ext xmlns:c16="http://schemas.microsoft.com/office/drawing/2014/chart" uri="{C3380CC4-5D6E-409C-BE32-E72D297353CC}">
              <c16:uniqueId val="{00000001-8D6F-6049-8175-9DF58CD2BB38}"/>
            </c:ext>
          </c:extLst>
        </c:ser>
        <c:ser>
          <c:idx val="2"/>
          <c:order val="2"/>
          <c:tx>
            <c:strRef>
              <c:f>Sheet1!$D$1</c:f>
              <c:strCache>
                <c:ptCount val="1"/>
                <c:pt idx="0">
                  <c:v>Cluster 3</c:v>
                </c:pt>
              </c:strCache>
            </c:strRef>
          </c:tx>
          <c:spPr>
            <a:solidFill>
              <a:srgbClr val="FF0000"/>
            </a:solidFill>
            <a:ln>
              <a:noFill/>
            </a:ln>
            <a:effectLst/>
          </c:spPr>
          <c:invertIfNegative val="0"/>
          <c:cat>
            <c:strRef>
              <c:f>Sheet1!$A$2:$A$7</c:f>
              <c:strCache>
                <c:ptCount val="6"/>
                <c:pt idx="0">
                  <c:v>Excellent</c:v>
                </c:pt>
                <c:pt idx="1">
                  <c:v>Good</c:v>
                </c:pt>
                <c:pt idx="2">
                  <c:v>Marginal</c:v>
                </c:pt>
                <c:pt idx="3">
                  <c:v>Neutral</c:v>
                </c:pt>
                <c:pt idx="4">
                  <c:v>Poor</c:v>
                </c:pt>
                <c:pt idx="5">
                  <c:v>Not available</c:v>
                </c:pt>
              </c:strCache>
            </c:strRef>
          </c:cat>
          <c:val>
            <c:numRef>
              <c:f>Sheet1!$D$2:$D$7</c:f>
              <c:numCache>
                <c:formatCode>0.00%</c:formatCode>
                <c:ptCount val="6"/>
                <c:pt idx="0">
                  <c:v>0.182</c:v>
                </c:pt>
                <c:pt idx="1">
                  <c:v>0.32600000000000001</c:v>
                </c:pt>
                <c:pt idx="2" formatCode="0%">
                  <c:v>0.14000000000000001</c:v>
                </c:pt>
                <c:pt idx="3">
                  <c:v>0.30599999999999999</c:v>
                </c:pt>
                <c:pt idx="4">
                  <c:v>4.4999999999999998E-2</c:v>
                </c:pt>
                <c:pt idx="5">
                  <c:v>2E-3</c:v>
                </c:pt>
              </c:numCache>
            </c:numRef>
          </c:val>
          <c:extLst>
            <c:ext xmlns:c16="http://schemas.microsoft.com/office/drawing/2014/chart" uri="{C3380CC4-5D6E-409C-BE32-E72D297353CC}">
              <c16:uniqueId val="{00000002-8D6F-6049-8175-9DF58CD2BB38}"/>
            </c:ext>
          </c:extLst>
        </c:ser>
        <c:dLbls>
          <c:showLegendKey val="0"/>
          <c:showVal val="0"/>
          <c:showCatName val="0"/>
          <c:showSerName val="0"/>
          <c:showPercent val="0"/>
          <c:showBubbleSize val="0"/>
        </c:dLbls>
        <c:gapWidth val="219"/>
        <c:overlap val="-27"/>
        <c:axId val="1753557632"/>
        <c:axId val="1753559904"/>
      </c:barChart>
      <c:catAx>
        <c:axId val="175355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7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753559904"/>
        <c:crosses val="autoZero"/>
        <c:auto val="1"/>
        <c:lblAlgn val="ctr"/>
        <c:lblOffset val="100"/>
        <c:noMultiLvlLbl val="0"/>
      </c:catAx>
      <c:valAx>
        <c:axId val="17535599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75355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u="sng" dirty="0">
                <a:solidFill>
                  <a:schemeClr val="tx1"/>
                </a:solidFill>
                <a:latin typeface="Times New Roman" panose="02020603050405020304" pitchFamily="18" charset="0"/>
                <a:cs typeface="Times New Roman" panose="02020603050405020304" pitchFamily="18" charset="0"/>
              </a:rPr>
              <a:t>Race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Cluster 1</c:v>
                </c:pt>
              </c:strCache>
            </c:strRef>
          </c:tx>
          <c:spPr>
            <a:solidFill>
              <a:schemeClr val="accent1"/>
            </a:solidFill>
            <a:ln>
              <a:noFill/>
            </a:ln>
            <a:effectLst/>
          </c:spPr>
          <c:invertIfNegative val="0"/>
          <c:cat>
            <c:strRef>
              <c:f>Sheet1!$A$2:$A$7</c:f>
              <c:strCache>
                <c:ptCount val="6"/>
                <c:pt idx="0">
                  <c:v>Asian</c:v>
                </c:pt>
                <c:pt idx="1">
                  <c:v>Black</c:v>
                </c:pt>
                <c:pt idx="2">
                  <c:v>Hispanic</c:v>
                </c:pt>
                <c:pt idx="3">
                  <c:v>White</c:v>
                </c:pt>
                <c:pt idx="4">
                  <c:v>Other</c:v>
                </c:pt>
                <c:pt idx="5">
                  <c:v>Not available</c:v>
                </c:pt>
              </c:strCache>
            </c:strRef>
          </c:cat>
          <c:val>
            <c:numRef>
              <c:f>Sheet1!$B$2:$B$7</c:f>
              <c:numCache>
                <c:formatCode>0.00%</c:formatCode>
                <c:ptCount val="6"/>
                <c:pt idx="0">
                  <c:v>2.4E-2</c:v>
                </c:pt>
                <c:pt idx="1">
                  <c:v>9.5000000000000001E-2</c:v>
                </c:pt>
                <c:pt idx="2">
                  <c:v>9.0999999999999998E-2</c:v>
                </c:pt>
                <c:pt idx="3" formatCode="0%">
                  <c:v>0.74</c:v>
                </c:pt>
                <c:pt idx="4">
                  <c:v>1.4999999999999999E-2</c:v>
                </c:pt>
                <c:pt idx="5">
                  <c:v>3.5000000000000003E-2</c:v>
                </c:pt>
              </c:numCache>
            </c:numRef>
          </c:val>
          <c:extLst>
            <c:ext xmlns:c16="http://schemas.microsoft.com/office/drawing/2014/chart" uri="{C3380CC4-5D6E-409C-BE32-E72D297353CC}">
              <c16:uniqueId val="{00000000-211E-F44A-9164-1E873A7511CD}"/>
            </c:ext>
          </c:extLst>
        </c:ser>
        <c:ser>
          <c:idx val="1"/>
          <c:order val="1"/>
          <c:tx>
            <c:strRef>
              <c:f>Sheet1!$C$1</c:f>
              <c:strCache>
                <c:ptCount val="1"/>
                <c:pt idx="0">
                  <c:v>Cluster 2</c:v>
                </c:pt>
              </c:strCache>
            </c:strRef>
          </c:tx>
          <c:spPr>
            <a:solidFill>
              <a:srgbClr val="00B050"/>
            </a:solidFill>
            <a:ln>
              <a:noFill/>
            </a:ln>
            <a:effectLst/>
          </c:spPr>
          <c:invertIfNegative val="0"/>
          <c:cat>
            <c:strRef>
              <c:f>Sheet1!$A$2:$A$7</c:f>
              <c:strCache>
                <c:ptCount val="6"/>
                <c:pt idx="0">
                  <c:v>Asian</c:v>
                </c:pt>
                <c:pt idx="1">
                  <c:v>Black</c:v>
                </c:pt>
                <c:pt idx="2">
                  <c:v>Hispanic</c:v>
                </c:pt>
                <c:pt idx="3">
                  <c:v>White</c:v>
                </c:pt>
                <c:pt idx="4">
                  <c:v>Other</c:v>
                </c:pt>
                <c:pt idx="5">
                  <c:v>Not available</c:v>
                </c:pt>
              </c:strCache>
            </c:strRef>
          </c:cat>
          <c:val>
            <c:numRef>
              <c:f>Sheet1!$C$2:$C$7</c:f>
              <c:numCache>
                <c:formatCode>0.00%</c:formatCode>
                <c:ptCount val="6"/>
                <c:pt idx="0">
                  <c:v>2.1999999999999999E-2</c:v>
                </c:pt>
                <c:pt idx="1">
                  <c:v>9.6000000000000002E-2</c:v>
                </c:pt>
                <c:pt idx="2">
                  <c:v>8.4000000000000005E-2</c:v>
                </c:pt>
                <c:pt idx="3">
                  <c:v>0.751</c:v>
                </c:pt>
                <c:pt idx="4">
                  <c:v>1.4E-2</c:v>
                </c:pt>
                <c:pt idx="5">
                  <c:v>3.2000000000000001E-2</c:v>
                </c:pt>
              </c:numCache>
            </c:numRef>
          </c:val>
          <c:extLst>
            <c:ext xmlns:c16="http://schemas.microsoft.com/office/drawing/2014/chart" uri="{C3380CC4-5D6E-409C-BE32-E72D297353CC}">
              <c16:uniqueId val="{00000001-211E-F44A-9164-1E873A7511CD}"/>
            </c:ext>
          </c:extLst>
        </c:ser>
        <c:ser>
          <c:idx val="2"/>
          <c:order val="2"/>
          <c:tx>
            <c:strRef>
              <c:f>Sheet1!$D$1</c:f>
              <c:strCache>
                <c:ptCount val="1"/>
                <c:pt idx="0">
                  <c:v>Cluster 3</c:v>
                </c:pt>
              </c:strCache>
            </c:strRef>
          </c:tx>
          <c:spPr>
            <a:solidFill>
              <a:srgbClr val="FF0000"/>
            </a:solidFill>
            <a:ln>
              <a:noFill/>
            </a:ln>
            <a:effectLst/>
          </c:spPr>
          <c:invertIfNegative val="0"/>
          <c:cat>
            <c:strRef>
              <c:f>Sheet1!$A$2:$A$7</c:f>
              <c:strCache>
                <c:ptCount val="6"/>
                <c:pt idx="0">
                  <c:v>Asian</c:v>
                </c:pt>
                <c:pt idx="1">
                  <c:v>Black</c:v>
                </c:pt>
                <c:pt idx="2">
                  <c:v>Hispanic</c:v>
                </c:pt>
                <c:pt idx="3">
                  <c:v>White</c:v>
                </c:pt>
                <c:pt idx="4">
                  <c:v>Other</c:v>
                </c:pt>
                <c:pt idx="5">
                  <c:v>Not available</c:v>
                </c:pt>
              </c:strCache>
            </c:strRef>
          </c:cat>
          <c:val>
            <c:numRef>
              <c:f>Sheet1!$D$2:$D$7</c:f>
              <c:numCache>
                <c:formatCode>0.00%</c:formatCode>
                <c:ptCount val="6"/>
                <c:pt idx="0">
                  <c:v>2.3E-2</c:v>
                </c:pt>
                <c:pt idx="1">
                  <c:v>8.3000000000000004E-2</c:v>
                </c:pt>
                <c:pt idx="2">
                  <c:v>9.6000000000000002E-2</c:v>
                </c:pt>
                <c:pt idx="3">
                  <c:v>0.753</c:v>
                </c:pt>
                <c:pt idx="4">
                  <c:v>1.6E-2</c:v>
                </c:pt>
                <c:pt idx="5" formatCode="0%">
                  <c:v>0.03</c:v>
                </c:pt>
              </c:numCache>
            </c:numRef>
          </c:val>
          <c:extLst>
            <c:ext xmlns:c16="http://schemas.microsoft.com/office/drawing/2014/chart" uri="{C3380CC4-5D6E-409C-BE32-E72D297353CC}">
              <c16:uniqueId val="{00000002-211E-F44A-9164-1E873A7511CD}"/>
            </c:ext>
          </c:extLst>
        </c:ser>
        <c:dLbls>
          <c:showLegendKey val="0"/>
          <c:showVal val="0"/>
          <c:showCatName val="0"/>
          <c:showSerName val="0"/>
          <c:showPercent val="0"/>
          <c:showBubbleSize val="0"/>
        </c:dLbls>
        <c:gapWidth val="219"/>
        <c:overlap val="-27"/>
        <c:axId val="2128155040"/>
        <c:axId val="2128265136"/>
      </c:barChart>
      <c:catAx>
        <c:axId val="212815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28265136"/>
        <c:crosses val="autoZero"/>
        <c:auto val="1"/>
        <c:lblAlgn val="ctr"/>
        <c:lblOffset val="100"/>
        <c:noMultiLvlLbl val="0"/>
      </c:catAx>
      <c:valAx>
        <c:axId val="21282651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28155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u="sng" dirty="0">
                <a:solidFill>
                  <a:schemeClr val="tx1"/>
                </a:solidFill>
                <a:latin typeface="Times New Roman" panose="02020603050405020304" pitchFamily="18" charset="0"/>
                <a:cs typeface="Times New Roman" panose="02020603050405020304" pitchFamily="18" charset="0"/>
              </a:rPr>
              <a:t>Marital Status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Cluster 1</c:v>
                </c:pt>
              </c:strCache>
            </c:strRef>
          </c:tx>
          <c:spPr>
            <a:solidFill>
              <a:schemeClr val="accent1"/>
            </a:solidFill>
            <a:ln>
              <a:noFill/>
            </a:ln>
            <a:effectLst/>
          </c:spPr>
          <c:invertIfNegative val="0"/>
          <c:cat>
            <c:strRef>
              <c:f>Sheet1!$A$2:$A$7</c:f>
              <c:strCache>
                <c:ptCount val="6"/>
                <c:pt idx="0">
                  <c:v>Divorced</c:v>
                </c:pt>
                <c:pt idx="1">
                  <c:v>Married</c:v>
                </c:pt>
                <c:pt idx="2">
                  <c:v>Separated</c:v>
                </c:pt>
                <c:pt idx="3">
                  <c:v>Single</c:v>
                </c:pt>
                <c:pt idx="4">
                  <c:v>Widowed</c:v>
                </c:pt>
                <c:pt idx="5">
                  <c:v>Not available</c:v>
                </c:pt>
              </c:strCache>
            </c:strRef>
          </c:cat>
          <c:val>
            <c:numRef>
              <c:f>Sheet1!$B$2:$B$7</c:f>
              <c:numCache>
                <c:formatCode>0.00%</c:formatCode>
                <c:ptCount val="6"/>
                <c:pt idx="0">
                  <c:v>0.107</c:v>
                </c:pt>
                <c:pt idx="1">
                  <c:v>0.51700000000000002</c:v>
                </c:pt>
                <c:pt idx="2">
                  <c:v>1.7000000000000001E-2</c:v>
                </c:pt>
                <c:pt idx="3">
                  <c:v>0.192</c:v>
                </c:pt>
                <c:pt idx="4">
                  <c:v>0.10100000000000001</c:v>
                </c:pt>
                <c:pt idx="5">
                  <c:v>6.6000000000000003E-2</c:v>
                </c:pt>
              </c:numCache>
            </c:numRef>
          </c:val>
          <c:extLst>
            <c:ext xmlns:c16="http://schemas.microsoft.com/office/drawing/2014/chart" uri="{C3380CC4-5D6E-409C-BE32-E72D297353CC}">
              <c16:uniqueId val="{00000000-253F-0F41-8A64-470E90496CCE}"/>
            </c:ext>
          </c:extLst>
        </c:ser>
        <c:ser>
          <c:idx val="1"/>
          <c:order val="1"/>
          <c:tx>
            <c:strRef>
              <c:f>Sheet1!$C$1</c:f>
              <c:strCache>
                <c:ptCount val="1"/>
                <c:pt idx="0">
                  <c:v>Cluster 2</c:v>
                </c:pt>
              </c:strCache>
            </c:strRef>
          </c:tx>
          <c:spPr>
            <a:solidFill>
              <a:srgbClr val="00B050"/>
            </a:solidFill>
            <a:ln>
              <a:noFill/>
            </a:ln>
            <a:effectLst/>
          </c:spPr>
          <c:invertIfNegative val="0"/>
          <c:cat>
            <c:strRef>
              <c:f>Sheet1!$A$2:$A$7</c:f>
              <c:strCache>
                <c:ptCount val="6"/>
                <c:pt idx="0">
                  <c:v>Divorced</c:v>
                </c:pt>
                <c:pt idx="1">
                  <c:v>Married</c:v>
                </c:pt>
                <c:pt idx="2">
                  <c:v>Separated</c:v>
                </c:pt>
                <c:pt idx="3">
                  <c:v>Single</c:v>
                </c:pt>
                <c:pt idx="4">
                  <c:v>Widowed</c:v>
                </c:pt>
                <c:pt idx="5">
                  <c:v>Not available</c:v>
                </c:pt>
              </c:strCache>
            </c:strRef>
          </c:cat>
          <c:val>
            <c:numRef>
              <c:f>Sheet1!$C$2:$C$7</c:f>
              <c:numCache>
                <c:formatCode>0.00%</c:formatCode>
                <c:ptCount val="6"/>
                <c:pt idx="0">
                  <c:v>0.104</c:v>
                </c:pt>
                <c:pt idx="1">
                  <c:v>0.51300000000000001</c:v>
                </c:pt>
                <c:pt idx="2">
                  <c:v>2.3E-2</c:v>
                </c:pt>
                <c:pt idx="3">
                  <c:v>0.19700000000000001</c:v>
                </c:pt>
                <c:pt idx="4" formatCode="0%">
                  <c:v>0.11</c:v>
                </c:pt>
                <c:pt idx="5">
                  <c:v>5.3999999999999999E-2</c:v>
                </c:pt>
              </c:numCache>
            </c:numRef>
          </c:val>
          <c:extLst>
            <c:ext xmlns:c16="http://schemas.microsoft.com/office/drawing/2014/chart" uri="{C3380CC4-5D6E-409C-BE32-E72D297353CC}">
              <c16:uniqueId val="{00000001-253F-0F41-8A64-470E90496CCE}"/>
            </c:ext>
          </c:extLst>
        </c:ser>
        <c:ser>
          <c:idx val="2"/>
          <c:order val="2"/>
          <c:tx>
            <c:strRef>
              <c:f>Sheet1!$D$1</c:f>
              <c:strCache>
                <c:ptCount val="1"/>
                <c:pt idx="0">
                  <c:v>Cluster 3</c:v>
                </c:pt>
              </c:strCache>
            </c:strRef>
          </c:tx>
          <c:spPr>
            <a:solidFill>
              <a:srgbClr val="FF0000"/>
            </a:solidFill>
            <a:ln>
              <a:noFill/>
            </a:ln>
            <a:effectLst/>
          </c:spPr>
          <c:invertIfNegative val="0"/>
          <c:cat>
            <c:strRef>
              <c:f>Sheet1!$A$2:$A$7</c:f>
              <c:strCache>
                <c:ptCount val="6"/>
                <c:pt idx="0">
                  <c:v>Divorced</c:v>
                </c:pt>
                <c:pt idx="1">
                  <c:v>Married</c:v>
                </c:pt>
                <c:pt idx="2">
                  <c:v>Separated</c:v>
                </c:pt>
                <c:pt idx="3">
                  <c:v>Single</c:v>
                </c:pt>
                <c:pt idx="4">
                  <c:v>Widowed</c:v>
                </c:pt>
                <c:pt idx="5">
                  <c:v>Not available</c:v>
                </c:pt>
              </c:strCache>
            </c:strRef>
          </c:cat>
          <c:val>
            <c:numRef>
              <c:f>Sheet1!$D$2:$D$7</c:f>
              <c:numCache>
                <c:formatCode>0.00%</c:formatCode>
                <c:ptCount val="6"/>
                <c:pt idx="0">
                  <c:v>0.107</c:v>
                </c:pt>
                <c:pt idx="1">
                  <c:v>0.51600000000000001</c:v>
                </c:pt>
                <c:pt idx="2">
                  <c:v>1.6E-2</c:v>
                </c:pt>
                <c:pt idx="3" formatCode="0%">
                  <c:v>0.19</c:v>
                </c:pt>
                <c:pt idx="4">
                  <c:v>0.104</c:v>
                </c:pt>
                <c:pt idx="5">
                  <c:v>6.7000000000000004E-2</c:v>
                </c:pt>
              </c:numCache>
            </c:numRef>
          </c:val>
          <c:extLst>
            <c:ext xmlns:c16="http://schemas.microsoft.com/office/drawing/2014/chart" uri="{C3380CC4-5D6E-409C-BE32-E72D297353CC}">
              <c16:uniqueId val="{00000002-253F-0F41-8A64-470E90496CCE}"/>
            </c:ext>
          </c:extLst>
        </c:ser>
        <c:dLbls>
          <c:showLegendKey val="0"/>
          <c:showVal val="0"/>
          <c:showCatName val="0"/>
          <c:showSerName val="0"/>
          <c:showPercent val="0"/>
          <c:showBubbleSize val="0"/>
        </c:dLbls>
        <c:gapWidth val="219"/>
        <c:overlap val="-27"/>
        <c:axId val="313978736"/>
        <c:axId val="313980736"/>
      </c:barChart>
      <c:catAx>
        <c:axId val="313978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313980736"/>
        <c:crosses val="autoZero"/>
        <c:auto val="1"/>
        <c:lblAlgn val="ctr"/>
        <c:lblOffset val="100"/>
        <c:noMultiLvlLbl val="0"/>
      </c:catAx>
      <c:valAx>
        <c:axId val="3139807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13978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u="sng" dirty="0">
                <a:solidFill>
                  <a:schemeClr val="tx1"/>
                </a:solidFill>
                <a:latin typeface="Times New Roman" panose="02020603050405020304" pitchFamily="18" charset="0"/>
                <a:cs typeface="Times New Roman" panose="02020603050405020304" pitchFamily="18" charset="0"/>
              </a:rPr>
              <a:t>Education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Cluster 1</c:v>
                </c:pt>
              </c:strCache>
            </c:strRef>
          </c:tx>
          <c:spPr>
            <a:solidFill>
              <a:schemeClr val="accent1"/>
            </a:solidFill>
            <a:ln>
              <a:noFill/>
            </a:ln>
            <a:effectLst/>
          </c:spPr>
          <c:invertIfNegative val="0"/>
          <c:cat>
            <c:strRef>
              <c:f>Sheet1!$A$2:$A$8</c:f>
              <c:strCache>
                <c:ptCount val="7"/>
                <c:pt idx="0">
                  <c:v>Less than high school</c:v>
                </c:pt>
                <c:pt idx="1">
                  <c:v>High School</c:v>
                </c:pt>
                <c:pt idx="2">
                  <c:v>Some college</c:v>
                </c:pt>
                <c:pt idx="3">
                  <c:v>College graduate</c:v>
                </c:pt>
                <c:pt idx="4">
                  <c:v>Post-grad</c:v>
                </c:pt>
                <c:pt idx="5">
                  <c:v>Technical School</c:v>
                </c:pt>
                <c:pt idx="6">
                  <c:v>Not available</c:v>
                </c:pt>
              </c:strCache>
            </c:strRef>
          </c:cat>
          <c:val>
            <c:numRef>
              <c:f>Sheet1!$B$2:$B$8</c:f>
              <c:numCache>
                <c:formatCode>0.00%</c:formatCode>
                <c:ptCount val="7"/>
                <c:pt idx="0" formatCode="0%">
                  <c:v>0.06</c:v>
                </c:pt>
                <c:pt idx="1">
                  <c:v>0.23499999999999999</c:v>
                </c:pt>
                <c:pt idx="2">
                  <c:v>0.24299999999999999</c:v>
                </c:pt>
                <c:pt idx="3">
                  <c:v>0.216</c:v>
                </c:pt>
                <c:pt idx="4">
                  <c:v>0.186</c:v>
                </c:pt>
                <c:pt idx="5" formatCode="0%">
                  <c:v>0.04</c:v>
                </c:pt>
                <c:pt idx="6" formatCode="0%">
                  <c:v>0.02</c:v>
                </c:pt>
              </c:numCache>
            </c:numRef>
          </c:val>
          <c:extLst>
            <c:ext xmlns:c16="http://schemas.microsoft.com/office/drawing/2014/chart" uri="{C3380CC4-5D6E-409C-BE32-E72D297353CC}">
              <c16:uniqueId val="{00000000-F826-8742-9A86-CC48C869ACC0}"/>
            </c:ext>
          </c:extLst>
        </c:ser>
        <c:ser>
          <c:idx val="1"/>
          <c:order val="1"/>
          <c:tx>
            <c:strRef>
              <c:f>Sheet1!$C$1</c:f>
              <c:strCache>
                <c:ptCount val="1"/>
                <c:pt idx="0">
                  <c:v>Cluster 2</c:v>
                </c:pt>
              </c:strCache>
            </c:strRef>
          </c:tx>
          <c:spPr>
            <a:solidFill>
              <a:srgbClr val="00B050"/>
            </a:solidFill>
            <a:ln>
              <a:noFill/>
            </a:ln>
            <a:effectLst/>
          </c:spPr>
          <c:invertIfNegative val="0"/>
          <c:cat>
            <c:strRef>
              <c:f>Sheet1!$A$2:$A$8</c:f>
              <c:strCache>
                <c:ptCount val="7"/>
                <c:pt idx="0">
                  <c:v>Less than high school</c:v>
                </c:pt>
                <c:pt idx="1">
                  <c:v>High School</c:v>
                </c:pt>
                <c:pt idx="2">
                  <c:v>Some college</c:v>
                </c:pt>
                <c:pt idx="3">
                  <c:v>College graduate</c:v>
                </c:pt>
                <c:pt idx="4">
                  <c:v>Post-grad</c:v>
                </c:pt>
                <c:pt idx="5">
                  <c:v>Technical School</c:v>
                </c:pt>
                <c:pt idx="6">
                  <c:v>Not available</c:v>
                </c:pt>
              </c:strCache>
            </c:strRef>
          </c:cat>
          <c:val>
            <c:numRef>
              <c:f>Sheet1!$C$2:$C$8</c:f>
              <c:numCache>
                <c:formatCode>0.00%</c:formatCode>
                <c:ptCount val="7"/>
                <c:pt idx="0">
                  <c:v>5.8000000000000003E-2</c:v>
                </c:pt>
                <c:pt idx="1">
                  <c:v>0.23400000000000001</c:v>
                </c:pt>
                <c:pt idx="2">
                  <c:v>0.255</c:v>
                </c:pt>
                <c:pt idx="3">
                  <c:v>0.219</c:v>
                </c:pt>
                <c:pt idx="4">
                  <c:v>0.183</c:v>
                </c:pt>
                <c:pt idx="5">
                  <c:v>3.6999999999999998E-2</c:v>
                </c:pt>
                <c:pt idx="6">
                  <c:v>1.4999999999999999E-2</c:v>
                </c:pt>
              </c:numCache>
            </c:numRef>
          </c:val>
          <c:extLst>
            <c:ext xmlns:c16="http://schemas.microsoft.com/office/drawing/2014/chart" uri="{C3380CC4-5D6E-409C-BE32-E72D297353CC}">
              <c16:uniqueId val="{00000001-F826-8742-9A86-CC48C869ACC0}"/>
            </c:ext>
          </c:extLst>
        </c:ser>
        <c:ser>
          <c:idx val="2"/>
          <c:order val="2"/>
          <c:tx>
            <c:strRef>
              <c:f>Sheet1!$D$1</c:f>
              <c:strCache>
                <c:ptCount val="1"/>
                <c:pt idx="0">
                  <c:v>Cluster 3</c:v>
                </c:pt>
              </c:strCache>
            </c:strRef>
          </c:tx>
          <c:spPr>
            <a:solidFill>
              <a:srgbClr val="FF0000"/>
            </a:solidFill>
            <a:ln>
              <a:noFill/>
            </a:ln>
            <a:effectLst/>
          </c:spPr>
          <c:invertIfNegative val="0"/>
          <c:cat>
            <c:strRef>
              <c:f>Sheet1!$A$2:$A$8</c:f>
              <c:strCache>
                <c:ptCount val="7"/>
                <c:pt idx="0">
                  <c:v>Less than high school</c:v>
                </c:pt>
                <c:pt idx="1">
                  <c:v>High School</c:v>
                </c:pt>
                <c:pt idx="2">
                  <c:v>Some college</c:v>
                </c:pt>
                <c:pt idx="3">
                  <c:v>College graduate</c:v>
                </c:pt>
                <c:pt idx="4">
                  <c:v>Post-grad</c:v>
                </c:pt>
                <c:pt idx="5">
                  <c:v>Technical School</c:v>
                </c:pt>
                <c:pt idx="6">
                  <c:v>Not available</c:v>
                </c:pt>
              </c:strCache>
            </c:strRef>
          </c:cat>
          <c:val>
            <c:numRef>
              <c:f>Sheet1!$D$2:$D$8</c:f>
              <c:numCache>
                <c:formatCode>0%</c:formatCode>
                <c:ptCount val="7"/>
                <c:pt idx="0">
                  <c:v>0.06</c:v>
                </c:pt>
                <c:pt idx="1">
                  <c:v>0.23</c:v>
                </c:pt>
                <c:pt idx="2" formatCode="0.00%">
                  <c:v>0.249</c:v>
                </c:pt>
                <c:pt idx="3" formatCode="0.00%">
                  <c:v>0.20899999999999999</c:v>
                </c:pt>
                <c:pt idx="4" formatCode="0.00%">
                  <c:v>0.193</c:v>
                </c:pt>
                <c:pt idx="5" formatCode="0.00%">
                  <c:v>4.2000000000000003E-2</c:v>
                </c:pt>
                <c:pt idx="6" formatCode="0.00%">
                  <c:v>1.6E-2</c:v>
                </c:pt>
              </c:numCache>
            </c:numRef>
          </c:val>
          <c:extLst>
            <c:ext xmlns:c16="http://schemas.microsoft.com/office/drawing/2014/chart" uri="{C3380CC4-5D6E-409C-BE32-E72D297353CC}">
              <c16:uniqueId val="{00000002-F826-8742-9A86-CC48C869ACC0}"/>
            </c:ext>
          </c:extLst>
        </c:ser>
        <c:dLbls>
          <c:showLegendKey val="0"/>
          <c:showVal val="0"/>
          <c:showCatName val="0"/>
          <c:showSerName val="0"/>
          <c:showPercent val="0"/>
          <c:showBubbleSize val="0"/>
        </c:dLbls>
        <c:gapWidth val="219"/>
        <c:overlap val="-27"/>
        <c:axId val="1192338991"/>
        <c:axId val="618857487"/>
      </c:barChart>
      <c:catAx>
        <c:axId val="1192338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18857487"/>
        <c:crosses val="autoZero"/>
        <c:auto val="1"/>
        <c:lblAlgn val="ctr"/>
        <c:lblOffset val="100"/>
        <c:noMultiLvlLbl val="0"/>
      </c:catAx>
      <c:valAx>
        <c:axId val="6188574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192338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u="sng" dirty="0">
                <a:solidFill>
                  <a:schemeClr val="tx1"/>
                </a:solidFill>
                <a:latin typeface="Times New Roman" panose="02020603050405020304" pitchFamily="18" charset="0"/>
                <a:cs typeface="Times New Roman" panose="02020603050405020304" pitchFamily="18" charset="0"/>
              </a:rPr>
              <a:t>Well-being</a:t>
            </a:r>
            <a:r>
              <a:rPr lang="en-US" sz="2400" u="sng" baseline="0" dirty="0">
                <a:solidFill>
                  <a:schemeClr val="tx1"/>
                </a:solidFill>
                <a:latin typeface="Times New Roman" panose="02020603050405020304" pitchFamily="18" charset="0"/>
                <a:cs typeface="Times New Roman" panose="02020603050405020304" pitchFamily="18" charset="0"/>
              </a:rPr>
              <a:t> domains</a:t>
            </a:r>
            <a:endParaRPr lang="en-US" sz="2400" u="sng"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Cluster 1</c:v>
                </c:pt>
              </c:strCache>
            </c:strRef>
          </c:tx>
          <c:spPr>
            <a:solidFill>
              <a:schemeClr val="accent1"/>
            </a:solidFill>
            <a:ln>
              <a:noFill/>
            </a:ln>
            <a:effectLst/>
          </c:spPr>
          <c:invertIfNegative val="0"/>
          <c:cat>
            <c:strRef>
              <c:f>Sheet1!$A$2:$A$5</c:f>
              <c:strCache>
                <c:ptCount val="4"/>
                <c:pt idx="0">
                  <c:v>Social</c:v>
                </c:pt>
                <c:pt idx="1">
                  <c:v>Community</c:v>
                </c:pt>
                <c:pt idx="2">
                  <c:v>Physical</c:v>
                </c:pt>
                <c:pt idx="3">
                  <c:v>Financial</c:v>
                </c:pt>
              </c:strCache>
            </c:strRef>
          </c:cat>
          <c:val>
            <c:numRef>
              <c:f>Sheet1!$B$2:$B$5</c:f>
              <c:numCache>
                <c:formatCode>0.00%</c:formatCode>
                <c:ptCount val="4"/>
                <c:pt idx="0">
                  <c:v>0.623</c:v>
                </c:pt>
                <c:pt idx="1">
                  <c:v>0.629</c:v>
                </c:pt>
                <c:pt idx="2" formatCode="0%">
                  <c:v>0.62</c:v>
                </c:pt>
                <c:pt idx="3" formatCode="0%">
                  <c:v>0.64</c:v>
                </c:pt>
              </c:numCache>
            </c:numRef>
          </c:val>
          <c:extLst>
            <c:ext xmlns:c16="http://schemas.microsoft.com/office/drawing/2014/chart" uri="{C3380CC4-5D6E-409C-BE32-E72D297353CC}">
              <c16:uniqueId val="{00000000-2B7D-EC4F-A793-72B284DF9A3A}"/>
            </c:ext>
          </c:extLst>
        </c:ser>
        <c:ser>
          <c:idx val="1"/>
          <c:order val="1"/>
          <c:tx>
            <c:strRef>
              <c:f>Sheet1!$C$1</c:f>
              <c:strCache>
                <c:ptCount val="1"/>
                <c:pt idx="0">
                  <c:v>Cluster 2</c:v>
                </c:pt>
              </c:strCache>
            </c:strRef>
          </c:tx>
          <c:spPr>
            <a:solidFill>
              <a:srgbClr val="00B050"/>
            </a:solidFill>
            <a:ln>
              <a:noFill/>
            </a:ln>
            <a:effectLst/>
          </c:spPr>
          <c:invertIfNegative val="0"/>
          <c:cat>
            <c:strRef>
              <c:f>Sheet1!$A$2:$A$5</c:f>
              <c:strCache>
                <c:ptCount val="4"/>
                <c:pt idx="0">
                  <c:v>Social</c:v>
                </c:pt>
                <c:pt idx="1">
                  <c:v>Community</c:v>
                </c:pt>
                <c:pt idx="2">
                  <c:v>Physical</c:v>
                </c:pt>
                <c:pt idx="3">
                  <c:v>Financial</c:v>
                </c:pt>
              </c:strCache>
            </c:strRef>
          </c:cat>
          <c:val>
            <c:numRef>
              <c:f>Sheet1!$C$2:$C$5</c:f>
              <c:numCache>
                <c:formatCode>0.00%</c:formatCode>
                <c:ptCount val="4"/>
                <c:pt idx="0">
                  <c:v>0.61799999999999999</c:v>
                </c:pt>
                <c:pt idx="1">
                  <c:v>0.627</c:v>
                </c:pt>
                <c:pt idx="2" formatCode="0%">
                  <c:v>0.62</c:v>
                </c:pt>
                <c:pt idx="3">
                  <c:v>0.63600000000000001</c:v>
                </c:pt>
              </c:numCache>
            </c:numRef>
          </c:val>
          <c:extLst>
            <c:ext xmlns:c16="http://schemas.microsoft.com/office/drawing/2014/chart" uri="{C3380CC4-5D6E-409C-BE32-E72D297353CC}">
              <c16:uniqueId val="{00000001-2B7D-EC4F-A793-72B284DF9A3A}"/>
            </c:ext>
          </c:extLst>
        </c:ser>
        <c:ser>
          <c:idx val="2"/>
          <c:order val="2"/>
          <c:tx>
            <c:strRef>
              <c:f>Sheet1!$D$1</c:f>
              <c:strCache>
                <c:ptCount val="1"/>
                <c:pt idx="0">
                  <c:v>Cluster 3</c:v>
                </c:pt>
              </c:strCache>
            </c:strRef>
          </c:tx>
          <c:spPr>
            <a:solidFill>
              <a:srgbClr val="FF0000"/>
            </a:solidFill>
            <a:ln>
              <a:noFill/>
            </a:ln>
            <a:effectLst/>
          </c:spPr>
          <c:invertIfNegative val="0"/>
          <c:cat>
            <c:strRef>
              <c:f>Sheet1!$A$2:$A$5</c:f>
              <c:strCache>
                <c:ptCount val="4"/>
                <c:pt idx="0">
                  <c:v>Social</c:v>
                </c:pt>
                <c:pt idx="1">
                  <c:v>Community</c:v>
                </c:pt>
                <c:pt idx="2">
                  <c:v>Physical</c:v>
                </c:pt>
                <c:pt idx="3">
                  <c:v>Financial</c:v>
                </c:pt>
              </c:strCache>
            </c:strRef>
          </c:cat>
          <c:val>
            <c:numRef>
              <c:f>Sheet1!$D$2:$D$5</c:f>
              <c:numCache>
                <c:formatCode>0.00%</c:formatCode>
                <c:ptCount val="4"/>
                <c:pt idx="0">
                  <c:v>0.621</c:v>
                </c:pt>
                <c:pt idx="1">
                  <c:v>0.63300000000000001</c:v>
                </c:pt>
                <c:pt idx="2">
                  <c:v>0.61899999999999999</c:v>
                </c:pt>
                <c:pt idx="3">
                  <c:v>0.64400000000000002</c:v>
                </c:pt>
              </c:numCache>
            </c:numRef>
          </c:val>
          <c:extLst>
            <c:ext xmlns:c16="http://schemas.microsoft.com/office/drawing/2014/chart" uri="{C3380CC4-5D6E-409C-BE32-E72D297353CC}">
              <c16:uniqueId val="{00000002-2B7D-EC4F-A793-72B284DF9A3A}"/>
            </c:ext>
          </c:extLst>
        </c:ser>
        <c:dLbls>
          <c:showLegendKey val="0"/>
          <c:showVal val="0"/>
          <c:showCatName val="0"/>
          <c:showSerName val="0"/>
          <c:showPercent val="0"/>
          <c:showBubbleSize val="0"/>
        </c:dLbls>
        <c:gapWidth val="182"/>
        <c:overlap val="-33"/>
        <c:axId val="1134668335"/>
        <c:axId val="1134670063"/>
      </c:barChart>
      <c:catAx>
        <c:axId val="11346683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134670063"/>
        <c:crosses val="autoZero"/>
        <c:auto val="1"/>
        <c:lblAlgn val="ctr"/>
        <c:lblOffset val="100"/>
        <c:noMultiLvlLbl val="0"/>
      </c:catAx>
      <c:valAx>
        <c:axId val="1134670063"/>
        <c:scaling>
          <c:orientation val="minMax"/>
          <c:max val="1"/>
          <c:min val="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134668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2F1047EC-BF2F-171E-C238-63084851810F}"/>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id="{2DBF9DB4-7D56-5D09-F901-82D8444DF6DF}"/>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Tree>
  </p:cSld>
  <p:clrMap bg1="lt1" tx1="dk1" bg2="lt2" tx2="dk2" accent1="accent1" accent2="accent2" accent3="accent3" accent4="accent4" accent5="accent5" accent6="accent6" hlink="hlink" folHlink="folHlink"/>
  <p:notesStyle>
    <a:lvl1pPr algn="l" defTabSz="457200"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indent="228600" algn="l" defTabSz="457200"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indent="457200" algn="l" defTabSz="457200"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indent="685800" algn="l" defTabSz="457200"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indent="914400" algn="l" defTabSz="457200" rtl="0" fontAlgn="base" hangingPunct="0">
      <a:spcBef>
        <a:spcPct val="0"/>
      </a:spcBef>
      <a:spcAft>
        <a:spcPct val="0"/>
      </a:spcAft>
      <a:defRPr sz="1200" kern="120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317B-1663-A43C-6F10-A7B7DF3F01C4}"/>
              </a:ext>
            </a:extLst>
          </p:cNvPr>
          <p:cNvSpPr>
            <a:spLocks noGrp="1"/>
          </p:cNvSpPr>
          <p:nvPr>
            <p:ph type="ctrTitle"/>
          </p:nvPr>
        </p:nvSpPr>
        <p:spPr>
          <a:xfrm>
            <a:off x="4114800" y="7126288"/>
            <a:ext cx="24688800" cy="1516221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A6431-D4E1-19B5-70C6-922BDF2F9A28}"/>
              </a:ext>
            </a:extLst>
          </p:cNvPr>
          <p:cNvSpPr>
            <a:spLocks noGrp="1"/>
          </p:cNvSpPr>
          <p:nvPr>
            <p:ph type="subTitle" idx="1"/>
          </p:nvPr>
        </p:nvSpPr>
        <p:spPr>
          <a:xfrm>
            <a:off x="4114800" y="22872700"/>
            <a:ext cx="24688800" cy="10514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7B3116C4-1CCD-E35E-8DC6-0D2FEB925F82}"/>
              </a:ext>
            </a:extLst>
          </p:cNvPr>
          <p:cNvSpPr>
            <a:spLocks noGrp="1"/>
          </p:cNvSpPr>
          <p:nvPr>
            <p:ph type="sldNum" sz="quarter" idx="10"/>
          </p:nvPr>
        </p:nvSpPr>
        <p:spPr/>
        <p:txBody>
          <a:bodyPr/>
          <a:lstStyle>
            <a:lvl1pPr>
              <a:defRPr/>
            </a:lvl1pPr>
          </a:lstStyle>
          <a:p>
            <a:fld id="{C49DFC30-7D3A-404F-81EA-D812C538079F}" type="slidenum">
              <a:rPr lang="en-US" altLang="en-US"/>
              <a:pPr/>
              <a:t>‹#›</a:t>
            </a:fld>
            <a:endParaRPr lang="en-US" altLang="en-US"/>
          </a:p>
        </p:txBody>
      </p:sp>
    </p:spTree>
    <p:extLst>
      <p:ext uri="{BB962C8B-B14F-4D97-AF65-F5344CB8AC3E}">
        <p14:creationId xmlns:p14="http://schemas.microsoft.com/office/powerpoint/2010/main" val="291324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23AD-872D-1A5C-B0B3-4C77CAE5B8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6C109-9A70-EEF9-8351-D7C4BAC7F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AD0E09C-CF2F-49FC-302E-5AE920D95236}"/>
              </a:ext>
            </a:extLst>
          </p:cNvPr>
          <p:cNvSpPr>
            <a:spLocks noGrp="1"/>
          </p:cNvSpPr>
          <p:nvPr>
            <p:ph type="sldNum" sz="quarter" idx="10"/>
          </p:nvPr>
        </p:nvSpPr>
        <p:spPr/>
        <p:txBody>
          <a:bodyPr/>
          <a:lstStyle>
            <a:lvl1pPr>
              <a:defRPr/>
            </a:lvl1pPr>
          </a:lstStyle>
          <a:p>
            <a:fld id="{DB1F2F04-3997-5045-84F7-0459A5555FC4}" type="slidenum">
              <a:rPr lang="en-US" altLang="en-US"/>
              <a:pPr/>
              <a:t>‹#›</a:t>
            </a:fld>
            <a:endParaRPr lang="en-US" altLang="en-US"/>
          </a:p>
        </p:txBody>
      </p:sp>
    </p:spTree>
    <p:extLst>
      <p:ext uri="{BB962C8B-B14F-4D97-AF65-F5344CB8AC3E}">
        <p14:creationId xmlns:p14="http://schemas.microsoft.com/office/powerpoint/2010/main" val="207767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AA0C2C-8A41-F6B1-6D21-3DFA980C5744}"/>
              </a:ext>
            </a:extLst>
          </p:cNvPr>
          <p:cNvSpPr>
            <a:spLocks noGrp="1"/>
          </p:cNvSpPr>
          <p:nvPr>
            <p:ph type="title" orient="vert"/>
          </p:nvPr>
        </p:nvSpPr>
        <p:spPr>
          <a:xfrm>
            <a:off x="23556913" y="2317750"/>
            <a:ext cx="7097712" cy="3691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8BA572-73BC-A591-67B6-7BB167D476BE}"/>
              </a:ext>
            </a:extLst>
          </p:cNvPr>
          <p:cNvSpPr>
            <a:spLocks noGrp="1"/>
          </p:cNvSpPr>
          <p:nvPr>
            <p:ph type="body" orient="vert" idx="1"/>
          </p:nvPr>
        </p:nvSpPr>
        <p:spPr>
          <a:xfrm>
            <a:off x="2262188" y="2317750"/>
            <a:ext cx="21142325" cy="3691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E3FD4CE-1A6B-1D66-F201-9746C5684B86}"/>
              </a:ext>
            </a:extLst>
          </p:cNvPr>
          <p:cNvSpPr>
            <a:spLocks noGrp="1"/>
          </p:cNvSpPr>
          <p:nvPr>
            <p:ph type="sldNum" sz="quarter" idx="10"/>
          </p:nvPr>
        </p:nvSpPr>
        <p:spPr/>
        <p:txBody>
          <a:bodyPr/>
          <a:lstStyle>
            <a:lvl1pPr>
              <a:defRPr/>
            </a:lvl1pPr>
          </a:lstStyle>
          <a:p>
            <a:fld id="{58464445-9BAE-F34F-8E66-E0754681DD53}" type="slidenum">
              <a:rPr lang="en-US" altLang="en-US"/>
              <a:pPr/>
              <a:t>‹#›</a:t>
            </a:fld>
            <a:endParaRPr lang="en-US" altLang="en-US"/>
          </a:p>
        </p:txBody>
      </p:sp>
    </p:spTree>
    <p:extLst>
      <p:ext uri="{BB962C8B-B14F-4D97-AF65-F5344CB8AC3E}">
        <p14:creationId xmlns:p14="http://schemas.microsoft.com/office/powerpoint/2010/main" val="290561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0E3E-3BA3-D21C-7EBE-0D27E41EC3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B84C-8933-5A50-E665-DEAD2D834E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CD50013-4886-851E-2DE1-7D3918EFBBD1}"/>
              </a:ext>
            </a:extLst>
          </p:cNvPr>
          <p:cNvSpPr>
            <a:spLocks noGrp="1"/>
          </p:cNvSpPr>
          <p:nvPr>
            <p:ph type="sldNum" sz="quarter" idx="10"/>
          </p:nvPr>
        </p:nvSpPr>
        <p:spPr/>
        <p:txBody>
          <a:bodyPr/>
          <a:lstStyle>
            <a:lvl1pPr>
              <a:defRPr/>
            </a:lvl1pPr>
          </a:lstStyle>
          <a:p>
            <a:fld id="{B8EF2CCE-B31A-D845-B4BA-337F70878FF6}" type="slidenum">
              <a:rPr lang="en-US" altLang="en-US"/>
              <a:pPr/>
              <a:t>‹#›</a:t>
            </a:fld>
            <a:endParaRPr lang="en-US" altLang="en-US"/>
          </a:p>
        </p:txBody>
      </p:sp>
    </p:spTree>
    <p:extLst>
      <p:ext uri="{BB962C8B-B14F-4D97-AF65-F5344CB8AC3E}">
        <p14:creationId xmlns:p14="http://schemas.microsoft.com/office/powerpoint/2010/main" val="306347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F3F5-60BA-3C24-7F05-A1DA5B9372F8}"/>
              </a:ext>
            </a:extLst>
          </p:cNvPr>
          <p:cNvSpPr>
            <a:spLocks noGrp="1"/>
          </p:cNvSpPr>
          <p:nvPr>
            <p:ph type="title"/>
          </p:nvPr>
        </p:nvSpPr>
        <p:spPr>
          <a:xfrm>
            <a:off x="2246313" y="10856913"/>
            <a:ext cx="28392437" cy="18114962"/>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DBEE7A-78E2-C77E-F6F8-97D0229661BE}"/>
              </a:ext>
            </a:extLst>
          </p:cNvPr>
          <p:cNvSpPr>
            <a:spLocks noGrp="1"/>
          </p:cNvSpPr>
          <p:nvPr>
            <p:ph type="body" idx="1"/>
          </p:nvPr>
        </p:nvSpPr>
        <p:spPr>
          <a:xfrm>
            <a:off x="2246313" y="29143325"/>
            <a:ext cx="28392437" cy="95265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141E906A-25F1-EB0B-B7DA-4065BD740169}"/>
              </a:ext>
            </a:extLst>
          </p:cNvPr>
          <p:cNvSpPr>
            <a:spLocks noGrp="1"/>
          </p:cNvSpPr>
          <p:nvPr>
            <p:ph type="sldNum" sz="quarter" idx="10"/>
          </p:nvPr>
        </p:nvSpPr>
        <p:spPr/>
        <p:txBody>
          <a:bodyPr/>
          <a:lstStyle>
            <a:lvl1pPr>
              <a:defRPr/>
            </a:lvl1pPr>
          </a:lstStyle>
          <a:p>
            <a:fld id="{A720E3C1-5195-CD44-A59A-BB358F0AEED5}" type="slidenum">
              <a:rPr lang="en-US" altLang="en-US"/>
              <a:pPr/>
              <a:t>‹#›</a:t>
            </a:fld>
            <a:endParaRPr lang="en-US" altLang="en-US"/>
          </a:p>
        </p:txBody>
      </p:sp>
    </p:spTree>
    <p:extLst>
      <p:ext uri="{BB962C8B-B14F-4D97-AF65-F5344CB8AC3E}">
        <p14:creationId xmlns:p14="http://schemas.microsoft.com/office/powerpoint/2010/main" val="371586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0A42-C75B-C842-98E0-635207854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A553C-CF30-ABFB-9095-AEB60CCCAA29}"/>
              </a:ext>
            </a:extLst>
          </p:cNvPr>
          <p:cNvSpPr>
            <a:spLocks noGrp="1"/>
          </p:cNvSpPr>
          <p:nvPr>
            <p:ph sz="half" idx="1"/>
          </p:nvPr>
        </p:nvSpPr>
        <p:spPr>
          <a:xfrm>
            <a:off x="2262188" y="11595100"/>
            <a:ext cx="14119225" cy="27638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724D2D-76F8-918C-150D-CFDB776407EA}"/>
              </a:ext>
            </a:extLst>
          </p:cNvPr>
          <p:cNvSpPr>
            <a:spLocks noGrp="1"/>
          </p:cNvSpPr>
          <p:nvPr>
            <p:ph sz="half" idx="2"/>
          </p:nvPr>
        </p:nvSpPr>
        <p:spPr>
          <a:xfrm>
            <a:off x="16533813" y="11595100"/>
            <a:ext cx="14120812" cy="27638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DF9E174A-A38C-DB5F-AEC7-10E53F9777BD}"/>
              </a:ext>
            </a:extLst>
          </p:cNvPr>
          <p:cNvSpPr>
            <a:spLocks noGrp="1"/>
          </p:cNvSpPr>
          <p:nvPr>
            <p:ph type="sldNum" sz="quarter" idx="10"/>
          </p:nvPr>
        </p:nvSpPr>
        <p:spPr/>
        <p:txBody>
          <a:bodyPr/>
          <a:lstStyle>
            <a:lvl1pPr>
              <a:defRPr/>
            </a:lvl1pPr>
          </a:lstStyle>
          <a:p>
            <a:fld id="{D9459BBA-2989-1944-AFF8-FE31222C868A}" type="slidenum">
              <a:rPr lang="en-US" altLang="en-US"/>
              <a:pPr/>
              <a:t>‹#›</a:t>
            </a:fld>
            <a:endParaRPr lang="en-US" altLang="en-US"/>
          </a:p>
        </p:txBody>
      </p:sp>
    </p:spTree>
    <p:extLst>
      <p:ext uri="{BB962C8B-B14F-4D97-AF65-F5344CB8AC3E}">
        <p14:creationId xmlns:p14="http://schemas.microsoft.com/office/powerpoint/2010/main" val="126494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8B25-E12F-D9B9-DD8E-582507C0F197}"/>
              </a:ext>
            </a:extLst>
          </p:cNvPr>
          <p:cNvSpPr>
            <a:spLocks noGrp="1"/>
          </p:cNvSpPr>
          <p:nvPr>
            <p:ph type="title"/>
          </p:nvPr>
        </p:nvSpPr>
        <p:spPr>
          <a:xfrm>
            <a:off x="2266950" y="2319338"/>
            <a:ext cx="28392438" cy="84169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78B1FB-7B32-6554-1F41-50248480BD31}"/>
              </a:ext>
            </a:extLst>
          </p:cNvPr>
          <p:cNvSpPr>
            <a:spLocks noGrp="1"/>
          </p:cNvSpPr>
          <p:nvPr>
            <p:ph type="body" idx="1"/>
          </p:nvPr>
        </p:nvSpPr>
        <p:spPr>
          <a:xfrm>
            <a:off x="2266950" y="10675938"/>
            <a:ext cx="13927138" cy="52308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F9A92E-2BA5-480E-8269-25B27DF58291}"/>
              </a:ext>
            </a:extLst>
          </p:cNvPr>
          <p:cNvSpPr>
            <a:spLocks noGrp="1"/>
          </p:cNvSpPr>
          <p:nvPr>
            <p:ph sz="half" idx="2"/>
          </p:nvPr>
        </p:nvSpPr>
        <p:spPr>
          <a:xfrm>
            <a:off x="2266950" y="15906750"/>
            <a:ext cx="13927138" cy="2339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4FEA2-D24B-E58A-E410-C1332925D046}"/>
              </a:ext>
            </a:extLst>
          </p:cNvPr>
          <p:cNvSpPr>
            <a:spLocks noGrp="1"/>
          </p:cNvSpPr>
          <p:nvPr>
            <p:ph type="body" sz="quarter" idx="3"/>
          </p:nvPr>
        </p:nvSpPr>
        <p:spPr>
          <a:xfrm>
            <a:off x="16665575" y="10675938"/>
            <a:ext cx="13993813" cy="52308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821362-BBDD-D261-CC93-841E7107433A}"/>
              </a:ext>
            </a:extLst>
          </p:cNvPr>
          <p:cNvSpPr>
            <a:spLocks noGrp="1"/>
          </p:cNvSpPr>
          <p:nvPr>
            <p:ph sz="quarter" idx="4"/>
          </p:nvPr>
        </p:nvSpPr>
        <p:spPr>
          <a:xfrm>
            <a:off x="16665575" y="15906750"/>
            <a:ext cx="13993813" cy="2339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C154764-5BBF-7087-927C-B1283B9D5971}"/>
              </a:ext>
            </a:extLst>
          </p:cNvPr>
          <p:cNvSpPr>
            <a:spLocks noGrp="1"/>
          </p:cNvSpPr>
          <p:nvPr>
            <p:ph type="sldNum" sz="quarter" idx="10"/>
          </p:nvPr>
        </p:nvSpPr>
        <p:spPr/>
        <p:txBody>
          <a:bodyPr/>
          <a:lstStyle>
            <a:lvl1pPr>
              <a:defRPr/>
            </a:lvl1pPr>
          </a:lstStyle>
          <a:p>
            <a:fld id="{8FB0B76C-5C47-1D49-95D0-6B2D83732D78}" type="slidenum">
              <a:rPr lang="en-US" altLang="en-US"/>
              <a:pPr/>
              <a:t>‹#›</a:t>
            </a:fld>
            <a:endParaRPr lang="en-US" altLang="en-US"/>
          </a:p>
        </p:txBody>
      </p:sp>
    </p:spTree>
    <p:extLst>
      <p:ext uri="{BB962C8B-B14F-4D97-AF65-F5344CB8AC3E}">
        <p14:creationId xmlns:p14="http://schemas.microsoft.com/office/powerpoint/2010/main" val="39144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246D-0441-122D-254B-F1C27994FC9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5BACFB2-C047-3B04-3DFC-3301ACA8BCBC}"/>
              </a:ext>
            </a:extLst>
          </p:cNvPr>
          <p:cNvSpPr>
            <a:spLocks noGrp="1"/>
          </p:cNvSpPr>
          <p:nvPr>
            <p:ph type="sldNum" sz="quarter" idx="10"/>
          </p:nvPr>
        </p:nvSpPr>
        <p:spPr/>
        <p:txBody>
          <a:bodyPr/>
          <a:lstStyle>
            <a:lvl1pPr>
              <a:defRPr/>
            </a:lvl1pPr>
          </a:lstStyle>
          <a:p>
            <a:fld id="{BBB24579-8DF7-C44F-BA2E-AE3D636BED22}" type="slidenum">
              <a:rPr lang="en-US" altLang="en-US"/>
              <a:pPr/>
              <a:t>‹#›</a:t>
            </a:fld>
            <a:endParaRPr lang="en-US" altLang="en-US"/>
          </a:p>
        </p:txBody>
      </p:sp>
    </p:spTree>
    <p:extLst>
      <p:ext uri="{BB962C8B-B14F-4D97-AF65-F5344CB8AC3E}">
        <p14:creationId xmlns:p14="http://schemas.microsoft.com/office/powerpoint/2010/main" val="3571046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4120D9-3360-7DBF-E591-9004A4142BDF}"/>
              </a:ext>
            </a:extLst>
          </p:cNvPr>
          <p:cNvSpPr>
            <a:spLocks noGrp="1"/>
          </p:cNvSpPr>
          <p:nvPr>
            <p:ph type="sldNum" sz="quarter" idx="10"/>
          </p:nvPr>
        </p:nvSpPr>
        <p:spPr/>
        <p:txBody>
          <a:bodyPr/>
          <a:lstStyle>
            <a:lvl1pPr>
              <a:defRPr/>
            </a:lvl1pPr>
          </a:lstStyle>
          <a:p>
            <a:fld id="{89986DA8-4FBD-4646-832D-F86A316F8FB5}" type="slidenum">
              <a:rPr lang="en-US" altLang="en-US"/>
              <a:pPr/>
              <a:t>‹#›</a:t>
            </a:fld>
            <a:endParaRPr lang="en-US" altLang="en-US"/>
          </a:p>
        </p:txBody>
      </p:sp>
    </p:spTree>
    <p:extLst>
      <p:ext uri="{BB962C8B-B14F-4D97-AF65-F5344CB8AC3E}">
        <p14:creationId xmlns:p14="http://schemas.microsoft.com/office/powerpoint/2010/main" val="3163308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A654-8DA1-B8EA-5381-74F635E8F168}"/>
              </a:ext>
            </a:extLst>
          </p:cNvPr>
          <p:cNvSpPr>
            <a:spLocks noGrp="1"/>
          </p:cNvSpPr>
          <p:nvPr>
            <p:ph type="title"/>
          </p:nvPr>
        </p:nvSpPr>
        <p:spPr>
          <a:xfrm>
            <a:off x="2266950" y="2903538"/>
            <a:ext cx="10617200" cy="10161587"/>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792AE8-93A8-804A-AD24-AB17C5278D80}"/>
              </a:ext>
            </a:extLst>
          </p:cNvPr>
          <p:cNvSpPr>
            <a:spLocks noGrp="1"/>
          </p:cNvSpPr>
          <p:nvPr>
            <p:ph idx="1"/>
          </p:nvPr>
        </p:nvSpPr>
        <p:spPr>
          <a:xfrm>
            <a:off x="13995400" y="6270625"/>
            <a:ext cx="16663988" cy="30946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1F1412-98B3-6D2D-CEC9-2C3C8D159349}"/>
              </a:ext>
            </a:extLst>
          </p:cNvPr>
          <p:cNvSpPr>
            <a:spLocks noGrp="1"/>
          </p:cNvSpPr>
          <p:nvPr>
            <p:ph type="body" sz="half" idx="2"/>
          </p:nvPr>
        </p:nvSpPr>
        <p:spPr>
          <a:xfrm>
            <a:off x="2266950" y="13065125"/>
            <a:ext cx="10617200" cy="242030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647CABA5-9476-1B36-970D-A33D1D29BCD9}"/>
              </a:ext>
            </a:extLst>
          </p:cNvPr>
          <p:cNvSpPr>
            <a:spLocks noGrp="1"/>
          </p:cNvSpPr>
          <p:nvPr>
            <p:ph type="sldNum" sz="quarter" idx="10"/>
          </p:nvPr>
        </p:nvSpPr>
        <p:spPr/>
        <p:txBody>
          <a:bodyPr/>
          <a:lstStyle>
            <a:lvl1pPr>
              <a:defRPr/>
            </a:lvl1pPr>
          </a:lstStyle>
          <a:p>
            <a:fld id="{17E42820-8DE9-9E4C-A4DA-FA47417D9C25}" type="slidenum">
              <a:rPr lang="en-US" altLang="en-US"/>
              <a:pPr/>
              <a:t>‹#›</a:t>
            </a:fld>
            <a:endParaRPr lang="en-US" altLang="en-US"/>
          </a:p>
        </p:txBody>
      </p:sp>
    </p:spTree>
    <p:extLst>
      <p:ext uri="{BB962C8B-B14F-4D97-AF65-F5344CB8AC3E}">
        <p14:creationId xmlns:p14="http://schemas.microsoft.com/office/powerpoint/2010/main" val="262993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8E23-23BD-E3FB-8795-F1FBC6FBE8B1}"/>
              </a:ext>
            </a:extLst>
          </p:cNvPr>
          <p:cNvSpPr>
            <a:spLocks noGrp="1"/>
          </p:cNvSpPr>
          <p:nvPr>
            <p:ph type="title"/>
          </p:nvPr>
        </p:nvSpPr>
        <p:spPr>
          <a:xfrm>
            <a:off x="2266950" y="2903538"/>
            <a:ext cx="10617200" cy="1016158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EF3A11-6AFF-136C-5F8A-71CEF09BB992}"/>
              </a:ext>
            </a:extLst>
          </p:cNvPr>
          <p:cNvSpPr>
            <a:spLocks noGrp="1"/>
          </p:cNvSpPr>
          <p:nvPr>
            <p:ph type="pic" idx="1"/>
          </p:nvPr>
        </p:nvSpPr>
        <p:spPr>
          <a:xfrm>
            <a:off x="13995400" y="6270625"/>
            <a:ext cx="16663988" cy="309467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9D169-9A6A-7D0E-15DF-54640BA965B4}"/>
              </a:ext>
            </a:extLst>
          </p:cNvPr>
          <p:cNvSpPr>
            <a:spLocks noGrp="1"/>
          </p:cNvSpPr>
          <p:nvPr>
            <p:ph type="body" sz="half" idx="2"/>
          </p:nvPr>
        </p:nvSpPr>
        <p:spPr>
          <a:xfrm>
            <a:off x="2266950" y="13065125"/>
            <a:ext cx="10617200" cy="242030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A7944C2-7189-8E29-5D95-B76DD8B445EE}"/>
              </a:ext>
            </a:extLst>
          </p:cNvPr>
          <p:cNvSpPr>
            <a:spLocks noGrp="1"/>
          </p:cNvSpPr>
          <p:nvPr>
            <p:ph type="sldNum" sz="quarter" idx="10"/>
          </p:nvPr>
        </p:nvSpPr>
        <p:spPr/>
        <p:txBody>
          <a:bodyPr/>
          <a:lstStyle>
            <a:lvl1pPr>
              <a:defRPr/>
            </a:lvl1pPr>
          </a:lstStyle>
          <a:p>
            <a:fld id="{B2381D67-052A-224E-A021-EC05909748A2}" type="slidenum">
              <a:rPr lang="en-US" altLang="en-US"/>
              <a:pPr/>
              <a:t>‹#›</a:t>
            </a:fld>
            <a:endParaRPr lang="en-US" altLang="en-US"/>
          </a:p>
        </p:txBody>
      </p:sp>
    </p:spTree>
    <p:extLst>
      <p:ext uri="{BB962C8B-B14F-4D97-AF65-F5344CB8AC3E}">
        <p14:creationId xmlns:p14="http://schemas.microsoft.com/office/powerpoint/2010/main" val="177656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BC0231EE-EF54-83EA-EF56-ED8F8BA113E6}"/>
              </a:ext>
            </a:extLst>
          </p:cNvPr>
          <p:cNvSpPr>
            <a:spLocks noGrp="1"/>
          </p:cNvSpPr>
          <p:nvPr>
            <p:ph type="title"/>
          </p:nvPr>
        </p:nvSpPr>
        <p:spPr bwMode="auto">
          <a:xfrm>
            <a:off x="2262188" y="2317750"/>
            <a:ext cx="28392437" cy="842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Calibri Light" panose="020F0302020204030204" pitchFamily="34" charset="0"/>
              </a:rPr>
              <a:t>Click to edit Template title style</a:t>
            </a:r>
          </a:p>
        </p:txBody>
      </p:sp>
      <p:sp>
        <p:nvSpPr>
          <p:cNvPr id="1026" name="Rectangle 2">
            <a:extLst>
              <a:ext uri="{FF2B5EF4-FFF2-40B4-BE49-F238E27FC236}">
                <a16:creationId xmlns:a16="http://schemas.microsoft.com/office/drawing/2014/main" id="{156ED38D-98F1-0F5C-815E-1939B705930D}"/>
              </a:ext>
            </a:extLst>
          </p:cNvPr>
          <p:cNvSpPr>
            <a:spLocks noGrp="1"/>
          </p:cNvSpPr>
          <p:nvPr>
            <p:ph type="body" idx="1"/>
          </p:nvPr>
        </p:nvSpPr>
        <p:spPr bwMode="auto">
          <a:xfrm>
            <a:off x="2262188" y="11595100"/>
            <a:ext cx="28392437" cy="2763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
        <p:nvSpPr>
          <p:cNvPr id="1027" name="Rectangle 3">
            <a:extLst>
              <a:ext uri="{FF2B5EF4-FFF2-40B4-BE49-F238E27FC236}">
                <a16:creationId xmlns:a16="http://schemas.microsoft.com/office/drawing/2014/main" id="{2E40D649-66BA-E26C-1D86-6BD4164FC355}"/>
              </a:ext>
            </a:extLst>
          </p:cNvPr>
          <p:cNvSpPr>
            <a:spLocks noGrp="1"/>
          </p:cNvSpPr>
          <p:nvPr>
            <p:ph type="sldNum" sz="quarter" idx="2"/>
          </p:nvPr>
        </p:nvSpPr>
        <p:spPr bwMode="auto">
          <a:xfrm>
            <a:off x="29997400" y="41216263"/>
            <a:ext cx="65722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ctr" anchorCtr="0" compatLnSpc="1">
            <a:prstTxWarp prst="textNoShape">
              <a:avLst/>
            </a:prstTxWarp>
          </a:bodyPr>
          <a:lstStyle>
            <a:lvl1pPr algn="r">
              <a:defRPr sz="4300">
                <a:solidFill>
                  <a:srgbClr val="888888"/>
                </a:solidFill>
              </a:defRPr>
            </a:lvl1pPr>
          </a:lstStyle>
          <a:p>
            <a:fld id="{83A5AB30-E6DA-BB4B-A0C2-09B5A2AD370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0888" rtl="0" fontAlgn="base" hangingPunct="0">
        <a:lnSpc>
          <a:spcPct val="90000"/>
        </a:lnSpc>
        <a:spcBef>
          <a:spcPct val="0"/>
        </a:spcBef>
        <a:spcAft>
          <a:spcPct val="0"/>
        </a:spcAft>
        <a:defRPr sz="15800" kern="1200">
          <a:solidFill>
            <a:srgbClr val="000000"/>
          </a:solidFill>
          <a:latin typeface="+mj-lt"/>
          <a:ea typeface="+mj-ea"/>
          <a:cs typeface="+mj-cs"/>
          <a:sym typeface="Calibri Light" panose="020F0302020204030204" pitchFamily="34" charset="0"/>
        </a:defRPr>
      </a:lvl1pPr>
      <a:lvl2pPr algn="l" defTabSz="3290888" rtl="0" fontAlgn="base" hangingPunct="0">
        <a:lnSpc>
          <a:spcPct val="90000"/>
        </a:lnSpc>
        <a:spcBef>
          <a:spcPct val="0"/>
        </a:spcBef>
        <a:spcAft>
          <a:spcPct val="0"/>
        </a:spcAft>
        <a:defRPr sz="158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2pPr>
      <a:lvl3pPr algn="l" defTabSz="3290888" rtl="0" fontAlgn="base" hangingPunct="0">
        <a:lnSpc>
          <a:spcPct val="90000"/>
        </a:lnSpc>
        <a:spcBef>
          <a:spcPct val="0"/>
        </a:spcBef>
        <a:spcAft>
          <a:spcPct val="0"/>
        </a:spcAft>
        <a:defRPr sz="158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3pPr>
      <a:lvl4pPr algn="l" defTabSz="3290888" rtl="0" fontAlgn="base" hangingPunct="0">
        <a:lnSpc>
          <a:spcPct val="90000"/>
        </a:lnSpc>
        <a:spcBef>
          <a:spcPct val="0"/>
        </a:spcBef>
        <a:spcAft>
          <a:spcPct val="0"/>
        </a:spcAft>
        <a:defRPr sz="158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4pPr>
      <a:lvl5pPr algn="l" defTabSz="3290888" rtl="0" fontAlgn="base" hangingPunct="0">
        <a:lnSpc>
          <a:spcPct val="90000"/>
        </a:lnSpc>
        <a:spcBef>
          <a:spcPct val="0"/>
        </a:spcBef>
        <a:spcAft>
          <a:spcPct val="0"/>
        </a:spcAft>
        <a:defRPr sz="158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5pPr>
      <a:lvl6pPr marL="457200" algn="l" defTabSz="3290888" rtl="0" fontAlgn="base" hangingPunct="0">
        <a:lnSpc>
          <a:spcPct val="90000"/>
        </a:lnSpc>
        <a:spcBef>
          <a:spcPct val="0"/>
        </a:spcBef>
        <a:spcAft>
          <a:spcPct val="0"/>
        </a:spcAft>
        <a:defRPr sz="158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6pPr>
      <a:lvl7pPr marL="914400" algn="l" defTabSz="3290888" rtl="0" fontAlgn="base" hangingPunct="0">
        <a:lnSpc>
          <a:spcPct val="90000"/>
        </a:lnSpc>
        <a:spcBef>
          <a:spcPct val="0"/>
        </a:spcBef>
        <a:spcAft>
          <a:spcPct val="0"/>
        </a:spcAft>
        <a:defRPr sz="158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7pPr>
      <a:lvl8pPr marL="1371600" algn="l" defTabSz="3290888" rtl="0" fontAlgn="base" hangingPunct="0">
        <a:lnSpc>
          <a:spcPct val="90000"/>
        </a:lnSpc>
        <a:spcBef>
          <a:spcPct val="0"/>
        </a:spcBef>
        <a:spcAft>
          <a:spcPct val="0"/>
        </a:spcAft>
        <a:defRPr sz="158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8pPr>
      <a:lvl9pPr marL="1828800" algn="l" defTabSz="3290888" rtl="0" fontAlgn="base" hangingPunct="0">
        <a:lnSpc>
          <a:spcPct val="90000"/>
        </a:lnSpc>
        <a:spcBef>
          <a:spcPct val="0"/>
        </a:spcBef>
        <a:spcAft>
          <a:spcPct val="0"/>
        </a:spcAft>
        <a:defRPr sz="1580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libri Light" panose="020F0302020204030204" pitchFamily="34" charset="0"/>
        </a:defRPr>
      </a:lvl9pPr>
    </p:titleStyle>
    <p:bodyStyle>
      <a:lvl1pPr marL="822325" indent="-822325" algn="l" defTabSz="3290888" rtl="0" fontAlgn="base" hangingPunct="0">
        <a:lnSpc>
          <a:spcPct val="90000"/>
        </a:lnSpc>
        <a:spcBef>
          <a:spcPts val="3600"/>
        </a:spcBef>
        <a:spcAft>
          <a:spcPct val="0"/>
        </a:spcAft>
        <a:buSzPct val="100000"/>
        <a:buFont typeface="Arial" panose="020B0604020202020204" pitchFamily="34" charset="0"/>
        <a:buChar char="•"/>
        <a:defRPr sz="10000" kern="1200">
          <a:solidFill>
            <a:srgbClr val="000000"/>
          </a:solidFill>
          <a:latin typeface="+mn-lt"/>
          <a:ea typeface="+mn-ea"/>
          <a:cs typeface="+mn-cs"/>
          <a:sym typeface="Calibri" panose="020F0502020204030204" pitchFamily="34" charset="0"/>
        </a:defRPr>
      </a:lvl1pPr>
      <a:lvl2pPr marL="2601913" indent="-957263" algn="l" defTabSz="3290888" rtl="0" fontAlgn="base" hangingPunct="0">
        <a:lnSpc>
          <a:spcPct val="90000"/>
        </a:lnSpc>
        <a:spcBef>
          <a:spcPts val="3600"/>
        </a:spcBef>
        <a:spcAft>
          <a:spcPct val="0"/>
        </a:spcAft>
        <a:buSzPct val="100000"/>
        <a:buFont typeface="Arial" panose="020B0604020202020204" pitchFamily="34" charset="0"/>
        <a:buChar char="•"/>
        <a:defRPr sz="10000" kern="1200">
          <a:solidFill>
            <a:srgbClr val="000000"/>
          </a:solidFill>
          <a:latin typeface="+mn-lt"/>
          <a:ea typeface="+mn-ea"/>
          <a:cs typeface="+mn-cs"/>
          <a:sym typeface="Calibri" panose="020F0502020204030204" pitchFamily="34" charset="0"/>
        </a:defRPr>
      </a:lvl2pPr>
      <a:lvl3pPr marL="4433888" indent="-1143000" algn="l" defTabSz="3290888" rtl="0" fontAlgn="base" hangingPunct="0">
        <a:lnSpc>
          <a:spcPct val="90000"/>
        </a:lnSpc>
        <a:spcBef>
          <a:spcPts val="3600"/>
        </a:spcBef>
        <a:spcAft>
          <a:spcPct val="0"/>
        </a:spcAft>
        <a:buSzPct val="100000"/>
        <a:buFont typeface="Arial" panose="020B0604020202020204" pitchFamily="34" charset="0"/>
        <a:buChar char="•"/>
        <a:defRPr sz="10000" kern="1200">
          <a:solidFill>
            <a:srgbClr val="000000"/>
          </a:solidFill>
          <a:latin typeface="+mn-lt"/>
          <a:ea typeface="+mn-ea"/>
          <a:cs typeface="+mn-cs"/>
          <a:sym typeface="Calibri" panose="020F0502020204030204" pitchFamily="34" charset="0"/>
        </a:defRPr>
      </a:lvl3pPr>
      <a:lvl4pPr marL="6223000" indent="-1285875" algn="l" defTabSz="3290888" rtl="0" fontAlgn="base" hangingPunct="0">
        <a:lnSpc>
          <a:spcPct val="90000"/>
        </a:lnSpc>
        <a:spcBef>
          <a:spcPts val="3600"/>
        </a:spcBef>
        <a:spcAft>
          <a:spcPct val="0"/>
        </a:spcAft>
        <a:buSzPct val="100000"/>
        <a:buFont typeface="Arial" panose="020B0604020202020204" pitchFamily="34" charset="0"/>
        <a:buChar char="•"/>
        <a:defRPr sz="10000" kern="1200">
          <a:solidFill>
            <a:srgbClr val="000000"/>
          </a:solidFill>
          <a:latin typeface="+mn-lt"/>
          <a:ea typeface="+mn-ea"/>
          <a:cs typeface="+mn-cs"/>
          <a:sym typeface="Calibri" panose="020F0502020204030204" pitchFamily="34" charset="0"/>
        </a:defRPr>
      </a:lvl4pPr>
      <a:lvl5pPr marL="7869238" indent="-1285875" algn="l" defTabSz="3290888" rtl="0" fontAlgn="base" hangingPunct="0">
        <a:lnSpc>
          <a:spcPct val="90000"/>
        </a:lnSpc>
        <a:spcBef>
          <a:spcPts val="3600"/>
        </a:spcBef>
        <a:spcAft>
          <a:spcPct val="0"/>
        </a:spcAft>
        <a:buSzPct val="100000"/>
        <a:buFont typeface="Arial" panose="020B0604020202020204" pitchFamily="34" charset="0"/>
        <a:buChar char="•"/>
        <a:defRPr sz="10000" kern="1200">
          <a:solidFill>
            <a:srgbClr val="00000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hyperlink" Target="mailto:waiyuamanda.ng@mail.utoronto.ca" TargetMode="External"/><Relationship Id="rId3" Type="http://schemas.openxmlformats.org/officeDocument/2006/relationships/image" Target="../media/image2.jpeg"/><Relationship Id="rId7" Type="http://schemas.openxmlformats.org/officeDocument/2006/relationships/chart" Target="../charts/chart1.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hart" Target="../charts/chart5.xml"/><Relationship Id="rId5" Type="http://schemas.openxmlformats.org/officeDocument/2006/relationships/image" Target="../media/image4.png"/><Relationship Id="rId10" Type="http://schemas.openxmlformats.org/officeDocument/2006/relationships/chart" Target="../charts/chart4.xml"/><Relationship Id="rId4" Type="http://schemas.openxmlformats.org/officeDocument/2006/relationships/image" Target="../media/image3.png"/><Relationship Id="rId9" Type="http://schemas.openxmlformats.org/officeDocument/2006/relationships/chart" Target="../charts/chart3.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1C3B75"/>
        </a:solidFill>
        <a:effectLst/>
      </p:bgPr>
    </p:bg>
    <p:spTree>
      <p:nvGrpSpPr>
        <p:cNvPr id="1" name=""/>
        <p:cNvGrpSpPr/>
        <p:nvPr/>
      </p:nvGrpSpPr>
      <p:grpSpPr>
        <a:xfrm>
          <a:off x="0" y="0"/>
          <a:ext cx="0" cy="0"/>
          <a:chOff x="0" y="0"/>
          <a:chExt cx="0" cy="0"/>
        </a:xfrm>
      </p:grpSpPr>
      <p:sp>
        <p:nvSpPr>
          <p:cNvPr id="3073" name="Rectangle 1" descr="Title 1">
            <a:extLst>
              <a:ext uri="{FF2B5EF4-FFF2-40B4-BE49-F238E27FC236}">
                <a16:creationId xmlns:a16="http://schemas.microsoft.com/office/drawing/2014/main" id="{D5DCB864-1255-BCF7-F464-911EE85C37AE}"/>
              </a:ext>
            </a:extLst>
          </p:cNvPr>
          <p:cNvSpPr>
            <a:spLocks noGrp="1" noChangeArrowheads="1"/>
          </p:cNvSpPr>
          <p:nvPr>
            <p:ph type="ctrTitle"/>
          </p:nvPr>
        </p:nvSpPr>
        <p:spPr>
          <a:xfrm>
            <a:off x="92868" y="694344"/>
            <a:ext cx="32732663" cy="4720619"/>
          </a:xfrm>
        </p:spPr>
        <p:txBody>
          <a:bodyPr/>
          <a:lstStyle/>
          <a:p>
            <a:r>
              <a:rPr lang="en-US" altLang="en-US" sz="85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Predicting Life Satisfaction from Life Domain Satisfaction: A </a:t>
            </a:r>
            <a:br>
              <a:rPr lang="en-US" altLang="en-US" sz="85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br>
            <a:r>
              <a:rPr lang="en-US" altLang="en-US" sz="85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Clustering Approach to Bottom-up Theories of Subjective Well-being</a:t>
            </a:r>
            <a:br>
              <a:rPr lang="en-US" altLang="en-US" sz="85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br>
            <a:r>
              <a:rPr lang="en-US" altLang="en-US" sz="6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Amanda Ng</a:t>
            </a:r>
            <a:r>
              <a:rPr lang="en-US" altLang="en-US" sz="6200" baseline="30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a:t>
            </a:r>
            <a:r>
              <a:rPr lang="en-US" altLang="en-US" sz="6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Sofia Panasiuk</a:t>
            </a:r>
            <a:r>
              <a:rPr lang="en-US" altLang="en-US" sz="6200" baseline="30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2</a:t>
            </a:r>
            <a:r>
              <a:rPr lang="en-US" altLang="en-US" sz="62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Felix Cheung</a:t>
            </a:r>
            <a:r>
              <a:rPr lang="en-US" altLang="en-US" sz="6200" baseline="30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2</a:t>
            </a:r>
            <a:br>
              <a:rPr lang="en-US" altLang="en-US" sz="6200" baseline="30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br>
            <a:r>
              <a:rPr lang="en-US" altLang="en-US" sz="4000" baseline="30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a:t>
            </a:r>
            <a:r>
              <a:rPr lang="en-US" altLang="en-US" sz="4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Department of Statistical Science, University of Toronto, Canada</a:t>
            </a:r>
            <a:br>
              <a:rPr lang="en-US" altLang="en-US" sz="4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br>
            <a:r>
              <a:rPr lang="en-US" altLang="en-US" sz="4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4000" baseline="30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2</a:t>
            </a:r>
            <a:r>
              <a:rPr lang="en-US" altLang="en-US" sz="400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Population Well-being Lab, Department of Psychology, University of Toronto, Canada</a:t>
            </a:r>
            <a:endParaRPr lang="en-US" altLang="en-US" sz="85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074" name="Text Box 2" descr="TextBox 3">
            <a:extLst>
              <a:ext uri="{FF2B5EF4-FFF2-40B4-BE49-F238E27FC236}">
                <a16:creationId xmlns:a16="http://schemas.microsoft.com/office/drawing/2014/main" id="{5D8DBF15-96F9-C918-D8F4-92747FC75AC4}"/>
              </a:ext>
            </a:extLst>
          </p:cNvPr>
          <p:cNvSpPr txBox="1">
            <a:spLocks/>
          </p:cNvSpPr>
          <p:nvPr/>
        </p:nvSpPr>
        <p:spPr bwMode="auto">
          <a:xfrm>
            <a:off x="492125" y="6481763"/>
            <a:ext cx="5365750" cy="10248960"/>
          </a:xfrm>
          <a:prstGeom prst="rect">
            <a:avLst/>
          </a:prstGeom>
          <a:solidFill>
            <a:srgbClr val="FFFFFF"/>
          </a:solidFill>
          <a:ln w="635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304800" indent="-3048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a:r>
              <a:rPr lang="en-US" altLang="en-US" sz="36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Introduction</a:t>
            </a: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r>
              <a:rPr lang="en-CA" sz="2400" b="0" i="0" u="none" strike="noStrike" dirty="0">
                <a:solidFill>
                  <a:srgbClr val="20313B"/>
                </a:solidFill>
                <a:effectLst/>
                <a:latin typeface="Times New Roman" panose="02020603050405020304" pitchFamily="18" charset="0"/>
                <a:cs typeface="Times New Roman" panose="02020603050405020304" pitchFamily="18" charset="0"/>
              </a:rPr>
              <a:t>Well-being is a positive state experienced by individuals and societies and is a resource for daily life which is determined by social, economic and environmental conditions. It encompasses quality of life and the ability of people and societies to contribute to the world with a sense of meaning and purpose. </a:t>
            </a:r>
            <a:r>
              <a:rPr lang="en-CA" sz="2400" dirty="0">
                <a:latin typeface="Times New Roman" panose="02020603050405020304" pitchFamily="18" charset="0"/>
                <a:cs typeface="Times New Roman" panose="02020603050405020304" pitchFamily="18" charset="0"/>
              </a:rPr>
              <a:t>(WHO, 2021)</a:t>
            </a: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Aims to generate a set of well-being profiles </a:t>
            </a:r>
            <a:r>
              <a:rPr lang="en-CA" sz="2400" b="0" i="0" dirty="0">
                <a:effectLst/>
                <a:latin typeface="Times New Roman" panose="02020603050405020304" pitchFamily="18" charset="0"/>
                <a:cs typeface="Times New Roman" panose="02020603050405020304" pitchFamily="18" charset="0"/>
              </a:rPr>
              <a:t>according to different combinations of well-being domains from the Gallup-Sharecare Well-being Index: Purpose, Community, Physical, Financial and Social well-being.</a:t>
            </a: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If individuals naturally cluster into well-being domain groups, it is easier to locate subpopulations with low well-being and identify them as potential recipients of additional resources to improve their well-being.</a:t>
            </a: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Discusses various clustering methods we used and comment on the features and limitations of each method.</a:t>
            </a: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Pre-registered on OSF: </a:t>
            </a:r>
            <a:r>
              <a:rPr lang="en-CA" sz="2400" b="0" i="0" u="none" strike="noStrike" dirty="0">
                <a:solidFill>
                  <a:schemeClr val="tx1"/>
                </a:solidFill>
                <a:effectLst/>
                <a:latin typeface="Times New Roman" panose="02020603050405020304" pitchFamily="18" charset="0"/>
                <a:cs typeface="Times New Roman" panose="02020603050405020304" pitchFamily="18" charset="0"/>
              </a:rPr>
              <a:t>https://</a:t>
            </a:r>
            <a:r>
              <a:rPr lang="en-CA" sz="2400" b="0" i="0" u="none" strike="noStrike" dirty="0" err="1">
                <a:solidFill>
                  <a:schemeClr val="tx1"/>
                </a:solidFill>
                <a:effectLst/>
                <a:latin typeface="Times New Roman" panose="02020603050405020304" pitchFamily="18" charset="0"/>
                <a:cs typeface="Times New Roman" panose="02020603050405020304" pitchFamily="18" charset="0"/>
              </a:rPr>
              <a:t>osf.io</a:t>
            </a:r>
            <a:r>
              <a:rPr lang="en-CA" sz="2400" b="0" i="0" u="none" strike="noStrike" dirty="0">
                <a:solidFill>
                  <a:schemeClr val="tx1"/>
                </a:solidFill>
                <a:effectLst/>
                <a:latin typeface="Times New Roman" panose="02020603050405020304" pitchFamily="18" charset="0"/>
                <a:cs typeface="Times New Roman" panose="02020603050405020304" pitchFamily="18" charset="0"/>
              </a:rPr>
              <a:t>/</a:t>
            </a:r>
            <a:r>
              <a:rPr lang="en-CA" sz="2400" b="0" i="0" u="none" strike="noStrike" dirty="0" err="1">
                <a:solidFill>
                  <a:schemeClr val="tx1"/>
                </a:solidFill>
                <a:effectLst/>
                <a:latin typeface="Times New Roman" panose="02020603050405020304" pitchFamily="18" charset="0"/>
                <a:cs typeface="Times New Roman" panose="02020603050405020304" pitchFamily="18" charset="0"/>
              </a:rPr>
              <a:t>fhprj</a:t>
            </a:r>
            <a:r>
              <a:rPr lang="en-CA" sz="2400" b="0" i="0" u="none" strike="noStrike" dirty="0">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3075" name="Text Box 3" descr="TextBox 5">
            <a:extLst>
              <a:ext uri="{FF2B5EF4-FFF2-40B4-BE49-F238E27FC236}">
                <a16:creationId xmlns:a16="http://schemas.microsoft.com/office/drawing/2014/main" id="{83C123A3-632B-812A-1698-7E4916D8EE24}"/>
              </a:ext>
            </a:extLst>
          </p:cNvPr>
          <p:cNvSpPr txBox="1">
            <a:spLocks/>
          </p:cNvSpPr>
          <p:nvPr/>
        </p:nvSpPr>
        <p:spPr bwMode="auto">
          <a:xfrm>
            <a:off x="468009" y="20960822"/>
            <a:ext cx="5365750" cy="21698248"/>
          </a:xfrm>
          <a:prstGeom prst="rect">
            <a:avLst/>
          </a:prstGeom>
          <a:solidFill>
            <a:srgbClr val="FFFFFF"/>
          </a:solidFill>
          <a:ln w="635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182563" indent="-182563">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12788" indent="-3683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indent="801688">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a:r>
              <a:rPr lang="en-US" altLang="en-US" sz="36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Data</a:t>
            </a:r>
            <a:endPar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Gallup-Sharecare Well-Being Index, 2014-2017</a:t>
            </a: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Sample size: 529,237 (after data cleaning)</a:t>
            </a: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Collected from 500 American adults daily, 350 days annually</a:t>
            </a:r>
          </a:p>
          <a:p>
            <a:pPr>
              <a:buSzPct val="100000"/>
              <a:buFont typeface="Arial" panose="020B0604020202020204" pitchFamily="34" charset="0"/>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i="1"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Clustering Variables </a:t>
            </a:r>
          </a:p>
          <a:p>
            <a:pPr>
              <a:buSzPct val="100000"/>
              <a:buFont typeface="Arial" panose="020B0604020202020204" pitchFamily="34" charset="0"/>
              <a:buChar char="•"/>
            </a:pP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Well-being Domains</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Purpose, Community, Physical, Financial and Social well-being </a:t>
            </a:r>
          </a:p>
          <a:p>
            <a:pPr lvl="1">
              <a:buSzPct val="100000"/>
              <a:buFontTx/>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Measured on a continuous scale from 0 to 100.</a:t>
            </a:r>
          </a:p>
          <a:p>
            <a:pPr lvl="1">
              <a:buSzPct val="100000"/>
              <a:buFontTx/>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Each well-being domain is calculated by averaging answers from multiple related Likert-scale questions in the survey.</a:t>
            </a:r>
          </a:p>
          <a:p>
            <a:pPr lvl="1">
              <a:buSzPct val="100000"/>
              <a:buFontTx/>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Financial well-being domain question example:</a:t>
            </a:r>
            <a:b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br>
            <a:r>
              <a:rPr lang="en-US" altLang="en-US" sz="2400"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“Have there been times in the past twelve months when you did not have enough money to buy food that you or your family needed?”</a:t>
            </a: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i="1"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Outcome Variables</a:t>
            </a:r>
          </a:p>
          <a:p>
            <a:pPr>
              <a:buSzPct val="100000"/>
              <a:buFont typeface="Arial" panose="020B0604020202020204" pitchFamily="34" charset="0"/>
              <a:buChar char="•"/>
            </a:pP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Demographic Variables</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age, health, marital status, race, education</a:t>
            </a:r>
          </a:p>
          <a:p>
            <a:pPr lvl="1">
              <a:buSzPct val="100000"/>
              <a:buFontTx/>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All except age are categorical variables</a:t>
            </a: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Subjective Well-being (SWB)</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life satisfaction (LS), positive affect (PA) and negative affect (NA)</a:t>
            </a:r>
          </a:p>
          <a:p>
            <a:pPr lvl="1">
              <a:buSzPct val="100000"/>
              <a:buFontTx/>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LS: Ordinal scale from 0 to 10</a:t>
            </a:r>
          </a:p>
          <a:p>
            <a:pPr marL="344488" lvl="1" indent="0">
              <a:buSzPct val="100000"/>
            </a:pPr>
            <a:endParaRPr lang="en-US" altLang="en-US" sz="2400"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4488" lvl="1" indent="0">
              <a:buSzPct val="100000"/>
            </a:pPr>
            <a:r>
              <a:rPr lang="en-US" altLang="en-US" sz="2400" i="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“Please imagine a ladder with steps numbered from zero at the bottom to ten at the top. The top of the ladder represents the best possible life for you and the bottom of the ladder represents the worst possible life for you. On which step of the ladder would you say you personally feel you stand at this time?”</a:t>
            </a:r>
          </a:p>
          <a:p>
            <a:pPr lvl="1">
              <a:buSzPct val="100000"/>
              <a:buFontTx/>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lvl="1">
              <a:buSzPct val="100000"/>
              <a:buFontTx/>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PA: Average responses </a:t>
            </a:r>
            <a:r>
              <a:rPr lang="en-CA" sz="2400" b="0" i="0" u="none" strike="noStrike" dirty="0">
                <a:solidFill>
                  <a:schemeClr val="tx1"/>
                </a:solidFill>
                <a:effectLst/>
                <a:latin typeface="Times New Roman" panose="02020603050405020304" pitchFamily="18" charset="0"/>
                <a:cs typeface="Times New Roman" panose="02020603050405020304" pitchFamily="18" charset="0"/>
              </a:rPr>
              <a:t>corresponding to questions asking participants whether they smiled or laughed, experienced enjoyment or experienced happiness yesterday as binary Yes/No variables.</a:t>
            </a:r>
          </a:p>
          <a:p>
            <a:pPr lvl="1">
              <a:buSzPct val="100000"/>
              <a:buFontTx/>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NA: Average responses </a:t>
            </a:r>
            <a:r>
              <a:rPr lang="en-CA" sz="2400" b="0" i="0" u="none" strike="noStrike" dirty="0">
                <a:solidFill>
                  <a:schemeClr val="tx1"/>
                </a:solidFill>
                <a:effectLst/>
                <a:latin typeface="Times New Roman" panose="02020603050405020304" pitchFamily="18" charset="0"/>
                <a:cs typeface="Times New Roman" panose="02020603050405020304" pitchFamily="18" charset="0"/>
              </a:rPr>
              <a:t>corresponding to questions asking participants whether they experienced worry, sadness, stress or anger yesterday as binary Yes/No variables.</a:t>
            </a: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077" name="Text Box 5" descr="TextBox 7">
            <a:extLst>
              <a:ext uri="{FF2B5EF4-FFF2-40B4-BE49-F238E27FC236}">
                <a16:creationId xmlns:a16="http://schemas.microsoft.com/office/drawing/2014/main" id="{6C1202DF-E9AD-C30A-D6F1-44D6FB0BD674}"/>
              </a:ext>
            </a:extLst>
          </p:cNvPr>
          <p:cNvSpPr txBox="1">
            <a:spLocks/>
          </p:cNvSpPr>
          <p:nvPr/>
        </p:nvSpPr>
        <p:spPr bwMode="auto">
          <a:xfrm>
            <a:off x="492125" y="17381594"/>
            <a:ext cx="5365750" cy="2862322"/>
          </a:xfrm>
          <a:prstGeom prst="rect">
            <a:avLst/>
          </a:prstGeom>
          <a:solidFill>
            <a:srgbClr val="FFFFFF"/>
          </a:solidFill>
          <a:ln w="635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357188" indent="-357188">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a:r>
              <a:rPr lang="en-US" altLang="en-US" sz="36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Research Questions</a:t>
            </a: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457200" indent="-457200">
              <a:buSzPct val="100000"/>
              <a:buAutoNum type="arabicPeriod"/>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Are individuals readily clustered into groups using a combination of well-being domains?</a:t>
            </a:r>
          </a:p>
          <a:p>
            <a:pPr marL="457200" indent="-457200">
              <a:buSzPct val="100000"/>
              <a:buAutoNum type="arabicPeriod"/>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What are the clusters characteristics in terms of subjective well-being (SWB) and demographic variables?</a:t>
            </a:r>
          </a:p>
        </p:txBody>
      </p:sp>
      <p:sp>
        <p:nvSpPr>
          <p:cNvPr id="3078" name="Text Box 6" descr="TextBox 8">
            <a:extLst>
              <a:ext uri="{FF2B5EF4-FFF2-40B4-BE49-F238E27FC236}">
                <a16:creationId xmlns:a16="http://schemas.microsoft.com/office/drawing/2014/main" id="{CCFF2F39-FB2D-4AD1-2471-C0D27A5F1894}"/>
              </a:ext>
            </a:extLst>
          </p:cNvPr>
          <p:cNvSpPr txBox="1">
            <a:spLocks/>
          </p:cNvSpPr>
          <p:nvPr/>
        </p:nvSpPr>
        <p:spPr bwMode="auto">
          <a:xfrm>
            <a:off x="6351588" y="6524625"/>
            <a:ext cx="13968412" cy="11910953"/>
          </a:xfrm>
          <a:prstGeom prst="rect">
            <a:avLst/>
          </a:prstGeom>
          <a:solidFill>
            <a:srgbClr val="FFFFFF"/>
          </a:solidFill>
          <a:ln w="635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244475" indent="-244475">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a:r>
              <a:rPr lang="en-US" altLang="en-US" sz="36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Overview of Analytical framework</a:t>
            </a:r>
          </a:p>
          <a:p>
            <a:pPr algn="ctr"/>
            <a:r>
              <a:rPr lang="en-US" altLang="en-US" sz="36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Approach 1: Finite Gaussian Mixture Model (GMM)</a:t>
            </a:r>
          </a:p>
          <a:p>
            <a:pPr>
              <a:buSzPct val="100000"/>
              <a:buFont typeface="Arial" panose="020B0604020202020204" pitchFamily="34" charset="0"/>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i="1"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i="1"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Methodological Discussion: </a:t>
            </a: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GMM </a:t>
            </a: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does not require specification of the number of clusters</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prior to analysis (</a:t>
            </a:r>
            <a:r>
              <a:rPr lang="en-CA" sz="2400" dirty="0">
                <a:solidFill>
                  <a:schemeClr val="tx1"/>
                </a:solidFill>
                <a:latin typeface="Times New Roman" panose="02020603050405020304" pitchFamily="18" charset="0"/>
                <a:cs typeface="Times New Roman" panose="02020603050405020304" pitchFamily="18" charset="0"/>
              </a:rPr>
              <a:t>McLachlan et al., 2019</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BIC gave us </a:t>
            </a: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"finitely many clusters" </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 strict criterion which results in high accuracy in the parameters </a:t>
            </a:r>
            <a:r>
              <a:rPr lang="en-CA" sz="2400" dirty="0">
                <a:solidFill>
                  <a:schemeClr val="tx1"/>
                </a:solidFill>
                <a:latin typeface="Times New Roman" panose="02020603050405020304" pitchFamily="18" charset="0"/>
                <a:cs typeface="Times New Roman" panose="02020603050405020304" pitchFamily="18" charset="0"/>
              </a:rPr>
              <a:t>(</a:t>
            </a:r>
            <a:r>
              <a:rPr lang="en-CA" sz="2400" dirty="0" err="1">
                <a:solidFill>
                  <a:schemeClr val="tx1"/>
                </a:solidFill>
                <a:latin typeface="Times New Roman" panose="02020603050405020304" pitchFamily="18" charset="0"/>
                <a:cs typeface="Times New Roman" panose="02020603050405020304" pitchFamily="18" charset="0"/>
              </a:rPr>
              <a:t>Biernacki</a:t>
            </a:r>
            <a:r>
              <a:rPr lang="en-CA" sz="2400" dirty="0">
                <a:solidFill>
                  <a:schemeClr val="tx1"/>
                </a:solidFill>
                <a:latin typeface="Times New Roman" panose="02020603050405020304" pitchFamily="18" charset="0"/>
                <a:cs typeface="Times New Roman" panose="02020603050405020304" pitchFamily="18" charset="0"/>
              </a:rPr>
              <a:t> et al., 2000).</a:t>
            </a:r>
            <a:endParaRPr lang="en-US" sz="240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GMM clustering is a </a:t>
            </a: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soft clustering method</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where clusters are allowed to overlap with each other. So, a </a:t>
            </a: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datapoint is allowed to fall into multiple clusters</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However, we require an injective relationship from the datapoints to the clusters for tracking purposes.</a:t>
            </a:r>
          </a:p>
        </p:txBody>
      </p:sp>
      <p:sp>
        <p:nvSpPr>
          <p:cNvPr id="3079" name="Text Box 7" descr="TextBox 2">
            <a:extLst>
              <a:ext uri="{FF2B5EF4-FFF2-40B4-BE49-F238E27FC236}">
                <a16:creationId xmlns:a16="http://schemas.microsoft.com/office/drawing/2014/main" id="{6DCCF29D-DE3A-89B9-EFDF-3D317F196375}"/>
              </a:ext>
            </a:extLst>
          </p:cNvPr>
          <p:cNvSpPr txBox="1">
            <a:spLocks/>
          </p:cNvSpPr>
          <p:nvPr/>
        </p:nvSpPr>
        <p:spPr bwMode="auto">
          <a:xfrm>
            <a:off x="14163683" y="14907510"/>
            <a:ext cx="4797425" cy="830997"/>
          </a:xfrm>
          <a:prstGeom prst="rect">
            <a:avLst/>
          </a:prstGeom>
          <a:solidFill>
            <a:srgbClr val="FFFFFF"/>
          </a:solidFill>
          <a:ln w="2540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*BIC value trend tends to increase as number of components increases </a:t>
            </a:r>
          </a:p>
        </p:txBody>
      </p:sp>
      <p:pic>
        <p:nvPicPr>
          <p:cNvPr id="3080" name="Picture 8" descr="Picture 17">
            <a:extLst>
              <a:ext uri="{FF2B5EF4-FFF2-40B4-BE49-F238E27FC236}">
                <a16:creationId xmlns:a16="http://schemas.microsoft.com/office/drawing/2014/main" id="{577D8D9C-6AE7-8F04-ACF0-A9A0926D01AA}"/>
              </a:ext>
            </a:extLst>
          </p:cNvPr>
          <p:cNvPicPr>
            <a:picLocks noChangeAspect="1"/>
          </p:cNvPicPr>
          <p:nvPr/>
        </p:nvPicPr>
        <p:blipFill rotWithShape="1">
          <a:blip r:embed="rId2">
            <a:extLst>
              <a:ext uri="{28A0092B-C50C-407E-A947-70E740481C1C}">
                <a14:useLocalDpi xmlns:a14="http://schemas.microsoft.com/office/drawing/2010/main" val="0"/>
              </a:ext>
            </a:extLst>
          </a:blip>
          <a:srcRect t="5671" r="8670" b="4048"/>
          <a:stretch/>
        </p:blipFill>
        <p:spPr bwMode="auto">
          <a:xfrm>
            <a:off x="12385455" y="10460745"/>
            <a:ext cx="7412871" cy="430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1" name="Picture 9" descr="Picture 8">
            <a:extLst>
              <a:ext uri="{FF2B5EF4-FFF2-40B4-BE49-F238E27FC236}">
                <a16:creationId xmlns:a16="http://schemas.microsoft.com/office/drawing/2014/main" id="{DDC2BA3B-6F74-9AE4-2571-89E4CB7D86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941838" y="3935413"/>
            <a:ext cx="2482850" cy="227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82" name="Picture 10" descr="Picture 15">
            <a:extLst>
              <a:ext uri="{FF2B5EF4-FFF2-40B4-BE49-F238E27FC236}">
                <a16:creationId xmlns:a16="http://schemas.microsoft.com/office/drawing/2014/main" id="{456DA0BA-3662-CE86-5603-5627FD7296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17501" y="8172981"/>
            <a:ext cx="5717953" cy="3700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83" name="Text Box 11" descr="TextBox 18">
            <a:extLst>
              <a:ext uri="{FF2B5EF4-FFF2-40B4-BE49-F238E27FC236}">
                <a16:creationId xmlns:a16="http://schemas.microsoft.com/office/drawing/2014/main" id="{114BD661-5BDB-8ED7-002E-B4B8C0407894}"/>
              </a:ext>
            </a:extLst>
          </p:cNvPr>
          <p:cNvSpPr txBox="1">
            <a:spLocks/>
          </p:cNvSpPr>
          <p:nvPr/>
        </p:nvSpPr>
        <p:spPr bwMode="auto">
          <a:xfrm>
            <a:off x="6357966" y="18880391"/>
            <a:ext cx="13968412" cy="4708981"/>
          </a:xfrm>
          <a:prstGeom prst="rect">
            <a:avLst/>
          </a:prstGeom>
          <a:solidFill>
            <a:srgbClr val="FFFFFF"/>
          </a:solidFill>
          <a:ln w="635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127000" indent="-1270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a:r>
              <a:rPr lang="en-US" altLang="en-US" sz="36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Approach 2: K-means clustering</a:t>
            </a:r>
          </a:p>
          <a:p>
            <a:endParaRPr lang="en-CA" sz="2400" dirty="0">
              <a:latin typeface="Times New Roman" panose="02020603050405020304" pitchFamily="18" charset="0"/>
              <a:cs typeface="Times New Roman" panose="02020603050405020304" pitchFamily="18" charset="0"/>
            </a:endParaRPr>
          </a:p>
          <a:p>
            <a:r>
              <a:rPr lang="en-CA" sz="2400" dirty="0">
                <a:effectLst/>
                <a:latin typeface="Times New Roman" panose="02020603050405020304" pitchFamily="18" charset="0"/>
                <a:cs typeface="Times New Roman" panose="02020603050405020304" pitchFamily="18" charset="0"/>
              </a:rPr>
              <a:t>•Conducted </a:t>
            </a:r>
            <a:r>
              <a:rPr lang="en-CA" sz="2400" b="1" dirty="0">
                <a:effectLst/>
                <a:latin typeface="Times New Roman" panose="02020603050405020304" pitchFamily="18" charset="0"/>
                <a:cs typeface="Times New Roman" panose="02020603050405020304" pitchFamily="18" charset="0"/>
              </a:rPr>
              <a:t>pairwise comparison analysis (PCA</a:t>
            </a:r>
            <a:r>
              <a:rPr lang="en-CA" sz="2400" dirty="0">
                <a:effectLst/>
                <a:latin typeface="Times New Roman" panose="02020603050405020304" pitchFamily="18" charset="0"/>
                <a:cs typeface="Times New Roman" panose="02020603050405020304" pitchFamily="18" charset="0"/>
              </a:rPr>
              <a:t>) on all well-being domains.</a:t>
            </a:r>
          </a:p>
          <a:p>
            <a:r>
              <a:rPr lang="en-CA" sz="2400" dirty="0">
                <a:effectLst/>
                <a:latin typeface="Times New Roman" panose="02020603050405020304" pitchFamily="18" charset="0"/>
                <a:cs typeface="Times New Roman" panose="02020603050405020304" pitchFamily="18" charset="0"/>
              </a:rPr>
              <a:t>•Removed “Purpose” by </a:t>
            </a:r>
            <a:r>
              <a:rPr lang="en-CA" sz="2400" b="1" dirty="0">
                <a:effectLst/>
                <a:latin typeface="Times New Roman" panose="02020603050405020304" pitchFamily="18" charset="0"/>
                <a:cs typeface="Times New Roman" panose="02020603050405020304" pitchFamily="18" charset="0"/>
              </a:rPr>
              <a:t>unsupervised feature selection method</a:t>
            </a:r>
            <a:r>
              <a:rPr lang="en-CA" sz="2400" dirty="0">
                <a:effectLst/>
                <a:latin typeface="Times New Roman" panose="02020603050405020304" pitchFamily="18" charset="0"/>
                <a:cs typeface="Times New Roman" panose="02020603050405020304" pitchFamily="18" charset="0"/>
              </a:rPr>
              <a:t> because it has the highest interdomain correlations with the other domains.</a:t>
            </a:r>
          </a:p>
          <a:p>
            <a:r>
              <a:rPr lang="en-CA" sz="2400" dirty="0">
                <a:effectLst/>
                <a:latin typeface="Times New Roman" panose="02020603050405020304" pitchFamily="18" charset="0"/>
                <a:cs typeface="Times New Roman" panose="02020603050405020304" pitchFamily="18" charset="0"/>
              </a:rPr>
              <a:t>•Using the elbow method, we pre-specified the number of clusters as 2.</a:t>
            </a: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i="1"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Methodological discussion: </a:t>
            </a:r>
          </a:p>
          <a:p>
            <a:pPr>
              <a:buSzPct val="1000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K-means clustering relies on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linear distance</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to cluster datapoints. So, we should (in theory) be able to see clusters visually if they do exist.</a:t>
            </a:r>
          </a:p>
          <a:p>
            <a:pPr>
              <a:buSzPct val="1000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However, in the PCA plots of each well-being domain dimension, there were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no cluster appearing visually</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p>
          <a:p>
            <a:pPr>
              <a:buSzPct val="100000"/>
              <a:buFont typeface="Arial" panose="020B0604020202020204" pitchFamily="34" charset="0"/>
              <a:buChar char="•"/>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084" name="Text Box 12" descr="TextBox 19">
            <a:extLst>
              <a:ext uri="{FF2B5EF4-FFF2-40B4-BE49-F238E27FC236}">
                <a16:creationId xmlns:a16="http://schemas.microsoft.com/office/drawing/2014/main" id="{AA302B32-F13A-6500-D3BB-8A4189A153A4}"/>
              </a:ext>
            </a:extLst>
          </p:cNvPr>
          <p:cNvSpPr txBox="1">
            <a:spLocks/>
          </p:cNvSpPr>
          <p:nvPr/>
        </p:nvSpPr>
        <p:spPr bwMode="auto">
          <a:xfrm>
            <a:off x="6339496" y="23915477"/>
            <a:ext cx="13968412" cy="18743593"/>
          </a:xfrm>
          <a:prstGeom prst="rect">
            <a:avLst/>
          </a:prstGeom>
          <a:solidFill>
            <a:srgbClr val="FFFFFF"/>
          </a:solidFill>
          <a:ln w="635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84138" indent="-84138">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a:r>
              <a:rPr lang="en-US" altLang="en-US" sz="36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Approach 3: Agglomerative Hierarchical Clustering (HC)</a:t>
            </a:r>
          </a:p>
          <a:p>
            <a:pPr>
              <a:buSzPct val="100000"/>
              <a:buFont typeface="Arial" panose="020B0604020202020204" pitchFamily="34" charset="0"/>
              <a:buChar char="•"/>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 typeface="Arial" panose="020B0604020202020204" pitchFamily="34" charset="0"/>
              <a:buChar char="•"/>
            </a:pP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a:t>
            </a:r>
            <a:r>
              <a:rPr lang="en-US" alt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Gap statistic </a:t>
            </a:r>
            <a:r>
              <a:rPr lang="en-CA" sz="2400" b="0" i="0" u="none" strike="noStrike" dirty="0">
                <a:solidFill>
                  <a:schemeClr val="tx1"/>
                </a:solidFill>
                <a:effectLst/>
                <a:latin typeface="Times New Roman" panose="02020603050405020304" pitchFamily="18" charset="0"/>
                <a:cs typeface="Times New Roman" panose="02020603050405020304" pitchFamily="18" charset="0"/>
              </a:rPr>
              <a:t>compares the total within intra-cluster variation for different values of k with their expected values under null reference distribution of the data (</a:t>
            </a:r>
            <a:r>
              <a:rPr lang="en-CA" sz="2400" b="0" i="0" u="none" strike="noStrike" dirty="0" err="1">
                <a:solidFill>
                  <a:srgbClr val="272727"/>
                </a:solidFill>
                <a:effectLst/>
                <a:latin typeface="Times New Roman" panose="02020603050405020304" pitchFamily="18" charset="0"/>
                <a:cs typeface="Times New Roman" panose="02020603050405020304" pitchFamily="18" charset="0"/>
              </a:rPr>
              <a:t>Tibshirani</a:t>
            </a:r>
            <a:r>
              <a:rPr lang="en-CA" sz="2400" b="0" i="0" u="none" strike="noStrike" dirty="0">
                <a:solidFill>
                  <a:srgbClr val="272727"/>
                </a:solidFill>
                <a:effectLst/>
                <a:latin typeface="Times New Roman" panose="02020603050405020304" pitchFamily="18" charset="0"/>
                <a:cs typeface="Times New Roman" panose="02020603050405020304" pitchFamily="18" charset="0"/>
              </a:rPr>
              <a:t>, R.,2001)</a:t>
            </a:r>
            <a:r>
              <a:rPr lang="en-CA" sz="2400" b="0" i="0" u="none" strike="noStrike" dirty="0">
                <a:solidFill>
                  <a:schemeClr val="tx1"/>
                </a:solidFill>
                <a:effectLst/>
                <a:latin typeface="Times New Roman" panose="02020603050405020304" pitchFamily="18" charset="0"/>
                <a:cs typeface="Times New Roman" panose="02020603050405020304" pitchFamily="18" charset="0"/>
              </a:rPr>
              <a:t>. </a:t>
            </a:r>
          </a:p>
          <a:p>
            <a:pPr>
              <a:buSzPct val="100000"/>
              <a:buFont typeface="Arial" panose="020B0604020202020204" pitchFamily="34" charset="0"/>
              <a:buChar char="•"/>
            </a:pPr>
            <a:r>
              <a:rPr lang="en-CA" sz="2400" b="0" i="0" u="none" strike="noStrike" dirty="0">
                <a:solidFill>
                  <a:schemeClr val="tx1"/>
                </a:solidFill>
                <a:effectLst/>
                <a:latin typeface="Times New Roman" panose="02020603050405020304" pitchFamily="18" charset="0"/>
                <a:cs typeface="Times New Roman" panose="02020603050405020304" pitchFamily="18" charset="0"/>
              </a:rPr>
              <a:t>The optimal clusters is determined by choosing the value that maximize the gap statistic.</a:t>
            </a: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buSzPct val="100000"/>
            </a:pP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i="1"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Methodological Discussion: </a:t>
            </a: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089" name="Text Box 17" descr="TextBox 21">
            <a:extLst>
              <a:ext uri="{FF2B5EF4-FFF2-40B4-BE49-F238E27FC236}">
                <a16:creationId xmlns:a16="http://schemas.microsoft.com/office/drawing/2014/main" id="{EC2E2069-5913-1583-FC41-CA63DCD265C2}"/>
              </a:ext>
            </a:extLst>
          </p:cNvPr>
          <p:cNvSpPr txBox="1">
            <a:spLocks/>
          </p:cNvSpPr>
          <p:nvPr/>
        </p:nvSpPr>
        <p:spPr bwMode="auto">
          <a:xfrm>
            <a:off x="20707350" y="6541588"/>
            <a:ext cx="11687175" cy="23298686"/>
          </a:xfrm>
          <a:prstGeom prst="rect">
            <a:avLst/>
          </a:prstGeom>
          <a:solidFill>
            <a:srgbClr val="FFFFFF"/>
          </a:solidFill>
          <a:ln w="635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660400" indent="-366713">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a:r>
              <a:rPr lang="en-US" altLang="en-US" sz="36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Results</a:t>
            </a: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There is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no significant differences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between clusters on any outcome variable.</a:t>
            </a:r>
          </a:p>
          <a:p>
            <a:endParaRPr lang="en-US" altLang="en-US" sz="2400" b="1" i="1"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i="1"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Continuous Variables:</a:t>
            </a:r>
          </a:p>
          <a:p>
            <a:pPr lvl="1">
              <a:buSzPct val="1000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Age and SWB (LS, PA and NA)</a:t>
            </a:r>
          </a:p>
          <a:p>
            <a:pPr lvl="1">
              <a:buSzPct val="1000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We ran T-tests to confirm that we cannot reject the null hypothesis that there is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no significant differences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 the continuous variables among the clusters identified. </a:t>
            </a:r>
          </a:p>
          <a:p>
            <a:endParaRPr lang="en-US" altLang="en-US" sz="2400" b="1"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i="1"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Categorical variables:</a:t>
            </a:r>
          </a:p>
          <a:p>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Similarly, there is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no significant differences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 the categorical variables among the clusters identified.</a:t>
            </a: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3200" b="1" i="1"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We also found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no statistically significant differences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 any well-being domain variables  (individually) across the three clusters identified.</a:t>
            </a: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491" name="Text Box 419" descr="TextBox 32">
            <a:extLst>
              <a:ext uri="{FF2B5EF4-FFF2-40B4-BE49-F238E27FC236}">
                <a16:creationId xmlns:a16="http://schemas.microsoft.com/office/drawing/2014/main" id="{974AE150-FE56-581F-2DD6-215A3A04CD62}"/>
              </a:ext>
            </a:extLst>
          </p:cNvPr>
          <p:cNvSpPr txBox="1">
            <a:spLocks/>
          </p:cNvSpPr>
          <p:nvPr/>
        </p:nvSpPr>
        <p:spPr bwMode="auto">
          <a:xfrm>
            <a:off x="20700226" y="30235053"/>
            <a:ext cx="11687175" cy="10987623"/>
          </a:xfrm>
          <a:prstGeom prst="rect">
            <a:avLst/>
          </a:prstGeom>
          <a:solidFill>
            <a:srgbClr val="FFFFFF"/>
          </a:solidFill>
          <a:ln w="635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104775" indent="-104775">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800100" indent="-3429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257300" indent="-3429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4572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9144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3716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1828800" indent="1828800" defTabSz="45720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algn="ctr"/>
            <a:r>
              <a:rPr lang="en-US" altLang="en-US" sz="36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Conclusion</a:t>
            </a:r>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i="1"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Theoretical implications: </a:t>
            </a:r>
          </a:p>
          <a:p>
            <a:pPr marL="342900" indent="-3429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Successfully identified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3 sub-populations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using the well-being domain variables. </a:t>
            </a:r>
          </a:p>
          <a:p>
            <a:pPr marL="342900" indent="-3429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However, the </a:t>
            </a:r>
            <a:r>
              <a:rPr lang="en-US" altLang="en-US" sz="2400" dirty="0">
                <a:solidFill>
                  <a:srgbClr val="263947"/>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clusters </a:t>
            </a:r>
            <a:r>
              <a:rPr lang="en-US" altLang="en-US" sz="2400" b="1" dirty="0">
                <a:solidFill>
                  <a:srgbClr val="263947"/>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do not differ significantly </a:t>
            </a:r>
            <a:r>
              <a:rPr lang="en-US" altLang="en-US" sz="2400" dirty="0">
                <a:solidFill>
                  <a:srgbClr val="263947"/>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from one another on well-being domains, demographic variables and SWB. </a:t>
            </a:r>
          </a:p>
          <a:p>
            <a:pPr marL="0" indent="0"/>
            <a:endParaRPr lang="en-US" altLang="en-US" sz="2400" dirty="0">
              <a:solidFill>
                <a:srgbClr val="263947"/>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Null effects among clusters potentially reflects that people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do not neatly fit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into well-being clusters. It provokes thoughts on the nature of well-being and hence tends to support existing theories about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well-being existing on a continuous scale </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CA" sz="2400" b="0" i="0" u="none" strike="noStrike" dirty="0">
                <a:solidFill>
                  <a:srgbClr val="272727"/>
                </a:solidFill>
                <a:effectLst/>
                <a:latin typeface="Times New Roman" panose="02020603050405020304" pitchFamily="18" charset="0"/>
                <a:cs typeface="Times New Roman" panose="02020603050405020304" pitchFamily="18" charset="0"/>
              </a:rPr>
              <a:t>Franken, K., 2018</a:t>
            </a: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a:p>
            <a:endPar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US" altLang="en-US" sz="2400" b="1" i="1" u="sng"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Methodological implications: </a:t>
            </a:r>
          </a:p>
          <a:p>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p>
          <a:p>
            <a:pPr>
              <a:buSzPct val="100000"/>
              <a:buFontTx/>
              <a:buAutoNum type="arabicPeriod"/>
            </a:pP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Clustering Method: Hierarchical clustering </a:t>
            </a:r>
          </a:p>
          <a:p>
            <a:pPr lvl="1">
              <a:buSzPct val="1000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Hard clustering</a:t>
            </a:r>
          </a:p>
          <a:p>
            <a:pPr lvl="2">
              <a:buSzPct val="100000"/>
              <a:buFontTx/>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Each datapoint is only allowed to fall into one cluster. </a:t>
            </a:r>
          </a:p>
          <a:p>
            <a:pPr lvl="2">
              <a:buSzPct val="100000"/>
              <a:buFontTx/>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But people in real life may carry characteristics that can fit into multiple clusters.</a:t>
            </a:r>
          </a:p>
          <a:p>
            <a:pPr lvl="1">
              <a:buSzPct val="1000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Inflexible</a:t>
            </a:r>
          </a:p>
          <a:p>
            <a:pPr lvl="2">
              <a:buSzPct val="100000"/>
              <a:buFontTx/>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Bottom-up iterative approach</a:t>
            </a:r>
          </a:p>
          <a:p>
            <a:pPr lvl="2">
              <a:buSzPct val="100000"/>
              <a:buFontTx/>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Once </a:t>
            </a:r>
            <a:r>
              <a:rPr lang="en-US" alt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 datapoint is clustered, it cannot be moved to another cluster even if it may fit better to another clusters.</a:t>
            </a:r>
          </a:p>
          <a:p>
            <a:pPr marL="914400" lvl="2" indent="0">
              <a:buSzPct val="100000"/>
            </a:pPr>
            <a:endParaRPr lang="en-US" alt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buSzPct val="100000"/>
              <a:buFontTx/>
              <a:buAutoNum type="arabicPeriod"/>
            </a:pP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Clustering variables</a:t>
            </a:r>
          </a:p>
          <a:p>
            <a:pPr lvl="1">
              <a:buSzPct val="1000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Not all variables are conducive to clustering: Well-being domain variables may just not cluster naturally.</a:t>
            </a:r>
          </a:p>
          <a:p>
            <a:pPr lvl="1">
              <a:buSzPct val="100000"/>
              <a:buFont typeface="Arial" panose="020B0604020202020204" pitchFamily="34" charset="0"/>
              <a:buChar char="•"/>
            </a:pPr>
            <a:r>
              <a:rPr lang="en-US" altLang="en-US" sz="24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There may be other undiscovered variables outside of our research scope that can be used to define our clusters.</a:t>
            </a:r>
          </a:p>
        </p:txBody>
      </p:sp>
      <p:pic>
        <p:nvPicPr>
          <p:cNvPr id="3492" name="Picture 420" descr="Picture 8">
            <a:extLst>
              <a:ext uri="{FF2B5EF4-FFF2-40B4-BE49-F238E27FC236}">
                <a16:creationId xmlns:a16="http://schemas.microsoft.com/office/drawing/2014/main" id="{34945412-124E-82B6-6696-963686D566C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7552" y="3496631"/>
            <a:ext cx="6621462" cy="2619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13" descr="Picture 16">
            <a:extLst>
              <a:ext uri="{FF2B5EF4-FFF2-40B4-BE49-F238E27FC236}">
                <a16:creationId xmlns:a16="http://schemas.microsoft.com/office/drawing/2014/main" id="{F90166D7-E85B-5079-5265-4D92F2AD3310}"/>
              </a:ext>
            </a:extLst>
          </p:cNvPr>
          <p:cNvPicPr>
            <a:picLocks noChangeAspect="1"/>
          </p:cNvPicPr>
          <p:nvPr/>
        </p:nvPicPr>
        <p:blipFill rotWithShape="1">
          <a:blip r:embed="rId6">
            <a:extLst>
              <a:ext uri="{28A0092B-C50C-407E-A947-70E740481C1C}">
                <a14:useLocalDpi xmlns:a14="http://schemas.microsoft.com/office/drawing/2010/main" val="0"/>
              </a:ext>
            </a:extLst>
          </a:blip>
          <a:srcRect l="54079" t="5438" r="8060" b="2787"/>
          <a:stretch/>
        </p:blipFill>
        <p:spPr bwMode="auto">
          <a:xfrm>
            <a:off x="14133967" y="32332063"/>
            <a:ext cx="5604089" cy="54106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6" name="Chart 5">
            <a:extLst>
              <a:ext uri="{FF2B5EF4-FFF2-40B4-BE49-F238E27FC236}">
                <a16:creationId xmlns:a16="http://schemas.microsoft.com/office/drawing/2014/main" id="{6FCE47E5-B014-899D-B396-BC930D706C50}"/>
              </a:ext>
            </a:extLst>
          </p:cNvPr>
          <p:cNvGraphicFramePr/>
          <p:nvPr>
            <p:extLst>
              <p:ext uri="{D42A27DB-BD31-4B8C-83A1-F6EECF244321}">
                <p14:modId xmlns:p14="http://schemas.microsoft.com/office/powerpoint/2010/main" val="3509227242"/>
              </p:ext>
            </p:extLst>
          </p:nvPr>
        </p:nvGraphicFramePr>
        <p:xfrm>
          <a:off x="20920074" y="10782688"/>
          <a:ext cx="5710333" cy="41722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a:extLst>
              <a:ext uri="{FF2B5EF4-FFF2-40B4-BE49-F238E27FC236}">
                <a16:creationId xmlns:a16="http://schemas.microsoft.com/office/drawing/2014/main" id="{838D8013-C7FE-7A50-727B-59C19DF466E9}"/>
              </a:ext>
            </a:extLst>
          </p:cNvPr>
          <p:cNvGraphicFramePr/>
          <p:nvPr>
            <p:extLst>
              <p:ext uri="{D42A27DB-BD31-4B8C-83A1-F6EECF244321}">
                <p14:modId xmlns:p14="http://schemas.microsoft.com/office/powerpoint/2010/main" val="1320570950"/>
              </p:ext>
            </p:extLst>
          </p:nvPr>
        </p:nvGraphicFramePr>
        <p:xfrm>
          <a:off x="26670984" y="10482864"/>
          <a:ext cx="5406834" cy="4595112"/>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0" name="Chart 9">
            <a:extLst>
              <a:ext uri="{FF2B5EF4-FFF2-40B4-BE49-F238E27FC236}">
                <a16:creationId xmlns:a16="http://schemas.microsoft.com/office/drawing/2014/main" id="{5B172CC0-FE57-7AE4-BAC1-BAAE7476F941}"/>
              </a:ext>
            </a:extLst>
          </p:cNvPr>
          <p:cNvGraphicFramePr/>
          <p:nvPr>
            <p:extLst>
              <p:ext uri="{D42A27DB-BD31-4B8C-83A1-F6EECF244321}">
                <p14:modId xmlns:p14="http://schemas.microsoft.com/office/powerpoint/2010/main" val="1342235620"/>
              </p:ext>
            </p:extLst>
          </p:nvPr>
        </p:nvGraphicFramePr>
        <p:xfrm>
          <a:off x="21067712" y="15243620"/>
          <a:ext cx="10584873" cy="388017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1" name="Chart 10">
            <a:extLst>
              <a:ext uri="{FF2B5EF4-FFF2-40B4-BE49-F238E27FC236}">
                <a16:creationId xmlns:a16="http://schemas.microsoft.com/office/drawing/2014/main" id="{38C55CAB-28FF-0359-9F34-2536A8A62CD4}"/>
              </a:ext>
            </a:extLst>
          </p:cNvPr>
          <p:cNvGraphicFramePr/>
          <p:nvPr>
            <p:extLst>
              <p:ext uri="{D42A27DB-BD31-4B8C-83A1-F6EECF244321}">
                <p14:modId xmlns:p14="http://schemas.microsoft.com/office/powerpoint/2010/main" val="2487249325"/>
              </p:ext>
            </p:extLst>
          </p:nvPr>
        </p:nvGraphicFramePr>
        <p:xfrm>
          <a:off x="21067712" y="19073843"/>
          <a:ext cx="10585176" cy="401738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2" name="Chart 11">
            <a:extLst>
              <a:ext uri="{FF2B5EF4-FFF2-40B4-BE49-F238E27FC236}">
                <a16:creationId xmlns:a16="http://schemas.microsoft.com/office/drawing/2014/main" id="{0E9B9F46-5B31-6E1C-7EBE-9B24536F72D6}"/>
              </a:ext>
            </a:extLst>
          </p:cNvPr>
          <p:cNvGraphicFramePr/>
          <p:nvPr>
            <p:extLst>
              <p:ext uri="{D42A27DB-BD31-4B8C-83A1-F6EECF244321}">
                <p14:modId xmlns:p14="http://schemas.microsoft.com/office/powerpoint/2010/main" val="1499309291"/>
              </p:ext>
            </p:extLst>
          </p:nvPr>
        </p:nvGraphicFramePr>
        <p:xfrm>
          <a:off x="21641670" y="24109816"/>
          <a:ext cx="10058628" cy="5298131"/>
        </p:xfrm>
        <a:graphic>
          <a:graphicData uri="http://schemas.openxmlformats.org/drawingml/2006/chart">
            <c:chart xmlns:c="http://schemas.openxmlformats.org/drawingml/2006/chart" xmlns:r="http://schemas.openxmlformats.org/officeDocument/2006/relationships" r:id="rId11"/>
          </a:graphicData>
        </a:graphic>
      </p:graphicFrame>
      <p:sp>
        <p:nvSpPr>
          <p:cNvPr id="3490" name="Text Box 418" descr="TextBox 31">
            <a:extLst>
              <a:ext uri="{FF2B5EF4-FFF2-40B4-BE49-F238E27FC236}">
                <a16:creationId xmlns:a16="http://schemas.microsoft.com/office/drawing/2014/main" id="{718BC080-E524-9564-C860-8A2A292AE477}"/>
              </a:ext>
            </a:extLst>
          </p:cNvPr>
          <p:cNvSpPr txBox="1">
            <a:spLocks/>
          </p:cNvSpPr>
          <p:nvPr/>
        </p:nvSpPr>
        <p:spPr bwMode="auto">
          <a:xfrm>
            <a:off x="28822071" y="27093231"/>
            <a:ext cx="2830513" cy="906463"/>
          </a:xfrm>
          <a:prstGeom prst="rect">
            <a:avLst/>
          </a:prstGeom>
          <a:solidFill>
            <a:schemeClr val="bg1"/>
          </a:solidFill>
          <a:ln w="25400" cap="flat" cmpd="sng">
            <a:solidFill>
              <a:srgbClr val="000000"/>
            </a:solidFill>
            <a:prstDash val="solid"/>
            <a:round/>
            <a:headEnd type="none" w="med" len="med"/>
            <a:tailEnd type="none" w="med" len="med"/>
          </a:ln>
          <a:effectLst/>
        </p:spPr>
        <p:txBody>
          <a:bodyPr lIns="45720" rIns="45720">
            <a:spAutoFit/>
          </a:bodyPr>
          <a:lstStyle/>
          <a:p>
            <a:r>
              <a:rPr lang="en-US" altLang="en-US"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*Domain well-being scores range continuously from 0 to 100</a:t>
            </a:r>
          </a:p>
        </p:txBody>
      </p:sp>
      <p:sp>
        <p:nvSpPr>
          <p:cNvPr id="16" name="Process 15">
            <a:extLst>
              <a:ext uri="{FF2B5EF4-FFF2-40B4-BE49-F238E27FC236}">
                <a16:creationId xmlns:a16="http://schemas.microsoft.com/office/drawing/2014/main" id="{0EA53696-3C00-5751-26F5-2F475440AEDC}"/>
              </a:ext>
            </a:extLst>
          </p:cNvPr>
          <p:cNvSpPr/>
          <p:nvPr/>
        </p:nvSpPr>
        <p:spPr bwMode="auto">
          <a:xfrm>
            <a:off x="6809014" y="36912099"/>
            <a:ext cx="2232000" cy="1980000"/>
          </a:xfrm>
          <a:prstGeom prst="flowChartProcess">
            <a:avLst/>
          </a:prstGeom>
          <a:solidFill>
            <a:srgbClr val="FFC000"/>
          </a:solidFill>
          <a:ln w="12700" cap="flat" cmpd="sng" algn="ctr">
            <a:solidFill>
              <a:schemeClr val="accent1"/>
            </a:solidFill>
            <a:prstDash val="solid"/>
            <a:miter lim="800000"/>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marL="0" marR="0" indent="0" algn="ctr" defTabSz="457200" rtl="0" eaLnBrk="1"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Training dataset</a:t>
            </a:r>
          </a:p>
        </p:txBody>
      </p:sp>
      <p:sp>
        <p:nvSpPr>
          <p:cNvPr id="17" name="Process 16">
            <a:extLst>
              <a:ext uri="{FF2B5EF4-FFF2-40B4-BE49-F238E27FC236}">
                <a16:creationId xmlns:a16="http://schemas.microsoft.com/office/drawing/2014/main" id="{61488AFA-DFD2-8DFB-8C89-FE997C321282}"/>
              </a:ext>
            </a:extLst>
          </p:cNvPr>
          <p:cNvSpPr/>
          <p:nvPr/>
        </p:nvSpPr>
        <p:spPr bwMode="auto">
          <a:xfrm>
            <a:off x="9388436" y="36887200"/>
            <a:ext cx="1908000" cy="2015999"/>
          </a:xfrm>
          <a:prstGeom prst="flowChartProcess">
            <a:avLst/>
          </a:prstGeom>
          <a:solidFill>
            <a:srgbClr val="FFFF00"/>
          </a:solidFill>
          <a:ln w="12700" cap="flat" cmpd="sng" algn="ctr">
            <a:solidFill>
              <a:schemeClr val="accent1"/>
            </a:solidFill>
            <a:prstDash val="solid"/>
            <a:miter lim="800000"/>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marL="0" marR="0" indent="0" algn="ctr" defTabSz="457200" rtl="0" eaLnBrk="1"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Testing dataset</a:t>
            </a:r>
          </a:p>
        </p:txBody>
      </p:sp>
      <p:sp>
        <p:nvSpPr>
          <p:cNvPr id="18" name="Process 17">
            <a:extLst>
              <a:ext uri="{FF2B5EF4-FFF2-40B4-BE49-F238E27FC236}">
                <a16:creationId xmlns:a16="http://schemas.microsoft.com/office/drawing/2014/main" id="{1F73562B-BF50-6905-DDB6-64AE8170304B}"/>
              </a:ext>
            </a:extLst>
          </p:cNvPr>
          <p:cNvSpPr/>
          <p:nvPr/>
        </p:nvSpPr>
        <p:spPr bwMode="auto">
          <a:xfrm>
            <a:off x="7307280" y="33188257"/>
            <a:ext cx="4284000" cy="2304000"/>
          </a:xfrm>
          <a:prstGeom prst="flowChartProcess">
            <a:avLst/>
          </a:prstGeom>
          <a:solidFill>
            <a:schemeClr val="accent5">
              <a:lumMod val="40000"/>
              <a:lumOff val="60000"/>
            </a:schemeClr>
          </a:solidFill>
          <a:ln w="12700" cap="flat" cmpd="sng" algn="ctr">
            <a:solidFill>
              <a:schemeClr val="accent5">
                <a:lumMod val="60000"/>
                <a:lumOff val="40000"/>
              </a:schemeClr>
            </a:solidFill>
            <a:prstDash val="solid"/>
            <a:miter lim="800000"/>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marL="0" marR="0" indent="0" algn="ctr" defTabSz="457200" rtl="0" eaLnBrk="1"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Original dataset</a:t>
            </a:r>
          </a:p>
        </p:txBody>
      </p:sp>
      <p:sp>
        <p:nvSpPr>
          <p:cNvPr id="20" name="Oval 19">
            <a:extLst>
              <a:ext uri="{FF2B5EF4-FFF2-40B4-BE49-F238E27FC236}">
                <a16:creationId xmlns:a16="http://schemas.microsoft.com/office/drawing/2014/main" id="{AB77EF6B-15BD-DB58-C585-31388B86D21E}"/>
              </a:ext>
            </a:extLst>
          </p:cNvPr>
          <p:cNvSpPr/>
          <p:nvPr/>
        </p:nvSpPr>
        <p:spPr bwMode="auto">
          <a:xfrm>
            <a:off x="7578216" y="41054544"/>
            <a:ext cx="2123974" cy="1168539"/>
          </a:xfrm>
          <a:prstGeom prst="ellipse">
            <a:avLst/>
          </a:prstGeom>
          <a:solidFill>
            <a:srgbClr val="FFC000"/>
          </a:solidFill>
          <a:ln w="12700" cap="flat" cmpd="sng" algn="ctr">
            <a:solidFill>
              <a:schemeClr val="accent1"/>
            </a:solidFill>
            <a:prstDash val="solid"/>
            <a:miter lim="800000"/>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marL="0" marR="0" indent="0" algn="ctr" defTabSz="457200" rtl="0" eaLnBrk="1"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10,000 datapoints</a:t>
            </a:r>
          </a:p>
        </p:txBody>
      </p:sp>
      <p:sp>
        <p:nvSpPr>
          <p:cNvPr id="24" name="Left-Up Arrow 23">
            <a:extLst>
              <a:ext uri="{FF2B5EF4-FFF2-40B4-BE49-F238E27FC236}">
                <a16:creationId xmlns:a16="http://schemas.microsoft.com/office/drawing/2014/main" id="{2C4B5DE2-CB54-4C40-EB4D-04A83C66F6EA}"/>
              </a:ext>
            </a:extLst>
          </p:cNvPr>
          <p:cNvSpPr/>
          <p:nvPr/>
        </p:nvSpPr>
        <p:spPr bwMode="auto">
          <a:xfrm rot="13545623">
            <a:off x="8434155" y="35608844"/>
            <a:ext cx="1731755" cy="1804604"/>
          </a:xfrm>
          <a:prstGeom prst="leftUpArrow">
            <a:avLst>
              <a:gd name="adj1" fmla="val 25000"/>
              <a:gd name="adj2" fmla="val 25082"/>
              <a:gd name="adj3" fmla="val 25000"/>
            </a:avLst>
          </a:pr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7" name="Down Arrow 26">
            <a:extLst>
              <a:ext uri="{FF2B5EF4-FFF2-40B4-BE49-F238E27FC236}">
                <a16:creationId xmlns:a16="http://schemas.microsoft.com/office/drawing/2014/main" id="{443DF726-994D-7680-E8D3-846F5DE4120E}"/>
              </a:ext>
            </a:extLst>
          </p:cNvPr>
          <p:cNvSpPr/>
          <p:nvPr/>
        </p:nvSpPr>
        <p:spPr bwMode="auto">
          <a:xfrm rot="20747701">
            <a:off x="8179906" y="39009000"/>
            <a:ext cx="949722" cy="1940777"/>
          </a:xfrm>
          <a:prstGeom prst="downArrow">
            <a:avLst/>
          </a:pr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28" name="TextBox 27">
            <a:extLst>
              <a:ext uri="{FF2B5EF4-FFF2-40B4-BE49-F238E27FC236}">
                <a16:creationId xmlns:a16="http://schemas.microsoft.com/office/drawing/2014/main" id="{AEEBD400-ECDD-BDF0-772F-8B40BBABF147}"/>
              </a:ext>
            </a:extLst>
          </p:cNvPr>
          <p:cNvSpPr txBox="1"/>
          <p:nvPr/>
        </p:nvSpPr>
        <p:spPr>
          <a:xfrm>
            <a:off x="6783659" y="35867365"/>
            <a:ext cx="177010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Separate</a:t>
            </a:r>
          </a:p>
        </p:txBody>
      </p:sp>
      <p:sp>
        <p:nvSpPr>
          <p:cNvPr id="29" name="TextBox 28">
            <a:extLst>
              <a:ext uri="{FF2B5EF4-FFF2-40B4-BE49-F238E27FC236}">
                <a16:creationId xmlns:a16="http://schemas.microsoft.com/office/drawing/2014/main" id="{C2675D8B-D861-4C56-B790-88C0E7CB2F94}"/>
              </a:ext>
            </a:extLst>
          </p:cNvPr>
          <p:cNvSpPr txBox="1"/>
          <p:nvPr/>
        </p:nvSpPr>
        <p:spPr>
          <a:xfrm>
            <a:off x="6374586" y="39711776"/>
            <a:ext cx="223200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Randomly  subset from training dataset</a:t>
            </a:r>
          </a:p>
        </p:txBody>
      </p:sp>
      <p:sp>
        <p:nvSpPr>
          <p:cNvPr id="31" name="TextBox 30">
            <a:extLst>
              <a:ext uri="{FF2B5EF4-FFF2-40B4-BE49-F238E27FC236}">
                <a16:creationId xmlns:a16="http://schemas.microsoft.com/office/drawing/2014/main" id="{900E8919-E3B8-48DF-607F-D8E9512FC7F9}"/>
              </a:ext>
            </a:extLst>
          </p:cNvPr>
          <p:cNvSpPr txBox="1"/>
          <p:nvPr/>
        </p:nvSpPr>
        <p:spPr>
          <a:xfrm>
            <a:off x="12267600" y="38795200"/>
            <a:ext cx="237198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 Run HC on training subsets</a:t>
            </a:r>
          </a:p>
        </p:txBody>
      </p:sp>
      <p:sp>
        <p:nvSpPr>
          <p:cNvPr id="32" name="Down Arrow 31">
            <a:extLst>
              <a:ext uri="{FF2B5EF4-FFF2-40B4-BE49-F238E27FC236}">
                <a16:creationId xmlns:a16="http://schemas.microsoft.com/office/drawing/2014/main" id="{DC7641ED-C3CD-FB47-8571-5F0D4CEAC657}"/>
              </a:ext>
            </a:extLst>
          </p:cNvPr>
          <p:cNvSpPr/>
          <p:nvPr/>
        </p:nvSpPr>
        <p:spPr bwMode="auto">
          <a:xfrm>
            <a:off x="16315184" y="38034606"/>
            <a:ext cx="785642" cy="914960"/>
          </a:xfrm>
          <a:prstGeom prst="downArrow">
            <a:avLst/>
          </a:pr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3" name="TextBox 32">
            <a:extLst>
              <a:ext uri="{FF2B5EF4-FFF2-40B4-BE49-F238E27FC236}">
                <a16:creationId xmlns:a16="http://schemas.microsoft.com/office/drawing/2014/main" id="{8B33CE63-0B93-523B-0DB0-B58196686B2D}"/>
              </a:ext>
            </a:extLst>
          </p:cNvPr>
          <p:cNvSpPr txBox="1"/>
          <p:nvPr/>
        </p:nvSpPr>
        <p:spPr>
          <a:xfrm>
            <a:off x="17147999" y="37895199"/>
            <a:ext cx="283959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4. Repeat Step 2 and Step 3 </a:t>
            </a:r>
            <a:r>
              <a:rPr lang="en-US" sz="2400" b="1" dirty="0">
                <a:latin typeface="Times New Roman" panose="02020603050405020304" pitchFamily="18" charset="0"/>
                <a:cs typeface="Times New Roman" panose="02020603050405020304" pitchFamily="18" charset="0"/>
              </a:rPr>
              <a:t>20 times</a:t>
            </a:r>
          </a:p>
        </p:txBody>
      </p:sp>
      <p:sp>
        <p:nvSpPr>
          <p:cNvPr id="58" name="TextBox 57">
            <a:extLst>
              <a:ext uri="{FF2B5EF4-FFF2-40B4-BE49-F238E27FC236}">
                <a16:creationId xmlns:a16="http://schemas.microsoft.com/office/drawing/2014/main" id="{4E8100FE-064E-BF2E-2F0D-FB6D95BF5C17}"/>
              </a:ext>
            </a:extLst>
          </p:cNvPr>
          <p:cNvSpPr txBox="1"/>
          <p:nvPr/>
        </p:nvSpPr>
        <p:spPr>
          <a:xfrm>
            <a:off x="15390124" y="39144440"/>
            <a:ext cx="2920683" cy="830997"/>
          </a:xfrm>
          <a:prstGeom prst="rect">
            <a:avLst/>
          </a:prstGeom>
          <a:noFill/>
          <a:ln w="25400">
            <a:solidFill>
              <a:schemeClr val="tx1"/>
            </a:solidFill>
          </a:ln>
        </p:spPr>
        <p:txBody>
          <a:bodyPr wrap="square" rtlCol="0">
            <a:spAutoFit/>
          </a:bodyPr>
          <a:lstStyle/>
          <a:p>
            <a:pPr algn="ctr"/>
            <a:r>
              <a:rPr lang="en-CA" sz="2400" dirty="0">
                <a:effectLst/>
                <a:latin typeface="Times New Roman" panose="02020603050405020304" pitchFamily="18" charset="0"/>
                <a:cs typeface="Times New Roman" panose="02020603050405020304" pitchFamily="18" charset="0"/>
              </a:rPr>
              <a:t>8 Times = 2 clusters</a:t>
            </a:r>
          </a:p>
          <a:p>
            <a:pPr algn="ctr"/>
            <a:r>
              <a:rPr lang="en-CA" sz="2400" dirty="0">
                <a:effectLst/>
                <a:latin typeface="Times New Roman" panose="02020603050405020304" pitchFamily="18" charset="0"/>
                <a:cs typeface="Times New Roman" panose="02020603050405020304" pitchFamily="18" charset="0"/>
              </a:rPr>
              <a:t>12 Times = 3 clusters</a:t>
            </a:r>
          </a:p>
        </p:txBody>
      </p:sp>
      <p:sp>
        <p:nvSpPr>
          <p:cNvPr id="59" name="Down Arrow 58">
            <a:extLst>
              <a:ext uri="{FF2B5EF4-FFF2-40B4-BE49-F238E27FC236}">
                <a16:creationId xmlns:a16="http://schemas.microsoft.com/office/drawing/2014/main" id="{F820FA7D-4B20-F40C-A39E-F3724FC87D67}"/>
              </a:ext>
            </a:extLst>
          </p:cNvPr>
          <p:cNvSpPr/>
          <p:nvPr/>
        </p:nvSpPr>
        <p:spPr bwMode="auto">
          <a:xfrm>
            <a:off x="16315184" y="40195510"/>
            <a:ext cx="785642" cy="949449"/>
          </a:xfrm>
          <a:prstGeom prst="downArrow">
            <a:avLst/>
          </a:pr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61" name="Process 60">
            <a:extLst>
              <a:ext uri="{FF2B5EF4-FFF2-40B4-BE49-F238E27FC236}">
                <a16:creationId xmlns:a16="http://schemas.microsoft.com/office/drawing/2014/main" id="{662E7928-7902-8D36-8711-2EF2F9EB3E8C}"/>
              </a:ext>
            </a:extLst>
          </p:cNvPr>
          <p:cNvSpPr/>
          <p:nvPr/>
        </p:nvSpPr>
        <p:spPr bwMode="auto">
          <a:xfrm>
            <a:off x="14735820" y="41280146"/>
            <a:ext cx="4160790" cy="830997"/>
          </a:xfrm>
          <a:prstGeom prst="flowChartProcess">
            <a:avLst/>
          </a:prstGeom>
          <a:solidFill>
            <a:srgbClr val="FFFF00"/>
          </a:solidFill>
          <a:ln w="12700" cap="flat" cmpd="sng" algn="ctr">
            <a:solidFill>
              <a:schemeClr val="accent1"/>
            </a:solidFill>
            <a:prstDash val="solid"/>
            <a:miter lim="800000"/>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marL="0" marR="0" indent="0" algn="ctr" defTabSz="457200" rtl="0" eaLnBrk="1"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Calibri" panose="020F0502020204030204" pitchFamily="34" charset="0"/>
              </a:rPr>
              <a:t>Testing dataset confirms 3 as </a:t>
            </a:r>
            <a:r>
              <a:rPr lang="en-CA" sz="2400" dirty="0">
                <a:effectLst/>
                <a:latin typeface="Times New Roman" panose="02020603050405020304" pitchFamily="18" charset="0"/>
                <a:cs typeface="Times New Roman" panose="02020603050405020304" pitchFamily="18" charset="0"/>
              </a:rPr>
              <a:t>the optimal number of clusters</a:t>
            </a:r>
          </a:p>
        </p:txBody>
      </p:sp>
      <p:sp>
        <p:nvSpPr>
          <p:cNvPr id="62" name="TextBox 61">
            <a:extLst>
              <a:ext uri="{FF2B5EF4-FFF2-40B4-BE49-F238E27FC236}">
                <a16:creationId xmlns:a16="http://schemas.microsoft.com/office/drawing/2014/main" id="{64E6DC2C-8279-E5D9-0710-09A741B9F192}"/>
              </a:ext>
            </a:extLst>
          </p:cNvPr>
          <p:cNvSpPr txBox="1"/>
          <p:nvPr/>
        </p:nvSpPr>
        <p:spPr>
          <a:xfrm>
            <a:off x="17243945" y="40280342"/>
            <a:ext cx="255438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5. Run HC on Testing dataset </a:t>
            </a:r>
          </a:p>
        </p:txBody>
      </p:sp>
      <p:sp>
        <p:nvSpPr>
          <p:cNvPr id="63" name="Up Arrow 62">
            <a:extLst>
              <a:ext uri="{FF2B5EF4-FFF2-40B4-BE49-F238E27FC236}">
                <a16:creationId xmlns:a16="http://schemas.microsoft.com/office/drawing/2014/main" id="{5BF52F6B-4D86-BF9F-F61E-D3D5F9505676}"/>
              </a:ext>
            </a:extLst>
          </p:cNvPr>
          <p:cNvSpPr/>
          <p:nvPr/>
        </p:nvSpPr>
        <p:spPr bwMode="auto">
          <a:xfrm rot="2168534">
            <a:off x="11422399" y="35217732"/>
            <a:ext cx="1304908" cy="6910361"/>
          </a:xfrm>
          <a:prstGeom prst="upArrow">
            <a:avLst/>
          </a:pr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457" name="TextBox 3456">
            <a:extLst>
              <a:ext uri="{FF2B5EF4-FFF2-40B4-BE49-F238E27FC236}">
                <a16:creationId xmlns:a16="http://schemas.microsoft.com/office/drawing/2014/main" id="{0480D187-310C-6839-8BF7-4A991A6C17A3}"/>
              </a:ext>
            </a:extLst>
          </p:cNvPr>
          <p:cNvSpPr txBox="1"/>
          <p:nvPr/>
        </p:nvSpPr>
        <p:spPr>
          <a:xfrm>
            <a:off x="14094178" y="8723065"/>
            <a:ext cx="5839039" cy="1200329"/>
          </a:xfrm>
          <a:prstGeom prst="rect">
            <a:avLst/>
          </a:prstGeom>
          <a:noFill/>
        </p:spPr>
        <p:txBody>
          <a:bodyPr wrap="square" rtlCol="0">
            <a:spAutoFit/>
          </a:bodyPr>
          <a:lstStyle/>
          <a:p>
            <a:r>
              <a:rPr lang="en-CA" sz="2400" dirty="0">
                <a:effectLst/>
                <a:latin typeface="Times New Roman" panose="02020603050405020304" pitchFamily="18" charset="0"/>
                <a:cs typeface="Times New Roman" panose="02020603050405020304" pitchFamily="18" charset="0"/>
              </a:rPr>
              <a:t>1. Different models are built by </a:t>
            </a:r>
            <a:r>
              <a:rPr lang="en-CA" sz="2400" b="1" dirty="0">
                <a:effectLst/>
                <a:latin typeface="Times New Roman" panose="02020603050405020304" pitchFamily="18" charset="0"/>
                <a:cs typeface="Times New Roman" panose="02020603050405020304" pitchFamily="18" charset="0"/>
              </a:rPr>
              <a:t>varying the distribution, volume, shape and orientation </a:t>
            </a:r>
            <a:r>
              <a:rPr lang="en-CA" sz="2400" dirty="0">
                <a:effectLst/>
                <a:latin typeface="Times New Roman" panose="02020603050405020304" pitchFamily="18" charset="0"/>
                <a:cs typeface="Times New Roman" panose="02020603050405020304" pitchFamily="18" charset="0"/>
              </a:rPr>
              <a:t>(McLachlan et al., 2019).</a:t>
            </a:r>
          </a:p>
        </p:txBody>
      </p:sp>
      <p:sp>
        <p:nvSpPr>
          <p:cNvPr id="3458" name="TextBox 3457">
            <a:extLst>
              <a:ext uri="{FF2B5EF4-FFF2-40B4-BE49-F238E27FC236}">
                <a16:creationId xmlns:a16="http://schemas.microsoft.com/office/drawing/2014/main" id="{969B1CCB-0AA7-10EC-B879-5C5CB3F752F6}"/>
              </a:ext>
            </a:extLst>
          </p:cNvPr>
          <p:cNvSpPr txBox="1"/>
          <p:nvPr/>
        </p:nvSpPr>
        <p:spPr>
          <a:xfrm flipH="1">
            <a:off x="6797547" y="12059733"/>
            <a:ext cx="5134705"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Optimize the parameters of GMM (means, variances, weighting variables) using </a:t>
            </a:r>
            <a:r>
              <a:rPr lang="en-CA" sz="2400" b="1" dirty="0">
                <a:effectLst/>
                <a:latin typeface="Times New Roman" panose="02020603050405020304" pitchFamily="18" charset="0"/>
                <a:cs typeface="Times New Roman" panose="02020603050405020304" pitchFamily="18" charset="0"/>
              </a:rPr>
              <a:t>expectation–maximization algorithm</a:t>
            </a:r>
            <a:r>
              <a:rPr lang="en-CA" sz="2400" dirty="0">
                <a:effectLst/>
                <a:latin typeface="Times New Roman" panose="02020603050405020304" pitchFamily="18" charset="0"/>
                <a:cs typeface="Times New Roman" panose="02020603050405020304" pitchFamily="18" charset="0"/>
              </a:rPr>
              <a:t>.</a:t>
            </a:r>
          </a:p>
        </p:txBody>
      </p:sp>
      <p:sp>
        <p:nvSpPr>
          <p:cNvPr id="3459" name="TextBox 3458">
            <a:extLst>
              <a:ext uri="{FF2B5EF4-FFF2-40B4-BE49-F238E27FC236}">
                <a16:creationId xmlns:a16="http://schemas.microsoft.com/office/drawing/2014/main" id="{D807BE5A-849E-F7F1-45A7-8AF7F876331D}"/>
              </a:ext>
            </a:extLst>
          </p:cNvPr>
          <p:cNvSpPr txBox="1"/>
          <p:nvPr/>
        </p:nvSpPr>
        <p:spPr>
          <a:xfrm>
            <a:off x="6815340" y="14065380"/>
            <a:ext cx="4982053"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 </a:t>
            </a:r>
            <a:r>
              <a:rPr lang="en-CA" sz="2400" dirty="0">
                <a:effectLst/>
                <a:latin typeface="Times New Roman" panose="02020603050405020304" pitchFamily="18" charset="0"/>
                <a:cs typeface="Times New Roman" panose="02020603050405020304" pitchFamily="18" charset="0"/>
              </a:rPr>
              <a:t>Choose the model with highest </a:t>
            </a:r>
            <a:r>
              <a:rPr lang="en-CA" sz="2400" b="1" dirty="0">
                <a:effectLst/>
                <a:latin typeface="Times New Roman" panose="02020603050405020304" pitchFamily="18" charset="0"/>
                <a:cs typeface="Times New Roman" panose="02020603050405020304" pitchFamily="18" charset="0"/>
              </a:rPr>
              <a:t>Bayesian information criterion (BIC) </a:t>
            </a:r>
            <a:r>
              <a:rPr lang="en-CA" sz="2400" dirty="0">
                <a:effectLst/>
                <a:latin typeface="Times New Roman" panose="02020603050405020304" pitchFamily="18" charset="0"/>
                <a:cs typeface="Times New Roman" panose="02020603050405020304" pitchFamily="18" charset="0"/>
              </a:rPr>
              <a:t>value.</a:t>
            </a:r>
            <a:r>
              <a:rPr lang="en-CA" sz="2400" b="1" dirty="0">
                <a:effectLst/>
                <a:latin typeface="Times New Roman" panose="02020603050405020304" pitchFamily="18" charset="0"/>
                <a:cs typeface="Times New Roman" panose="02020603050405020304" pitchFamily="18" charset="0"/>
              </a:rPr>
              <a:t> </a:t>
            </a:r>
            <a:endParaRPr lang="en-US" sz="2400" dirty="0"/>
          </a:p>
        </p:txBody>
      </p:sp>
      <p:cxnSp>
        <p:nvCxnSpPr>
          <p:cNvPr id="3465" name="Straight Arrow Connector 3464">
            <a:extLst>
              <a:ext uri="{FF2B5EF4-FFF2-40B4-BE49-F238E27FC236}">
                <a16:creationId xmlns:a16="http://schemas.microsoft.com/office/drawing/2014/main" id="{98BF61DC-827E-BDB9-86EB-107900DC0B2F}"/>
              </a:ext>
            </a:extLst>
          </p:cNvPr>
          <p:cNvCxnSpPr/>
          <p:nvPr/>
        </p:nvCxnSpPr>
        <p:spPr bwMode="auto">
          <a:xfrm flipH="1">
            <a:off x="12638371" y="9337207"/>
            <a:ext cx="1281174" cy="0"/>
          </a:xfrm>
          <a:prstGeom prst="straightConnector1">
            <a:avLst/>
          </a:prstGeom>
          <a:solidFill>
            <a:srgbClr val="FFFFFF"/>
          </a:solidFill>
          <a:ln w="92075" cap="flat" cmpd="sng" algn="ctr">
            <a:solidFill>
              <a:schemeClr val="accent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66" name="Straight Arrow Connector 3465">
            <a:extLst>
              <a:ext uri="{FF2B5EF4-FFF2-40B4-BE49-F238E27FC236}">
                <a16:creationId xmlns:a16="http://schemas.microsoft.com/office/drawing/2014/main" id="{D406142D-A09E-54C9-6F79-2740576C1B99}"/>
              </a:ext>
            </a:extLst>
          </p:cNvPr>
          <p:cNvCxnSpPr/>
          <p:nvPr/>
        </p:nvCxnSpPr>
        <p:spPr bwMode="auto">
          <a:xfrm flipV="1">
            <a:off x="11194283" y="13316853"/>
            <a:ext cx="1364009" cy="1384137"/>
          </a:xfrm>
          <a:prstGeom prst="straightConnector1">
            <a:avLst/>
          </a:prstGeom>
          <a:solidFill>
            <a:srgbClr val="FFFFFF"/>
          </a:solidFill>
          <a:ln w="92075" cap="flat" cmpd="sng" algn="ctr">
            <a:solidFill>
              <a:schemeClr val="accent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32" name="Picture 8">
            <a:extLst>
              <a:ext uri="{FF2B5EF4-FFF2-40B4-BE49-F238E27FC236}">
                <a16:creationId xmlns:a16="http://schemas.microsoft.com/office/drawing/2014/main" id="{BB8672AB-EEA6-AA3B-318E-5A628009F04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94104" y="24881760"/>
            <a:ext cx="6793211" cy="4970851"/>
          </a:xfrm>
          <a:prstGeom prst="rect">
            <a:avLst/>
          </a:prstGeom>
          <a:noFill/>
          <a:extLst>
            <a:ext uri="{909E8E84-426E-40DD-AFC4-6F175D3DCCD1}">
              <a14:hiddenFill xmlns:a14="http://schemas.microsoft.com/office/drawing/2010/main">
                <a:solidFill>
                  <a:srgbClr val="FFFFFF"/>
                </a:solidFill>
              </a14:hiddenFill>
            </a:ext>
          </a:extLst>
        </p:spPr>
      </p:pic>
      <p:sp>
        <p:nvSpPr>
          <p:cNvPr id="3477" name="Rectangle 3476">
            <a:extLst>
              <a:ext uri="{FF2B5EF4-FFF2-40B4-BE49-F238E27FC236}">
                <a16:creationId xmlns:a16="http://schemas.microsoft.com/office/drawing/2014/main" id="{E8F8CC79-D1DC-ED5A-9925-247912EF4AB4}"/>
              </a:ext>
            </a:extLst>
          </p:cNvPr>
          <p:cNvSpPr/>
          <p:nvPr/>
        </p:nvSpPr>
        <p:spPr bwMode="auto">
          <a:xfrm>
            <a:off x="14117630" y="24957658"/>
            <a:ext cx="5653531" cy="830997"/>
          </a:xfrm>
          <a:prstGeom prst="rect">
            <a:avLst/>
          </a:pr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algn="ctr"/>
            <a:r>
              <a:rPr lang="en-CA" sz="2400" dirty="0">
                <a:latin typeface="Times New Roman" panose="02020603050405020304" pitchFamily="18" charset="0"/>
                <a:cs typeface="Times New Roman" panose="02020603050405020304" pitchFamily="18" charset="0"/>
              </a:rPr>
              <a:t>A</a:t>
            </a:r>
            <a:r>
              <a:rPr lang="en-CA" sz="2400" dirty="0">
                <a:effectLst/>
                <a:latin typeface="Times New Roman" panose="02020603050405020304" pitchFamily="18" charset="0"/>
                <a:cs typeface="Times New Roman" panose="02020603050405020304" pitchFamily="18" charset="0"/>
              </a:rPr>
              <a:t>ll clusters are merged into one big cluster containing all objects.</a:t>
            </a:r>
          </a:p>
        </p:txBody>
      </p:sp>
      <p:sp>
        <p:nvSpPr>
          <p:cNvPr id="3479" name="Rectangle 3478">
            <a:extLst>
              <a:ext uri="{FF2B5EF4-FFF2-40B4-BE49-F238E27FC236}">
                <a16:creationId xmlns:a16="http://schemas.microsoft.com/office/drawing/2014/main" id="{B37FC48E-7E39-7F78-C697-E3161934CDC8}"/>
              </a:ext>
            </a:extLst>
          </p:cNvPr>
          <p:cNvSpPr/>
          <p:nvPr/>
        </p:nvSpPr>
        <p:spPr bwMode="auto">
          <a:xfrm>
            <a:off x="14162822" y="27293426"/>
            <a:ext cx="5619319" cy="461665"/>
          </a:xfrm>
          <a:prstGeom prst="rect">
            <a:avLst/>
          </a:pr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algn="ctr"/>
            <a:r>
              <a:rPr lang="en-CA" sz="2400" dirty="0">
                <a:latin typeface="Times New Roman" panose="02020603050405020304" pitchFamily="18" charset="0"/>
                <a:cs typeface="Times New Roman" panose="02020603050405020304" pitchFamily="18" charset="0"/>
              </a:rPr>
              <a:t>P</a:t>
            </a:r>
            <a:r>
              <a:rPr lang="en-CA" sz="2400" dirty="0">
                <a:effectLst/>
                <a:latin typeface="Times New Roman" panose="02020603050405020304" pitchFamily="18" charset="0"/>
                <a:cs typeface="Times New Roman" panose="02020603050405020304" pitchFamily="18" charset="0"/>
              </a:rPr>
              <a:t>airs of clusters are successively merged</a:t>
            </a:r>
          </a:p>
        </p:txBody>
      </p:sp>
      <p:sp>
        <p:nvSpPr>
          <p:cNvPr id="3480" name="Rectangle 3479">
            <a:extLst>
              <a:ext uri="{FF2B5EF4-FFF2-40B4-BE49-F238E27FC236}">
                <a16:creationId xmlns:a16="http://schemas.microsoft.com/office/drawing/2014/main" id="{D60E6A7A-3E94-0F9A-4944-4AFE4C3C10E8}"/>
              </a:ext>
            </a:extLst>
          </p:cNvPr>
          <p:cNvSpPr/>
          <p:nvPr/>
        </p:nvSpPr>
        <p:spPr bwMode="auto">
          <a:xfrm>
            <a:off x="14288106" y="29535967"/>
            <a:ext cx="5619319" cy="461665"/>
          </a:xfrm>
          <a:prstGeom prst="rect">
            <a:avLst/>
          </a:pr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algn="ctr"/>
            <a:r>
              <a:rPr lang="en-CA" sz="2400" dirty="0">
                <a:latin typeface="Times New Roman" panose="02020603050405020304" pitchFamily="18" charset="0"/>
                <a:cs typeface="Times New Roman" panose="02020603050405020304" pitchFamily="18" charset="0"/>
              </a:rPr>
              <a:t>S</a:t>
            </a:r>
            <a:r>
              <a:rPr lang="en-CA" sz="2400" dirty="0">
                <a:effectLst/>
                <a:latin typeface="Times New Roman" panose="02020603050405020304" pitchFamily="18" charset="0"/>
                <a:cs typeface="Times New Roman" panose="02020603050405020304" pitchFamily="18" charset="0"/>
              </a:rPr>
              <a:t>tarts by treating each object as a singleton</a:t>
            </a:r>
          </a:p>
        </p:txBody>
      </p:sp>
      <p:cxnSp>
        <p:nvCxnSpPr>
          <p:cNvPr id="3481" name="Straight Arrow Connector 3480">
            <a:extLst>
              <a:ext uri="{FF2B5EF4-FFF2-40B4-BE49-F238E27FC236}">
                <a16:creationId xmlns:a16="http://schemas.microsoft.com/office/drawing/2014/main" id="{7CD6F6C4-C5D0-1921-0EF5-5EA53F044CB5}"/>
              </a:ext>
            </a:extLst>
          </p:cNvPr>
          <p:cNvCxnSpPr/>
          <p:nvPr/>
        </p:nvCxnSpPr>
        <p:spPr bwMode="auto">
          <a:xfrm flipH="1">
            <a:off x="12813004" y="29766800"/>
            <a:ext cx="1281174" cy="0"/>
          </a:xfrm>
          <a:prstGeom prst="straightConnector1">
            <a:avLst/>
          </a:prstGeom>
          <a:solidFill>
            <a:srgbClr val="FFFFFF"/>
          </a:solidFill>
          <a:ln w="92075" cap="flat" cmpd="sng" algn="ctr">
            <a:solidFill>
              <a:schemeClr val="accent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 name="Straight Arrow Connector 3481">
            <a:extLst>
              <a:ext uri="{FF2B5EF4-FFF2-40B4-BE49-F238E27FC236}">
                <a16:creationId xmlns:a16="http://schemas.microsoft.com/office/drawing/2014/main" id="{2C5E9F64-D433-DF24-08FD-FECE2094D9C8}"/>
              </a:ext>
            </a:extLst>
          </p:cNvPr>
          <p:cNvCxnSpPr/>
          <p:nvPr/>
        </p:nvCxnSpPr>
        <p:spPr bwMode="auto">
          <a:xfrm flipH="1">
            <a:off x="12267600" y="25230534"/>
            <a:ext cx="1708781" cy="0"/>
          </a:xfrm>
          <a:prstGeom prst="straightConnector1">
            <a:avLst/>
          </a:prstGeom>
          <a:solidFill>
            <a:srgbClr val="FFFFFF"/>
          </a:solidFill>
          <a:ln w="92075" cap="flat" cmpd="sng" algn="ctr">
            <a:solidFill>
              <a:schemeClr val="accent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4" name="Right Brace 3483">
            <a:extLst>
              <a:ext uri="{FF2B5EF4-FFF2-40B4-BE49-F238E27FC236}">
                <a16:creationId xmlns:a16="http://schemas.microsoft.com/office/drawing/2014/main" id="{1C5B13CD-2401-381D-5FDF-E232534CC800}"/>
              </a:ext>
            </a:extLst>
          </p:cNvPr>
          <p:cNvSpPr/>
          <p:nvPr/>
        </p:nvSpPr>
        <p:spPr bwMode="auto">
          <a:xfrm>
            <a:off x="12695207" y="25590574"/>
            <a:ext cx="1318599" cy="3945393"/>
          </a:xfrm>
          <a:prstGeom prst="rightBrace">
            <a:avLst/>
          </a:prstGeom>
          <a:solidFill>
            <a:srgbClr val="FFFFFF"/>
          </a:solidFill>
          <a:ln w="9207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493" name="Right Arrow 3492">
            <a:extLst>
              <a:ext uri="{FF2B5EF4-FFF2-40B4-BE49-F238E27FC236}">
                <a16:creationId xmlns:a16="http://schemas.microsoft.com/office/drawing/2014/main" id="{93774146-5E50-2BAB-6235-6CF31CDF03F7}"/>
              </a:ext>
            </a:extLst>
          </p:cNvPr>
          <p:cNvSpPr/>
          <p:nvPr/>
        </p:nvSpPr>
        <p:spPr bwMode="auto">
          <a:xfrm>
            <a:off x="20920074" y="32724493"/>
            <a:ext cx="1549606" cy="554450"/>
          </a:xfrm>
          <a:prstGeom prst="rightArrow">
            <a:avLst/>
          </a:pr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5720" rIns="45720" bIns="45720" numCol="1" rtlCol="0" anchor="ctr" anchorCtr="0" compatLnSpc="1">
            <a:prstTxWarp prst="textNoShape">
              <a:avLst/>
            </a:prstTxWarp>
            <a:spAutoFit/>
          </a:bodyPr>
          <a:lstStyle/>
          <a:p>
            <a:pPr marL="0" marR="0" indent="0" algn="l" defTabSz="457200" rtl="0" eaLnBrk="1"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endParaRPr>
          </a:p>
        </p:txBody>
      </p:sp>
      <p:sp>
        <p:nvSpPr>
          <p:cNvPr id="3494" name="TextBox 3493">
            <a:extLst>
              <a:ext uri="{FF2B5EF4-FFF2-40B4-BE49-F238E27FC236}">
                <a16:creationId xmlns:a16="http://schemas.microsoft.com/office/drawing/2014/main" id="{C73E7543-54C7-E82C-EDDE-C7D5AFD8F8FB}"/>
              </a:ext>
            </a:extLst>
          </p:cNvPr>
          <p:cNvSpPr txBox="1"/>
          <p:nvPr/>
        </p:nvSpPr>
        <p:spPr>
          <a:xfrm>
            <a:off x="22575587" y="32502443"/>
            <a:ext cx="9820224" cy="1569660"/>
          </a:xfrm>
          <a:prstGeom prst="rect">
            <a:avLst/>
          </a:prstGeom>
          <a:noFill/>
        </p:spPr>
        <p:txBody>
          <a:bodyPr wrap="square" rtlCol="0">
            <a:spAutoFit/>
          </a:bodyPr>
          <a:lstStyle/>
          <a:p>
            <a:pPr marL="342900" indent="-342900">
              <a:buAutoNum type="arabicPeriod"/>
            </a:pPr>
            <a:r>
              <a:rPr lang="en-CA" sz="2400" dirty="0">
                <a:latin typeface="Times New Roman" panose="02020603050405020304" pitchFamily="18" charset="0"/>
                <a:cs typeface="Times New Roman" panose="02020603050405020304" pitchFamily="18" charset="0"/>
              </a:rPr>
              <a:t>F</a:t>
            </a:r>
            <a:r>
              <a:rPr lang="en-CA" sz="2400" dirty="0">
                <a:effectLst/>
                <a:latin typeface="Times New Roman" panose="02020603050405020304" pitchFamily="18" charset="0"/>
                <a:cs typeface="Times New Roman" panose="02020603050405020304" pitchFamily="18" charset="0"/>
              </a:rPr>
              <a:t>ailed to find unique clusters</a:t>
            </a:r>
          </a:p>
          <a:p>
            <a:pPr marL="342900" indent="-342900">
              <a:buAutoNum type="arabicPeriod"/>
            </a:pPr>
            <a:r>
              <a:rPr lang="en-CA" sz="2400" dirty="0">
                <a:latin typeface="Times New Roman" panose="02020603050405020304" pitchFamily="18" charset="0"/>
                <a:cs typeface="Times New Roman" panose="02020603050405020304" pitchFamily="18" charset="0"/>
              </a:rPr>
              <a:t>T</a:t>
            </a:r>
            <a:r>
              <a:rPr lang="en-CA" sz="2400" dirty="0">
                <a:effectLst/>
                <a:latin typeface="Times New Roman" panose="02020603050405020304" pitchFamily="18" charset="0"/>
                <a:cs typeface="Times New Roman" panose="02020603050405020304" pitchFamily="18" charset="0"/>
              </a:rPr>
              <a:t>he problem of identifying sub-populations with higher/lower well-being is harder than we initially thought. </a:t>
            </a:r>
          </a:p>
          <a:p>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7FB4252-0E0F-FA7A-E3ED-595FC11F703E}"/>
              </a:ext>
            </a:extLst>
          </p:cNvPr>
          <p:cNvSpPr txBox="1"/>
          <p:nvPr/>
        </p:nvSpPr>
        <p:spPr>
          <a:xfrm>
            <a:off x="20700226" y="41458741"/>
            <a:ext cx="9008446" cy="1200329"/>
          </a:xfrm>
          <a:prstGeom prst="rect">
            <a:avLst/>
          </a:prstGeom>
          <a:solidFill>
            <a:schemeClr val="bg1"/>
          </a:solidFill>
          <a:ln w="63500">
            <a:solidFill>
              <a:schemeClr val="tx1"/>
            </a:solidFill>
          </a:ln>
        </p:spPr>
        <p:txBody>
          <a:bodyPr wrap="square" rtlCol="0">
            <a:spAutoFit/>
          </a:bodyPr>
          <a:lstStyle/>
          <a:p>
            <a:r>
              <a:rPr lang="en-US" sz="2400" dirty="0">
                <a:latin typeface="Times New Roman" panose="02020603050405020304" pitchFamily="18" charset="0"/>
                <a:cs typeface="Times New Roman" panose="02020603050405020304" pitchFamily="18" charset="0"/>
              </a:rPr>
              <a:t>For more information, please feel free to contact Amanda Ng by email: </a:t>
            </a:r>
            <a:r>
              <a:rPr lang="en-US" sz="2400" dirty="0">
                <a:latin typeface="Times New Roman" panose="02020603050405020304" pitchFamily="18" charset="0"/>
                <a:cs typeface="Times New Roman" panose="02020603050405020304" pitchFamily="18" charset="0"/>
                <a:hlinkClick r:id="rId13"/>
              </a:rPr>
              <a:t>waiyuamanda.ng@mail.utoronto.ca</a:t>
            </a:r>
            <a:r>
              <a:rPr lang="en-US" sz="2400" dirty="0">
                <a:latin typeface="Times New Roman" panose="02020603050405020304" pitchFamily="18" charset="0"/>
                <a:cs typeface="Times New Roman" panose="02020603050405020304" pitchFamily="18" charset="0"/>
              </a:rPr>
              <a:t> or scan QR code</a:t>
            </a:r>
          </a:p>
          <a:p>
            <a:endParaRPr lang="en-US" sz="2400"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CDDE3858-0398-1158-DA82-C145C8DD062D}"/>
              </a:ext>
            </a:extLst>
          </p:cNvPr>
          <p:cNvCxnSpPr/>
          <p:nvPr/>
        </p:nvCxnSpPr>
        <p:spPr bwMode="auto">
          <a:xfrm>
            <a:off x="27397667" y="42098213"/>
            <a:ext cx="1885560" cy="0"/>
          </a:xfrm>
          <a:prstGeom prst="straightConnector1">
            <a:avLst/>
          </a:prstGeom>
          <a:solidFill>
            <a:srgbClr val="FFFFFF"/>
          </a:solidFill>
          <a:ln w="63500" cap="flat" cmpd="sng" algn="ctr">
            <a:solidFill>
              <a:schemeClr val="accent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descr="Qr code&#10;&#10;Description automatically generated">
            <a:extLst>
              <a:ext uri="{FF2B5EF4-FFF2-40B4-BE49-F238E27FC236}">
                <a16:creationId xmlns:a16="http://schemas.microsoft.com/office/drawing/2014/main" id="{13914C7A-3FE6-69C6-D1A6-31D2E8E31264}"/>
              </a:ext>
            </a:extLst>
          </p:cNvPr>
          <p:cNvPicPr>
            <a:picLocks noChangeAspect="1"/>
          </p:cNvPicPr>
          <p:nvPr/>
        </p:nvPicPr>
        <p:blipFill>
          <a:blip r:embed="rId14"/>
          <a:stretch>
            <a:fillRect/>
          </a:stretch>
        </p:blipFill>
        <p:spPr>
          <a:xfrm>
            <a:off x="29963466" y="41408640"/>
            <a:ext cx="1744644" cy="1744644"/>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4472C4"/>
      </a:accent1>
      <a:accent2>
        <a:srgbClr val="ED7D31"/>
      </a:accent2>
      <a:accent3>
        <a:srgbClr val="FFFFFF"/>
      </a:accent3>
      <a:accent4>
        <a:srgbClr val="000000"/>
      </a:accent4>
      <a:accent5>
        <a:srgbClr val="B0BCDE"/>
      </a:accent5>
      <a:accent6>
        <a:srgbClr val="D7712B"/>
      </a:accent6>
      <a:hlink>
        <a:srgbClr val="0000FF"/>
      </a:hlink>
      <a:folHlink>
        <a:srgbClr val="FF00FF"/>
      </a:folHlink>
    </a:clrScheme>
    <a:fontScheme name="Office Theme">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spDef>
    <a:ln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4472C4"/>
      </a:accent1>
      <a:accent2>
        <a:srgbClr val="ED7D31"/>
      </a:accent2>
      <a:accent3>
        <a:srgbClr val="FFFFFF"/>
      </a:accent3>
      <a:accent4>
        <a:srgbClr val="000000"/>
      </a:accent4>
      <a:accent5>
        <a:srgbClr val="B0BCDE"/>
      </a:accent5>
      <a:accent6>
        <a:srgbClr val="D7712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1285</Words>
  <Application>Microsoft Macintosh PowerPoint</Application>
  <PresentationFormat>Custom</PresentationFormat>
  <Paragraphs>224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Predicting Life Satisfaction from Life Domain Satisfaction: A  Clustering Approach to Bottom-up Theories of Subjective Well-being Amanda Ng1, Sofia Panasiuk2, Felix Cheung2 1Department of Statistical Science, University of Toronto, Canada  2Population Well-being Lab, Department of Psychology, University of Toronto, Canada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Life Satisfaction from Life Domain Satisfaction: A  Clustering Approach to Bottom-up Theories of Subjective Well-being Amanda Ng1, Sofia Panasiuk2, Felix Cheung2 1Department of Statistical Science, University of Toronto, Canada  2Population Well-being Lab, Department of Psychology, University of Toronto, Canada</dc:title>
  <cp:lastModifiedBy>Wai Yu Amanda Ng</cp:lastModifiedBy>
  <cp:revision>45</cp:revision>
  <dcterms:modified xsi:type="dcterms:W3CDTF">2023-05-08T23:03:25Z</dcterms:modified>
</cp:coreProperties>
</file>