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6" r:id="rId2"/>
    <p:sldId id="257" r:id="rId3"/>
    <p:sldId id="258" r:id="rId4"/>
    <p:sldId id="259" r:id="rId5"/>
    <p:sldId id="266" r:id="rId6"/>
    <p:sldId id="264" r:id="rId7"/>
    <p:sldId id="265" r:id="rId8"/>
    <p:sldId id="267" r:id="rId9"/>
    <p:sldId id="261" r:id="rId10"/>
    <p:sldId id="262" r:id="rId11"/>
    <p:sldId id="270"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8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5081"/>
  </p:normalViewPr>
  <p:slideViewPr>
    <p:cSldViewPr snapToGrid="0">
      <p:cViewPr varScale="1">
        <p:scale>
          <a:sx n="101" d="100"/>
          <a:sy n="101" d="100"/>
        </p:scale>
        <p:origin x="10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16:24:20.215"/>
    </inkml:context>
    <inkml:brush xml:id="br0">
      <inkml:brushProperty name="width" value="0.05" units="cm"/>
      <inkml:brushProperty name="height" value="0.05" units="cm"/>
    </inkml:brush>
  </inkml:definitions>
  <inkml:trace contextRef="#ctx0" brushRef="#br0">1 0 24575,'19'0'0,"9"0"0,4 0 0,-1 0 0,-4 0 0,-8 0 0,-5 0 0,-4 0 0,-4 0 0,-3 0 0,1 0 0,-1 0 0,0 0 0,0 0 0,1 0 0,3 0 0,2 0 0,2 0 0,4 0 0,-7 0 0,1 0 0,-8 0 0,0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16:24:22.631"/>
    </inkml:context>
    <inkml:brush xml:id="br0">
      <inkml:brushProperty name="width" value="0.05" units="cm"/>
      <inkml:brushProperty name="height" value="0.05" units="cm"/>
    </inkml:brush>
  </inkml:definitions>
  <inkml:trace contextRef="#ctx0" brushRef="#br0">1 1 24575,'20'0'0,"14"0"0,8 0 0,2 0 0,-9 0 0,-14 0 0,-6 0 0,-6 0 0,-1 0 0,-4 0 0,2 0 0,1 0 0,3 0 0,1 0 0,-3 0 0,-3 0 0,-4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16:24:25.014"/>
    </inkml:context>
    <inkml:brush xml:id="br0">
      <inkml:brushProperty name="width" value="0.05" units="cm"/>
      <inkml:brushProperty name="height" value="0.05" units="cm"/>
    </inkml:brush>
  </inkml:definitions>
  <inkml:trace contextRef="#ctx0" brushRef="#br0">1 1 24575,'13'0'0,"6"0"0,11 0 0,2 0 0,-1 0 0,-7 0 0,-4 0 0,-3 0 0,-2 0 0,-3 0 0,-4 0 0,-2 0 0,-2 0 0,-2 0 0,2 0 0,0 0 0,0 0 0,2 0 0,-4 0 0,1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16:24:32.331"/>
    </inkml:context>
    <inkml:brush xml:id="br0">
      <inkml:brushProperty name="width" value="0.05" units="cm"/>
      <inkml:brushProperty name="height" value="0.05" units="cm"/>
    </inkml:brush>
  </inkml:definitions>
  <inkml:trace contextRef="#ctx0" brushRef="#br0">1 0 24575,'7'0'0,"2"0"0,-1 0 0,0 0 0,-1 0 0,0 0 0,2 0 0,2 0 0,2 0 0,-1 0 0,0 0 0,-1 0 0,-1 0 0,-2 0 0,-1 0 0,-4 0 0,1 0 0,-2 0 0,1 0 0,-1 0 0,1 0 0,-1 0 0,1 0 0,0 0 0,3 0 0,-3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EF4C9F-E18E-6345-B312-ED483F6670EB}" type="datetimeFigureOut">
              <a:rPr lang="en-US" smtClean="0"/>
              <a:t>8/9/24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8385A2-2E18-A84D-AD5B-18CCF970EC78}" type="slidenum">
              <a:rPr lang="en-US" smtClean="0"/>
              <a:t>‹#›</a:t>
            </a:fld>
            <a:endParaRPr lang="en-US"/>
          </a:p>
        </p:txBody>
      </p:sp>
    </p:spTree>
    <p:extLst>
      <p:ext uri="{BB962C8B-B14F-4D97-AF65-F5344CB8AC3E}">
        <p14:creationId xmlns:p14="http://schemas.microsoft.com/office/powerpoint/2010/main" val="752297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CA" dirty="0"/>
              <a:t>Good morning everyone. Today, I will be presenting on 'Aspects of Robust Regression,' a crucial area in statistical analysis that aims to improve the reliability of regression models in the presence of outliers and non-normal error distributions.</a:t>
            </a:r>
          </a:p>
          <a:p>
            <a:pPr>
              <a:buFont typeface="Arial" panose="020B0604020202020204" pitchFamily="34" charset="0"/>
              <a:buChar char="•"/>
            </a:pPr>
            <a:endParaRPr lang="en-CA" dirty="0"/>
          </a:p>
          <a:p>
            <a:pPr>
              <a:buFont typeface="Arial" panose="020B0604020202020204" pitchFamily="34" charset="0"/>
              <a:buChar char="•"/>
            </a:pPr>
            <a:r>
              <a:rPr lang="en-CA" dirty="0"/>
              <a:t>The objective of this presentation is to provide an overview of regression models we tried, focusing on simulation analysis and the comparison of different prior distributions. I will also discuss the challenges encountered and the solutions proposed during this research project. By the end of this presentation, I hope to convey the significance of robust regression techniques and their potential applications in various fields.</a:t>
            </a:r>
          </a:p>
          <a:p>
            <a:endParaRPr lang="en-US" dirty="0"/>
          </a:p>
          <a:p>
            <a:r>
              <a:rPr lang="en-US" dirty="0"/>
              <a:t>Name of conference, date of conference</a:t>
            </a:r>
          </a:p>
        </p:txBody>
      </p:sp>
      <p:sp>
        <p:nvSpPr>
          <p:cNvPr id="4" name="Slide Number Placeholder 3"/>
          <p:cNvSpPr>
            <a:spLocks noGrp="1"/>
          </p:cNvSpPr>
          <p:nvPr>
            <p:ph type="sldNum" sz="quarter" idx="5"/>
          </p:nvPr>
        </p:nvSpPr>
        <p:spPr/>
        <p:txBody>
          <a:bodyPr/>
          <a:lstStyle/>
          <a:p>
            <a:fld id="{BA8385A2-2E18-A84D-AD5B-18CCF970EC78}" type="slidenum">
              <a:rPr lang="en-US" smtClean="0"/>
              <a:t>1</a:t>
            </a:fld>
            <a:endParaRPr lang="en-US"/>
          </a:p>
        </p:txBody>
      </p:sp>
    </p:spTree>
    <p:extLst>
      <p:ext uri="{BB962C8B-B14F-4D97-AF65-F5344CB8AC3E}">
        <p14:creationId xmlns:p14="http://schemas.microsoft.com/office/powerpoint/2010/main" val="3187628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on nu</a:t>
            </a:r>
          </a:p>
        </p:txBody>
      </p:sp>
      <p:sp>
        <p:nvSpPr>
          <p:cNvPr id="4" name="Slide Number Placeholder 3"/>
          <p:cNvSpPr>
            <a:spLocks noGrp="1"/>
          </p:cNvSpPr>
          <p:nvPr>
            <p:ph type="sldNum" sz="quarter" idx="5"/>
          </p:nvPr>
        </p:nvSpPr>
        <p:spPr/>
        <p:txBody>
          <a:bodyPr/>
          <a:lstStyle/>
          <a:p>
            <a:fld id="{BA8385A2-2E18-A84D-AD5B-18CCF970EC78}" type="slidenum">
              <a:rPr lang="en-US" smtClean="0"/>
              <a:t>2</a:t>
            </a:fld>
            <a:endParaRPr lang="en-US"/>
          </a:p>
        </p:txBody>
      </p:sp>
    </p:spTree>
    <p:extLst>
      <p:ext uri="{BB962C8B-B14F-4D97-AF65-F5344CB8AC3E}">
        <p14:creationId xmlns:p14="http://schemas.microsoft.com/office/powerpoint/2010/main" val="2388592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solidFill>
                  <a:srgbClr val="000000"/>
                </a:solidFill>
                <a:effectLst/>
                <a:latin typeface="Helvetica" pitchFamily="2" charset="0"/>
              </a:rPr>
              <a:t>improper priors: don’t integrate to 1</a:t>
            </a:r>
          </a:p>
          <a:p>
            <a:endParaRPr lang="en-US" dirty="0"/>
          </a:p>
        </p:txBody>
      </p:sp>
      <p:sp>
        <p:nvSpPr>
          <p:cNvPr id="4" name="Slide Number Placeholder 3"/>
          <p:cNvSpPr>
            <a:spLocks noGrp="1"/>
          </p:cNvSpPr>
          <p:nvPr>
            <p:ph type="sldNum" sz="quarter" idx="5"/>
          </p:nvPr>
        </p:nvSpPr>
        <p:spPr/>
        <p:txBody>
          <a:bodyPr/>
          <a:lstStyle/>
          <a:p>
            <a:fld id="{BA8385A2-2E18-A84D-AD5B-18CCF970EC78}" type="slidenum">
              <a:rPr lang="en-US" smtClean="0"/>
              <a:t>5</a:t>
            </a:fld>
            <a:endParaRPr lang="en-US"/>
          </a:p>
        </p:txBody>
      </p:sp>
    </p:spTree>
    <p:extLst>
      <p:ext uri="{BB962C8B-B14F-4D97-AF65-F5344CB8AC3E}">
        <p14:creationId xmlns:p14="http://schemas.microsoft.com/office/powerpoint/2010/main" val="4052269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spikes</a:t>
            </a:r>
          </a:p>
          <a:p>
            <a:r>
              <a:rPr lang="en-US" dirty="0"/>
              <a:t>Not well-behaved</a:t>
            </a:r>
          </a:p>
          <a:p>
            <a:r>
              <a:rPr lang="en-US" dirty="0"/>
              <a:t>May get stuck at local maximum</a:t>
            </a:r>
          </a:p>
        </p:txBody>
      </p:sp>
      <p:sp>
        <p:nvSpPr>
          <p:cNvPr id="4" name="Slide Number Placeholder 3"/>
          <p:cNvSpPr>
            <a:spLocks noGrp="1"/>
          </p:cNvSpPr>
          <p:nvPr>
            <p:ph type="sldNum" sz="quarter" idx="5"/>
          </p:nvPr>
        </p:nvSpPr>
        <p:spPr/>
        <p:txBody>
          <a:bodyPr/>
          <a:lstStyle/>
          <a:p>
            <a:fld id="{BA8385A2-2E18-A84D-AD5B-18CCF970EC78}" type="slidenum">
              <a:rPr lang="en-US" smtClean="0"/>
              <a:t>7</a:t>
            </a:fld>
            <a:endParaRPr lang="en-US"/>
          </a:p>
        </p:txBody>
      </p:sp>
    </p:spTree>
    <p:extLst>
      <p:ext uri="{BB962C8B-B14F-4D97-AF65-F5344CB8AC3E}">
        <p14:creationId xmlns:p14="http://schemas.microsoft.com/office/powerpoint/2010/main" val="1713093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solidFill>
                  <a:srgbClr val="000000"/>
                </a:solidFill>
                <a:effectLst/>
                <a:latin typeface="Helvetica" pitchFamily="2" charset="0"/>
              </a:rPr>
              <a:t>difference between these algorithms:</a:t>
            </a:r>
          </a:p>
          <a:p>
            <a:endParaRPr lang="en-US" dirty="0"/>
          </a:p>
        </p:txBody>
      </p:sp>
      <p:sp>
        <p:nvSpPr>
          <p:cNvPr id="4" name="Slide Number Placeholder 3"/>
          <p:cNvSpPr>
            <a:spLocks noGrp="1"/>
          </p:cNvSpPr>
          <p:nvPr>
            <p:ph type="sldNum" sz="quarter" idx="5"/>
          </p:nvPr>
        </p:nvSpPr>
        <p:spPr/>
        <p:txBody>
          <a:bodyPr/>
          <a:lstStyle/>
          <a:p>
            <a:fld id="{BA8385A2-2E18-A84D-AD5B-18CCF970EC78}" type="slidenum">
              <a:rPr lang="en-US" smtClean="0"/>
              <a:t>8</a:t>
            </a:fld>
            <a:endParaRPr lang="en-US"/>
          </a:p>
        </p:txBody>
      </p:sp>
    </p:spTree>
    <p:extLst>
      <p:ext uri="{BB962C8B-B14F-4D97-AF65-F5344CB8AC3E}">
        <p14:creationId xmlns:p14="http://schemas.microsoft.com/office/powerpoint/2010/main" val="3653479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solidFill>
                  <a:srgbClr val="000000"/>
                </a:solidFill>
                <a:effectLst/>
                <a:latin typeface="Helvetica" pitchFamily="2" charset="0"/>
              </a:rPr>
              <a:t>do you think we need to add the simulation results for OLS estimators (in the MSE plot) to support this claim? not sure how much more work it would be for you, but </a:t>
            </a:r>
            <a:r>
              <a:rPr lang="en-CA" dirty="0" err="1">
                <a:solidFill>
                  <a:srgbClr val="000000"/>
                </a:solidFill>
                <a:effectLst/>
                <a:latin typeface="Helvetica" pitchFamily="2" charset="0"/>
              </a:rPr>
              <a:t>i</a:t>
            </a:r>
            <a:r>
              <a:rPr lang="en-CA" dirty="0">
                <a:solidFill>
                  <a:srgbClr val="000000"/>
                </a:solidFill>
                <a:effectLst/>
                <a:latin typeface="Helvetica" pitchFamily="2" charset="0"/>
              </a:rPr>
              <a:t> think you can add the new results for outliers to support this claim, but you can decide! :-)</a:t>
            </a:r>
          </a:p>
          <a:p>
            <a:endParaRPr lang="en-US" dirty="0"/>
          </a:p>
        </p:txBody>
      </p:sp>
      <p:sp>
        <p:nvSpPr>
          <p:cNvPr id="4" name="Slide Number Placeholder 3"/>
          <p:cNvSpPr>
            <a:spLocks noGrp="1"/>
          </p:cNvSpPr>
          <p:nvPr>
            <p:ph type="sldNum" sz="quarter" idx="5"/>
          </p:nvPr>
        </p:nvSpPr>
        <p:spPr/>
        <p:txBody>
          <a:bodyPr/>
          <a:lstStyle/>
          <a:p>
            <a:fld id="{BA8385A2-2E18-A84D-AD5B-18CCF970EC78}" type="slidenum">
              <a:rPr lang="en-US" smtClean="0"/>
              <a:t>10</a:t>
            </a:fld>
            <a:endParaRPr lang="en-US"/>
          </a:p>
        </p:txBody>
      </p:sp>
    </p:spTree>
    <p:extLst>
      <p:ext uri="{BB962C8B-B14F-4D97-AF65-F5344CB8AC3E}">
        <p14:creationId xmlns:p14="http://schemas.microsoft.com/office/powerpoint/2010/main" val="2095492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EDE88B-4AC5-D944-AA2A-652E2B13C5B3}" type="datetimeFigureOut">
              <a:rPr lang="en-US" smtClean="0"/>
              <a:t>8/9/24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090CA-0583-884F-911A-BAEC2101D7E2}" type="slidenum">
              <a:rPr lang="en-US" smtClean="0"/>
              <a:t>‹#›</a:t>
            </a:fld>
            <a:endParaRPr lang="en-US"/>
          </a:p>
        </p:txBody>
      </p:sp>
    </p:spTree>
    <p:extLst>
      <p:ext uri="{BB962C8B-B14F-4D97-AF65-F5344CB8AC3E}">
        <p14:creationId xmlns:p14="http://schemas.microsoft.com/office/powerpoint/2010/main" val="435152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EDE88B-4AC5-D944-AA2A-652E2B13C5B3}" type="datetimeFigureOut">
              <a:rPr lang="en-US" smtClean="0"/>
              <a:t>8/9/24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090CA-0583-884F-911A-BAEC2101D7E2}" type="slidenum">
              <a:rPr lang="en-US" smtClean="0"/>
              <a:t>‹#›</a:t>
            </a:fld>
            <a:endParaRPr lang="en-US"/>
          </a:p>
        </p:txBody>
      </p:sp>
    </p:spTree>
    <p:extLst>
      <p:ext uri="{BB962C8B-B14F-4D97-AF65-F5344CB8AC3E}">
        <p14:creationId xmlns:p14="http://schemas.microsoft.com/office/powerpoint/2010/main" val="2049809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EDE88B-4AC5-D944-AA2A-652E2B13C5B3}" type="datetimeFigureOut">
              <a:rPr lang="en-US" smtClean="0"/>
              <a:t>8/9/24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090CA-0583-884F-911A-BAEC2101D7E2}" type="slidenum">
              <a:rPr lang="en-US" smtClean="0"/>
              <a:t>‹#›</a:t>
            </a:fld>
            <a:endParaRPr lang="en-US"/>
          </a:p>
        </p:txBody>
      </p:sp>
    </p:spTree>
    <p:extLst>
      <p:ext uri="{BB962C8B-B14F-4D97-AF65-F5344CB8AC3E}">
        <p14:creationId xmlns:p14="http://schemas.microsoft.com/office/powerpoint/2010/main" val="48880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EDE88B-4AC5-D944-AA2A-652E2B13C5B3}" type="datetimeFigureOut">
              <a:rPr lang="en-US" smtClean="0"/>
              <a:t>8/9/24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090CA-0583-884F-911A-BAEC2101D7E2}" type="slidenum">
              <a:rPr lang="en-US" smtClean="0"/>
              <a:t>‹#›</a:t>
            </a:fld>
            <a:endParaRPr lang="en-US"/>
          </a:p>
        </p:txBody>
      </p:sp>
    </p:spTree>
    <p:extLst>
      <p:ext uri="{BB962C8B-B14F-4D97-AF65-F5344CB8AC3E}">
        <p14:creationId xmlns:p14="http://schemas.microsoft.com/office/powerpoint/2010/main" val="1023360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EDE88B-4AC5-D944-AA2A-652E2B13C5B3}" type="datetimeFigureOut">
              <a:rPr lang="en-US" smtClean="0"/>
              <a:t>8/9/24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090CA-0583-884F-911A-BAEC2101D7E2}" type="slidenum">
              <a:rPr lang="en-US" smtClean="0"/>
              <a:t>‹#›</a:t>
            </a:fld>
            <a:endParaRPr lang="en-US"/>
          </a:p>
        </p:txBody>
      </p:sp>
    </p:spTree>
    <p:extLst>
      <p:ext uri="{BB962C8B-B14F-4D97-AF65-F5344CB8AC3E}">
        <p14:creationId xmlns:p14="http://schemas.microsoft.com/office/powerpoint/2010/main" val="2415036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EDE88B-4AC5-D944-AA2A-652E2B13C5B3}" type="datetimeFigureOut">
              <a:rPr lang="en-US" smtClean="0"/>
              <a:t>8/9/24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6090CA-0583-884F-911A-BAEC2101D7E2}" type="slidenum">
              <a:rPr lang="en-US" smtClean="0"/>
              <a:t>‹#›</a:t>
            </a:fld>
            <a:endParaRPr lang="en-US"/>
          </a:p>
        </p:txBody>
      </p:sp>
    </p:spTree>
    <p:extLst>
      <p:ext uri="{BB962C8B-B14F-4D97-AF65-F5344CB8AC3E}">
        <p14:creationId xmlns:p14="http://schemas.microsoft.com/office/powerpoint/2010/main" val="2296263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EDE88B-4AC5-D944-AA2A-652E2B13C5B3}" type="datetimeFigureOut">
              <a:rPr lang="en-US" smtClean="0"/>
              <a:t>8/9/24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6090CA-0583-884F-911A-BAEC2101D7E2}" type="slidenum">
              <a:rPr lang="en-US" smtClean="0"/>
              <a:t>‹#›</a:t>
            </a:fld>
            <a:endParaRPr lang="en-US"/>
          </a:p>
        </p:txBody>
      </p:sp>
    </p:spTree>
    <p:extLst>
      <p:ext uri="{BB962C8B-B14F-4D97-AF65-F5344CB8AC3E}">
        <p14:creationId xmlns:p14="http://schemas.microsoft.com/office/powerpoint/2010/main" val="3729352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EDE88B-4AC5-D944-AA2A-652E2B13C5B3}" type="datetimeFigureOut">
              <a:rPr lang="en-US" smtClean="0"/>
              <a:t>8/9/24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6090CA-0583-884F-911A-BAEC2101D7E2}" type="slidenum">
              <a:rPr lang="en-US" smtClean="0"/>
              <a:t>‹#›</a:t>
            </a:fld>
            <a:endParaRPr lang="en-US"/>
          </a:p>
        </p:txBody>
      </p:sp>
    </p:spTree>
    <p:extLst>
      <p:ext uri="{BB962C8B-B14F-4D97-AF65-F5344CB8AC3E}">
        <p14:creationId xmlns:p14="http://schemas.microsoft.com/office/powerpoint/2010/main" val="700558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EDE88B-4AC5-D944-AA2A-652E2B13C5B3}" type="datetimeFigureOut">
              <a:rPr lang="en-US" smtClean="0"/>
              <a:t>8/9/24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6090CA-0583-884F-911A-BAEC2101D7E2}" type="slidenum">
              <a:rPr lang="en-US" smtClean="0"/>
              <a:t>‹#›</a:t>
            </a:fld>
            <a:endParaRPr lang="en-US"/>
          </a:p>
        </p:txBody>
      </p:sp>
    </p:spTree>
    <p:extLst>
      <p:ext uri="{BB962C8B-B14F-4D97-AF65-F5344CB8AC3E}">
        <p14:creationId xmlns:p14="http://schemas.microsoft.com/office/powerpoint/2010/main" val="2487603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EDE88B-4AC5-D944-AA2A-652E2B13C5B3}" type="datetimeFigureOut">
              <a:rPr lang="en-US" smtClean="0"/>
              <a:t>8/9/24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6090CA-0583-884F-911A-BAEC2101D7E2}" type="slidenum">
              <a:rPr lang="en-US" smtClean="0"/>
              <a:t>‹#›</a:t>
            </a:fld>
            <a:endParaRPr lang="en-US"/>
          </a:p>
        </p:txBody>
      </p:sp>
    </p:spTree>
    <p:extLst>
      <p:ext uri="{BB962C8B-B14F-4D97-AF65-F5344CB8AC3E}">
        <p14:creationId xmlns:p14="http://schemas.microsoft.com/office/powerpoint/2010/main" val="1336548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EDE88B-4AC5-D944-AA2A-652E2B13C5B3}" type="datetimeFigureOut">
              <a:rPr lang="en-US" smtClean="0"/>
              <a:t>8/9/24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6090CA-0583-884F-911A-BAEC2101D7E2}" type="slidenum">
              <a:rPr lang="en-US" smtClean="0"/>
              <a:t>‹#›</a:t>
            </a:fld>
            <a:endParaRPr lang="en-US"/>
          </a:p>
        </p:txBody>
      </p:sp>
    </p:spTree>
    <p:extLst>
      <p:ext uri="{BB962C8B-B14F-4D97-AF65-F5344CB8AC3E}">
        <p14:creationId xmlns:p14="http://schemas.microsoft.com/office/powerpoint/2010/main" val="1872692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2EDE88B-4AC5-D944-AA2A-652E2B13C5B3}" type="datetimeFigureOut">
              <a:rPr lang="en-US" smtClean="0"/>
              <a:t>8/9/24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F6090CA-0583-884F-911A-BAEC2101D7E2}" type="slidenum">
              <a:rPr lang="en-US" smtClean="0"/>
              <a:t>‹#›</a:t>
            </a:fld>
            <a:endParaRPr lang="en-US"/>
          </a:p>
        </p:txBody>
      </p:sp>
    </p:spTree>
    <p:extLst>
      <p:ext uri="{BB962C8B-B14F-4D97-AF65-F5344CB8AC3E}">
        <p14:creationId xmlns:p14="http://schemas.microsoft.com/office/powerpoint/2010/main" val="6906568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5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0.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png"/><Relationship Id="rId7" Type="http://schemas.openxmlformats.org/officeDocument/2006/relationships/customXml" Target="../ink/ink2.xml"/><Relationship Id="rId12"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customXml" Target="../ink/ink4.xml"/><Relationship Id="rId5" Type="http://schemas.openxmlformats.org/officeDocument/2006/relationships/customXml" Target="../ink/ink1.xml"/><Relationship Id="rId10"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customXml" Target="../ink/ink3.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0.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image" Target="../media/image130.png"/><Relationship Id="rId10" Type="http://schemas.openxmlformats.org/officeDocument/2006/relationships/image" Target="../media/image18.png"/><Relationship Id="rId4" Type="http://schemas.openxmlformats.org/officeDocument/2006/relationships/image" Target="../media/image120.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0.png"/><Relationship Id="rId1" Type="http://schemas.openxmlformats.org/officeDocument/2006/relationships/slideLayout" Target="../slideLayouts/slideLayout2.xml"/><Relationship Id="rId5" Type="http://schemas.openxmlformats.org/officeDocument/2006/relationships/image" Target="../media/image19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BE84E1A-AAFC-6BC5-ACC2-A1278AAE8B77}"/>
              </a:ext>
            </a:extLst>
          </p:cNvPr>
          <p:cNvSpPr>
            <a:spLocks noGrp="1"/>
          </p:cNvSpPr>
          <p:nvPr>
            <p:ph type="ctrTitle"/>
          </p:nvPr>
        </p:nvSpPr>
        <p:spPr>
          <a:xfrm>
            <a:off x="1314824" y="735106"/>
            <a:ext cx="10053763" cy="2928470"/>
          </a:xfrm>
        </p:spPr>
        <p:txBody>
          <a:bodyPr anchor="b">
            <a:normAutofit/>
          </a:bodyPr>
          <a:lstStyle/>
          <a:p>
            <a:pPr algn="l"/>
            <a:r>
              <a:rPr lang="en-US" sz="8000" dirty="0">
                <a:solidFill>
                  <a:srgbClr val="FFFFFF"/>
                </a:solidFill>
              </a:rPr>
              <a:t>Aspects of Robust Regression Analysis</a:t>
            </a:r>
          </a:p>
        </p:txBody>
      </p:sp>
      <p:sp>
        <p:nvSpPr>
          <p:cNvPr id="3" name="Subtitle 2">
            <a:extLst>
              <a:ext uri="{FF2B5EF4-FFF2-40B4-BE49-F238E27FC236}">
                <a16:creationId xmlns:a16="http://schemas.microsoft.com/office/drawing/2014/main" id="{4B27C201-EB88-F075-47A6-91910FEE85EC}"/>
              </a:ext>
            </a:extLst>
          </p:cNvPr>
          <p:cNvSpPr>
            <a:spLocks noGrp="1"/>
          </p:cNvSpPr>
          <p:nvPr>
            <p:ph type="subTitle" idx="1"/>
          </p:nvPr>
        </p:nvSpPr>
        <p:spPr>
          <a:xfrm>
            <a:off x="1314824" y="4664636"/>
            <a:ext cx="10712076" cy="1458258"/>
          </a:xfrm>
        </p:spPr>
        <p:txBody>
          <a:bodyPr anchor="ctr">
            <a:noAutofit/>
          </a:bodyPr>
          <a:lstStyle/>
          <a:p>
            <a:pPr algn="l"/>
            <a:r>
              <a:rPr lang="en-US" sz="3200" dirty="0"/>
              <a:t>Supervisors: Nancy Reid &amp; Archer Gong Zhang</a:t>
            </a:r>
          </a:p>
          <a:p>
            <a:pPr algn="l"/>
            <a:r>
              <a:rPr lang="en-US" sz="3200" dirty="0"/>
              <a:t>Research Students: Amanda Ng, </a:t>
            </a:r>
            <a:r>
              <a:rPr lang="en-US" sz="3200" dirty="0" err="1"/>
              <a:t>Shangkai</a:t>
            </a:r>
            <a:r>
              <a:rPr lang="en-US" sz="3200" dirty="0"/>
              <a:t> Zhu</a:t>
            </a:r>
          </a:p>
        </p:txBody>
      </p:sp>
    </p:spTree>
    <p:extLst>
      <p:ext uri="{BB962C8B-B14F-4D97-AF65-F5344CB8AC3E}">
        <p14:creationId xmlns:p14="http://schemas.microsoft.com/office/powerpoint/2010/main" val="813128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9C07-0FF1-9313-CCE7-33DBD61D5554}"/>
              </a:ext>
            </a:extLst>
          </p:cNvPr>
          <p:cNvSpPr>
            <a:spLocks noGrp="1"/>
          </p:cNvSpPr>
          <p:nvPr>
            <p:ph type="title"/>
          </p:nvPr>
        </p:nvSpPr>
        <p:spPr/>
        <p:txBody>
          <a:bodyPr/>
          <a:lstStyle/>
          <a:p>
            <a:r>
              <a:rPr lang="en-US" dirty="0"/>
              <a:t>Conclusion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11C1CF-4225-7FDD-CA38-9A47579CDA58}"/>
                  </a:ext>
                </a:extLst>
              </p:cNvPr>
              <p:cNvSpPr>
                <a:spLocks noGrp="1"/>
              </p:cNvSpPr>
              <p:nvPr>
                <p:ph idx="1"/>
              </p:nvPr>
            </p:nvSpPr>
            <p:spPr>
              <a:xfrm>
                <a:off x="838200" y="1825625"/>
                <a:ext cx="10795000" cy="1095705"/>
              </a:xfrm>
            </p:spPr>
            <p:txBody>
              <a:bodyPr/>
              <a:lstStyle/>
              <a:p>
                <a:r>
                  <a:rPr lang="en-US" dirty="0"/>
                  <a:t>Good estimation of </a:t>
                </a:r>
                <a14:m>
                  <m:oMath xmlns:m="http://schemas.openxmlformats.org/officeDocument/2006/math">
                    <m:r>
                      <a:rPr lang="en-US" sz="2800" i="1" smtClean="0">
                        <a:solidFill>
                          <a:schemeClr val="tx1"/>
                        </a:solidFill>
                        <a:latin typeface="Cambria Math" panose="02040503050406030204" pitchFamily="18" charset="0"/>
                        <a:ea typeface="Cambria Math" panose="02040503050406030204" pitchFamily="18" charset="0"/>
                      </a:rPr>
                      <m:t>𝜈</m:t>
                    </m:r>
                  </m:oMath>
                </a14:m>
                <a:r>
                  <a:rPr lang="en-US" dirty="0"/>
                  <a:t> is hard</a:t>
                </a:r>
              </a:p>
              <a:p>
                <a:r>
                  <a:rPr lang="en-CA" dirty="0">
                    <a:solidFill>
                      <a:srgbClr val="1D1C1D"/>
                    </a:solidFill>
                    <a:highlight>
                      <a:srgbClr val="FFFFFF"/>
                    </a:highlight>
                    <a:latin typeface="Slack-Lato"/>
                  </a:rPr>
                  <a:t>T</a:t>
                </a:r>
                <a:r>
                  <a:rPr lang="en-CA" b="0" i="0" dirty="0">
                    <a:solidFill>
                      <a:srgbClr val="1D1C1D"/>
                    </a:solidFill>
                    <a:effectLst/>
                    <a:highlight>
                      <a:srgbClr val="FFFFFF"/>
                    </a:highlight>
                    <a:latin typeface="Slack-Lato"/>
                  </a:rPr>
                  <a:t>-regression should be more robust than ordinary least squares</a:t>
                </a:r>
              </a:p>
              <a:p>
                <a:endParaRPr lang="en-US" dirty="0"/>
              </a:p>
            </p:txBody>
          </p:sp>
        </mc:Choice>
        <mc:Fallback xmlns="">
          <p:sp>
            <p:nvSpPr>
              <p:cNvPr id="3" name="Content Placeholder 2">
                <a:extLst>
                  <a:ext uri="{FF2B5EF4-FFF2-40B4-BE49-F238E27FC236}">
                    <a16:creationId xmlns:a16="http://schemas.microsoft.com/office/drawing/2014/main" id="{A811C1CF-4225-7FDD-CA38-9A47579CDA58}"/>
                  </a:ext>
                </a:extLst>
              </p:cNvPr>
              <p:cNvSpPr>
                <a:spLocks noGrp="1" noRot="1" noChangeAspect="1" noMove="1" noResize="1" noEditPoints="1" noAdjustHandles="1" noChangeArrowheads="1" noChangeShapeType="1" noTextEdit="1"/>
              </p:cNvSpPr>
              <p:nvPr>
                <p:ph idx="1"/>
              </p:nvPr>
            </p:nvSpPr>
            <p:spPr>
              <a:xfrm>
                <a:off x="838200" y="1825625"/>
                <a:ext cx="10795000" cy="1095705"/>
              </a:xfrm>
              <a:blipFill>
                <a:blip r:embed="rId3"/>
                <a:stretch>
                  <a:fillRect l="-1059" t="-9195" b="-5747"/>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D5AED123-C223-5428-B489-4E56148E783C}"/>
              </a:ext>
            </a:extLst>
          </p:cNvPr>
          <p:cNvSpPr txBox="1"/>
          <p:nvPr/>
        </p:nvSpPr>
        <p:spPr>
          <a:xfrm>
            <a:off x="838200" y="3167230"/>
            <a:ext cx="6097978" cy="769441"/>
          </a:xfrm>
          <a:prstGeom prst="rect">
            <a:avLst/>
          </a:prstGeom>
          <a:noFill/>
        </p:spPr>
        <p:txBody>
          <a:bodyPr wrap="square">
            <a:spAutoFit/>
          </a:bodyPr>
          <a:lstStyle/>
          <a:p>
            <a:r>
              <a:rPr lang="en-US" sz="4400" dirty="0"/>
              <a:t>Future Directions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9B881BF-6A72-6D3B-7227-4FDB8D25C624}"/>
                  </a:ext>
                </a:extLst>
              </p:cNvPr>
              <p:cNvSpPr txBox="1"/>
              <p:nvPr/>
            </p:nvSpPr>
            <p:spPr>
              <a:xfrm>
                <a:off x="838200" y="4292470"/>
                <a:ext cx="10795000" cy="1815882"/>
              </a:xfrm>
              <a:prstGeom prst="rect">
                <a:avLst/>
              </a:prstGeom>
              <a:noFill/>
            </p:spPr>
            <p:txBody>
              <a:bodyPr wrap="square">
                <a:spAutoFit/>
              </a:bodyPr>
              <a:lstStyle/>
              <a:p>
                <a:pPr marL="457200" indent="-457200">
                  <a:buFont typeface="Arial" panose="020B0604020202020204" pitchFamily="34" charset="0"/>
                  <a:buChar char="•"/>
                </a:pPr>
                <a:r>
                  <a:rPr lang="en-US" sz="2800" dirty="0"/>
                  <a:t>Investigate the coverage of confidence intervals for regression parameters </a:t>
                </a:r>
                <a14:m>
                  <m:oMath xmlns:m="http://schemas.openxmlformats.org/officeDocument/2006/math">
                    <m:r>
                      <a:rPr lang="en-US" sz="2800" i="1" smtClean="0">
                        <a:solidFill>
                          <a:schemeClr val="tx1"/>
                        </a:solidFill>
                        <a:latin typeface="Cambria Math" panose="02040503050406030204" pitchFamily="18" charset="0"/>
                        <a:ea typeface="Cambria Math" panose="02040503050406030204" pitchFamily="18" charset="0"/>
                      </a:rPr>
                      <m:t>𝛽</m:t>
                    </m:r>
                  </m:oMath>
                </a14:m>
                <a:endParaRPr lang="en-US" sz="2800" dirty="0">
                  <a:solidFill>
                    <a:schemeClr val="tx1"/>
                  </a:solidFill>
                  <a:ea typeface="Cambria Math" panose="02040503050406030204" pitchFamily="18" charset="0"/>
                </a:endParaRPr>
              </a:p>
              <a:p>
                <a:pPr marL="457200" indent="-457200">
                  <a:buFont typeface="Arial" panose="020B0604020202020204" pitchFamily="34" charset="0"/>
                  <a:buChar char="•"/>
                </a:pPr>
                <a:r>
                  <a:rPr lang="en-CA" sz="2800" dirty="0">
                    <a:solidFill>
                      <a:srgbClr val="1D1C1D"/>
                    </a:solidFill>
                    <a:highlight>
                      <a:srgbClr val="FFFFFF"/>
                    </a:highlight>
                    <a:latin typeface="Slack-Lato"/>
                  </a:rPr>
                  <a:t>S</a:t>
                </a:r>
                <a:r>
                  <a:rPr lang="en-CA" sz="2800" b="0" i="0" dirty="0">
                    <a:solidFill>
                      <a:srgbClr val="1D1C1D"/>
                    </a:solidFill>
                    <a:effectLst/>
                    <a:highlight>
                      <a:srgbClr val="FFFFFF"/>
                    </a:highlight>
                    <a:latin typeface="Slack-Lato"/>
                  </a:rPr>
                  <a:t>tudy the robustness of inference with </a:t>
                </a:r>
                <a:r>
                  <a:rPr lang="en-CA" sz="2800" dirty="0">
                    <a:solidFill>
                      <a:srgbClr val="1D1C1D"/>
                    </a:solidFill>
                    <a:highlight>
                      <a:srgbClr val="FFFFFF"/>
                    </a:highlight>
                    <a:latin typeface="Slack-Lato"/>
                  </a:rPr>
                  <a:t>T-r</a:t>
                </a:r>
                <a:r>
                  <a:rPr lang="en-CA" sz="2800" b="0" i="0" dirty="0">
                    <a:solidFill>
                      <a:srgbClr val="1D1C1D"/>
                    </a:solidFill>
                    <a:effectLst/>
                    <a:highlight>
                      <a:srgbClr val="FFFFFF"/>
                    </a:highlight>
                    <a:latin typeface="Slack-Lato"/>
                  </a:rPr>
                  <a:t>egression compared to least squares</a:t>
                </a:r>
                <a:endParaRPr lang="en-US" sz="2800" dirty="0"/>
              </a:p>
            </p:txBody>
          </p:sp>
        </mc:Choice>
        <mc:Fallback xmlns="">
          <p:sp>
            <p:nvSpPr>
              <p:cNvPr id="7" name="TextBox 6">
                <a:extLst>
                  <a:ext uri="{FF2B5EF4-FFF2-40B4-BE49-F238E27FC236}">
                    <a16:creationId xmlns:a16="http://schemas.microsoft.com/office/drawing/2014/main" id="{E9B881BF-6A72-6D3B-7227-4FDB8D25C624}"/>
                  </a:ext>
                </a:extLst>
              </p:cNvPr>
              <p:cNvSpPr txBox="1">
                <a:spLocks noRot="1" noChangeAspect="1" noMove="1" noResize="1" noEditPoints="1" noAdjustHandles="1" noChangeArrowheads="1" noChangeShapeType="1" noTextEdit="1"/>
              </p:cNvSpPr>
              <p:nvPr/>
            </p:nvSpPr>
            <p:spPr>
              <a:xfrm>
                <a:off x="838200" y="4292470"/>
                <a:ext cx="10795000" cy="1815882"/>
              </a:xfrm>
              <a:prstGeom prst="rect">
                <a:avLst/>
              </a:prstGeom>
              <a:blipFill>
                <a:blip r:embed="rId4"/>
                <a:stretch>
                  <a:fillRect l="-1059" t="-3472" r="-1294" b="-8333"/>
                </a:stretch>
              </a:blipFill>
            </p:spPr>
            <p:txBody>
              <a:bodyPr/>
              <a:lstStyle/>
              <a:p>
                <a:r>
                  <a:rPr lang="en-US">
                    <a:noFill/>
                  </a:rPr>
                  <a:t> </a:t>
                </a:r>
              </a:p>
            </p:txBody>
          </p:sp>
        </mc:Fallback>
      </mc:AlternateContent>
    </p:spTree>
    <p:extLst>
      <p:ext uri="{BB962C8B-B14F-4D97-AF65-F5344CB8AC3E}">
        <p14:creationId xmlns:p14="http://schemas.microsoft.com/office/powerpoint/2010/main" val="308653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8683F-9DA7-5497-AECA-A85503C40FCF}"/>
              </a:ext>
            </a:extLst>
          </p:cNvPr>
          <p:cNvSpPr>
            <a:spLocks noGrp="1"/>
          </p:cNvSpPr>
          <p:nvPr>
            <p:ph type="ctrTitle"/>
          </p:nvPr>
        </p:nvSpPr>
        <p:spPr/>
        <p:txBody>
          <a:bodyPr/>
          <a:lstStyle/>
          <a:p>
            <a:r>
              <a:rPr lang="en-US" dirty="0"/>
              <a:t>Supplementary Slides</a:t>
            </a:r>
          </a:p>
        </p:txBody>
      </p:sp>
      <p:sp>
        <p:nvSpPr>
          <p:cNvPr id="4" name="Subtitle 3">
            <a:extLst>
              <a:ext uri="{FF2B5EF4-FFF2-40B4-BE49-F238E27FC236}">
                <a16:creationId xmlns:a16="http://schemas.microsoft.com/office/drawing/2014/main" id="{F78E5968-FDFB-02E4-F2E9-D21714DA86A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51818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40B102E-77D6-90D5-E757-9CE756C7B3CE}"/>
                  </a:ext>
                </a:extLst>
              </p:cNvPr>
              <p:cNvSpPr>
                <a:spLocks noGrp="1"/>
              </p:cNvSpPr>
              <p:nvPr>
                <p:ph type="title"/>
              </p:nvPr>
            </p:nvSpPr>
            <p:spPr/>
            <p:txBody>
              <a:bodyPr/>
              <a:lstStyle/>
              <a:p>
                <a:r>
                  <a:rPr lang="en-US" dirty="0"/>
                  <a:t>Results about outliers on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 </a:t>
                </a:r>
              </a:p>
            </p:txBody>
          </p:sp>
        </mc:Choice>
        <mc:Fallback xmlns="">
          <p:sp>
            <p:nvSpPr>
              <p:cNvPr id="2" name="Title 1">
                <a:extLst>
                  <a:ext uri="{FF2B5EF4-FFF2-40B4-BE49-F238E27FC236}">
                    <a16:creationId xmlns:a16="http://schemas.microsoft.com/office/drawing/2014/main" id="{E40B102E-77D6-90D5-E757-9CE756C7B3CE}"/>
                  </a:ext>
                </a:extLst>
              </p:cNvPr>
              <p:cNvSpPr>
                <a:spLocks noGrp="1" noRot="1" noChangeAspect="1" noMove="1" noResize="1" noEditPoints="1" noAdjustHandles="1" noChangeArrowheads="1" noChangeShapeType="1" noTextEdit="1"/>
              </p:cNvSpPr>
              <p:nvPr>
                <p:ph type="title"/>
              </p:nvPr>
            </p:nvSpPr>
            <p:spPr>
              <a:blipFill>
                <a:blip r:embed="rId2"/>
                <a:stretch>
                  <a:fillRect l="-2413"/>
                </a:stretch>
              </a:blipFill>
            </p:spPr>
            <p:txBody>
              <a:bodyPr/>
              <a:lstStyle/>
              <a:p>
                <a:r>
                  <a:rPr lang="en-US">
                    <a:noFill/>
                  </a:rPr>
                  <a:t> </a:t>
                </a:r>
              </a:p>
            </p:txBody>
          </p:sp>
        </mc:Fallback>
      </mc:AlternateContent>
      <p:pic>
        <p:nvPicPr>
          <p:cNvPr id="1026" name="Picture 2">
            <a:extLst>
              <a:ext uri="{FF2B5EF4-FFF2-40B4-BE49-F238E27FC236}">
                <a16:creationId xmlns:a16="http://schemas.microsoft.com/office/drawing/2014/main" id="{D930EE9D-CF20-C790-2F00-AC1A75FAC4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222" r="50000"/>
          <a:stretch/>
        </p:blipFill>
        <p:spPr bwMode="auto">
          <a:xfrm>
            <a:off x="838200" y="1690688"/>
            <a:ext cx="4768852" cy="46060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84A0210-A999-50C8-2A94-B746321324C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0000"/>
          <a:stretch/>
        </p:blipFill>
        <p:spPr bwMode="auto">
          <a:xfrm>
            <a:off x="5607052" y="1636219"/>
            <a:ext cx="4897454" cy="46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606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5C2B356-B9A1-900C-3400-42430A216E0F}"/>
                  </a:ext>
                </a:extLst>
              </p:cNvPr>
              <p:cNvSpPr>
                <a:spLocks noGrp="1"/>
              </p:cNvSpPr>
              <p:nvPr>
                <p:ph type="title"/>
              </p:nvPr>
            </p:nvSpPr>
            <p:spPr/>
            <p:txBody>
              <a:bodyPr/>
              <a:lstStyle/>
              <a:p>
                <a:r>
                  <a:rPr lang="en-US" dirty="0"/>
                  <a:t>Results about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 confidence interval</a:t>
                </a:r>
              </a:p>
            </p:txBody>
          </p:sp>
        </mc:Choice>
        <mc:Fallback xmlns="">
          <p:sp>
            <p:nvSpPr>
              <p:cNvPr id="2" name="Title 1">
                <a:extLst>
                  <a:ext uri="{FF2B5EF4-FFF2-40B4-BE49-F238E27FC236}">
                    <a16:creationId xmlns:a16="http://schemas.microsoft.com/office/drawing/2014/main" id="{B5C2B356-B9A1-900C-3400-42430A216E0F}"/>
                  </a:ext>
                </a:extLst>
              </p:cNvPr>
              <p:cNvSpPr>
                <a:spLocks noGrp="1" noRot="1" noChangeAspect="1" noMove="1" noResize="1" noEditPoints="1" noAdjustHandles="1" noChangeArrowheads="1" noChangeShapeType="1" noTextEdit="1"/>
              </p:cNvSpPr>
              <p:nvPr>
                <p:ph type="title"/>
              </p:nvPr>
            </p:nvSpPr>
            <p:spPr>
              <a:blipFill>
                <a:blip r:embed="rId2"/>
                <a:stretch>
                  <a:fillRect l="-2413"/>
                </a:stretch>
              </a:blipFill>
            </p:spPr>
            <p:txBody>
              <a:bodyPr/>
              <a:lstStyle/>
              <a:p>
                <a:r>
                  <a:rPr lang="en-US">
                    <a:noFill/>
                  </a:rPr>
                  <a:t> </a:t>
                </a:r>
              </a:p>
            </p:txBody>
          </p:sp>
        </mc:Fallback>
      </mc:AlternateContent>
      <p:pic>
        <p:nvPicPr>
          <p:cNvPr id="2050" name="Picture 2">
            <a:extLst>
              <a:ext uri="{FF2B5EF4-FFF2-40B4-BE49-F238E27FC236}">
                <a16:creationId xmlns:a16="http://schemas.microsoft.com/office/drawing/2014/main" id="{ECB36053-8952-8D32-E773-8709A7146B4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t="4222"/>
          <a:stretch/>
        </p:blipFill>
        <p:spPr bwMode="auto">
          <a:xfrm>
            <a:off x="838200" y="1550987"/>
            <a:ext cx="4749800" cy="45876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0C46C40-A27F-36B4-0F40-FCDAF85DF6C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000"/>
          <a:stretch/>
        </p:blipFill>
        <p:spPr bwMode="auto">
          <a:xfrm>
            <a:off x="6096000" y="1543050"/>
            <a:ext cx="4819298" cy="4587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077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52A32-D98B-9B35-0027-D6A6D9F23CE3}"/>
              </a:ext>
            </a:extLst>
          </p:cNvPr>
          <p:cNvSpPr>
            <a:spLocks noGrp="1"/>
          </p:cNvSpPr>
          <p:nvPr>
            <p:ph type="title"/>
          </p:nvPr>
        </p:nvSpPr>
        <p:spPr/>
        <p:txBody>
          <a:bodyPr>
            <a:normAutofit/>
          </a:bodyPr>
          <a:lstStyle/>
          <a:p>
            <a:r>
              <a:rPr lang="en-US" sz="4000" dirty="0"/>
              <a:t>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27CBA6-3399-40F5-0620-AD171B79034F}"/>
                  </a:ext>
                </a:extLst>
              </p:cNvPr>
              <p:cNvSpPr>
                <a:spLocks noGrp="1"/>
              </p:cNvSpPr>
              <p:nvPr>
                <p:ph idx="1"/>
              </p:nvPr>
            </p:nvSpPr>
            <p:spPr/>
            <p:txBody>
              <a:bodyPr/>
              <a:lstStyle/>
              <a:p>
                <a:r>
                  <a:rPr lang="en-US" dirty="0"/>
                  <a:t>Limitations of traditional regression models (e.g. OLS):</a:t>
                </a:r>
              </a:p>
              <a:p>
                <a:pPr lvl="1"/>
                <a:r>
                  <a:rPr lang="en-US" dirty="0"/>
                  <a:t>Outliers</a:t>
                </a:r>
              </a:p>
              <a:p>
                <a:pPr lvl="1"/>
                <a:r>
                  <a:rPr lang="en-US" dirty="0"/>
                  <a:t>Efficiency when error is not normal</a:t>
                </a:r>
              </a:p>
              <a:p>
                <a:pPr lvl="1"/>
                <a:r>
                  <a:rPr lang="en-US" dirty="0"/>
                  <a:t>High dimension</a:t>
                </a:r>
              </a:p>
              <a:p>
                <a:r>
                  <a:rPr lang="en-US" dirty="0"/>
                  <a:t>Proposed solution: Student-T regression models </a:t>
                </a:r>
              </a:p>
              <a:p>
                <a:pPr lvl="1"/>
                <a:r>
                  <a:rPr lang="en-US" dirty="0"/>
                  <a:t>Frequentist (MLE)</a:t>
                </a:r>
              </a:p>
              <a:p>
                <a:pPr lvl="1"/>
                <a:r>
                  <a:rPr lang="en-US" dirty="0"/>
                  <a:t>Bayesian (MAP)</a:t>
                </a:r>
              </a:p>
              <a:p>
                <a:r>
                  <a:rPr lang="en-US" dirty="0"/>
                  <a:t>Parameters of student-t likelihood:</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𝜈</m:t>
                    </m:r>
                  </m:oMath>
                </a14:m>
                <a:endParaRPr lang="en-US" dirty="0"/>
              </a:p>
            </p:txBody>
          </p:sp>
        </mc:Choice>
        <mc:Fallback xmlns="">
          <p:sp>
            <p:nvSpPr>
              <p:cNvPr id="3" name="Content Placeholder 2">
                <a:extLst>
                  <a:ext uri="{FF2B5EF4-FFF2-40B4-BE49-F238E27FC236}">
                    <a16:creationId xmlns:a16="http://schemas.microsoft.com/office/drawing/2014/main" id="{2427CBA6-3399-40F5-0620-AD171B79034F}"/>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AEA46088-9F5B-BA08-512D-BC9380582228}"/>
              </a:ext>
            </a:extLst>
          </p:cNvPr>
          <p:cNvSpPr/>
          <p:nvPr/>
        </p:nvSpPr>
        <p:spPr>
          <a:xfrm>
            <a:off x="7175500" y="4800600"/>
            <a:ext cx="330200" cy="482600"/>
          </a:xfrm>
          <a:prstGeom prst="ellipse">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1026" name="Picture 2" descr="t distribution with 10 degrees of freedom and a standard normal... |  Download Scientific Diagram">
            <a:extLst>
              <a:ext uri="{FF2B5EF4-FFF2-40B4-BE49-F238E27FC236}">
                <a16:creationId xmlns:a16="http://schemas.microsoft.com/office/drawing/2014/main" id="{87CD4B0C-249A-6C79-75C5-FB1E0C6262E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22" r="4011"/>
          <a:stretch/>
        </p:blipFill>
        <p:spPr bwMode="auto">
          <a:xfrm>
            <a:off x="8154974" y="4235655"/>
            <a:ext cx="3785310" cy="244676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5" name="Picture 14" descr="A black symbol with a white background&#10;&#10;Description automatically generated">
            <a:extLst>
              <a:ext uri="{FF2B5EF4-FFF2-40B4-BE49-F238E27FC236}">
                <a16:creationId xmlns:a16="http://schemas.microsoft.com/office/drawing/2014/main" id="{53F69D7D-3852-68A6-1BA7-14F6EEF09B8A}"/>
              </a:ext>
            </a:extLst>
          </p:cNvPr>
          <p:cNvPicPr>
            <a:picLocks noChangeAspect="1"/>
          </p:cNvPicPr>
          <p:nvPr/>
        </p:nvPicPr>
        <p:blipFill rotWithShape="1">
          <a:blip r:embed="rId5"/>
          <a:srcRect r="8294"/>
          <a:stretch/>
        </p:blipFill>
        <p:spPr>
          <a:xfrm>
            <a:off x="9260751" y="5932936"/>
            <a:ext cx="1573755" cy="586786"/>
          </a:xfrm>
          <a:prstGeom prst="rect">
            <a:avLst/>
          </a:prstGeom>
        </p:spPr>
      </p:pic>
    </p:spTree>
    <p:extLst>
      <p:ext uri="{BB962C8B-B14F-4D97-AF65-F5344CB8AC3E}">
        <p14:creationId xmlns:p14="http://schemas.microsoft.com/office/powerpoint/2010/main" val="1946367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BBD3C-61BC-F119-32C3-A1E9EEABAC3C}"/>
              </a:ext>
            </a:extLst>
          </p:cNvPr>
          <p:cNvSpPr>
            <a:spLocks noGrp="1"/>
          </p:cNvSpPr>
          <p:nvPr>
            <p:ph type="title"/>
          </p:nvPr>
        </p:nvSpPr>
        <p:spPr/>
        <p:txBody>
          <a:bodyPr>
            <a:normAutofit/>
          </a:bodyPr>
          <a:lstStyle/>
          <a:p>
            <a:r>
              <a:rPr lang="en-US" sz="4000" dirty="0"/>
              <a:t>Frequentist approach using Profile likelihood</a:t>
            </a:r>
          </a:p>
        </p:txBody>
      </p:sp>
      <p:sp>
        <p:nvSpPr>
          <p:cNvPr id="3" name="Content Placeholder 2">
            <a:extLst>
              <a:ext uri="{FF2B5EF4-FFF2-40B4-BE49-F238E27FC236}">
                <a16:creationId xmlns:a16="http://schemas.microsoft.com/office/drawing/2014/main" id="{DC556D67-323B-5450-F615-DB464D25AFF3}"/>
              </a:ext>
            </a:extLst>
          </p:cNvPr>
          <p:cNvSpPr>
            <a:spLocks noGrp="1"/>
          </p:cNvSpPr>
          <p:nvPr>
            <p:ph idx="1"/>
          </p:nvPr>
        </p:nvSpPr>
        <p:spPr>
          <a:xfrm>
            <a:off x="1099571" y="3491821"/>
            <a:ext cx="6489700" cy="523221"/>
          </a:xfrm>
        </p:spPr>
        <p:txBody>
          <a:bodyPr>
            <a:normAutofit/>
          </a:bodyPr>
          <a:lstStyle/>
          <a:p>
            <a:pPr marL="0" indent="0">
              <a:buNone/>
            </a:pPr>
            <a:r>
              <a:rPr lang="en-US" dirty="0"/>
              <a:t>2. Nuisance parameter</a:t>
            </a:r>
          </a:p>
          <a:p>
            <a:endParaRPr lang="en-US" dirty="0"/>
          </a:p>
        </p:txBody>
      </p:sp>
      <p:sp>
        <p:nvSpPr>
          <p:cNvPr id="4" name="TextBox 3">
            <a:extLst>
              <a:ext uri="{FF2B5EF4-FFF2-40B4-BE49-F238E27FC236}">
                <a16:creationId xmlns:a16="http://schemas.microsoft.com/office/drawing/2014/main" id="{F6AF4187-9903-D070-00F2-277A829D78C6}"/>
              </a:ext>
            </a:extLst>
          </p:cNvPr>
          <p:cNvSpPr txBox="1"/>
          <p:nvPr/>
        </p:nvSpPr>
        <p:spPr>
          <a:xfrm>
            <a:off x="1099571" y="1429078"/>
            <a:ext cx="7053829" cy="523220"/>
          </a:xfrm>
          <a:prstGeom prst="rect">
            <a:avLst/>
          </a:prstGeom>
          <a:noFill/>
        </p:spPr>
        <p:txBody>
          <a:bodyPr wrap="square" rtlCol="0">
            <a:spAutoFit/>
          </a:bodyPr>
          <a:lstStyle/>
          <a:p>
            <a:r>
              <a:rPr lang="en-US" sz="2800" dirty="0"/>
              <a:t>1. Likelihood of Student-T distribution:</a:t>
            </a:r>
          </a:p>
        </p:txBody>
      </p:sp>
      <p:pic>
        <p:nvPicPr>
          <p:cNvPr id="6" name="Picture 5" descr="A black math symbol with a white background&#10;&#10;Description automatically generated with medium confidence">
            <a:extLst>
              <a:ext uri="{FF2B5EF4-FFF2-40B4-BE49-F238E27FC236}">
                <a16:creationId xmlns:a16="http://schemas.microsoft.com/office/drawing/2014/main" id="{535D34C4-942A-1F60-31AC-2510156F9E12}"/>
              </a:ext>
            </a:extLst>
          </p:cNvPr>
          <p:cNvPicPr>
            <a:picLocks noChangeAspect="1"/>
          </p:cNvPicPr>
          <p:nvPr/>
        </p:nvPicPr>
        <p:blipFill rotWithShape="1">
          <a:blip r:embed="rId2"/>
          <a:srcRect l="30934"/>
          <a:stretch/>
        </p:blipFill>
        <p:spPr>
          <a:xfrm>
            <a:off x="4743271" y="3336468"/>
            <a:ext cx="1455526" cy="725901"/>
          </a:xfrm>
          <a:prstGeom prst="rect">
            <a:avLst/>
          </a:prstGeom>
        </p:spPr>
      </p:pic>
      <p:sp>
        <p:nvSpPr>
          <p:cNvPr id="7" name="TextBox 6">
            <a:extLst>
              <a:ext uri="{FF2B5EF4-FFF2-40B4-BE49-F238E27FC236}">
                <a16:creationId xmlns:a16="http://schemas.microsoft.com/office/drawing/2014/main" id="{1826EDA8-9F65-D09B-CFA7-B72CC32A6101}"/>
              </a:ext>
            </a:extLst>
          </p:cNvPr>
          <p:cNvSpPr txBox="1"/>
          <p:nvPr/>
        </p:nvSpPr>
        <p:spPr>
          <a:xfrm>
            <a:off x="1099571" y="4145289"/>
            <a:ext cx="5664200" cy="523220"/>
          </a:xfrm>
          <a:prstGeom prst="rect">
            <a:avLst/>
          </a:prstGeom>
          <a:noFill/>
        </p:spPr>
        <p:txBody>
          <a:bodyPr wrap="square" rtlCol="0">
            <a:spAutoFit/>
          </a:bodyPr>
          <a:lstStyle/>
          <a:p>
            <a:r>
              <a:rPr lang="en-US" sz="2800" dirty="0"/>
              <a:t>3. Constrained MLE</a:t>
            </a:r>
          </a:p>
        </p:txBody>
      </p:sp>
      <p:sp>
        <p:nvSpPr>
          <p:cNvPr id="12" name="TextBox 11">
            <a:extLst>
              <a:ext uri="{FF2B5EF4-FFF2-40B4-BE49-F238E27FC236}">
                <a16:creationId xmlns:a16="http://schemas.microsoft.com/office/drawing/2014/main" id="{60AC910B-8942-4F2A-0FB2-76FA1F1A9D3A}"/>
              </a:ext>
            </a:extLst>
          </p:cNvPr>
          <p:cNvSpPr txBox="1"/>
          <p:nvPr/>
        </p:nvSpPr>
        <p:spPr>
          <a:xfrm>
            <a:off x="1099571" y="5000182"/>
            <a:ext cx="3924300" cy="523220"/>
          </a:xfrm>
          <a:prstGeom prst="rect">
            <a:avLst/>
          </a:prstGeom>
          <a:noFill/>
        </p:spPr>
        <p:txBody>
          <a:bodyPr wrap="square" rtlCol="0">
            <a:spAutoFit/>
          </a:bodyPr>
          <a:lstStyle/>
          <a:p>
            <a:r>
              <a:rPr lang="en-US" sz="2800" dirty="0"/>
              <a:t>4. Profile likelihood</a:t>
            </a:r>
          </a:p>
        </p:txBody>
      </p:sp>
      <p:sp>
        <p:nvSpPr>
          <p:cNvPr id="14" name="Curved Left Arrow 13">
            <a:extLst>
              <a:ext uri="{FF2B5EF4-FFF2-40B4-BE49-F238E27FC236}">
                <a16:creationId xmlns:a16="http://schemas.microsoft.com/office/drawing/2014/main" id="{9C80082F-0559-6F40-729D-8980924B4493}"/>
              </a:ext>
            </a:extLst>
          </p:cNvPr>
          <p:cNvSpPr/>
          <p:nvPr/>
        </p:nvSpPr>
        <p:spPr>
          <a:xfrm>
            <a:off x="8966197" y="2419405"/>
            <a:ext cx="876300" cy="2354475"/>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urved Left Arrow 15">
            <a:extLst>
              <a:ext uri="{FF2B5EF4-FFF2-40B4-BE49-F238E27FC236}">
                <a16:creationId xmlns:a16="http://schemas.microsoft.com/office/drawing/2014/main" id="{F898C994-7C4B-00E4-770B-F647F6CE0EC9}"/>
              </a:ext>
            </a:extLst>
          </p:cNvPr>
          <p:cNvSpPr/>
          <p:nvPr/>
        </p:nvSpPr>
        <p:spPr>
          <a:xfrm>
            <a:off x="8858275" y="5261792"/>
            <a:ext cx="876300" cy="1029824"/>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12694320-FE32-0D58-7528-6A8DB111F78F}"/>
              </a:ext>
            </a:extLst>
          </p:cNvPr>
          <p:cNvSpPr txBox="1"/>
          <p:nvPr/>
        </p:nvSpPr>
        <p:spPr>
          <a:xfrm>
            <a:off x="1099571" y="5776704"/>
            <a:ext cx="4201034" cy="523220"/>
          </a:xfrm>
          <a:prstGeom prst="rect">
            <a:avLst/>
          </a:prstGeom>
          <a:noFill/>
        </p:spPr>
        <p:txBody>
          <a:bodyPr wrap="square" rtlCol="0">
            <a:spAutoFit/>
          </a:bodyPr>
          <a:lstStyle/>
          <a:p>
            <a:r>
              <a:rPr lang="en-US" sz="2800" dirty="0"/>
              <a:t>5. MLE</a:t>
            </a:r>
          </a:p>
        </p:txBody>
      </p:sp>
      <p:sp>
        <p:nvSpPr>
          <p:cNvPr id="18" name="TextBox 17">
            <a:extLst>
              <a:ext uri="{FF2B5EF4-FFF2-40B4-BE49-F238E27FC236}">
                <a16:creationId xmlns:a16="http://schemas.microsoft.com/office/drawing/2014/main" id="{E1C5D7E8-539F-A077-F24D-8BEBDEEB1145}"/>
              </a:ext>
            </a:extLst>
          </p:cNvPr>
          <p:cNvSpPr txBox="1"/>
          <p:nvPr/>
        </p:nvSpPr>
        <p:spPr>
          <a:xfrm>
            <a:off x="9963175" y="3307546"/>
            <a:ext cx="1860525" cy="523220"/>
          </a:xfrm>
          <a:prstGeom prst="rect">
            <a:avLst/>
          </a:prstGeom>
          <a:noFill/>
        </p:spPr>
        <p:txBody>
          <a:bodyPr wrap="square" rtlCol="0">
            <a:spAutoFit/>
          </a:bodyPr>
          <a:lstStyle/>
          <a:p>
            <a:r>
              <a:rPr lang="en-US" sz="2800" dirty="0"/>
              <a:t>Optimize</a:t>
            </a:r>
          </a:p>
        </p:txBody>
      </p:sp>
      <p:sp>
        <p:nvSpPr>
          <p:cNvPr id="19" name="TextBox 18">
            <a:extLst>
              <a:ext uri="{FF2B5EF4-FFF2-40B4-BE49-F238E27FC236}">
                <a16:creationId xmlns:a16="http://schemas.microsoft.com/office/drawing/2014/main" id="{93C53B84-3E0A-D63B-8DD2-BB23C532A9C9}"/>
              </a:ext>
            </a:extLst>
          </p:cNvPr>
          <p:cNvSpPr txBox="1"/>
          <p:nvPr/>
        </p:nvSpPr>
        <p:spPr>
          <a:xfrm>
            <a:off x="9963175" y="5523402"/>
            <a:ext cx="1860525" cy="523220"/>
          </a:xfrm>
          <a:prstGeom prst="rect">
            <a:avLst/>
          </a:prstGeom>
          <a:noFill/>
        </p:spPr>
        <p:txBody>
          <a:bodyPr wrap="square" rtlCol="0">
            <a:spAutoFit/>
          </a:bodyPr>
          <a:lstStyle/>
          <a:p>
            <a:r>
              <a:rPr lang="en-US" sz="2800" dirty="0"/>
              <a:t>Optimize</a:t>
            </a:r>
          </a:p>
        </p:txBody>
      </p:sp>
      <p:pic>
        <p:nvPicPr>
          <p:cNvPr id="13" name="Picture 12" descr="A math equation with numbers and symbols&#10;&#10;Description automatically generated with medium confidence">
            <a:extLst>
              <a:ext uri="{FF2B5EF4-FFF2-40B4-BE49-F238E27FC236}">
                <a16:creationId xmlns:a16="http://schemas.microsoft.com/office/drawing/2014/main" id="{E5BC7EFC-A684-DB0E-F438-AA80AE506400}"/>
              </a:ext>
            </a:extLst>
          </p:cNvPr>
          <p:cNvPicPr>
            <a:picLocks noChangeAspect="1"/>
          </p:cNvPicPr>
          <p:nvPr/>
        </p:nvPicPr>
        <p:blipFill>
          <a:blip r:embed="rId3"/>
          <a:stretch>
            <a:fillRect/>
          </a:stretch>
        </p:blipFill>
        <p:spPr>
          <a:xfrm>
            <a:off x="1218648" y="2001860"/>
            <a:ext cx="7718156" cy="1198937"/>
          </a:xfrm>
          <a:prstGeom prst="rect">
            <a:avLst/>
          </a:prstGeom>
        </p:spPr>
      </p:pic>
      <p:pic>
        <p:nvPicPr>
          <p:cNvPr id="20" name="Picture 19" descr="A mathematical equation with a number of symbols&#10;&#10;Description automatically generated with medium confidence">
            <a:extLst>
              <a:ext uri="{FF2B5EF4-FFF2-40B4-BE49-F238E27FC236}">
                <a16:creationId xmlns:a16="http://schemas.microsoft.com/office/drawing/2014/main" id="{6A86FA7E-9786-1475-31FC-C690EA2D0346}"/>
              </a:ext>
            </a:extLst>
          </p:cNvPr>
          <p:cNvPicPr>
            <a:picLocks noChangeAspect="1"/>
          </p:cNvPicPr>
          <p:nvPr/>
        </p:nvPicPr>
        <p:blipFill>
          <a:blip r:embed="rId4"/>
          <a:stretch>
            <a:fillRect/>
          </a:stretch>
        </p:blipFill>
        <p:spPr>
          <a:xfrm>
            <a:off x="4136024" y="4900866"/>
            <a:ext cx="4670709" cy="740167"/>
          </a:xfrm>
          <a:prstGeom prst="rect">
            <a:avLst/>
          </a:prstGeom>
        </p:spPr>
      </p:pic>
      <p:pic>
        <p:nvPicPr>
          <p:cNvPr id="22" name="Picture 21" descr="A black text on a white background&#10;&#10;Description automatically generated">
            <a:extLst>
              <a:ext uri="{FF2B5EF4-FFF2-40B4-BE49-F238E27FC236}">
                <a16:creationId xmlns:a16="http://schemas.microsoft.com/office/drawing/2014/main" id="{50DB41D3-C82E-9499-B45A-BF1337608273}"/>
              </a:ext>
            </a:extLst>
          </p:cNvPr>
          <p:cNvPicPr>
            <a:picLocks noChangeAspect="1"/>
          </p:cNvPicPr>
          <p:nvPr/>
        </p:nvPicPr>
        <p:blipFill>
          <a:blip r:embed="rId5"/>
          <a:stretch>
            <a:fillRect/>
          </a:stretch>
        </p:blipFill>
        <p:spPr>
          <a:xfrm>
            <a:off x="4156197" y="4102085"/>
            <a:ext cx="4509610" cy="702095"/>
          </a:xfrm>
          <a:prstGeom prst="rect">
            <a:avLst/>
          </a:prstGeom>
        </p:spPr>
      </p:pic>
    </p:spTree>
    <p:extLst>
      <p:ext uri="{BB962C8B-B14F-4D97-AF65-F5344CB8AC3E}">
        <p14:creationId xmlns:p14="http://schemas.microsoft.com/office/powerpoint/2010/main" val="3520539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43469-C9C6-146C-A63A-267DBB2CAB2E}"/>
              </a:ext>
            </a:extLst>
          </p:cNvPr>
          <p:cNvSpPr>
            <a:spLocks noGrp="1"/>
          </p:cNvSpPr>
          <p:nvPr>
            <p:ph type="title"/>
          </p:nvPr>
        </p:nvSpPr>
        <p:spPr>
          <a:xfrm>
            <a:off x="673100" y="374652"/>
            <a:ext cx="11614150" cy="1325563"/>
          </a:xfrm>
        </p:spPr>
        <p:txBody>
          <a:bodyPr>
            <a:normAutofit/>
          </a:bodyPr>
          <a:lstStyle/>
          <a:p>
            <a:r>
              <a:rPr lang="en-US" sz="4000" dirty="0"/>
              <a:t>Frequentist approach using Adjusted profile likelihood</a:t>
            </a:r>
          </a:p>
        </p:txBody>
      </p:sp>
      <p:pic>
        <p:nvPicPr>
          <p:cNvPr id="1026" name="Picture 2">
            <a:extLst>
              <a:ext uri="{FF2B5EF4-FFF2-40B4-BE49-F238E27FC236}">
                <a16:creationId xmlns:a16="http://schemas.microsoft.com/office/drawing/2014/main" id="{CE40E78C-B809-AA35-DF5F-26E77FEA58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5050" y="2038337"/>
            <a:ext cx="4775200" cy="103583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E74D600-0230-BB77-5A52-DF7FDE162468}"/>
              </a:ext>
            </a:extLst>
          </p:cNvPr>
          <p:cNvSpPr txBox="1"/>
          <p:nvPr/>
        </p:nvSpPr>
        <p:spPr>
          <a:xfrm>
            <a:off x="838200" y="4612501"/>
            <a:ext cx="9740900" cy="430887"/>
          </a:xfrm>
          <a:prstGeom prst="rect">
            <a:avLst/>
          </a:prstGeom>
          <a:noFill/>
        </p:spPr>
        <p:txBody>
          <a:bodyPr wrap="square" rtlCol="0">
            <a:spAutoFit/>
          </a:bodyPr>
          <a:lstStyle/>
          <a:p>
            <a:r>
              <a:rPr lang="en-US" sz="2200" dirty="0">
                <a:solidFill>
                  <a:srgbClr val="FF0000"/>
                </a:solidFill>
              </a:rPr>
              <a:t>*Observed Fisher information nuisance parameters block</a:t>
            </a:r>
          </a:p>
        </p:txBody>
      </p:sp>
      <p:sp>
        <p:nvSpPr>
          <p:cNvPr id="4" name="TextBox 3">
            <a:extLst>
              <a:ext uri="{FF2B5EF4-FFF2-40B4-BE49-F238E27FC236}">
                <a16:creationId xmlns:a16="http://schemas.microsoft.com/office/drawing/2014/main" id="{99908D5F-567D-E331-4F7D-0324F7562DF3}"/>
              </a:ext>
            </a:extLst>
          </p:cNvPr>
          <p:cNvSpPr txBox="1"/>
          <p:nvPr/>
        </p:nvSpPr>
        <p:spPr>
          <a:xfrm>
            <a:off x="838200" y="1684777"/>
            <a:ext cx="5156200" cy="523220"/>
          </a:xfrm>
          <a:prstGeom prst="rect">
            <a:avLst/>
          </a:prstGeom>
          <a:noFill/>
        </p:spPr>
        <p:txBody>
          <a:bodyPr wrap="square" rtlCol="0">
            <a:spAutoFit/>
          </a:bodyPr>
          <a:lstStyle/>
          <a:p>
            <a:r>
              <a:rPr lang="en-US" sz="2800" dirty="0"/>
              <a:t>1. Adjusted profile log likelihood</a:t>
            </a:r>
          </a:p>
        </p:txBody>
      </p:sp>
      <p:sp>
        <p:nvSpPr>
          <p:cNvPr id="5" name="TextBox 4">
            <a:extLst>
              <a:ext uri="{FF2B5EF4-FFF2-40B4-BE49-F238E27FC236}">
                <a16:creationId xmlns:a16="http://schemas.microsoft.com/office/drawing/2014/main" id="{2A78719C-9742-37C9-0AB7-ECD12F0A7E70}"/>
              </a:ext>
            </a:extLst>
          </p:cNvPr>
          <p:cNvSpPr txBox="1"/>
          <p:nvPr/>
        </p:nvSpPr>
        <p:spPr>
          <a:xfrm>
            <a:off x="865177" y="3032116"/>
            <a:ext cx="4201034" cy="523220"/>
          </a:xfrm>
          <a:prstGeom prst="rect">
            <a:avLst/>
          </a:prstGeom>
          <a:noFill/>
        </p:spPr>
        <p:txBody>
          <a:bodyPr wrap="square" rtlCol="0">
            <a:spAutoFit/>
          </a:bodyPr>
          <a:lstStyle/>
          <a:p>
            <a:r>
              <a:rPr lang="en-US" sz="2800" dirty="0"/>
              <a:t>2. Adjusted MLE</a:t>
            </a:r>
          </a:p>
        </p:txBody>
      </p:sp>
      <p:sp>
        <p:nvSpPr>
          <p:cNvPr id="6" name="Curved Left Arrow 5">
            <a:extLst>
              <a:ext uri="{FF2B5EF4-FFF2-40B4-BE49-F238E27FC236}">
                <a16:creationId xmlns:a16="http://schemas.microsoft.com/office/drawing/2014/main" id="{3B13AB34-DD60-13B7-5489-49E8AA532B51}"/>
              </a:ext>
            </a:extLst>
          </p:cNvPr>
          <p:cNvSpPr/>
          <p:nvPr/>
        </p:nvSpPr>
        <p:spPr>
          <a:xfrm>
            <a:off x="8427784" y="2526554"/>
            <a:ext cx="876300" cy="1272297"/>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Picture 7" descr="A black text on a white background&#10;&#10;Description automatically generated">
            <a:extLst>
              <a:ext uri="{FF2B5EF4-FFF2-40B4-BE49-F238E27FC236}">
                <a16:creationId xmlns:a16="http://schemas.microsoft.com/office/drawing/2014/main" id="{D24DC009-BF50-5976-3101-FDDE98DD6AAC}"/>
              </a:ext>
            </a:extLst>
          </p:cNvPr>
          <p:cNvPicPr>
            <a:picLocks noChangeAspect="1"/>
          </p:cNvPicPr>
          <p:nvPr/>
        </p:nvPicPr>
        <p:blipFill>
          <a:blip r:embed="rId3"/>
          <a:stretch>
            <a:fillRect/>
          </a:stretch>
        </p:blipFill>
        <p:spPr>
          <a:xfrm>
            <a:off x="3566877" y="3290498"/>
            <a:ext cx="3558914" cy="879009"/>
          </a:xfrm>
          <a:prstGeom prst="rect">
            <a:avLst/>
          </a:prstGeom>
        </p:spPr>
      </p:pic>
      <p:sp>
        <p:nvSpPr>
          <p:cNvPr id="9" name="TextBox 8">
            <a:extLst>
              <a:ext uri="{FF2B5EF4-FFF2-40B4-BE49-F238E27FC236}">
                <a16:creationId xmlns:a16="http://schemas.microsoft.com/office/drawing/2014/main" id="{584265A4-4D0E-FA84-9E37-DFBB838BFFFF}"/>
              </a:ext>
            </a:extLst>
          </p:cNvPr>
          <p:cNvSpPr txBox="1"/>
          <p:nvPr/>
        </p:nvSpPr>
        <p:spPr>
          <a:xfrm>
            <a:off x="9520123" y="2788555"/>
            <a:ext cx="1860525" cy="523220"/>
          </a:xfrm>
          <a:prstGeom prst="rect">
            <a:avLst/>
          </a:prstGeom>
          <a:noFill/>
        </p:spPr>
        <p:txBody>
          <a:bodyPr wrap="square" rtlCol="0">
            <a:spAutoFit/>
          </a:bodyPr>
          <a:lstStyle/>
          <a:p>
            <a:r>
              <a:rPr lang="en-US" sz="2800" dirty="0"/>
              <a:t>Optimize</a:t>
            </a:r>
          </a:p>
        </p:txBody>
      </p:sp>
      <p:sp>
        <p:nvSpPr>
          <p:cNvPr id="7" name="TextBox 6">
            <a:extLst>
              <a:ext uri="{FF2B5EF4-FFF2-40B4-BE49-F238E27FC236}">
                <a16:creationId xmlns:a16="http://schemas.microsoft.com/office/drawing/2014/main" id="{8F91B21E-5E60-111A-96DF-9DA29622B289}"/>
              </a:ext>
            </a:extLst>
          </p:cNvPr>
          <p:cNvSpPr txBox="1"/>
          <p:nvPr/>
        </p:nvSpPr>
        <p:spPr>
          <a:xfrm>
            <a:off x="7539634" y="2118613"/>
            <a:ext cx="463138" cy="523220"/>
          </a:xfrm>
          <a:prstGeom prst="rect">
            <a:avLst/>
          </a:prstGeom>
          <a:noFill/>
        </p:spPr>
        <p:txBody>
          <a:bodyPr wrap="square" rtlCol="0">
            <a:spAutoFit/>
          </a:bodyPr>
          <a:lstStyle/>
          <a:p>
            <a:r>
              <a:rPr lang="en-US" sz="2800" dirty="0">
                <a:solidFill>
                  <a:srgbClr val="FF0000"/>
                </a:solidFill>
              </a:rPr>
              <a:t>*</a:t>
            </a:r>
          </a:p>
        </p:txBody>
      </p:sp>
      <p:pic>
        <p:nvPicPr>
          <p:cNvPr id="11" name="Picture 10" descr="A group of mathematical equations&#10;&#10;Description automatically generated">
            <a:extLst>
              <a:ext uri="{FF2B5EF4-FFF2-40B4-BE49-F238E27FC236}">
                <a16:creationId xmlns:a16="http://schemas.microsoft.com/office/drawing/2014/main" id="{173A184A-09F9-7230-261C-AAB0C5D79E58}"/>
              </a:ext>
            </a:extLst>
          </p:cNvPr>
          <p:cNvPicPr>
            <a:picLocks noChangeAspect="1"/>
          </p:cNvPicPr>
          <p:nvPr/>
        </p:nvPicPr>
        <p:blipFill rotWithShape="1">
          <a:blip r:embed="rId4"/>
          <a:srcRect l="39700" t="9885" r="32229" b="58612"/>
          <a:stretch/>
        </p:blipFill>
        <p:spPr>
          <a:xfrm>
            <a:off x="673100" y="5226672"/>
            <a:ext cx="3394520" cy="1151500"/>
          </a:xfrm>
          <a:prstGeom prst="rect">
            <a:avLst/>
          </a:prstGeom>
        </p:spPr>
      </p:pic>
      <p:pic>
        <p:nvPicPr>
          <p:cNvPr id="12" name="Picture 11" descr="A group of mathematical equations&#10;&#10;Description automatically generated">
            <a:extLst>
              <a:ext uri="{FF2B5EF4-FFF2-40B4-BE49-F238E27FC236}">
                <a16:creationId xmlns:a16="http://schemas.microsoft.com/office/drawing/2014/main" id="{850B7181-6610-C126-2767-A9A33CB376C6}"/>
              </a:ext>
            </a:extLst>
          </p:cNvPr>
          <p:cNvPicPr>
            <a:picLocks noChangeAspect="1"/>
          </p:cNvPicPr>
          <p:nvPr/>
        </p:nvPicPr>
        <p:blipFill rotWithShape="1">
          <a:blip r:embed="rId4"/>
          <a:srcRect l="18026" t="56023" r="1551"/>
          <a:stretch/>
        </p:blipFill>
        <p:spPr>
          <a:xfrm>
            <a:off x="3993002" y="5139641"/>
            <a:ext cx="8019539" cy="1325562"/>
          </a:xfrm>
          <a:prstGeom prst="rect">
            <a:avLst/>
          </a:prstGeom>
        </p:spPr>
      </p:pic>
      <mc:AlternateContent xmlns:mc="http://schemas.openxmlformats.org/markup-compatibility/2006" xmlns:p14="http://schemas.microsoft.com/office/powerpoint/2010/main">
        <mc:Choice Requires="p14">
          <p:contentPart p14:bwMode="auto" r:id="rId5">
            <p14:nvContentPartPr>
              <p14:cNvPr id="19" name="Ink 18">
                <a:extLst>
                  <a:ext uri="{FF2B5EF4-FFF2-40B4-BE49-F238E27FC236}">
                    <a16:creationId xmlns:a16="http://schemas.microsoft.com/office/drawing/2014/main" id="{862ED2C8-3474-2DC4-773C-8ADD89DA5BDF}"/>
                  </a:ext>
                </a:extLst>
              </p14:cNvPr>
              <p14:cNvContentPartPr/>
              <p14:nvPr/>
            </p14:nvContentPartPr>
            <p14:xfrm>
              <a:off x="2321077" y="5528630"/>
              <a:ext cx="96840" cy="360"/>
            </p14:xfrm>
          </p:contentPart>
        </mc:Choice>
        <mc:Fallback xmlns="">
          <p:pic>
            <p:nvPicPr>
              <p:cNvPr id="19" name="Ink 18">
                <a:extLst>
                  <a:ext uri="{FF2B5EF4-FFF2-40B4-BE49-F238E27FC236}">
                    <a16:creationId xmlns:a16="http://schemas.microsoft.com/office/drawing/2014/main" id="{862ED2C8-3474-2DC4-773C-8ADD89DA5BDF}"/>
                  </a:ext>
                </a:extLst>
              </p:cNvPr>
              <p:cNvPicPr/>
              <p:nvPr/>
            </p:nvPicPr>
            <p:blipFill>
              <a:blip r:embed="rId6"/>
              <a:stretch>
                <a:fillRect/>
              </a:stretch>
            </p:blipFill>
            <p:spPr>
              <a:xfrm>
                <a:off x="2312437" y="5519630"/>
                <a:ext cx="114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DE51506D-4427-E7B1-E4AA-D1474DAB5F0E}"/>
                  </a:ext>
                </a:extLst>
              </p14:cNvPr>
              <p14:cNvContentPartPr/>
              <p14:nvPr/>
            </p14:nvContentPartPr>
            <p14:xfrm>
              <a:off x="3088957" y="5533670"/>
              <a:ext cx="101520" cy="360"/>
            </p14:xfrm>
          </p:contentPart>
        </mc:Choice>
        <mc:Fallback xmlns="">
          <p:pic>
            <p:nvPicPr>
              <p:cNvPr id="20" name="Ink 19">
                <a:extLst>
                  <a:ext uri="{FF2B5EF4-FFF2-40B4-BE49-F238E27FC236}">
                    <a16:creationId xmlns:a16="http://schemas.microsoft.com/office/drawing/2014/main" id="{DE51506D-4427-E7B1-E4AA-D1474DAB5F0E}"/>
                  </a:ext>
                </a:extLst>
              </p:cNvPr>
              <p:cNvPicPr/>
              <p:nvPr/>
            </p:nvPicPr>
            <p:blipFill>
              <a:blip r:embed="rId8"/>
              <a:stretch>
                <a:fillRect/>
              </a:stretch>
            </p:blipFill>
            <p:spPr>
              <a:xfrm>
                <a:off x="3080317" y="5525030"/>
                <a:ext cx="1191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1" name="Ink 20">
                <a:extLst>
                  <a:ext uri="{FF2B5EF4-FFF2-40B4-BE49-F238E27FC236}">
                    <a16:creationId xmlns:a16="http://schemas.microsoft.com/office/drawing/2014/main" id="{275727E4-04EF-2F59-DAB0-151D85BE719D}"/>
                  </a:ext>
                </a:extLst>
              </p14:cNvPr>
              <p14:cNvContentPartPr/>
              <p14:nvPr/>
            </p14:nvContentPartPr>
            <p14:xfrm>
              <a:off x="3166717" y="5956670"/>
              <a:ext cx="92520" cy="360"/>
            </p14:xfrm>
          </p:contentPart>
        </mc:Choice>
        <mc:Fallback xmlns="">
          <p:pic>
            <p:nvPicPr>
              <p:cNvPr id="21" name="Ink 20">
                <a:extLst>
                  <a:ext uri="{FF2B5EF4-FFF2-40B4-BE49-F238E27FC236}">
                    <a16:creationId xmlns:a16="http://schemas.microsoft.com/office/drawing/2014/main" id="{275727E4-04EF-2F59-DAB0-151D85BE719D}"/>
                  </a:ext>
                </a:extLst>
              </p:cNvPr>
              <p:cNvPicPr/>
              <p:nvPr/>
            </p:nvPicPr>
            <p:blipFill>
              <a:blip r:embed="rId10"/>
              <a:stretch>
                <a:fillRect/>
              </a:stretch>
            </p:blipFill>
            <p:spPr>
              <a:xfrm>
                <a:off x="3158077" y="5948030"/>
                <a:ext cx="1101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 name="Ink 22">
                <a:extLst>
                  <a:ext uri="{FF2B5EF4-FFF2-40B4-BE49-F238E27FC236}">
                    <a16:creationId xmlns:a16="http://schemas.microsoft.com/office/drawing/2014/main" id="{C3EE9098-D2CC-0FF2-9404-985D9B3A947B}"/>
                  </a:ext>
                </a:extLst>
              </p14:cNvPr>
              <p14:cNvContentPartPr/>
              <p14:nvPr/>
            </p14:nvContentPartPr>
            <p14:xfrm>
              <a:off x="2290837" y="5944430"/>
              <a:ext cx="63720" cy="360"/>
            </p14:xfrm>
          </p:contentPart>
        </mc:Choice>
        <mc:Fallback xmlns="">
          <p:pic>
            <p:nvPicPr>
              <p:cNvPr id="23" name="Ink 22">
                <a:extLst>
                  <a:ext uri="{FF2B5EF4-FFF2-40B4-BE49-F238E27FC236}">
                    <a16:creationId xmlns:a16="http://schemas.microsoft.com/office/drawing/2014/main" id="{C3EE9098-D2CC-0FF2-9404-985D9B3A947B}"/>
                  </a:ext>
                </a:extLst>
              </p:cNvPr>
              <p:cNvPicPr/>
              <p:nvPr/>
            </p:nvPicPr>
            <p:blipFill>
              <a:blip r:embed="rId12"/>
              <a:stretch>
                <a:fillRect/>
              </a:stretch>
            </p:blipFill>
            <p:spPr>
              <a:xfrm>
                <a:off x="2282197" y="5935430"/>
                <a:ext cx="81360" cy="18000"/>
              </a:xfrm>
              <a:prstGeom prst="rect">
                <a:avLst/>
              </a:prstGeom>
            </p:spPr>
          </p:pic>
        </mc:Fallback>
      </mc:AlternateContent>
    </p:spTree>
    <p:extLst>
      <p:ext uri="{BB962C8B-B14F-4D97-AF65-F5344CB8AC3E}">
        <p14:creationId xmlns:p14="http://schemas.microsoft.com/office/powerpoint/2010/main" val="1834204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2D75E-D5BF-33F2-627F-0CE782EA6D63}"/>
              </a:ext>
            </a:extLst>
          </p:cNvPr>
          <p:cNvSpPr>
            <a:spLocks noGrp="1"/>
          </p:cNvSpPr>
          <p:nvPr>
            <p:ph type="title"/>
          </p:nvPr>
        </p:nvSpPr>
        <p:spPr/>
        <p:txBody>
          <a:bodyPr>
            <a:normAutofit/>
          </a:bodyPr>
          <a:lstStyle/>
          <a:p>
            <a:r>
              <a:rPr lang="en-US" sz="4000" dirty="0"/>
              <a:t>Bayesian approach using priors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8CE7534-D94F-B0E3-CEC6-BDAA3116E7F7}"/>
                  </a:ext>
                </a:extLst>
              </p:cNvPr>
              <p:cNvSpPr txBox="1"/>
              <p:nvPr/>
            </p:nvSpPr>
            <p:spPr>
              <a:xfrm>
                <a:off x="3803813" y="1731054"/>
                <a:ext cx="230629"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𝛽</m:t>
                      </m:r>
                    </m:oMath>
                  </m:oMathPara>
                </a14:m>
                <a:endParaRPr lang="en-US" sz="2800" dirty="0"/>
              </a:p>
            </p:txBody>
          </p:sp>
        </mc:Choice>
        <mc:Fallback xmlns="">
          <p:sp>
            <p:nvSpPr>
              <p:cNvPr id="5" name="TextBox 4">
                <a:extLst>
                  <a:ext uri="{FF2B5EF4-FFF2-40B4-BE49-F238E27FC236}">
                    <a16:creationId xmlns:a16="http://schemas.microsoft.com/office/drawing/2014/main" id="{78CE7534-D94F-B0E3-CEC6-BDAA3116E7F7}"/>
                  </a:ext>
                </a:extLst>
              </p:cNvPr>
              <p:cNvSpPr txBox="1">
                <a:spLocks noRot="1" noChangeAspect="1" noMove="1" noResize="1" noEditPoints="1" noAdjustHandles="1" noChangeArrowheads="1" noChangeShapeType="1" noTextEdit="1"/>
              </p:cNvSpPr>
              <p:nvPr/>
            </p:nvSpPr>
            <p:spPr>
              <a:xfrm>
                <a:off x="3803813" y="1731054"/>
                <a:ext cx="230629" cy="430887"/>
              </a:xfrm>
              <a:prstGeom prst="rect">
                <a:avLst/>
              </a:prstGeom>
              <a:blipFill>
                <a:blip r:embed="rId3"/>
                <a:stretch>
                  <a:fillRect l="-68421" t="-2857" r="-63158" b="-3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B14FD5F-847F-184F-4CC0-212B329C0D49}"/>
                  </a:ext>
                </a:extLst>
              </p:cNvPr>
              <p:cNvSpPr txBox="1"/>
              <p:nvPr/>
            </p:nvSpPr>
            <p:spPr>
              <a:xfrm>
                <a:off x="3613163" y="2367471"/>
                <a:ext cx="544999"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𝜎</m:t>
                      </m:r>
                    </m:oMath>
                  </m:oMathPara>
                </a14:m>
                <a:endParaRPr lang="en-US" sz="2800" dirty="0"/>
              </a:p>
            </p:txBody>
          </p:sp>
        </mc:Choice>
        <mc:Fallback xmlns="">
          <p:sp>
            <p:nvSpPr>
              <p:cNvPr id="7" name="TextBox 6">
                <a:extLst>
                  <a:ext uri="{FF2B5EF4-FFF2-40B4-BE49-F238E27FC236}">
                    <a16:creationId xmlns:a16="http://schemas.microsoft.com/office/drawing/2014/main" id="{EB14FD5F-847F-184F-4CC0-212B329C0D49}"/>
                  </a:ext>
                </a:extLst>
              </p:cNvPr>
              <p:cNvSpPr txBox="1">
                <a:spLocks noRot="1" noChangeAspect="1" noMove="1" noResize="1" noEditPoints="1" noAdjustHandles="1" noChangeArrowheads="1" noChangeShapeType="1" noTextEdit="1"/>
              </p:cNvSpPr>
              <p:nvPr/>
            </p:nvSpPr>
            <p:spPr>
              <a:xfrm>
                <a:off x="3613163" y="2367471"/>
                <a:ext cx="544999"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45DB4CD-319B-CA28-4D5A-19B350AA15D5}"/>
                  </a:ext>
                </a:extLst>
              </p:cNvPr>
              <p:cNvSpPr txBox="1"/>
              <p:nvPr/>
            </p:nvSpPr>
            <p:spPr>
              <a:xfrm>
                <a:off x="3689513" y="2988619"/>
                <a:ext cx="419325"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𝜈</m:t>
                      </m:r>
                    </m:oMath>
                  </m:oMathPara>
                </a14:m>
                <a:endParaRPr lang="en-US" sz="2800" dirty="0"/>
              </a:p>
            </p:txBody>
          </p:sp>
        </mc:Choice>
        <mc:Fallback xmlns="">
          <p:sp>
            <p:nvSpPr>
              <p:cNvPr id="9" name="TextBox 8">
                <a:extLst>
                  <a:ext uri="{FF2B5EF4-FFF2-40B4-BE49-F238E27FC236}">
                    <a16:creationId xmlns:a16="http://schemas.microsoft.com/office/drawing/2014/main" id="{A45DB4CD-319B-CA28-4D5A-19B350AA15D5}"/>
                  </a:ext>
                </a:extLst>
              </p:cNvPr>
              <p:cNvSpPr txBox="1">
                <a:spLocks noRot="1" noChangeAspect="1" noMove="1" noResize="1" noEditPoints="1" noAdjustHandles="1" noChangeArrowheads="1" noChangeShapeType="1" noTextEdit="1"/>
              </p:cNvSpPr>
              <p:nvPr/>
            </p:nvSpPr>
            <p:spPr>
              <a:xfrm>
                <a:off x="3689513" y="2988619"/>
                <a:ext cx="419325"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CB96BA4-5BBC-BABB-19F2-524480389C41}"/>
                  </a:ext>
                </a:extLst>
              </p:cNvPr>
              <p:cNvSpPr txBox="1"/>
              <p:nvPr/>
            </p:nvSpPr>
            <p:spPr>
              <a:xfrm>
                <a:off x="4044963" y="2413156"/>
                <a:ext cx="544999"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m:t>
                      </m:r>
                    </m:oMath>
                  </m:oMathPara>
                </a14:m>
                <a:endParaRPr lang="en-US" sz="2800" dirty="0"/>
              </a:p>
            </p:txBody>
          </p:sp>
        </mc:Choice>
        <mc:Fallback xmlns="">
          <p:sp>
            <p:nvSpPr>
              <p:cNvPr id="10" name="TextBox 9">
                <a:extLst>
                  <a:ext uri="{FF2B5EF4-FFF2-40B4-BE49-F238E27FC236}">
                    <a16:creationId xmlns:a16="http://schemas.microsoft.com/office/drawing/2014/main" id="{1CB96BA4-5BBC-BABB-19F2-524480389C41}"/>
                  </a:ext>
                </a:extLst>
              </p:cNvPr>
              <p:cNvSpPr txBox="1">
                <a:spLocks noRot="1" noChangeAspect="1" noMove="1" noResize="1" noEditPoints="1" noAdjustHandles="1" noChangeArrowheads="1" noChangeShapeType="1" noTextEdit="1"/>
              </p:cNvSpPr>
              <p:nvPr/>
            </p:nvSpPr>
            <p:spPr>
              <a:xfrm>
                <a:off x="4044963" y="2413156"/>
                <a:ext cx="544999" cy="43088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CBFB489-4711-5E4D-2318-A3ECE7AB2744}"/>
                  </a:ext>
                </a:extLst>
              </p:cNvPr>
              <p:cNvSpPr txBox="1"/>
              <p:nvPr/>
            </p:nvSpPr>
            <p:spPr>
              <a:xfrm>
                <a:off x="4044963" y="1758521"/>
                <a:ext cx="544999"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m:t>
                      </m:r>
                    </m:oMath>
                  </m:oMathPara>
                </a14:m>
                <a:endParaRPr lang="en-US" sz="2800" dirty="0"/>
              </a:p>
            </p:txBody>
          </p:sp>
        </mc:Choice>
        <mc:Fallback xmlns="">
          <p:sp>
            <p:nvSpPr>
              <p:cNvPr id="11" name="TextBox 10">
                <a:extLst>
                  <a:ext uri="{FF2B5EF4-FFF2-40B4-BE49-F238E27FC236}">
                    <a16:creationId xmlns:a16="http://schemas.microsoft.com/office/drawing/2014/main" id="{0CBFB489-4711-5E4D-2318-A3ECE7AB2744}"/>
                  </a:ext>
                </a:extLst>
              </p:cNvPr>
              <p:cNvSpPr txBox="1">
                <a:spLocks noRot="1" noChangeAspect="1" noMove="1" noResize="1" noEditPoints="1" noAdjustHandles="1" noChangeArrowheads="1" noChangeShapeType="1" noTextEdit="1"/>
              </p:cNvSpPr>
              <p:nvPr/>
            </p:nvSpPr>
            <p:spPr>
              <a:xfrm>
                <a:off x="4044963" y="1758521"/>
                <a:ext cx="544999"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9223C12-DECF-A2D6-00D9-4095B610AEF8}"/>
                  </a:ext>
                </a:extLst>
              </p:cNvPr>
              <p:cNvSpPr txBox="1"/>
              <p:nvPr/>
            </p:nvSpPr>
            <p:spPr>
              <a:xfrm>
                <a:off x="4083864" y="3095770"/>
                <a:ext cx="544999"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m:t>
                      </m:r>
                    </m:oMath>
                  </m:oMathPara>
                </a14:m>
                <a:endParaRPr lang="en-US" sz="2800" dirty="0"/>
              </a:p>
            </p:txBody>
          </p:sp>
        </mc:Choice>
        <mc:Fallback xmlns="">
          <p:sp>
            <p:nvSpPr>
              <p:cNvPr id="12" name="TextBox 11">
                <a:extLst>
                  <a:ext uri="{FF2B5EF4-FFF2-40B4-BE49-F238E27FC236}">
                    <a16:creationId xmlns:a16="http://schemas.microsoft.com/office/drawing/2014/main" id="{B9223C12-DECF-A2D6-00D9-4095B610AEF8}"/>
                  </a:ext>
                </a:extLst>
              </p:cNvPr>
              <p:cNvSpPr txBox="1">
                <a:spLocks noRot="1" noChangeAspect="1" noMove="1" noResize="1" noEditPoints="1" noAdjustHandles="1" noChangeArrowheads="1" noChangeShapeType="1" noTextEdit="1"/>
              </p:cNvSpPr>
              <p:nvPr/>
            </p:nvSpPr>
            <p:spPr>
              <a:xfrm>
                <a:off x="4083864" y="3095770"/>
                <a:ext cx="544999" cy="430887"/>
              </a:xfrm>
              <a:prstGeom prst="rect">
                <a:avLst/>
              </a:prstGeom>
              <a:blipFill>
                <a:blip r:embed="rId8"/>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F26E380C-020B-375C-7027-119543C2B2B5}"/>
              </a:ext>
            </a:extLst>
          </p:cNvPr>
          <p:cNvSpPr txBox="1"/>
          <p:nvPr/>
        </p:nvSpPr>
        <p:spPr>
          <a:xfrm>
            <a:off x="4705213" y="1712354"/>
            <a:ext cx="1457403" cy="523220"/>
          </a:xfrm>
          <a:prstGeom prst="rect">
            <a:avLst/>
          </a:prstGeom>
          <a:noFill/>
        </p:spPr>
        <p:txBody>
          <a:bodyPr wrap="square" rtlCol="0">
            <a:spAutoFit/>
          </a:bodyPr>
          <a:lstStyle/>
          <a:p>
            <a:r>
              <a:rPr lang="en-US" sz="2800" dirty="0"/>
              <a:t>1</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5A906DE-87EF-6877-463A-8B6666C2DE9D}"/>
                  </a:ext>
                </a:extLst>
              </p:cNvPr>
              <p:cNvSpPr txBox="1"/>
              <p:nvPr/>
            </p:nvSpPr>
            <p:spPr>
              <a:xfrm>
                <a:off x="4705213" y="2345493"/>
                <a:ext cx="1457403" cy="523220"/>
              </a:xfrm>
              <a:prstGeom prst="rect">
                <a:avLst/>
              </a:prstGeom>
              <a:noFill/>
            </p:spPr>
            <p:txBody>
              <a:bodyPr wrap="square" rtlCol="0">
                <a:spAutoFit/>
              </a:bodyPr>
              <a:lstStyle/>
              <a:p>
                <a:r>
                  <a:rPr lang="en-US" sz="2800" dirty="0"/>
                  <a:t>1/</a:t>
                </a:r>
                <a14:m>
                  <m:oMath xmlns:m="http://schemas.openxmlformats.org/officeDocument/2006/math">
                    <m:r>
                      <a:rPr lang="en-US" sz="2800" i="1" smtClean="0">
                        <a:latin typeface="Cambria Math" panose="02040503050406030204" pitchFamily="18" charset="0"/>
                        <a:ea typeface="Cambria Math" panose="02040503050406030204" pitchFamily="18" charset="0"/>
                      </a:rPr>
                      <m:t>𝜎</m:t>
                    </m:r>
                  </m:oMath>
                </a14:m>
                <a:endParaRPr lang="en-US" sz="2800" dirty="0"/>
              </a:p>
            </p:txBody>
          </p:sp>
        </mc:Choice>
        <mc:Fallback xmlns="">
          <p:sp>
            <p:nvSpPr>
              <p:cNvPr id="14" name="TextBox 13">
                <a:extLst>
                  <a:ext uri="{FF2B5EF4-FFF2-40B4-BE49-F238E27FC236}">
                    <a16:creationId xmlns:a16="http://schemas.microsoft.com/office/drawing/2014/main" id="{55A906DE-87EF-6877-463A-8B6666C2DE9D}"/>
                  </a:ext>
                </a:extLst>
              </p:cNvPr>
              <p:cNvSpPr txBox="1">
                <a:spLocks noRot="1" noChangeAspect="1" noMove="1" noResize="1" noEditPoints="1" noAdjustHandles="1" noChangeArrowheads="1" noChangeShapeType="1" noTextEdit="1"/>
              </p:cNvSpPr>
              <p:nvPr/>
            </p:nvSpPr>
            <p:spPr>
              <a:xfrm>
                <a:off x="4705213" y="2345493"/>
                <a:ext cx="1457403" cy="523220"/>
              </a:xfrm>
              <a:prstGeom prst="rect">
                <a:avLst/>
              </a:prstGeom>
              <a:blipFill>
                <a:blip r:embed="rId9"/>
                <a:stretch>
                  <a:fillRect l="-8621" t="-11628" b="-30233"/>
                </a:stretch>
              </a:blipFill>
            </p:spPr>
            <p:txBody>
              <a:bodyPr/>
              <a:lstStyle/>
              <a:p>
                <a:r>
                  <a:rPr lang="en-US">
                    <a:noFill/>
                  </a:rPr>
                  <a:t> </a:t>
                </a:r>
              </a:p>
            </p:txBody>
          </p:sp>
        </mc:Fallback>
      </mc:AlternateContent>
      <p:pic>
        <p:nvPicPr>
          <p:cNvPr id="19" name="Picture 18" descr="A math equation with numbers and symbols&#10;&#10;Description automatically generated">
            <a:extLst>
              <a:ext uri="{FF2B5EF4-FFF2-40B4-BE49-F238E27FC236}">
                <a16:creationId xmlns:a16="http://schemas.microsoft.com/office/drawing/2014/main" id="{51DA3752-4355-26C7-FB2C-6BC700E0478B}"/>
              </a:ext>
            </a:extLst>
          </p:cNvPr>
          <p:cNvPicPr>
            <a:picLocks noChangeAspect="1"/>
          </p:cNvPicPr>
          <p:nvPr/>
        </p:nvPicPr>
        <p:blipFill>
          <a:blip r:embed="rId10"/>
          <a:stretch>
            <a:fillRect/>
          </a:stretch>
        </p:blipFill>
        <p:spPr>
          <a:xfrm>
            <a:off x="4801803" y="2868713"/>
            <a:ext cx="4597400" cy="800100"/>
          </a:xfrm>
          <a:prstGeom prst="rect">
            <a:avLst/>
          </a:prstGeom>
        </p:spPr>
      </p:pic>
      <p:sp>
        <p:nvSpPr>
          <p:cNvPr id="20" name="TextBox 19">
            <a:extLst>
              <a:ext uri="{FF2B5EF4-FFF2-40B4-BE49-F238E27FC236}">
                <a16:creationId xmlns:a16="http://schemas.microsoft.com/office/drawing/2014/main" id="{878DD72A-C021-38EB-FDF7-5166C37C35AE}"/>
              </a:ext>
            </a:extLst>
          </p:cNvPr>
          <p:cNvSpPr txBox="1"/>
          <p:nvPr/>
        </p:nvSpPr>
        <p:spPr>
          <a:xfrm>
            <a:off x="5511498" y="1705958"/>
            <a:ext cx="1666818" cy="523220"/>
          </a:xfrm>
          <a:prstGeom prst="rect">
            <a:avLst/>
          </a:prstGeom>
          <a:noFill/>
        </p:spPr>
        <p:txBody>
          <a:bodyPr wrap="square" rtlCol="0">
            <a:spAutoFit/>
          </a:bodyPr>
          <a:lstStyle/>
          <a:p>
            <a:r>
              <a:rPr lang="en-US" sz="2800" dirty="0">
                <a:solidFill>
                  <a:srgbClr val="FF0000"/>
                </a:solidFill>
              </a:rPr>
              <a:t>Flat prior</a:t>
            </a:r>
          </a:p>
        </p:txBody>
      </p:sp>
      <p:sp>
        <p:nvSpPr>
          <p:cNvPr id="21" name="TextBox 20">
            <a:extLst>
              <a:ext uri="{FF2B5EF4-FFF2-40B4-BE49-F238E27FC236}">
                <a16:creationId xmlns:a16="http://schemas.microsoft.com/office/drawing/2014/main" id="{F25D50FE-B0A4-DEB5-44D6-55DB787242AF}"/>
              </a:ext>
            </a:extLst>
          </p:cNvPr>
          <p:cNvSpPr txBox="1"/>
          <p:nvPr/>
        </p:nvSpPr>
        <p:spPr>
          <a:xfrm>
            <a:off x="9531221" y="3066904"/>
            <a:ext cx="2831524" cy="523220"/>
          </a:xfrm>
          <a:prstGeom prst="rect">
            <a:avLst/>
          </a:prstGeom>
          <a:noFill/>
        </p:spPr>
        <p:txBody>
          <a:bodyPr wrap="square" rtlCol="0">
            <a:spAutoFit/>
          </a:bodyPr>
          <a:lstStyle/>
          <a:p>
            <a:r>
              <a:rPr lang="en-US" sz="2800" dirty="0">
                <a:solidFill>
                  <a:srgbClr val="FF0000"/>
                </a:solidFill>
              </a:rPr>
              <a:t>Jeffrey’s prior</a:t>
            </a:r>
          </a:p>
        </p:txBody>
      </p:sp>
      <p:sp>
        <p:nvSpPr>
          <p:cNvPr id="22" name="Left Brace 21">
            <a:extLst>
              <a:ext uri="{FF2B5EF4-FFF2-40B4-BE49-F238E27FC236}">
                <a16:creationId xmlns:a16="http://schemas.microsoft.com/office/drawing/2014/main" id="{CF3AE7C1-9EEA-6225-3173-FBBA69FF1431}"/>
              </a:ext>
            </a:extLst>
          </p:cNvPr>
          <p:cNvSpPr/>
          <p:nvPr/>
        </p:nvSpPr>
        <p:spPr>
          <a:xfrm>
            <a:off x="3257713" y="1712355"/>
            <a:ext cx="431800" cy="173831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7941B8F1-DD39-4127-1895-426F8ACCA1D7}"/>
              </a:ext>
            </a:extLst>
          </p:cNvPr>
          <p:cNvSpPr txBox="1"/>
          <p:nvPr/>
        </p:nvSpPr>
        <p:spPr>
          <a:xfrm>
            <a:off x="1257300" y="2322487"/>
            <a:ext cx="2000413" cy="954107"/>
          </a:xfrm>
          <a:prstGeom prst="rect">
            <a:avLst/>
          </a:prstGeom>
          <a:noFill/>
        </p:spPr>
        <p:txBody>
          <a:bodyPr wrap="square" rtlCol="0">
            <a:spAutoFit/>
          </a:bodyPr>
          <a:lstStyle/>
          <a:p>
            <a:pPr algn="ctr"/>
            <a:r>
              <a:rPr lang="en-US" sz="2800" dirty="0"/>
              <a:t>1. Improper priors</a:t>
            </a:r>
          </a:p>
        </p:txBody>
      </p:sp>
      <p:sp>
        <p:nvSpPr>
          <p:cNvPr id="24" name="TextBox 23">
            <a:extLst>
              <a:ext uri="{FF2B5EF4-FFF2-40B4-BE49-F238E27FC236}">
                <a16:creationId xmlns:a16="http://schemas.microsoft.com/office/drawing/2014/main" id="{23707508-B049-59C7-566F-9DB1B5C2896B}"/>
              </a:ext>
            </a:extLst>
          </p:cNvPr>
          <p:cNvSpPr txBox="1"/>
          <p:nvPr/>
        </p:nvSpPr>
        <p:spPr>
          <a:xfrm>
            <a:off x="1257300" y="4103193"/>
            <a:ext cx="7595804" cy="523220"/>
          </a:xfrm>
          <a:prstGeom prst="rect">
            <a:avLst/>
          </a:prstGeom>
          <a:noFill/>
        </p:spPr>
        <p:txBody>
          <a:bodyPr wrap="square" rtlCol="0">
            <a:spAutoFit/>
          </a:bodyPr>
          <a:lstStyle/>
          <a:p>
            <a:r>
              <a:rPr lang="en-US" sz="2800" dirty="0"/>
              <a:t>2. Profile likelihood with constrained MLE</a:t>
            </a:r>
          </a:p>
        </p:txBody>
      </p:sp>
      <p:sp>
        <p:nvSpPr>
          <p:cNvPr id="27" name="Multiply 26">
            <a:extLst>
              <a:ext uri="{FF2B5EF4-FFF2-40B4-BE49-F238E27FC236}">
                <a16:creationId xmlns:a16="http://schemas.microsoft.com/office/drawing/2014/main" id="{BF8DDA0C-51CE-730E-0923-7A409E24DD57}"/>
              </a:ext>
            </a:extLst>
          </p:cNvPr>
          <p:cNvSpPr/>
          <p:nvPr/>
        </p:nvSpPr>
        <p:spPr>
          <a:xfrm>
            <a:off x="1791027" y="3305856"/>
            <a:ext cx="520700" cy="537997"/>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D9BB2C0E-41D1-BB1B-E228-04C584186BF5}"/>
              </a:ext>
            </a:extLst>
          </p:cNvPr>
          <p:cNvSpPr txBox="1"/>
          <p:nvPr/>
        </p:nvSpPr>
        <p:spPr>
          <a:xfrm>
            <a:off x="2711614" y="5281530"/>
            <a:ext cx="3832079" cy="523220"/>
          </a:xfrm>
          <a:prstGeom prst="rect">
            <a:avLst/>
          </a:prstGeom>
          <a:noFill/>
        </p:spPr>
        <p:txBody>
          <a:bodyPr wrap="square" rtlCol="0">
            <a:spAutoFit/>
          </a:bodyPr>
          <a:lstStyle/>
          <a:p>
            <a:r>
              <a:rPr lang="en-US" sz="2800" dirty="0"/>
              <a:t>3. Posterior distribution</a:t>
            </a:r>
          </a:p>
        </p:txBody>
      </p:sp>
      <p:sp>
        <p:nvSpPr>
          <p:cNvPr id="30" name="Bent Arrow 29">
            <a:extLst>
              <a:ext uri="{FF2B5EF4-FFF2-40B4-BE49-F238E27FC236}">
                <a16:creationId xmlns:a16="http://schemas.microsoft.com/office/drawing/2014/main" id="{05CC1FB9-F6C0-E0CB-0E52-EC30B1C7132E}"/>
              </a:ext>
            </a:extLst>
          </p:cNvPr>
          <p:cNvSpPr/>
          <p:nvPr/>
        </p:nvSpPr>
        <p:spPr>
          <a:xfrm flipV="1">
            <a:off x="1809763" y="4713936"/>
            <a:ext cx="811327" cy="1039340"/>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Right Arrow 30">
            <a:extLst>
              <a:ext uri="{FF2B5EF4-FFF2-40B4-BE49-F238E27FC236}">
                <a16:creationId xmlns:a16="http://schemas.microsoft.com/office/drawing/2014/main" id="{88BA62CE-D286-9961-51F3-4EEFEB16CAE6}"/>
              </a:ext>
            </a:extLst>
          </p:cNvPr>
          <p:cNvSpPr/>
          <p:nvPr/>
        </p:nvSpPr>
        <p:spPr>
          <a:xfrm>
            <a:off x="6723019" y="5339600"/>
            <a:ext cx="2014581" cy="4070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1E516782-E6D4-E5AB-4FE6-8809512D1C2D}"/>
              </a:ext>
            </a:extLst>
          </p:cNvPr>
          <p:cNvSpPr txBox="1"/>
          <p:nvPr/>
        </p:nvSpPr>
        <p:spPr>
          <a:xfrm>
            <a:off x="8927972" y="5288126"/>
            <a:ext cx="1282700" cy="523220"/>
          </a:xfrm>
          <a:prstGeom prst="rect">
            <a:avLst/>
          </a:prstGeom>
          <a:noFill/>
        </p:spPr>
        <p:txBody>
          <a:bodyPr wrap="square" rtlCol="0">
            <a:spAutoFit/>
          </a:bodyPr>
          <a:lstStyle/>
          <a:p>
            <a:r>
              <a:rPr lang="en-US" sz="2800" dirty="0"/>
              <a:t>4. MAP</a:t>
            </a:r>
          </a:p>
        </p:txBody>
      </p:sp>
      <p:sp>
        <p:nvSpPr>
          <p:cNvPr id="33" name="TextBox 32">
            <a:extLst>
              <a:ext uri="{FF2B5EF4-FFF2-40B4-BE49-F238E27FC236}">
                <a16:creationId xmlns:a16="http://schemas.microsoft.com/office/drawing/2014/main" id="{F4CDBB0D-DE24-60C9-C915-3FFEE5A495DA}"/>
              </a:ext>
            </a:extLst>
          </p:cNvPr>
          <p:cNvSpPr txBox="1"/>
          <p:nvPr/>
        </p:nvSpPr>
        <p:spPr>
          <a:xfrm>
            <a:off x="6877075" y="4903293"/>
            <a:ext cx="1860525" cy="523220"/>
          </a:xfrm>
          <a:prstGeom prst="rect">
            <a:avLst/>
          </a:prstGeom>
          <a:noFill/>
        </p:spPr>
        <p:txBody>
          <a:bodyPr wrap="square" rtlCol="0">
            <a:spAutoFit/>
          </a:bodyPr>
          <a:lstStyle/>
          <a:p>
            <a:r>
              <a:rPr lang="en-US" sz="2800" dirty="0"/>
              <a:t>Optimize</a:t>
            </a:r>
          </a:p>
        </p:txBody>
      </p:sp>
      <p:sp>
        <p:nvSpPr>
          <p:cNvPr id="3" name="TextBox 2">
            <a:extLst>
              <a:ext uri="{FF2B5EF4-FFF2-40B4-BE49-F238E27FC236}">
                <a16:creationId xmlns:a16="http://schemas.microsoft.com/office/drawing/2014/main" id="{6116FB7C-C009-B22B-1575-02F652D3BD5C}"/>
              </a:ext>
            </a:extLst>
          </p:cNvPr>
          <p:cNvSpPr txBox="1"/>
          <p:nvPr/>
        </p:nvSpPr>
        <p:spPr>
          <a:xfrm>
            <a:off x="5502147" y="2367471"/>
            <a:ext cx="2264466" cy="523220"/>
          </a:xfrm>
          <a:prstGeom prst="rect">
            <a:avLst/>
          </a:prstGeom>
          <a:noFill/>
        </p:spPr>
        <p:txBody>
          <a:bodyPr wrap="square" rtlCol="0">
            <a:spAutoFit/>
          </a:bodyPr>
          <a:lstStyle/>
          <a:p>
            <a:r>
              <a:rPr lang="en-US" sz="2800" dirty="0">
                <a:solidFill>
                  <a:srgbClr val="FF0000"/>
                </a:solidFill>
              </a:rPr>
              <a:t>Inverse prior</a:t>
            </a:r>
          </a:p>
        </p:txBody>
      </p:sp>
    </p:spTree>
    <p:extLst>
      <p:ext uri="{BB962C8B-B14F-4D97-AF65-F5344CB8AC3E}">
        <p14:creationId xmlns:p14="http://schemas.microsoft.com/office/powerpoint/2010/main" val="3548438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2D398-91B0-1FCD-9C57-EA8F2A9EBACF}"/>
              </a:ext>
            </a:extLst>
          </p:cNvPr>
          <p:cNvSpPr>
            <a:spLocks noGrp="1"/>
          </p:cNvSpPr>
          <p:nvPr>
            <p:ph type="title"/>
          </p:nvPr>
        </p:nvSpPr>
        <p:spPr/>
        <p:txBody>
          <a:bodyPr>
            <a:normAutofit/>
          </a:bodyPr>
          <a:lstStyle/>
          <a:p>
            <a:r>
              <a:rPr lang="en-US" sz="4000" dirty="0"/>
              <a:t>Evaluate performance</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BA752ED-6472-4121-D481-99D9D4AF6CCE}"/>
                  </a:ext>
                </a:extLst>
              </p:cNvPr>
              <p:cNvSpPr/>
              <p:nvPr/>
            </p:nvSpPr>
            <p:spPr>
              <a:xfrm>
                <a:off x="1016000" y="1690688"/>
                <a:ext cx="10160000" cy="546896"/>
              </a:xfrm>
              <a:prstGeom prst="rect">
                <a:avLst/>
              </a:prstGeom>
              <a:solidFill>
                <a:schemeClr val="accent6">
                  <a:lumMod val="60000"/>
                  <a:lumOff val="40000"/>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Simulate covariate data (X) with using fixed true </a:t>
                </a:r>
                <a14:m>
                  <m:oMath xmlns:m="http://schemas.openxmlformats.org/officeDocument/2006/math">
                    <m:r>
                      <a:rPr lang="en-US" sz="2800" i="1" smtClean="0">
                        <a:solidFill>
                          <a:schemeClr val="tx1"/>
                        </a:solidFill>
                        <a:latin typeface="Cambria Math" panose="02040503050406030204" pitchFamily="18" charset="0"/>
                        <a:ea typeface="Cambria Math" panose="02040503050406030204" pitchFamily="18" charset="0"/>
                      </a:rPr>
                      <m:t>𝛽</m:t>
                    </m:r>
                  </m:oMath>
                </a14:m>
                <a:r>
                  <a:rPr lang="en-US" sz="2800" dirty="0">
                    <a:solidFill>
                      <a:schemeClr val="tx1"/>
                    </a:solidFill>
                  </a:rPr>
                  <a:t>, true </a:t>
                </a:r>
                <a14:m>
                  <m:oMath xmlns:m="http://schemas.openxmlformats.org/officeDocument/2006/math">
                    <m:r>
                      <a:rPr lang="en-US" sz="2800" i="1" smtClean="0">
                        <a:solidFill>
                          <a:schemeClr val="tx1"/>
                        </a:solidFill>
                        <a:latin typeface="Cambria Math" panose="02040503050406030204" pitchFamily="18" charset="0"/>
                        <a:ea typeface="Cambria Math" panose="02040503050406030204" pitchFamily="18" charset="0"/>
                      </a:rPr>
                      <m:t>𝜎</m:t>
                    </m:r>
                  </m:oMath>
                </a14:m>
                <a:endParaRPr lang="en-US" sz="2800" dirty="0">
                  <a:solidFill>
                    <a:schemeClr val="tx1"/>
                  </a:solidFill>
                </a:endParaRPr>
              </a:p>
            </p:txBody>
          </p:sp>
        </mc:Choice>
        <mc:Fallback xmlns="">
          <p:sp>
            <p:nvSpPr>
              <p:cNvPr id="6" name="Rectangle 5">
                <a:extLst>
                  <a:ext uri="{FF2B5EF4-FFF2-40B4-BE49-F238E27FC236}">
                    <a16:creationId xmlns:a16="http://schemas.microsoft.com/office/drawing/2014/main" id="{BBA752ED-6472-4121-D481-99D9D4AF6CCE}"/>
                  </a:ext>
                </a:extLst>
              </p:cNvPr>
              <p:cNvSpPr>
                <a:spLocks noRot="1" noChangeAspect="1" noMove="1" noResize="1" noEditPoints="1" noAdjustHandles="1" noChangeArrowheads="1" noChangeShapeType="1" noTextEdit="1"/>
              </p:cNvSpPr>
              <p:nvPr/>
            </p:nvSpPr>
            <p:spPr>
              <a:xfrm>
                <a:off x="1016000" y="1690688"/>
                <a:ext cx="10160000" cy="546896"/>
              </a:xfrm>
              <a:prstGeom prst="rect">
                <a:avLst/>
              </a:prstGeom>
              <a:blipFill>
                <a:blip r:embed="rId2"/>
                <a:stretch>
                  <a:fillRect l="-1122" t="-6522" b="-260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E17B8C5A-C160-4C02-8310-01816DD858E8}"/>
                  </a:ext>
                </a:extLst>
              </p:cNvPr>
              <p:cNvSpPr/>
              <p:nvPr/>
            </p:nvSpPr>
            <p:spPr>
              <a:xfrm>
                <a:off x="1016000" y="2232621"/>
                <a:ext cx="10160000" cy="470691"/>
              </a:xfrm>
              <a:prstGeom prst="rect">
                <a:avLst/>
              </a:prstGeom>
              <a:solidFill>
                <a:srgbClr val="FFFF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Loop over a range of true </a:t>
                </a:r>
                <a14:m>
                  <m:oMath xmlns:m="http://schemas.openxmlformats.org/officeDocument/2006/math">
                    <m:r>
                      <a:rPr lang="en-US" sz="2800" i="1" smtClean="0">
                        <a:solidFill>
                          <a:schemeClr val="tx1"/>
                        </a:solidFill>
                        <a:latin typeface="Cambria Math" panose="02040503050406030204" pitchFamily="18" charset="0"/>
                        <a:ea typeface="Cambria Math" panose="02040503050406030204" pitchFamily="18" charset="0"/>
                      </a:rPr>
                      <m:t>𝜈</m:t>
                    </m:r>
                  </m:oMath>
                </a14:m>
                <a:endParaRPr lang="en-US" sz="2800" dirty="0">
                  <a:solidFill>
                    <a:schemeClr val="tx1"/>
                  </a:solidFill>
                </a:endParaRPr>
              </a:p>
            </p:txBody>
          </p:sp>
        </mc:Choice>
        <mc:Fallback xmlns="">
          <p:sp>
            <p:nvSpPr>
              <p:cNvPr id="7" name="Rectangle 6">
                <a:extLst>
                  <a:ext uri="{FF2B5EF4-FFF2-40B4-BE49-F238E27FC236}">
                    <a16:creationId xmlns:a16="http://schemas.microsoft.com/office/drawing/2014/main" id="{E17B8C5A-C160-4C02-8310-01816DD858E8}"/>
                  </a:ext>
                </a:extLst>
              </p:cNvPr>
              <p:cNvSpPr>
                <a:spLocks noRot="1" noChangeAspect="1" noMove="1" noResize="1" noEditPoints="1" noAdjustHandles="1" noChangeArrowheads="1" noChangeShapeType="1" noTextEdit="1"/>
              </p:cNvSpPr>
              <p:nvPr/>
            </p:nvSpPr>
            <p:spPr>
              <a:xfrm>
                <a:off x="1016000" y="2232621"/>
                <a:ext cx="10160000" cy="470691"/>
              </a:xfrm>
              <a:prstGeom prst="rect">
                <a:avLst/>
              </a:prstGeom>
              <a:blipFill>
                <a:blip r:embed="rId3"/>
                <a:stretch>
                  <a:fillRect l="-1122" t="-17949" b="-384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5BCE8DFF-2ED4-0E5E-31B4-A531D4A4120A}"/>
                  </a:ext>
                </a:extLst>
              </p:cNvPr>
              <p:cNvSpPr/>
              <p:nvPr/>
            </p:nvSpPr>
            <p:spPr>
              <a:xfrm>
                <a:off x="2374900" y="2703312"/>
                <a:ext cx="8801100" cy="564950"/>
              </a:xfrm>
              <a:prstGeom prst="rect">
                <a:avLst/>
              </a:prstGeom>
              <a:solidFill>
                <a:schemeClr val="accent2">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Simulate Y (e.g. 50 repetitions) using true </a:t>
                </a:r>
                <a14:m>
                  <m:oMath xmlns:m="http://schemas.openxmlformats.org/officeDocument/2006/math">
                    <m:r>
                      <a:rPr lang="en-US" sz="2800" i="1" smtClean="0">
                        <a:solidFill>
                          <a:schemeClr val="tx1"/>
                        </a:solidFill>
                        <a:latin typeface="Cambria Math" panose="02040503050406030204" pitchFamily="18" charset="0"/>
                        <a:ea typeface="Cambria Math" panose="02040503050406030204" pitchFamily="18" charset="0"/>
                      </a:rPr>
                      <m:t>𝜈</m:t>
                    </m:r>
                  </m:oMath>
                </a14:m>
                <a:r>
                  <a:rPr lang="en-US" sz="2800" dirty="0">
                    <a:solidFill>
                      <a:schemeClr val="tx1"/>
                    </a:solidFill>
                  </a:rPr>
                  <a:t> and X </a:t>
                </a:r>
              </a:p>
            </p:txBody>
          </p:sp>
        </mc:Choice>
        <mc:Fallback xmlns="">
          <p:sp>
            <p:nvSpPr>
              <p:cNvPr id="8" name="Rectangle 7">
                <a:extLst>
                  <a:ext uri="{FF2B5EF4-FFF2-40B4-BE49-F238E27FC236}">
                    <a16:creationId xmlns:a16="http://schemas.microsoft.com/office/drawing/2014/main" id="{5BCE8DFF-2ED4-0E5E-31B4-A531D4A4120A}"/>
                  </a:ext>
                </a:extLst>
              </p:cNvPr>
              <p:cNvSpPr>
                <a:spLocks noRot="1" noChangeAspect="1" noMove="1" noResize="1" noEditPoints="1" noAdjustHandles="1" noChangeArrowheads="1" noChangeShapeType="1" noTextEdit="1"/>
              </p:cNvSpPr>
              <p:nvPr/>
            </p:nvSpPr>
            <p:spPr>
              <a:xfrm>
                <a:off x="2374900" y="2703312"/>
                <a:ext cx="8801100" cy="564950"/>
              </a:xfrm>
              <a:prstGeom prst="rect">
                <a:avLst/>
              </a:prstGeom>
              <a:blipFill>
                <a:blip r:embed="rId4"/>
                <a:stretch>
                  <a:fillRect l="-1295" t="-6383" b="-23404"/>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2824043F-FD88-C170-04CE-80E264FFDFCF}"/>
              </a:ext>
            </a:extLst>
          </p:cNvPr>
          <p:cNvSpPr/>
          <p:nvPr/>
        </p:nvSpPr>
        <p:spPr>
          <a:xfrm>
            <a:off x="2374900" y="3278187"/>
            <a:ext cx="8801100" cy="1694858"/>
          </a:xfrm>
          <a:prstGeom prst="rect">
            <a:avLst/>
          </a:prstGeom>
          <a:solidFill>
            <a:schemeClr val="accent2">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For each Y, optimize for:</a:t>
            </a:r>
          </a:p>
          <a:p>
            <a:pPr marL="457200" indent="-457200">
              <a:buFont typeface="Arial" panose="020B0604020202020204" pitchFamily="34" charset="0"/>
              <a:buChar char="•"/>
            </a:pPr>
            <a:r>
              <a:rPr lang="en-US" sz="2800" dirty="0">
                <a:solidFill>
                  <a:schemeClr val="tx1"/>
                </a:solidFill>
              </a:rPr>
              <a:t>MLE</a:t>
            </a:r>
          </a:p>
          <a:p>
            <a:pPr marL="457200" indent="-457200">
              <a:buFont typeface="Arial" panose="020B0604020202020204" pitchFamily="34" charset="0"/>
              <a:buChar char="•"/>
            </a:pPr>
            <a:r>
              <a:rPr lang="en-US" sz="2800" dirty="0">
                <a:solidFill>
                  <a:schemeClr val="tx1"/>
                </a:solidFill>
              </a:rPr>
              <a:t>Adjusted MLE</a:t>
            </a:r>
          </a:p>
          <a:p>
            <a:pPr marL="457200" indent="-457200">
              <a:buFont typeface="Arial" panose="020B0604020202020204" pitchFamily="34" charset="0"/>
              <a:buChar char="•"/>
            </a:pPr>
            <a:r>
              <a:rPr lang="en-US" sz="2800" dirty="0">
                <a:solidFill>
                  <a:schemeClr val="tx1"/>
                </a:solidFill>
              </a:rPr>
              <a:t>MAP</a:t>
            </a:r>
          </a:p>
        </p:txBody>
      </p:sp>
      <p:sp>
        <p:nvSpPr>
          <p:cNvPr id="11" name="TextBox 10">
            <a:extLst>
              <a:ext uri="{FF2B5EF4-FFF2-40B4-BE49-F238E27FC236}">
                <a16:creationId xmlns:a16="http://schemas.microsoft.com/office/drawing/2014/main" id="{5A094924-F62B-80B1-A8FD-5F66BAE29690}"/>
              </a:ext>
            </a:extLst>
          </p:cNvPr>
          <p:cNvSpPr txBox="1"/>
          <p:nvPr/>
        </p:nvSpPr>
        <p:spPr>
          <a:xfrm>
            <a:off x="7467600" y="3822890"/>
            <a:ext cx="2209800" cy="923330"/>
          </a:xfrm>
          <a:prstGeom prst="rect">
            <a:avLst/>
          </a:prstGeom>
          <a:noFill/>
        </p:spPr>
        <p:txBody>
          <a:bodyPr wrap="square">
            <a:spAutoFit/>
          </a:bodyPr>
          <a:lstStyle/>
          <a:p>
            <a:r>
              <a:rPr lang="en-US" i="1" dirty="0"/>
              <a:t>*Exclude those that do not converge successfully</a:t>
            </a:r>
          </a:p>
        </p:txBody>
      </p:sp>
      <p:sp>
        <p:nvSpPr>
          <p:cNvPr id="12" name="Rectangle 11">
            <a:extLst>
              <a:ext uri="{FF2B5EF4-FFF2-40B4-BE49-F238E27FC236}">
                <a16:creationId xmlns:a16="http://schemas.microsoft.com/office/drawing/2014/main" id="{13D5D4FA-768A-405E-5487-EA08C293813C}"/>
              </a:ext>
            </a:extLst>
          </p:cNvPr>
          <p:cNvSpPr/>
          <p:nvPr/>
        </p:nvSpPr>
        <p:spPr>
          <a:xfrm>
            <a:off x="1701800" y="4967690"/>
            <a:ext cx="9474200" cy="470692"/>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Calculate averaged MSE for each approach</a:t>
            </a:r>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618875A-5566-6C85-61AB-B6431774FA8A}"/>
                  </a:ext>
                </a:extLst>
              </p:cNvPr>
              <p:cNvSpPr/>
              <p:nvPr/>
            </p:nvSpPr>
            <p:spPr>
              <a:xfrm>
                <a:off x="1016000" y="5438382"/>
                <a:ext cx="10160000" cy="470693"/>
              </a:xfrm>
              <a:prstGeom prst="rect">
                <a:avLst/>
              </a:prstGeom>
              <a:solidFill>
                <a:schemeClr val="accent1">
                  <a:lumMod val="40000"/>
                  <a:lumOff val="60000"/>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Plot MSE vs true </a:t>
                </a:r>
                <a14:m>
                  <m:oMath xmlns:m="http://schemas.openxmlformats.org/officeDocument/2006/math">
                    <m:r>
                      <a:rPr lang="en-US" sz="2800" i="1" smtClean="0">
                        <a:solidFill>
                          <a:schemeClr val="tx1"/>
                        </a:solidFill>
                        <a:latin typeface="Cambria Math" panose="02040503050406030204" pitchFamily="18" charset="0"/>
                        <a:ea typeface="Cambria Math" panose="02040503050406030204" pitchFamily="18" charset="0"/>
                      </a:rPr>
                      <m:t>𝜈</m:t>
                    </m:r>
                  </m:oMath>
                </a14:m>
                <a:endParaRPr lang="en-US" sz="2800" dirty="0">
                  <a:solidFill>
                    <a:schemeClr val="tx1"/>
                  </a:solidFill>
                </a:endParaRPr>
              </a:p>
            </p:txBody>
          </p:sp>
        </mc:Choice>
        <mc:Fallback xmlns="">
          <p:sp>
            <p:nvSpPr>
              <p:cNvPr id="15" name="Rectangle 14">
                <a:extLst>
                  <a:ext uri="{FF2B5EF4-FFF2-40B4-BE49-F238E27FC236}">
                    <a16:creationId xmlns:a16="http://schemas.microsoft.com/office/drawing/2014/main" id="{D618875A-5566-6C85-61AB-B6431774FA8A}"/>
                  </a:ext>
                </a:extLst>
              </p:cNvPr>
              <p:cNvSpPr>
                <a:spLocks noRot="1" noChangeAspect="1" noMove="1" noResize="1" noEditPoints="1" noAdjustHandles="1" noChangeArrowheads="1" noChangeShapeType="1" noTextEdit="1"/>
              </p:cNvSpPr>
              <p:nvPr/>
            </p:nvSpPr>
            <p:spPr>
              <a:xfrm>
                <a:off x="1016000" y="5438382"/>
                <a:ext cx="10160000" cy="470693"/>
              </a:xfrm>
              <a:prstGeom prst="rect">
                <a:avLst/>
              </a:prstGeom>
              <a:blipFill>
                <a:blip r:embed="rId5"/>
                <a:stretch>
                  <a:fillRect l="-1122" t="-15000" b="-35000"/>
                </a:stretch>
              </a:blipFill>
            </p:spPr>
            <p:txBody>
              <a:bodyPr/>
              <a:lstStyle/>
              <a:p>
                <a:r>
                  <a:rPr lang="en-US">
                    <a:noFill/>
                  </a:rPr>
                  <a:t> </a:t>
                </a:r>
              </a:p>
            </p:txBody>
          </p:sp>
        </mc:Fallback>
      </mc:AlternateContent>
    </p:spTree>
    <p:extLst>
      <p:ext uri="{BB962C8B-B14F-4D97-AF65-F5344CB8AC3E}">
        <p14:creationId xmlns:p14="http://schemas.microsoft.com/office/powerpoint/2010/main" val="3455316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7BAFD-6424-B892-0883-3947E7401295}"/>
              </a:ext>
            </a:extLst>
          </p:cNvPr>
          <p:cNvSpPr>
            <a:spLocks noGrp="1"/>
          </p:cNvSpPr>
          <p:nvPr>
            <p:ph type="title"/>
          </p:nvPr>
        </p:nvSpPr>
        <p:spPr/>
        <p:txBody>
          <a:bodyPr>
            <a:normAutofit/>
          </a:bodyPr>
          <a:lstStyle/>
          <a:p>
            <a:pPr marL="0" indent="0">
              <a:buNone/>
            </a:pPr>
            <a:r>
              <a:rPr lang="en-US" sz="4000" dirty="0"/>
              <a:t>Challenges</a:t>
            </a:r>
          </a:p>
        </p:txBody>
      </p:sp>
      <p:pic>
        <p:nvPicPr>
          <p:cNvPr id="4098" name="Picture 2">
            <a:extLst>
              <a:ext uri="{FF2B5EF4-FFF2-40B4-BE49-F238E27FC236}">
                <a16:creationId xmlns:a16="http://schemas.microsoft.com/office/drawing/2014/main" id="{68827CAF-3F2A-1712-1431-1CCB94961A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002" t="5255" r="16057"/>
          <a:stretch/>
        </p:blipFill>
        <p:spPr bwMode="auto">
          <a:xfrm>
            <a:off x="3441700" y="2364149"/>
            <a:ext cx="4524847" cy="32832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DB9871A-6206-397C-9B13-6B208BE78060}"/>
              </a:ext>
            </a:extLst>
          </p:cNvPr>
          <p:cNvSpPr txBox="1"/>
          <p:nvPr/>
        </p:nvSpPr>
        <p:spPr>
          <a:xfrm>
            <a:off x="838200" y="1454133"/>
            <a:ext cx="6096000" cy="523220"/>
          </a:xfrm>
          <a:prstGeom prst="rect">
            <a:avLst/>
          </a:prstGeom>
          <a:noFill/>
        </p:spPr>
        <p:txBody>
          <a:bodyPr wrap="square">
            <a:spAutoFit/>
          </a:bodyPr>
          <a:lstStyle/>
          <a:p>
            <a:pPr marL="457200" indent="-457200">
              <a:buFont typeface="Arial" panose="020B0604020202020204" pitchFamily="34" charset="0"/>
              <a:buChar char="•"/>
            </a:pPr>
            <a:r>
              <a:rPr lang="en-US" sz="2800" dirty="0"/>
              <a:t>Convergence issue in optimizations</a:t>
            </a:r>
          </a:p>
        </p:txBody>
      </p:sp>
      <p:sp>
        <p:nvSpPr>
          <p:cNvPr id="12" name="TextBox 11">
            <a:extLst>
              <a:ext uri="{FF2B5EF4-FFF2-40B4-BE49-F238E27FC236}">
                <a16:creationId xmlns:a16="http://schemas.microsoft.com/office/drawing/2014/main" id="{61621011-CEC0-C937-FC26-D72C4F829ADA}"/>
              </a:ext>
            </a:extLst>
          </p:cNvPr>
          <p:cNvSpPr txBox="1"/>
          <p:nvPr/>
        </p:nvSpPr>
        <p:spPr>
          <a:xfrm>
            <a:off x="838200" y="5695261"/>
            <a:ext cx="10871200" cy="523220"/>
          </a:xfrm>
          <a:prstGeom prst="rect">
            <a:avLst/>
          </a:prstGeom>
          <a:noFill/>
        </p:spPr>
        <p:txBody>
          <a:bodyPr wrap="square">
            <a:spAutoFit/>
          </a:bodyPr>
          <a:lstStyle/>
          <a:p>
            <a:pPr marL="457200" indent="-457200">
              <a:buFont typeface="Arial" panose="020B0604020202020204" pitchFamily="34" charset="0"/>
              <a:buChar char="•"/>
            </a:pPr>
            <a:r>
              <a:rPr lang="en-US" sz="2800" dirty="0"/>
              <a:t>Run Time issue in two-step optimizations and </a:t>
            </a:r>
            <a:r>
              <a:rPr lang="en-US" sz="2800" dirty="0" err="1"/>
              <a:t>PyMC</a:t>
            </a:r>
            <a:r>
              <a:rPr lang="en-US" sz="2800" dirty="0"/>
              <a:t> MAP function</a:t>
            </a:r>
          </a:p>
        </p:txBody>
      </p:sp>
      <p:sp>
        <p:nvSpPr>
          <p:cNvPr id="13" name="TextBox 12">
            <a:extLst>
              <a:ext uri="{FF2B5EF4-FFF2-40B4-BE49-F238E27FC236}">
                <a16:creationId xmlns:a16="http://schemas.microsoft.com/office/drawing/2014/main" id="{3F2E8B88-CCAD-5D60-5AF5-30B225611817}"/>
              </a:ext>
            </a:extLst>
          </p:cNvPr>
          <p:cNvSpPr txBox="1"/>
          <p:nvPr/>
        </p:nvSpPr>
        <p:spPr>
          <a:xfrm>
            <a:off x="4165600" y="2007517"/>
            <a:ext cx="3479800" cy="369332"/>
          </a:xfrm>
          <a:prstGeom prst="rect">
            <a:avLst/>
          </a:prstGeom>
          <a:noFill/>
        </p:spPr>
        <p:txBody>
          <a:bodyPr wrap="square" rtlCol="0">
            <a:spAutoFit/>
          </a:bodyPr>
          <a:lstStyle/>
          <a:p>
            <a:pPr algn="ctr"/>
            <a:r>
              <a:rPr lang="en-US" dirty="0"/>
              <a:t>Log profile likelihood</a:t>
            </a:r>
          </a:p>
        </p:txBody>
      </p:sp>
    </p:spTree>
    <p:extLst>
      <p:ext uri="{BB962C8B-B14F-4D97-AF65-F5344CB8AC3E}">
        <p14:creationId xmlns:p14="http://schemas.microsoft.com/office/powerpoint/2010/main" val="628617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2C50-EDCE-7909-888E-1F430A4C61F8}"/>
              </a:ext>
            </a:extLst>
          </p:cNvPr>
          <p:cNvSpPr>
            <a:spLocks noGrp="1"/>
          </p:cNvSpPr>
          <p:nvPr>
            <p:ph type="title"/>
          </p:nvPr>
        </p:nvSpPr>
        <p:spPr/>
        <p:txBody>
          <a:bodyPr/>
          <a:lstStyle/>
          <a:p>
            <a:r>
              <a:rPr lang="en-US" dirty="0"/>
              <a:t>Solutions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01EA836-C4E1-5626-B7D7-AD8C52F86F7F}"/>
                  </a:ext>
                </a:extLst>
              </p:cNvPr>
              <p:cNvSpPr txBox="1"/>
              <p:nvPr/>
            </p:nvSpPr>
            <p:spPr>
              <a:xfrm>
                <a:off x="838200" y="1704976"/>
                <a:ext cx="11099800" cy="4401205"/>
              </a:xfrm>
              <a:prstGeom prst="rect">
                <a:avLst/>
              </a:prstGeom>
              <a:noFill/>
            </p:spPr>
            <p:txBody>
              <a:bodyPr wrap="square" rtlCol="0">
                <a:spAutoFit/>
              </a:bodyPr>
              <a:lstStyle/>
              <a:p>
                <a:pPr marL="514350" indent="-514350">
                  <a:buFont typeface="+mj-lt"/>
                  <a:buAutoNum type="arabicPeriod"/>
                </a:pPr>
                <a:r>
                  <a:rPr lang="en-US" sz="2800" dirty="0"/>
                  <a:t>Try a combination of optimization </a:t>
                </a:r>
                <a:r>
                  <a:rPr lang="en-US" sz="2800" b="1" dirty="0"/>
                  <a:t>algorithms</a:t>
                </a:r>
              </a:p>
              <a:p>
                <a:pPr marL="971550" lvl="1" indent="-514350">
                  <a:buFont typeface="Arial" panose="020B0604020202020204" pitchFamily="34" charset="0"/>
                  <a:buChar char="•"/>
                </a:pPr>
                <a:r>
                  <a:rPr lang="en-US" sz="2800" i="1" dirty="0"/>
                  <a:t>BFGS</a:t>
                </a:r>
                <a:r>
                  <a:rPr lang="en-US" sz="2800" dirty="0"/>
                  <a:t> for first step (to get constrained </a:t>
                </a:r>
                <a14:m>
                  <m:oMath xmlns:m="http://schemas.openxmlformats.org/officeDocument/2006/math">
                    <m:r>
                      <a:rPr lang="en-US" sz="2800" i="1" smtClean="0">
                        <a:solidFill>
                          <a:schemeClr val="tx1"/>
                        </a:solidFill>
                        <a:latin typeface="Cambria Math" panose="02040503050406030204" pitchFamily="18" charset="0"/>
                        <a:ea typeface="Cambria Math" panose="02040503050406030204" pitchFamily="18" charset="0"/>
                      </a:rPr>
                      <m:t>𝛽</m:t>
                    </m:r>
                    <m:r>
                      <a:rPr lang="en-US" sz="2800" b="0" i="1" smtClean="0">
                        <a:solidFill>
                          <a:schemeClr val="tx1"/>
                        </a:solidFill>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𝜎</m:t>
                    </m:r>
                  </m:oMath>
                </a14:m>
                <a:r>
                  <a:rPr lang="en-CA" sz="2800" dirty="0"/>
                  <a:t> MLEs</a:t>
                </a:r>
                <a:r>
                  <a:rPr lang="en-US" sz="2800" dirty="0"/>
                  <a:t>)</a:t>
                </a:r>
              </a:p>
              <a:p>
                <a:pPr marL="971550" lvl="1" indent="-514350">
                  <a:buFont typeface="Arial" panose="020B0604020202020204" pitchFamily="34" charset="0"/>
                  <a:buChar char="•"/>
                </a:pPr>
                <a:r>
                  <a:rPr lang="en-US" sz="2800" i="1" dirty="0" err="1"/>
                  <a:t>Nelder</a:t>
                </a:r>
                <a:r>
                  <a:rPr lang="en-US" sz="2800" i="1" dirty="0"/>
                  <a:t>-Mead</a:t>
                </a:r>
                <a:r>
                  <a:rPr lang="en-US" sz="2800" dirty="0"/>
                  <a:t> for second step (to get </a:t>
                </a:r>
                <a14:m>
                  <m:oMath xmlns:m="http://schemas.openxmlformats.org/officeDocument/2006/math">
                    <m:r>
                      <a:rPr lang="en-US" sz="2800" i="1" smtClean="0">
                        <a:solidFill>
                          <a:schemeClr val="tx1"/>
                        </a:solidFill>
                        <a:latin typeface="Cambria Math" panose="02040503050406030204" pitchFamily="18" charset="0"/>
                        <a:ea typeface="Cambria Math" panose="02040503050406030204" pitchFamily="18" charset="0"/>
                      </a:rPr>
                      <m:t>𝜈</m:t>
                    </m:r>
                  </m:oMath>
                </a14:m>
                <a:r>
                  <a:rPr lang="en-US" sz="2800" dirty="0"/>
                  <a:t> MLE)</a:t>
                </a:r>
              </a:p>
              <a:p>
                <a:pPr marL="514350" indent="-514350">
                  <a:buFont typeface="+mj-lt"/>
                  <a:buAutoNum type="arabicPeriod"/>
                </a:pPr>
                <a:r>
                  <a:rPr lang="en-CA" sz="2800" dirty="0"/>
                  <a:t>Adjust </a:t>
                </a:r>
                <a:r>
                  <a:rPr lang="en-CA" sz="2800" b="1" dirty="0"/>
                  <a:t>initial guess </a:t>
                </a:r>
                <a:r>
                  <a:rPr lang="en-CA" sz="2800" dirty="0"/>
                  <a:t>in optimizations</a:t>
                </a:r>
              </a:p>
              <a:p>
                <a:pPr marL="971550" lvl="1" indent="-514350">
                  <a:buFont typeface="Arial" panose="020B0604020202020204" pitchFamily="34" charset="0"/>
                  <a:buChar char="•"/>
                </a:pPr>
                <a:r>
                  <a:rPr lang="en-US" sz="2800" dirty="0"/>
                  <a:t>Least Square estimates for </a:t>
                </a:r>
                <a14:m>
                  <m:oMath xmlns:m="http://schemas.openxmlformats.org/officeDocument/2006/math">
                    <m:r>
                      <a:rPr lang="en-US" sz="2800" i="1" smtClean="0">
                        <a:solidFill>
                          <a:schemeClr val="tx1"/>
                        </a:solidFill>
                        <a:latin typeface="Cambria Math" panose="02040503050406030204" pitchFamily="18" charset="0"/>
                        <a:ea typeface="Cambria Math" panose="02040503050406030204" pitchFamily="18" charset="0"/>
                      </a:rPr>
                      <m:t>𝛽</m:t>
                    </m:r>
                    <m:r>
                      <a:rPr lang="en-US" sz="2800" b="0" i="1" smtClean="0">
                        <a:solidFill>
                          <a:schemeClr val="tx1"/>
                        </a:solidFill>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𝜎</m:t>
                    </m:r>
                  </m:oMath>
                </a14:m>
                <a:endParaRPr lang="en-CA" sz="2800" dirty="0"/>
              </a:p>
              <a:p>
                <a:pPr marL="971550" lvl="1" indent="-514350">
                  <a:buFont typeface="Arial" panose="020B0604020202020204" pitchFamily="34" charset="0"/>
                  <a:buChar char="•"/>
                </a:pPr>
                <a:r>
                  <a:rPr lang="en-CA" sz="2800" dirty="0"/>
                  <a:t>True </a:t>
                </a:r>
                <a14:m>
                  <m:oMath xmlns:m="http://schemas.openxmlformats.org/officeDocument/2006/math">
                    <m:r>
                      <a:rPr lang="en-US" sz="2800" i="1" smtClean="0">
                        <a:solidFill>
                          <a:schemeClr val="tx1"/>
                        </a:solidFill>
                        <a:latin typeface="Cambria Math" panose="02040503050406030204" pitchFamily="18" charset="0"/>
                        <a:ea typeface="Cambria Math" panose="02040503050406030204" pitchFamily="18" charset="0"/>
                      </a:rPr>
                      <m:t>𝜈</m:t>
                    </m:r>
                  </m:oMath>
                </a14:m>
                <a:endParaRPr lang="en-US" sz="2800" dirty="0"/>
              </a:p>
              <a:p>
                <a:pPr marL="514350" indent="-514350">
                  <a:buFont typeface="+mj-lt"/>
                  <a:buAutoNum type="arabicPeriod"/>
                </a:pPr>
                <a:r>
                  <a:rPr lang="en-US" sz="2800" dirty="0"/>
                  <a:t>Address </a:t>
                </a:r>
                <a:r>
                  <a:rPr lang="en-CA" sz="2800" dirty="0"/>
                  <a:t>the problem of nu being </a:t>
                </a:r>
                <a:r>
                  <a:rPr lang="en-CA" sz="2800" b="1" dirty="0"/>
                  <a:t>non-positive</a:t>
                </a:r>
              </a:p>
              <a:p>
                <a:pPr marL="971550" lvl="1" indent="-514350">
                  <a:buFont typeface="Arial" panose="020B0604020202020204" pitchFamily="34" charset="0"/>
                  <a:buChar char="•"/>
                </a:pPr>
                <a:r>
                  <a:rPr lang="en-CA" sz="2800" dirty="0"/>
                  <a:t>Take log </a:t>
                </a:r>
                <a14:m>
                  <m:oMath xmlns:m="http://schemas.openxmlformats.org/officeDocument/2006/math">
                    <m:r>
                      <a:rPr lang="en-US" sz="2800" i="1" smtClean="0">
                        <a:solidFill>
                          <a:schemeClr val="tx1"/>
                        </a:solidFill>
                        <a:latin typeface="Cambria Math" panose="02040503050406030204" pitchFamily="18" charset="0"/>
                        <a:ea typeface="Cambria Math" panose="02040503050406030204" pitchFamily="18" charset="0"/>
                      </a:rPr>
                      <m:t>𝜈</m:t>
                    </m:r>
                  </m:oMath>
                </a14:m>
                <a:r>
                  <a:rPr lang="en-US" sz="2800" dirty="0"/>
                  <a:t> as input for all functions</a:t>
                </a:r>
                <a:endParaRPr lang="en-CA" sz="2800" dirty="0"/>
              </a:p>
              <a:p>
                <a:pPr marL="514350" indent="-514350">
                  <a:buFont typeface="+mj-lt"/>
                  <a:buAutoNum type="arabicPeriod"/>
                </a:pPr>
                <a:r>
                  <a:rPr lang="en-US" sz="2800" dirty="0"/>
                  <a:t>Optimize </a:t>
                </a:r>
                <a:r>
                  <a:rPr lang="en-US" sz="2800" b="1" dirty="0"/>
                  <a:t>all parameters </a:t>
                </a:r>
                <a:r>
                  <a:rPr lang="en-US" sz="2800" dirty="0"/>
                  <a:t>simultaneously on </a:t>
                </a:r>
                <a:r>
                  <a:rPr lang="en-US" sz="2800" b="1" dirty="0"/>
                  <a:t>Bayesian joint density</a:t>
                </a:r>
              </a:p>
              <a:p>
                <a:pPr marL="971550" lvl="1" indent="-514350">
                  <a:buFont typeface="Arial" panose="020B0604020202020204" pitchFamily="34" charset="0"/>
                  <a:buChar char="•"/>
                </a:pPr>
                <a:r>
                  <a:rPr lang="en-US" sz="2800" dirty="0"/>
                  <a:t>Skip constrained MLE</a:t>
                </a:r>
              </a:p>
            </p:txBody>
          </p:sp>
        </mc:Choice>
        <mc:Fallback xmlns="">
          <p:sp>
            <p:nvSpPr>
              <p:cNvPr id="4" name="TextBox 3">
                <a:extLst>
                  <a:ext uri="{FF2B5EF4-FFF2-40B4-BE49-F238E27FC236}">
                    <a16:creationId xmlns:a16="http://schemas.microsoft.com/office/drawing/2014/main" id="{F01EA836-C4E1-5626-B7D7-AD8C52F86F7F}"/>
                  </a:ext>
                </a:extLst>
              </p:cNvPr>
              <p:cNvSpPr txBox="1">
                <a:spLocks noRot="1" noChangeAspect="1" noMove="1" noResize="1" noEditPoints="1" noAdjustHandles="1" noChangeArrowheads="1" noChangeShapeType="1" noTextEdit="1"/>
              </p:cNvSpPr>
              <p:nvPr/>
            </p:nvSpPr>
            <p:spPr>
              <a:xfrm>
                <a:off x="838200" y="1704976"/>
                <a:ext cx="11099800" cy="4401205"/>
              </a:xfrm>
              <a:prstGeom prst="rect">
                <a:avLst/>
              </a:prstGeom>
              <a:blipFill>
                <a:blip r:embed="rId3"/>
                <a:stretch>
                  <a:fillRect l="-1144" t="-1441" r="-458" b="-3170"/>
                </a:stretch>
              </a:blipFill>
            </p:spPr>
            <p:txBody>
              <a:bodyPr/>
              <a:lstStyle/>
              <a:p>
                <a:r>
                  <a:rPr lang="en-US">
                    <a:noFill/>
                  </a:rPr>
                  <a:t> </a:t>
                </a:r>
              </a:p>
            </p:txBody>
          </p:sp>
        </mc:Fallback>
      </mc:AlternateContent>
    </p:spTree>
    <p:extLst>
      <p:ext uri="{BB962C8B-B14F-4D97-AF65-F5344CB8AC3E}">
        <p14:creationId xmlns:p14="http://schemas.microsoft.com/office/powerpoint/2010/main" val="1408798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144EFE6-D055-9B8D-5F72-0A9DD314463F}"/>
                  </a:ext>
                </a:extLst>
              </p:cNvPr>
              <p:cNvSpPr>
                <a:spLocks noGrp="1"/>
              </p:cNvSpPr>
              <p:nvPr>
                <p:ph type="title"/>
              </p:nvPr>
            </p:nvSpPr>
            <p:spPr/>
            <p:txBody>
              <a:bodyPr>
                <a:normAutofit/>
              </a:bodyPr>
              <a:lstStyle/>
              <a:p>
                <a:r>
                  <a:rPr lang="en-US" sz="4000" dirty="0"/>
                  <a:t>Results about </a:t>
                </a:r>
                <a14:m>
                  <m:oMath xmlns:m="http://schemas.openxmlformats.org/officeDocument/2006/math">
                    <m:r>
                      <a:rPr lang="en-US" sz="4000" i="1" smtClean="0">
                        <a:latin typeface="Cambria Math" panose="02040503050406030204" pitchFamily="18" charset="0"/>
                        <a:ea typeface="Cambria Math" panose="02040503050406030204" pitchFamily="18" charset="0"/>
                      </a:rPr>
                      <m:t>𝜈</m:t>
                    </m:r>
                  </m:oMath>
                </a14:m>
                <a:r>
                  <a:rPr lang="en-US" sz="4000" dirty="0"/>
                  <a:t> </a:t>
                </a:r>
              </a:p>
            </p:txBody>
          </p:sp>
        </mc:Choice>
        <mc:Fallback xmlns="">
          <p:sp>
            <p:nvSpPr>
              <p:cNvPr id="2" name="Title 1">
                <a:extLst>
                  <a:ext uri="{FF2B5EF4-FFF2-40B4-BE49-F238E27FC236}">
                    <a16:creationId xmlns:a16="http://schemas.microsoft.com/office/drawing/2014/main" id="{D144EFE6-D055-9B8D-5F72-0A9DD314463F}"/>
                  </a:ext>
                </a:extLst>
              </p:cNvPr>
              <p:cNvSpPr>
                <a:spLocks noGrp="1" noRot="1" noChangeAspect="1" noMove="1" noResize="1" noEditPoints="1" noAdjustHandles="1" noChangeArrowheads="1" noChangeShapeType="1" noTextEdit="1"/>
              </p:cNvSpPr>
              <p:nvPr>
                <p:ph type="title"/>
              </p:nvPr>
            </p:nvSpPr>
            <p:spPr>
              <a:blipFill>
                <a:blip r:embed="rId2"/>
                <a:stretch>
                  <a:fillRect l="-2171"/>
                </a:stretch>
              </a:blipFill>
            </p:spPr>
            <p:txBody>
              <a:bodyPr/>
              <a:lstStyle/>
              <a:p>
                <a:r>
                  <a:rPr lang="en-US">
                    <a:noFill/>
                  </a:rPr>
                  <a:t> </a:t>
                </a:r>
              </a:p>
            </p:txBody>
          </p:sp>
        </mc:Fallback>
      </mc:AlternateContent>
      <p:pic>
        <p:nvPicPr>
          <p:cNvPr id="2050" name="Picture 2">
            <a:extLst>
              <a:ext uri="{FF2B5EF4-FFF2-40B4-BE49-F238E27FC236}">
                <a16:creationId xmlns:a16="http://schemas.microsoft.com/office/drawing/2014/main" id="{0B6B5C7E-FC0C-5D63-202F-C629D72985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89"/>
          <a:stretch/>
        </p:blipFill>
        <p:spPr bwMode="auto">
          <a:xfrm>
            <a:off x="439738" y="1781298"/>
            <a:ext cx="5494390" cy="404958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32F12A9-A8B4-F25E-D67B-F0F696D8A7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4128" y="1690688"/>
            <a:ext cx="5866897" cy="42291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BF7BF531-70E1-CEDB-D3E4-D4FEF0D8AE23}"/>
              </a:ext>
            </a:extLst>
          </p:cNvPr>
          <p:cNvSpPr/>
          <p:nvPr/>
        </p:nvSpPr>
        <p:spPr>
          <a:xfrm>
            <a:off x="3025588" y="2077571"/>
            <a:ext cx="2454088" cy="64816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group of colored lines&#10;&#10;Description automatically generated">
            <a:extLst>
              <a:ext uri="{FF2B5EF4-FFF2-40B4-BE49-F238E27FC236}">
                <a16:creationId xmlns:a16="http://schemas.microsoft.com/office/drawing/2014/main" id="{7EA3ABF4-2187-4DCB-BBFB-AEA72A8BD69E}"/>
              </a:ext>
            </a:extLst>
          </p:cNvPr>
          <p:cNvPicPr>
            <a:picLocks noChangeAspect="1"/>
          </p:cNvPicPr>
          <p:nvPr/>
        </p:nvPicPr>
        <p:blipFill>
          <a:blip r:embed="rId5"/>
          <a:stretch>
            <a:fillRect/>
          </a:stretch>
        </p:blipFill>
        <p:spPr>
          <a:xfrm>
            <a:off x="4125632" y="2050023"/>
            <a:ext cx="438505" cy="703262"/>
          </a:xfrm>
          <a:prstGeom prst="rect">
            <a:avLst/>
          </a:prstGeom>
        </p:spPr>
      </p:pic>
      <p:sp>
        <p:nvSpPr>
          <p:cNvPr id="5" name="TextBox 4">
            <a:extLst>
              <a:ext uri="{FF2B5EF4-FFF2-40B4-BE49-F238E27FC236}">
                <a16:creationId xmlns:a16="http://schemas.microsoft.com/office/drawing/2014/main" id="{76B317AF-B920-5637-6760-0E777064E0CF}"/>
              </a:ext>
            </a:extLst>
          </p:cNvPr>
          <p:cNvSpPr txBox="1"/>
          <p:nvPr/>
        </p:nvSpPr>
        <p:spPr>
          <a:xfrm>
            <a:off x="4442453" y="2055405"/>
            <a:ext cx="1299630" cy="692497"/>
          </a:xfrm>
          <a:prstGeom prst="rect">
            <a:avLst/>
          </a:prstGeom>
          <a:noFill/>
        </p:spPr>
        <p:txBody>
          <a:bodyPr wrap="square" rtlCol="0">
            <a:spAutoFit/>
          </a:bodyPr>
          <a:lstStyle/>
          <a:p>
            <a:r>
              <a:rPr lang="en-US" sz="1300" dirty="0"/>
              <a:t>MLE</a:t>
            </a:r>
          </a:p>
          <a:p>
            <a:r>
              <a:rPr lang="en-US" sz="1300" dirty="0"/>
              <a:t>Adjusted MLE</a:t>
            </a:r>
          </a:p>
          <a:p>
            <a:r>
              <a:rPr lang="en-US" sz="1300" dirty="0"/>
              <a:t>MAP</a:t>
            </a:r>
          </a:p>
        </p:txBody>
      </p:sp>
      <p:sp>
        <p:nvSpPr>
          <p:cNvPr id="8" name="Rectangle 7">
            <a:extLst>
              <a:ext uri="{FF2B5EF4-FFF2-40B4-BE49-F238E27FC236}">
                <a16:creationId xmlns:a16="http://schemas.microsoft.com/office/drawing/2014/main" id="{BC27B060-B026-0F0B-C1B8-29E61C0E1FFF}"/>
              </a:ext>
            </a:extLst>
          </p:cNvPr>
          <p:cNvSpPr/>
          <p:nvPr/>
        </p:nvSpPr>
        <p:spPr>
          <a:xfrm>
            <a:off x="6856301" y="4719917"/>
            <a:ext cx="2563364" cy="652649"/>
          </a:xfrm>
          <a:prstGeom prst="rect">
            <a:avLst/>
          </a:prstGeom>
          <a:solidFill>
            <a:schemeClr val="bg1">
              <a:alpha val="9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group of colored lines&#10;&#10;Description automatically generated">
            <a:extLst>
              <a:ext uri="{FF2B5EF4-FFF2-40B4-BE49-F238E27FC236}">
                <a16:creationId xmlns:a16="http://schemas.microsoft.com/office/drawing/2014/main" id="{BCE7032C-04E4-6E91-3342-8D57692AB8D4}"/>
              </a:ext>
            </a:extLst>
          </p:cNvPr>
          <p:cNvPicPr>
            <a:picLocks noChangeAspect="1"/>
          </p:cNvPicPr>
          <p:nvPr/>
        </p:nvPicPr>
        <p:blipFill>
          <a:blip r:embed="rId5"/>
          <a:stretch>
            <a:fillRect/>
          </a:stretch>
        </p:blipFill>
        <p:spPr>
          <a:xfrm>
            <a:off x="6905556" y="4694610"/>
            <a:ext cx="438505" cy="703262"/>
          </a:xfrm>
          <a:prstGeom prst="rect">
            <a:avLst/>
          </a:prstGeom>
        </p:spPr>
      </p:pic>
      <p:sp>
        <p:nvSpPr>
          <p:cNvPr id="10" name="TextBox 9">
            <a:extLst>
              <a:ext uri="{FF2B5EF4-FFF2-40B4-BE49-F238E27FC236}">
                <a16:creationId xmlns:a16="http://schemas.microsoft.com/office/drawing/2014/main" id="{FAA79F5F-E396-B538-5BCB-05E68425237C}"/>
              </a:ext>
            </a:extLst>
          </p:cNvPr>
          <p:cNvSpPr txBox="1"/>
          <p:nvPr/>
        </p:nvSpPr>
        <p:spPr>
          <a:xfrm>
            <a:off x="7235111" y="4705375"/>
            <a:ext cx="1299630" cy="692497"/>
          </a:xfrm>
          <a:prstGeom prst="rect">
            <a:avLst/>
          </a:prstGeom>
          <a:noFill/>
        </p:spPr>
        <p:txBody>
          <a:bodyPr wrap="square" rtlCol="0">
            <a:spAutoFit/>
          </a:bodyPr>
          <a:lstStyle/>
          <a:p>
            <a:r>
              <a:rPr lang="en-US" sz="1300" dirty="0"/>
              <a:t>MLE</a:t>
            </a:r>
          </a:p>
          <a:p>
            <a:r>
              <a:rPr lang="en-US" sz="1300" dirty="0"/>
              <a:t>Adjusted MLE</a:t>
            </a:r>
          </a:p>
          <a:p>
            <a:r>
              <a:rPr lang="en-US" sz="1300" dirty="0"/>
              <a:t>MAP</a:t>
            </a:r>
          </a:p>
        </p:txBody>
      </p:sp>
      <p:cxnSp>
        <p:nvCxnSpPr>
          <p:cNvPr id="13" name="Straight Connector 12">
            <a:extLst>
              <a:ext uri="{FF2B5EF4-FFF2-40B4-BE49-F238E27FC236}">
                <a16:creationId xmlns:a16="http://schemas.microsoft.com/office/drawing/2014/main" id="{64B21782-7CAA-444C-AC67-BF937E1C0E8B}"/>
              </a:ext>
            </a:extLst>
          </p:cNvPr>
          <p:cNvCxnSpPr>
            <a:cxnSpLocks/>
          </p:cNvCxnSpPr>
          <p:nvPr/>
        </p:nvCxnSpPr>
        <p:spPr>
          <a:xfrm flipH="1">
            <a:off x="9158941" y="4719917"/>
            <a:ext cx="23906" cy="556580"/>
          </a:xfrm>
          <a:prstGeom prst="line">
            <a:avLst/>
          </a:prstGeom>
          <a:ln>
            <a:solidFill>
              <a:srgbClr val="0078D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63C9C77D-BAA8-4FA9-981D-2CF611DD4100}"/>
              </a:ext>
            </a:extLst>
          </p:cNvPr>
          <p:cNvCxnSpPr>
            <a:cxnSpLocks/>
          </p:cNvCxnSpPr>
          <p:nvPr/>
        </p:nvCxnSpPr>
        <p:spPr>
          <a:xfrm>
            <a:off x="9126249" y="4719917"/>
            <a:ext cx="32692" cy="556580"/>
          </a:xfrm>
          <a:prstGeom prst="line">
            <a:avLst/>
          </a:prstGeom>
          <a:ln>
            <a:solidFill>
              <a:srgbClr val="0078D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1BF6100-BA52-6694-CC02-4490EA70C2C1}"/>
              </a:ext>
            </a:extLst>
          </p:cNvPr>
          <p:cNvCxnSpPr>
            <a:cxnSpLocks/>
          </p:cNvCxnSpPr>
          <p:nvPr/>
        </p:nvCxnSpPr>
        <p:spPr>
          <a:xfrm flipH="1" flipV="1">
            <a:off x="9126249" y="5231456"/>
            <a:ext cx="56598" cy="75937"/>
          </a:xfrm>
          <a:prstGeom prst="line">
            <a:avLst/>
          </a:prstGeom>
          <a:ln>
            <a:solidFill>
              <a:srgbClr val="0078D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29E996B1-63B5-B8D9-730E-53CA3C63797D}"/>
              </a:ext>
            </a:extLst>
          </p:cNvPr>
          <p:cNvCxnSpPr>
            <a:cxnSpLocks/>
          </p:cNvCxnSpPr>
          <p:nvPr/>
        </p:nvCxnSpPr>
        <p:spPr>
          <a:xfrm flipV="1">
            <a:off x="9126249" y="5231456"/>
            <a:ext cx="65384" cy="75937"/>
          </a:xfrm>
          <a:prstGeom prst="line">
            <a:avLst/>
          </a:prstGeom>
          <a:ln>
            <a:solidFill>
              <a:srgbClr val="0078D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12464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1581</TotalTime>
  <Words>584</Words>
  <Application>Microsoft Macintosh PowerPoint</Application>
  <PresentationFormat>Widescreen</PresentationFormat>
  <Paragraphs>103</Paragraphs>
  <Slides>13</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Slack-Lato</vt:lpstr>
      <vt:lpstr>Aptos</vt:lpstr>
      <vt:lpstr>Aptos Display</vt:lpstr>
      <vt:lpstr>Arial</vt:lpstr>
      <vt:lpstr>Cambria Math</vt:lpstr>
      <vt:lpstr>Helvetica</vt:lpstr>
      <vt:lpstr>Office Theme</vt:lpstr>
      <vt:lpstr>Aspects of Robust Regression Analysis</vt:lpstr>
      <vt:lpstr>Introduction</vt:lpstr>
      <vt:lpstr>Frequentist approach using Profile likelihood</vt:lpstr>
      <vt:lpstr>Frequentist approach using Adjusted profile likelihood</vt:lpstr>
      <vt:lpstr>Bayesian approach using priors</vt:lpstr>
      <vt:lpstr>Evaluate performance</vt:lpstr>
      <vt:lpstr>Challenges</vt:lpstr>
      <vt:lpstr>Solutions</vt:lpstr>
      <vt:lpstr>Results about ν </vt:lpstr>
      <vt:lpstr>Conclusion</vt:lpstr>
      <vt:lpstr>Supplementary Slides</vt:lpstr>
      <vt:lpstr>Results about outliers on β </vt:lpstr>
      <vt:lpstr>Results about β confidence interval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Wai Yu Amanda Ng</dc:creator>
  <cp:lastModifiedBy>Wai Yu Amanda Ng</cp:lastModifiedBy>
  <cp:revision>44</cp:revision>
  <dcterms:created xsi:type="dcterms:W3CDTF">2024-07-27T19:54:28Z</dcterms:created>
  <dcterms:modified xsi:type="dcterms:W3CDTF">2024-08-09T16:45:42Z</dcterms:modified>
</cp:coreProperties>
</file>