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4F6BA-3986-446E-865A-4096954053E0}" v="2" dt="2021-09-07T23:23:42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91" autoAdjust="0"/>
  </p:normalViewPr>
  <p:slideViewPr>
    <p:cSldViewPr snapToGrid="0">
      <p:cViewPr varScale="1">
        <p:scale>
          <a:sx n="89" d="100"/>
          <a:sy n="89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Amanda J." userId="7576b3f7-8a24-4448-9074-e9319bb84817" providerId="ADAL" clId="{9664F6BA-3986-446E-865A-4096954053E0}"/>
    <pc:docChg chg="undo custSel modSld">
      <pc:chgData name="Park, Amanda J." userId="7576b3f7-8a24-4448-9074-e9319bb84817" providerId="ADAL" clId="{9664F6BA-3986-446E-865A-4096954053E0}" dt="2021-09-07T23:25:27.852" v="1757" actId="27636"/>
      <pc:docMkLst>
        <pc:docMk/>
      </pc:docMkLst>
      <pc:sldChg chg="modSp mod modNotesTx">
        <pc:chgData name="Park, Amanda J." userId="7576b3f7-8a24-4448-9074-e9319bb84817" providerId="ADAL" clId="{9664F6BA-3986-446E-865A-4096954053E0}" dt="2021-09-07T23:05:43.371" v="368" actId="20577"/>
        <pc:sldMkLst>
          <pc:docMk/>
          <pc:sldMk cId="3225203595" sldId="258"/>
        </pc:sldMkLst>
        <pc:spChg chg="mod">
          <ac:chgData name="Park, Amanda J." userId="7576b3f7-8a24-4448-9074-e9319bb84817" providerId="ADAL" clId="{9664F6BA-3986-446E-865A-4096954053E0}" dt="2021-09-07T23:05:43.371" v="368" actId="20577"/>
          <ac:spMkLst>
            <pc:docMk/>
            <pc:sldMk cId="3225203595" sldId="258"/>
            <ac:spMk id="3" creationId="{657DFF9E-145A-41F4-9C8E-6AA6D2A865F4}"/>
          </ac:spMkLst>
        </pc:spChg>
      </pc:sldChg>
      <pc:sldChg chg="addSp delSp modSp mod setBg">
        <pc:chgData name="Park, Amanda J." userId="7576b3f7-8a24-4448-9074-e9319bb84817" providerId="ADAL" clId="{9664F6BA-3986-446E-865A-4096954053E0}" dt="2021-09-07T23:23:53.837" v="1523" actId="1076"/>
        <pc:sldMkLst>
          <pc:docMk/>
          <pc:sldMk cId="1282993370" sldId="259"/>
        </pc:sldMkLst>
        <pc:spChg chg="mod">
          <ac:chgData name="Park, Amanda J." userId="7576b3f7-8a24-4448-9074-e9319bb84817" providerId="ADAL" clId="{9664F6BA-3986-446E-865A-4096954053E0}" dt="2021-09-07T23:18:27.847" v="1516" actId="26606"/>
          <ac:spMkLst>
            <pc:docMk/>
            <pc:sldMk cId="1282993370" sldId="259"/>
            <ac:spMk id="2" creationId="{7916D318-3929-440B-ADEB-60A35E79A765}"/>
          </ac:spMkLst>
        </pc:spChg>
        <pc:spChg chg="mod">
          <ac:chgData name="Park, Amanda J." userId="7576b3f7-8a24-4448-9074-e9319bb84817" providerId="ADAL" clId="{9664F6BA-3986-446E-865A-4096954053E0}" dt="2021-09-07T23:18:27.847" v="1516" actId="26606"/>
          <ac:spMkLst>
            <pc:docMk/>
            <pc:sldMk cId="1282993370" sldId="259"/>
            <ac:spMk id="3" creationId="{657DFF9E-145A-41F4-9C8E-6AA6D2A865F4}"/>
          </ac:spMkLst>
        </pc:spChg>
        <pc:picChg chg="add del mod">
          <ac:chgData name="Park, Amanda J." userId="7576b3f7-8a24-4448-9074-e9319bb84817" providerId="ADAL" clId="{9664F6BA-3986-446E-865A-4096954053E0}" dt="2021-09-07T23:23:30.789" v="1517" actId="478"/>
          <ac:picMkLst>
            <pc:docMk/>
            <pc:sldMk cId="1282993370" sldId="259"/>
            <ac:picMk id="4" creationId="{39187887-EB63-48E6-9B4F-A48CBC0A3506}"/>
          </ac:picMkLst>
        </pc:picChg>
        <pc:picChg chg="add mod">
          <ac:chgData name="Park, Amanda J." userId="7576b3f7-8a24-4448-9074-e9319bb84817" providerId="ADAL" clId="{9664F6BA-3986-446E-865A-4096954053E0}" dt="2021-09-07T23:23:53.837" v="1523" actId="1076"/>
          <ac:picMkLst>
            <pc:docMk/>
            <pc:sldMk cId="1282993370" sldId="259"/>
            <ac:picMk id="5" creationId="{D583AEA5-F157-4FC3-98F9-DE7E33FA4725}"/>
          </ac:picMkLst>
        </pc:picChg>
      </pc:sldChg>
      <pc:sldChg chg="modSp mod">
        <pc:chgData name="Park, Amanda J." userId="7576b3f7-8a24-4448-9074-e9319bb84817" providerId="ADAL" clId="{9664F6BA-3986-446E-865A-4096954053E0}" dt="2021-09-07T23:14:24.540" v="1275" actId="20577"/>
        <pc:sldMkLst>
          <pc:docMk/>
          <pc:sldMk cId="2065037847" sldId="260"/>
        </pc:sldMkLst>
        <pc:spChg chg="mod">
          <ac:chgData name="Park, Amanda J." userId="7576b3f7-8a24-4448-9074-e9319bb84817" providerId="ADAL" clId="{9664F6BA-3986-446E-865A-4096954053E0}" dt="2021-09-07T23:14:24.540" v="1275" actId="20577"/>
          <ac:spMkLst>
            <pc:docMk/>
            <pc:sldMk cId="2065037847" sldId="260"/>
            <ac:spMk id="3" creationId="{657DFF9E-145A-41F4-9C8E-6AA6D2A865F4}"/>
          </ac:spMkLst>
        </pc:spChg>
      </pc:sldChg>
      <pc:sldChg chg="modSp mod">
        <pc:chgData name="Park, Amanda J." userId="7576b3f7-8a24-4448-9074-e9319bb84817" providerId="ADAL" clId="{9664F6BA-3986-446E-865A-4096954053E0}" dt="2021-09-07T23:25:27.852" v="1757" actId="27636"/>
        <pc:sldMkLst>
          <pc:docMk/>
          <pc:sldMk cId="1580485114" sldId="261"/>
        </pc:sldMkLst>
        <pc:spChg chg="mod">
          <ac:chgData name="Park, Amanda J." userId="7576b3f7-8a24-4448-9074-e9319bb84817" providerId="ADAL" clId="{9664F6BA-3986-446E-865A-4096954053E0}" dt="2021-09-07T23:25:27.852" v="1757" actId="27636"/>
          <ac:spMkLst>
            <pc:docMk/>
            <pc:sldMk cId="1580485114" sldId="261"/>
            <ac:spMk id="3" creationId="{657DFF9E-145A-41F4-9C8E-6AA6D2A865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F466-EF8A-4BAF-A9DC-A815C1C8FD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C5DF1-9B86-41E1-887F-A76CFD1F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balanced accuracy - arithmetic mean of sensitivity and specificity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C5DF1-9B86-41E1-887F-A76CFD1F8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C5DF1-9B86-41E1-887F-A76CFD1F8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37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12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339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78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538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745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4E5243-F52A-4D37-9694-EB26C6C31910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1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77B6E1-634A-48DC-9E8B-D894023267E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6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9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6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6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5517-28A7-421D-A9F8-5B0AECBB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No-Show Model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67A90-394D-48EA-BEBF-D166845F5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9/8/2021</a:t>
            </a:r>
          </a:p>
          <a:p>
            <a:r>
              <a:rPr lang="en-US" dirty="0"/>
              <a:t>Amanda Park</a:t>
            </a:r>
          </a:p>
        </p:txBody>
      </p:sp>
    </p:spTree>
    <p:extLst>
      <p:ext uri="{BB962C8B-B14F-4D97-AF65-F5344CB8AC3E}">
        <p14:creationId xmlns:p14="http://schemas.microsoft.com/office/powerpoint/2010/main" val="18399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D318-3929-440B-ADEB-60A35E7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FF9E-145A-41F4-9C8E-6AA6D2A8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110,522 observations</a:t>
            </a:r>
          </a:p>
          <a:p>
            <a:r>
              <a:rPr lang="en-US" dirty="0"/>
              <a:t>Appointment Date Range: 4/29/2016 to 6/8/2016</a:t>
            </a:r>
          </a:p>
          <a:p>
            <a:r>
              <a:rPr lang="en-US" dirty="0"/>
              <a:t>Goal: Predict probability of a patient no-showing to an appointment</a:t>
            </a:r>
          </a:p>
        </p:txBody>
      </p:sp>
    </p:spTree>
    <p:extLst>
      <p:ext uri="{BB962C8B-B14F-4D97-AF65-F5344CB8AC3E}">
        <p14:creationId xmlns:p14="http://schemas.microsoft.com/office/powerpoint/2010/main" val="24476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D318-3929-440B-ADEB-60A35E7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FF9E-145A-41F4-9C8E-6AA6D2A8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data to reduce noise in model</a:t>
            </a:r>
          </a:p>
          <a:p>
            <a:r>
              <a:rPr lang="en-US" dirty="0"/>
              <a:t>Fit a model using penalized LASSO logistic regression</a:t>
            </a:r>
          </a:p>
          <a:p>
            <a:r>
              <a:rPr lang="en-US" dirty="0"/>
              <a:t>Tuned penalty parameter in model using 5-fold cross-validation</a:t>
            </a:r>
          </a:p>
          <a:p>
            <a:r>
              <a:rPr lang="en-US" dirty="0"/>
              <a:t>Chose optimal model based on balanced accuracy</a:t>
            </a:r>
          </a:p>
        </p:txBody>
      </p:sp>
    </p:spTree>
    <p:extLst>
      <p:ext uri="{BB962C8B-B14F-4D97-AF65-F5344CB8AC3E}">
        <p14:creationId xmlns:p14="http://schemas.microsoft.com/office/powerpoint/2010/main" val="32252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D318-3929-440B-ADEB-60A35E79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FF9E-145A-41F4-9C8E-6AA6D2A8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Model performed at 80% accuracy on both training and testing data, so did not overfit the data</a:t>
            </a:r>
          </a:p>
          <a:p>
            <a:pPr>
              <a:lnSpc>
                <a:spcPct val="90000"/>
              </a:lnSpc>
            </a:pPr>
            <a:r>
              <a:rPr lang="en-US" sz="1500"/>
              <a:t>Significant variables: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Days Between Scheduling and Appointment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Location ID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Some locations are associated with lower no-show rates, some higher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SMS Text Received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3AEA5-F157-4FC3-98F9-DE7E33FA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784" y="2452076"/>
            <a:ext cx="6575778" cy="40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9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D318-3929-440B-ADEB-60A35E7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FF9E-145A-41F4-9C8E-6AA6D2A8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Flag the over 3000 patients that have repeatedly no-showed in the system as being high-risk to no-show again</a:t>
            </a:r>
          </a:p>
          <a:p>
            <a:pPr lvl="1"/>
            <a:r>
              <a:rPr lang="en-US" dirty="0"/>
              <a:t>Give them additional focus to ensure they arrive to their appointment (for example, a phone call reminder a week out as opposed to a text)</a:t>
            </a:r>
          </a:p>
          <a:p>
            <a:r>
              <a:rPr lang="en-US" dirty="0"/>
              <a:t>When feasible, reduce the percentage of patients requesting appointments far in advance</a:t>
            </a:r>
          </a:p>
          <a:p>
            <a:r>
              <a:rPr lang="en-US" dirty="0"/>
              <a:t>Experiment with the timing of text messages and when they are sent to patients. Right now over 43% of patients who no-show received a text message reminder.</a:t>
            </a:r>
          </a:p>
          <a:p>
            <a:pPr lvl="1"/>
            <a:r>
              <a:rPr lang="en-US" dirty="0"/>
              <a:t>Is the phone number accurate? How far out are text reminders sent? 1 day? 1 week? Ask these types of questions.</a:t>
            </a:r>
          </a:p>
        </p:txBody>
      </p:sp>
    </p:spTree>
    <p:extLst>
      <p:ext uri="{BB962C8B-B14F-4D97-AF65-F5344CB8AC3E}">
        <p14:creationId xmlns:p14="http://schemas.microsoft.com/office/powerpoint/2010/main" val="206503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D318-3929-440B-ADEB-60A35E7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FF9E-145A-41F4-9C8E-6AA6D2A8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Cleaning stuff:</a:t>
            </a:r>
          </a:p>
          <a:p>
            <a:pPr lvl="1"/>
            <a:r>
              <a:rPr lang="en-US" dirty="0"/>
              <a:t>Bucket days between schedule date and appointment date</a:t>
            </a:r>
          </a:p>
          <a:p>
            <a:pPr lvl="1"/>
            <a:r>
              <a:rPr lang="en-US" dirty="0"/>
              <a:t>Cluster location ID into fewer levels</a:t>
            </a:r>
          </a:p>
          <a:p>
            <a:r>
              <a:rPr lang="en-US" dirty="0"/>
              <a:t>Improve model accuracy through the following:</a:t>
            </a:r>
          </a:p>
          <a:p>
            <a:pPr lvl="1"/>
            <a:r>
              <a:rPr lang="en-US" dirty="0"/>
              <a:t>Fitting additional models such as a tree-based model like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Create an ensemble of multiple models</a:t>
            </a:r>
          </a:p>
          <a:p>
            <a:r>
              <a:rPr lang="en-US" dirty="0"/>
              <a:t>If this wasn’t a canned data set…</a:t>
            </a:r>
          </a:p>
          <a:p>
            <a:pPr lvl="1"/>
            <a:r>
              <a:rPr lang="en-US" dirty="0"/>
              <a:t>Bring in additional Social Determinants of Health (SDOH) data such as Social Vulnerability Index, could give better understanding as to complexities of patient population</a:t>
            </a:r>
          </a:p>
        </p:txBody>
      </p:sp>
    </p:spTree>
    <p:extLst>
      <p:ext uri="{BB962C8B-B14F-4D97-AF65-F5344CB8AC3E}">
        <p14:creationId xmlns:p14="http://schemas.microsoft.com/office/powerpoint/2010/main" val="1580485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314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No-Show Model Presentation</vt:lpstr>
      <vt:lpstr>Overview of Data</vt:lpstr>
      <vt:lpstr>Model Approach</vt:lpstr>
      <vt:lpstr>Findings</vt:lpstr>
      <vt:lpstr>Recommendations</vt:lpstr>
      <vt:lpstr>If I Had More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No-Show Model Presentation</dc:title>
  <dc:creator>Park, Amanda J.</dc:creator>
  <cp:lastModifiedBy>Park, Amanda J.</cp:lastModifiedBy>
  <cp:revision>1</cp:revision>
  <dcterms:created xsi:type="dcterms:W3CDTF">2021-09-07T22:38:41Z</dcterms:created>
  <dcterms:modified xsi:type="dcterms:W3CDTF">2021-09-07T23:25:37Z</dcterms:modified>
</cp:coreProperties>
</file>