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8" r:id="rId4"/>
    <p:sldId id="279" r:id="rId5"/>
    <p:sldId id="276" r:id="rId6"/>
    <p:sldId id="269" r:id="rId7"/>
    <p:sldId id="295" r:id="rId8"/>
    <p:sldId id="287" r:id="rId9"/>
    <p:sldId id="293" r:id="rId10"/>
    <p:sldId id="294" r:id="rId11"/>
    <p:sldId id="288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9" r:id="rId20"/>
    <p:sldId id="310" r:id="rId21"/>
    <p:sldId id="305" r:id="rId22"/>
    <p:sldId id="308" r:id="rId23"/>
    <p:sldId id="307" r:id="rId24"/>
    <p:sldId id="317" r:id="rId25"/>
    <p:sldId id="290" r:id="rId26"/>
    <p:sldId id="291" r:id="rId27"/>
    <p:sldId id="296" r:id="rId28"/>
    <p:sldId id="297" r:id="rId29"/>
    <p:sldId id="316" r:id="rId30"/>
    <p:sldId id="318" r:id="rId31"/>
    <p:sldId id="292" r:id="rId32"/>
    <p:sldId id="271" r:id="rId33"/>
    <p:sldId id="298" r:id="rId34"/>
    <p:sldId id="300" r:id="rId35"/>
    <p:sldId id="301" r:id="rId36"/>
    <p:sldId id="302" r:id="rId37"/>
    <p:sldId id="267" r:id="rId38"/>
    <p:sldId id="304" r:id="rId39"/>
    <p:sldId id="312" r:id="rId40"/>
    <p:sldId id="313" r:id="rId41"/>
    <p:sldId id="314" r:id="rId42"/>
    <p:sldId id="311" r:id="rId43"/>
    <p:sldId id="259" r:id="rId44"/>
    <p:sldId id="319" r:id="rId45"/>
    <p:sldId id="320" r:id="rId46"/>
    <p:sldId id="260" r:id="rId47"/>
    <p:sldId id="261" r:id="rId48"/>
    <p:sldId id="262" r:id="rId49"/>
    <p:sldId id="263" r:id="rId50"/>
    <p:sldId id="264" r:id="rId51"/>
    <p:sldId id="265" r:id="rId52"/>
    <p:sldId id="3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338B-089F-4ECC-871C-1C978EB6AF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B3A8-B677-41AC-B060-F61BEADBF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Greg Ledingham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57" y="3037317"/>
            <a:ext cx="98947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= 1000;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Ad = diag(-2*ones(n, 1), 0) + diag(ones(n-1, 1), 1)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(ones(n + 1, 1),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whos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(Ad);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si.bytes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%8000000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= 1000;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Ad = spdiags([ones(n-1), -2*ones(n, 1), ones(n, 1)], -1:1, n, 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s2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whos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(Ad);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s2.bytes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%39980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16" y="0"/>
            <a:ext cx="4713384" cy="30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9" y="1690688"/>
            <a:ext cx="5053853" cy="1758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4" y="3860848"/>
            <a:ext cx="3449171" cy="25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any data type, takes more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Construct with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{}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cell</a:t>
            </a:r>
          </a:p>
          <a:p>
            <a:r>
              <a:rPr lang="en-US" dirty="0" smtClean="0"/>
              <a:t>To access cell 1: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c(1)</a:t>
            </a:r>
          </a:p>
          <a:p>
            <a:r>
              <a:rPr lang="en-US" dirty="0" smtClean="0"/>
              <a:t>To access element in cell 1: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c{1}</a:t>
            </a:r>
          </a:p>
          <a:p>
            <a:r>
              <a:rPr lang="en-US" dirty="0" smtClean="0"/>
              <a:t>To access element 1 in cell 1: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c(1{1})</a:t>
            </a:r>
          </a:p>
        </p:txBody>
      </p:sp>
    </p:spTree>
    <p:extLst>
      <p:ext uri="{BB962C8B-B14F-4D97-AF65-F5344CB8AC3E}">
        <p14:creationId xmlns:p14="http://schemas.microsoft.com/office/powerpoint/2010/main" val="415005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65" y="1842939"/>
            <a:ext cx="9628465" cy="36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1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18" y="2064675"/>
            <a:ext cx="7633802" cy="33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4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Array conversion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8" y="2046608"/>
            <a:ext cx="6658993" cy="33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3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96" y="2038761"/>
            <a:ext cx="7622958" cy="422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3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: useful for importing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1" y="2033588"/>
            <a:ext cx="7774456" cy="29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nested </a:t>
            </a:r>
            <a:r>
              <a:rPr lang="en-US" dirty="0" err="1" smtClean="0"/>
              <a:t>struct</a:t>
            </a:r>
            <a:r>
              <a:rPr lang="en-US" dirty="0" smtClean="0"/>
              <a:t> arrays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60" y="2904983"/>
            <a:ext cx="6232410" cy="16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3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automating a process that you will do several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>
              <a:buAutoNum type="arabicPeriod"/>
            </a:pPr>
            <a:r>
              <a:rPr lang="en-US" dirty="0" smtClean="0"/>
              <a:t>Importing and Exporting Data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Subsetting</a:t>
            </a:r>
            <a:r>
              <a:rPr lang="en-US" dirty="0" smtClean="0"/>
              <a:t>/Manipulating Data</a:t>
            </a:r>
          </a:p>
          <a:p>
            <a:pPr marL="0" indent="0">
              <a:buNone/>
            </a:pPr>
            <a:r>
              <a:rPr lang="en-US" dirty="0" smtClean="0"/>
              <a:t>4.   Analysis</a:t>
            </a:r>
          </a:p>
          <a:p>
            <a:pPr lvl="1"/>
            <a:r>
              <a:rPr lang="en-US" dirty="0" smtClean="0"/>
              <a:t>Linear fitting</a:t>
            </a:r>
          </a:p>
          <a:p>
            <a:pPr lvl="1"/>
            <a:r>
              <a:rPr lang="en-US" dirty="0" smtClean="0"/>
              <a:t>Nonlinear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18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94" y="2111188"/>
            <a:ext cx="7832912" cy="43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9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Dictionary/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fast computation and avoiding long for loops</a:t>
            </a:r>
          </a:p>
          <a:p>
            <a:endParaRPr lang="en-US" dirty="0" smtClean="0"/>
          </a:p>
          <a:p>
            <a:r>
              <a:rPr lang="en-US" dirty="0" smtClean="0"/>
              <a:t>Example: want average rainfall vs. daily river flow</a:t>
            </a:r>
          </a:p>
          <a:p>
            <a:pPr lvl="1"/>
            <a:r>
              <a:rPr lang="en-US" dirty="0" smtClean="0"/>
              <a:t>Database only lists month but not average rainfall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5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470" y="1743732"/>
            <a:ext cx="95586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month = ones(1, length(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hydroMonth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1:length(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hydroMonth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hydroMonth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'January'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== 1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month(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121.4;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hydroMonth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'February'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== 1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month(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317.6;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hydroMonth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'January'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== 1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month(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424.2;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hydroMonth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'April'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== 1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month(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323.9;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month(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121;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5120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4455" y="1944387"/>
            <a:ext cx="84084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keys = {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'January'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'February'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'March'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'April'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'May'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values = [121.4 317.6 424.2 323.9 121];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containers.Map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(keys, values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month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ones(1, length(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hydroMonth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=1:length(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hydroData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month(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= M(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hydroMonth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697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examples of data that would be best stored as </a:t>
            </a:r>
            <a:r>
              <a:rPr lang="en-US" dirty="0" err="1" smtClean="0"/>
              <a:t>struct</a:t>
            </a:r>
            <a:r>
              <a:rPr lang="en-US" dirty="0" smtClean="0"/>
              <a:t>, cell, numeric, etc. in your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6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Importing and Exporting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1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xlsread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[NUM, TXT, RAW] = </a:t>
            </a:r>
            <a:r>
              <a:rPr lang="en-US" dirty="0" err="1" smtClean="0"/>
              <a:t>xlsread</a:t>
            </a:r>
            <a:r>
              <a:rPr lang="en-US" dirty="0" smtClean="0"/>
              <a:t>(FILE, SHEET, RANGE, </a:t>
            </a:r>
            <a:r>
              <a:rPr lang="en-US" dirty="0" smtClean="0">
                <a:solidFill>
                  <a:schemeClr val="accent2"/>
                </a:solidFill>
              </a:rPr>
              <a:t>‘basic’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File: filename</a:t>
            </a:r>
          </a:p>
          <a:p>
            <a:pPr lvl="1"/>
            <a:r>
              <a:rPr lang="en-US" dirty="0" smtClean="0"/>
              <a:t>Sheet = sheet number in Excel</a:t>
            </a:r>
          </a:p>
          <a:p>
            <a:pPr lvl="1"/>
            <a:r>
              <a:rPr lang="en-US" dirty="0" smtClean="0"/>
              <a:t>Range = columns you want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‘basic’ </a:t>
            </a:r>
            <a:r>
              <a:rPr lang="en-US" dirty="0" smtClean="0"/>
              <a:t>if you aren’t using excel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NUM = numeric data</a:t>
            </a:r>
          </a:p>
          <a:p>
            <a:pPr lvl="1"/>
            <a:r>
              <a:rPr lang="en-US" dirty="0" smtClean="0"/>
              <a:t>TXT = text/strings</a:t>
            </a:r>
          </a:p>
          <a:p>
            <a:pPr lvl="1"/>
            <a:r>
              <a:rPr lang="en-US" dirty="0" smtClean="0"/>
              <a:t>RAW =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688370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81" y="1784818"/>
            <a:ext cx="9565095" cy="42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79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7" y="1626655"/>
            <a:ext cx="7239166" cy="50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7" y="1638988"/>
            <a:ext cx="10652313" cy="4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MATLAB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Semicolon stops line from being printed to console</a:t>
            </a:r>
          </a:p>
          <a:p>
            <a:pPr lvl="1"/>
            <a:r>
              <a:rPr lang="en-US" dirty="0" smtClean="0"/>
              <a:t>Do this unless you want to see the result</a:t>
            </a:r>
          </a:p>
          <a:p>
            <a:r>
              <a:rPr lang="en-US" dirty="0" smtClean="0"/>
              <a:t>Vectors stored with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[]</a:t>
            </a:r>
          </a:p>
          <a:p>
            <a:r>
              <a:rPr lang="en-US" dirty="0" smtClean="0"/>
              <a:t>Strings/characters stored with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93320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to </a:t>
            </a:r>
            <a:r>
              <a:rPr lang="en-US" dirty="0" err="1" smtClean="0"/>
              <a:t>xls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0070"/>
            <a:ext cx="9911276" cy="32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38290"/>
            <a:ext cx="9807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'C:\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Users\Greg\Documents\GEOPHYS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112\</a:t>
            </a:r>
            <a:r>
              <a:rPr lang="en-US" dirty="0" err="1">
                <a:solidFill>
                  <a:srgbClr val="A020F0"/>
                </a:solidFill>
                <a:latin typeface="Courier New" panose="02070309020205020404" pitchFamily="49" charset="0"/>
              </a:rPr>
              <a:t>dataintro.mat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 panose="02070309020205020404" pitchFamily="49" charset="0"/>
              </a:rPr>
              <a:t>dataintro.mat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D.(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logdata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tops = D.(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'tops'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topsvel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D.(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 panose="02070309020205020404" pitchFamily="49" charset="0"/>
              </a:rPr>
              <a:t>topvel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24" y="3769615"/>
            <a:ext cx="6046694" cy="3040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4518" y="4274344"/>
            <a:ext cx="42559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imagesc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(tops);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colorbar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[C, h] = contour(tops);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h.LineColor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'w'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h.ShowText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'on'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7847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Depth is the first column in </a:t>
            </a:r>
            <a:r>
              <a:rPr lang="en-US" dirty="0" err="1" smtClean="0"/>
              <a:t>logdata</a:t>
            </a:r>
            <a:r>
              <a:rPr lang="en-US" dirty="0" smtClean="0"/>
              <a:t> and porosity is the second column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Import ‘</a:t>
            </a:r>
            <a:r>
              <a:rPr lang="en-US" dirty="0" err="1" smtClean="0"/>
              <a:t>dataintro.mat</a:t>
            </a:r>
            <a:r>
              <a:rPr lang="en-US" dirty="0" smtClean="0"/>
              <a:t>’</a:t>
            </a:r>
          </a:p>
          <a:p>
            <a:pPr marL="514350" indent="-514350">
              <a:buAutoNum type="arabicPeriod"/>
            </a:pPr>
            <a:r>
              <a:rPr lang="en-US" dirty="0" smtClean="0"/>
              <a:t>Save porosity and depth dat</a:t>
            </a:r>
            <a:r>
              <a:rPr lang="en-US" dirty="0" smtClean="0"/>
              <a:t>a from structure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Plot </a:t>
            </a:r>
            <a:r>
              <a:rPr lang="en-US" dirty="0" smtClean="0"/>
              <a:t>porosity vs. </a:t>
            </a:r>
            <a:r>
              <a:rPr lang="en-US" dirty="0" smtClean="0"/>
              <a:t>depth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Include </a:t>
            </a:r>
            <a:r>
              <a:rPr lang="en-US" dirty="0" err="1" smtClean="0"/>
              <a:t>xlabel</a:t>
            </a:r>
            <a:r>
              <a:rPr lang="en-US" dirty="0" smtClean="0"/>
              <a:t>, </a:t>
            </a:r>
            <a:r>
              <a:rPr lang="en-US" dirty="0" err="1" smtClean="0"/>
              <a:t>ylabel</a:t>
            </a:r>
            <a:r>
              <a:rPr lang="en-US" dirty="0" smtClean="0"/>
              <a:t>, and title</a:t>
            </a:r>
          </a:p>
        </p:txBody>
      </p:sp>
    </p:spTree>
    <p:extLst>
      <p:ext uri="{BB962C8B-B14F-4D97-AF65-F5344CB8AC3E}">
        <p14:creationId xmlns:p14="http://schemas.microsoft.com/office/powerpoint/2010/main" val="2802472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7852" y="31220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figure;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D.(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 panose="02070309020205020404" pitchFamily="49" charset="0"/>
              </a:rPr>
              <a:t>logdata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(:,2))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'Depth'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'Porosity'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title(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'Depth versus Porosity'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zoom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grid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2" y="1566582"/>
            <a:ext cx="5979459" cy="48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61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style 2: </a:t>
            </a:r>
            <a:r>
              <a:rPr lang="en-US" dirty="0" err="1" smtClean="0"/>
              <a:t>gscatter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14" y="1690688"/>
            <a:ext cx="6288486" cy="46056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124635"/>
            <a:ext cx="5340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gscatter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final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_Pb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0" i="0" u="none" strike="noStrik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Ads_Pb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init_Pb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ylim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([0 4600])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xlim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([0 12])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'final Pb (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nM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'adsorbed Pb (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nM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'pH 8.5'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leg1 = legend(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'Location'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'Southeast'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title(leg1, 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'Initial Pb (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nM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09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</a:t>
            </a:r>
            <a:r>
              <a:rPr lang="en-US" dirty="0" err="1" smtClean="0"/>
              <a:t>gscatter</a:t>
            </a:r>
            <a:r>
              <a:rPr lang="en-US" dirty="0" smtClean="0"/>
              <a:t> plot with:</a:t>
            </a:r>
          </a:p>
          <a:p>
            <a:pPr lvl="1"/>
            <a:r>
              <a:rPr lang="en-US" dirty="0" smtClean="0"/>
              <a:t>X = depth</a:t>
            </a:r>
          </a:p>
          <a:p>
            <a:pPr lvl="1"/>
            <a:r>
              <a:rPr lang="en-US" dirty="0" smtClean="0"/>
              <a:t>Y = Porosity</a:t>
            </a:r>
          </a:p>
          <a:p>
            <a:pPr lvl="1"/>
            <a:r>
              <a:rPr lang="en-US" dirty="0" smtClean="0"/>
              <a:t>Color = Sonic velocity (column 3 of </a:t>
            </a:r>
            <a:r>
              <a:rPr lang="en-US" dirty="0" err="1" smtClean="0"/>
              <a:t>logdata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Remove legend from graph</a:t>
            </a:r>
          </a:p>
        </p:txBody>
      </p:sp>
    </p:spTree>
    <p:extLst>
      <p:ext uri="{BB962C8B-B14F-4D97-AF65-F5344CB8AC3E}">
        <p14:creationId xmlns:p14="http://schemas.microsoft.com/office/powerpoint/2010/main" val="2908124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5" y="3408829"/>
            <a:ext cx="5706035" cy="3287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6630" y="1492214"/>
            <a:ext cx="8843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it-IT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gscatter(logdata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(:,1), logdata(:,2), logdata(:,3))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'Depth'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'Porosity'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leg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legend(p1);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set(leg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'visible'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'off'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421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data that you want from a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Seismic profile: depth below weathering horizon</a:t>
            </a:r>
          </a:p>
          <a:p>
            <a:pPr lvl="1"/>
            <a:r>
              <a:rPr lang="en-US" dirty="0" smtClean="0"/>
              <a:t>Geochemistry: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smtClean="0">
                <a:cs typeface="Times New Roman" panose="02020603050405020304" pitchFamily="18" charset="0"/>
              </a:rPr>
              <a:t>values from only 580-500 Ma in dataset 700-200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0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max(A) </a:t>
            </a:r>
          </a:p>
          <a:p>
            <a:pPr lvl="1"/>
            <a:r>
              <a:rPr lang="en-US" dirty="0" smtClean="0"/>
              <a:t>min(A)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um(A)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ength(A)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A(A &gt;= 2.0) </a:t>
            </a:r>
            <a:r>
              <a:rPr lang="en-US" dirty="0" smtClean="0">
                <a:solidFill>
                  <a:schemeClr val="accent6"/>
                </a:solidFill>
              </a:rPr>
              <a:t>All A greater than or equal to 2.0</a:t>
            </a:r>
          </a:p>
          <a:p>
            <a:pPr lvl="1"/>
            <a:r>
              <a:rPr lang="en-US" dirty="0" smtClean="0"/>
              <a:t>A(A &gt; 2.0 &amp; A &lt; 1.5) </a:t>
            </a:r>
            <a:r>
              <a:rPr lang="en-US" dirty="0" smtClean="0">
                <a:solidFill>
                  <a:schemeClr val="accent6"/>
                </a:solidFill>
              </a:rPr>
              <a:t>All A not between 1.5 and 2.0</a:t>
            </a:r>
          </a:p>
          <a:p>
            <a:pPr lvl="1"/>
            <a:r>
              <a:rPr lang="en-US" dirty="0" smtClean="0"/>
              <a:t>A(A &gt; 2.0 || A &lt; 1.5)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45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Find the maximum value of porosity and the corresponding depth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Plot depth vs. porosity for depths greater than 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7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stores data </a:t>
            </a:r>
            <a:r>
              <a:rPr lang="en-US" dirty="0" err="1" smtClean="0"/>
              <a:t>columnwise</a:t>
            </a:r>
            <a:r>
              <a:rPr lang="en-US" dirty="0" smtClean="0"/>
              <a:t>, so it is much more efficient to access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8" y="3301301"/>
            <a:ext cx="4091556" cy="30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54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Answer-1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2555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depth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porosity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index] = max(porosity)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maxP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depth(index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107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Answer-2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98024" y="311527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depth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porosity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sonicVel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(:,3);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dep = depth(depth &gt; 10000);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depthIndices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find(depth &gt; 10000);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porosity(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depthIndices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son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sonicVel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depthIndices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gscatter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(dep,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son);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4" y="1690688"/>
            <a:ext cx="6096000" cy="48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29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Linear and Nonlinear fitting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652"/>
            <a:ext cx="5676900" cy="44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9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829751"/>
            <a:ext cx="10578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'C:\Users\Greg\Documents\SPR 2018'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importdata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regressiondata.mat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vel1 = R.(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'velocity'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por1 = R.(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'porosity'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vel1(end-499:end);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por1(end-499:end);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= 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vel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por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size(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size(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%The matrix is determined; we have the same number of equations as</a:t>
            </a: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%unknowns. Both </a:t>
            </a:r>
            <a:r>
              <a:rPr lang="en-US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vel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and </a:t>
            </a:r>
            <a:r>
              <a:rPr lang="en-US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por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are 500 by 1 matrices, thus </a:t>
            </a:r>
            <a:r>
              <a:rPr lang="en-US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vel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\</a:t>
            </a:r>
            <a:r>
              <a:rPr lang="en-US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por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yields an</a:t>
            </a: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%exact solution. The </a:t>
            </a:r>
            <a:r>
              <a:rPr lang="en-US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backlash operator solves an equation of the form Ax=b</a:t>
            </a:r>
          </a:p>
          <a:p>
            <a:r>
              <a:rPr lang="en-US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%using LU factorization, the inverse method, or whatever MATLAB determines</a:t>
            </a:r>
          </a:p>
          <a:p>
            <a:r>
              <a:rPr lang="en-US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%is the most efficient to obtain a solution.</a:t>
            </a:r>
          </a:p>
          <a:p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04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51157" cy="46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8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15" y="1690688"/>
            <a:ext cx="5863042" cy="46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29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Fitting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6811" y="175712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linreg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x1*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scatter(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lsline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orange = [235 160 39]./255;</a:t>
            </a:r>
          </a:p>
          <a:p>
            <a:r>
              <a:rPr lang="en-US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lin.Color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orange; </a:t>
            </a:r>
            <a:r>
              <a:rPr lang="en-US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lin.LineWidth</a:t>
            </a:r>
            <a:r>
              <a:rPr lang="en-US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2;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'velocity (m/s)'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'porosity'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'Sandstone velocity vs. porosity'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5" y="2393576"/>
            <a:ext cx="5676900" cy="44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50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</a:t>
            </a:r>
            <a:r>
              <a:rPr lang="en-US" dirty="0" smtClean="0"/>
              <a:t>fitting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6" y="4021978"/>
            <a:ext cx="5159188" cy="2836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34" y="4074458"/>
            <a:ext cx="5766548" cy="2723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5502" y="4190249"/>
            <a:ext cx="202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to 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8807823" y="4190249"/>
            <a:ext cx="172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to x</a:t>
            </a:r>
            <a:r>
              <a:rPr lang="en-US" baseline="30000" dirty="0" smtClean="0"/>
              <a:t>10</a:t>
            </a:r>
            <a:endParaRPr lang="en-US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838200" y="1567045"/>
            <a:ext cx="9112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[p, S] = polyfit(vel1, por1, 10); 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%last number = power</a:t>
            </a:r>
            <a:endParaRPr lang="pt-BR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[f, delta]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(p, vel1, S);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scatter(vel1, por1)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errorbar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(vel1, f, delta);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'velocity'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'porosity'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895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fitting data that is non-polynomial and nonlinear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sqnonlin</a:t>
            </a:r>
            <a:endParaRPr lang="en-US" dirty="0" smtClean="0"/>
          </a:p>
          <a:p>
            <a:pPr lvl="1"/>
            <a:r>
              <a:rPr lang="en-US" dirty="0" err="1" smtClean="0"/>
              <a:t>fminsearch</a:t>
            </a:r>
            <a:endParaRPr lang="en-US" dirty="0" smtClean="0"/>
          </a:p>
          <a:p>
            <a:pPr lvl="1"/>
            <a:r>
              <a:rPr lang="en-US" dirty="0" err="1" smtClean="0"/>
              <a:t>optimtools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3" y="3603812"/>
            <a:ext cx="5233147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0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optimization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16304"/>
            <a:ext cx="10168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opts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optimoptions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fminunc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opts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optimoptions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fminunc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algorithm'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'quasi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-newton'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opts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optimoptions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(opts, 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'Display'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,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iter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nn-NO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[aopt, copt] = fminunc(@(lag) vario(a, c, lag, var), 1, opts);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aopt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opt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aopt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5.7528</a:t>
            </a: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copt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.9371</a:t>
            </a:r>
          </a:p>
        </p:txBody>
      </p:sp>
    </p:spTree>
    <p:extLst>
      <p:ext uri="{BB962C8B-B14F-4D97-AF65-F5344CB8AC3E}">
        <p14:creationId xmlns:p14="http://schemas.microsoft.com/office/powerpoint/2010/main" val="41282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Single, double, </a:t>
            </a:r>
            <a:r>
              <a:rPr lang="en-US" dirty="0" err="1" smtClean="0"/>
              <a:t>NaN</a:t>
            </a:r>
            <a:r>
              <a:rPr lang="en-US" dirty="0" smtClean="0"/>
              <a:t>, </a:t>
            </a:r>
            <a:r>
              <a:rPr lang="en-US" dirty="0" err="1" smtClean="0"/>
              <a:t>Inf</a:t>
            </a:r>
            <a:endParaRPr lang="en-US" dirty="0" smtClean="0"/>
          </a:p>
          <a:p>
            <a:r>
              <a:rPr lang="en-US" dirty="0" smtClean="0"/>
              <a:t>Characters/strings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Structures</a:t>
            </a:r>
          </a:p>
          <a:p>
            <a:r>
              <a:rPr lang="en-US" dirty="0" smtClean="0"/>
              <a:t>Cell Arrays</a:t>
            </a:r>
          </a:p>
          <a:p>
            <a:r>
              <a:rPr lang="en-US" dirty="0" smtClean="0"/>
              <a:t>Function Handles</a:t>
            </a:r>
          </a:p>
          <a:p>
            <a:r>
              <a:rPr lang="en-US" dirty="0" err="1" smtClean="0"/>
              <a:t>Hashmaps</a:t>
            </a:r>
            <a:r>
              <a:rPr lang="en-US" dirty="0" smtClean="0"/>
              <a:t>/dictionaries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0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fitting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02688"/>
            <a:ext cx="10515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importdata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regressiondata.mat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vrgdata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R.(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vrgdata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lag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vrgdata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vrgdata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5;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= 1;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[a2, c2]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lsqnonlin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(@(lag)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vario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(a, c, lag,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),0);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yNew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zeros([1 length(lag)]);</a:t>
            </a:r>
          </a:p>
          <a:p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j=1:length(lag)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lag(j) &lt; a2</a:t>
            </a:r>
          </a:p>
          <a:p>
            <a:r>
              <a:rPr lang="nn-NO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yNew(j) = c2*(1.5*(lag(j)/a2) - 0.5*(lag(j)/a2)^3);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yNew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(j) = c2;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plot(lag,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plot(lag,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yNew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731559"/>
            <a:ext cx="8238565" cy="1916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5376" y="3811012"/>
            <a:ext cx="415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Function we are fitting to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ight Bracket 7"/>
          <p:cNvSpPr/>
          <p:nvPr/>
        </p:nvSpPr>
        <p:spPr>
          <a:xfrm>
            <a:off x="6091518" y="1690688"/>
            <a:ext cx="289111" cy="8777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94930" y="1974260"/>
            <a:ext cx="34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30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9064" y="803797"/>
            <a:ext cx="100561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[yErr2]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vario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(b)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addpath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'C:\Users\Greg\Documents'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importdata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regressiondata.mat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vrgdata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R.(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vrgdata</a:t>
            </a:r>
            <a:r>
              <a:rPr lang="en-US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lag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vrgdata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vrgdata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yPred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zeros([1 length(lag)]);</a:t>
            </a:r>
          </a:p>
          <a:p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1:length(lag)  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lag(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&lt; b(1)</a:t>
            </a:r>
          </a:p>
          <a:p>
            <a:r>
              <a:rPr lang="nn-NO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yPred(i) = b(2)*(1.5*(lag(i)/b(1)) - 0.5*(lag(i)/b(1))^3);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yPred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b(2);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yErr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var-yPred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yErr2 = sum(yErr.^2);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norm(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yErr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%norm of residuals (</a:t>
            </a:r>
            <a:r>
              <a:rPr lang="en-US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yErr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 = .9681</a:t>
            </a:r>
          </a:p>
          <a:p>
            <a:r>
              <a:rPr lang="en-US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06055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‘</a:t>
            </a:r>
            <a:r>
              <a:rPr lang="en-US" dirty="0" err="1" smtClean="0"/>
              <a:t>variogram.mat</a:t>
            </a:r>
            <a:r>
              <a:rPr lang="en-US" dirty="0" smtClean="0"/>
              <a:t>’ and play around with the a and c parameters to see how they change the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8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Numerical: vectors/matrices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Most useful when cutting/pasting data</a:t>
            </a:r>
          </a:p>
          <a:p>
            <a:endParaRPr lang="en-US" dirty="0"/>
          </a:p>
          <a:p>
            <a:r>
              <a:rPr lang="en-US" dirty="0" smtClean="0"/>
              <a:t>Vector1 = []; </a:t>
            </a:r>
            <a:r>
              <a:rPr lang="en-US" dirty="0" smtClean="0">
                <a:solidFill>
                  <a:schemeClr val="accent6"/>
                </a:solidFill>
              </a:rPr>
              <a:t>#empty vector</a:t>
            </a:r>
          </a:p>
          <a:p>
            <a:r>
              <a:rPr lang="en-US" dirty="0" smtClean="0"/>
              <a:t>Vector1 = [10 20 30]; </a:t>
            </a:r>
            <a:r>
              <a:rPr lang="en-US" dirty="0" smtClean="0">
                <a:solidFill>
                  <a:schemeClr val="accent6"/>
                </a:solidFill>
              </a:rPr>
              <a:t>#3 </a:t>
            </a:r>
            <a:r>
              <a:rPr lang="en-US" dirty="0" smtClean="0">
                <a:solidFill>
                  <a:schemeClr val="accent6"/>
                </a:solidFill>
              </a:rPr>
              <a:t>columns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1 </a:t>
            </a:r>
            <a:r>
              <a:rPr lang="en-US" dirty="0" smtClean="0">
                <a:solidFill>
                  <a:schemeClr val="accent6"/>
                </a:solidFill>
              </a:rPr>
              <a:t>row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Vector2 = [10, 20, 30]; </a:t>
            </a:r>
            <a:r>
              <a:rPr lang="en-US" dirty="0" smtClean="0">
                <a:solidFill>
                  <a:schemeClr val="accent6"/>
                </a:solidFill>
              </a:rPr>
              <a:t>#3 </a:t>
            </a:r>
            <a:r>
              <a:rPr lang="en-US" dirty="0" smtClean="0">
                <a:solidFill>
                  <a:schemeClr val="accent6"/>
                </a:solidFill>
              </a:rPr>
              <a:t>columns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1 </a:t>
            </a:r>
            <a:r>
              <a:rPr lang="en-US" dirty="0" smtClean="0">
                <a:solidFill>
                  <a:schemeClr val="accent6"/>
                </a:solidFill>
              </a:rPr>
              <a:t>row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Vector3 = [10; 20; 30]; </a:t>
            </a:r>
            <a:r>
              <a:rPr lang="en-US" dirty="0" smtClean="0">
                <a:solidFill>
                  <a:schemeClr val="accent6"/>
                </a:solidFill>
              </a:rPr>
              <a:t>#1 column, 3 rows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1325563"/>
          </a:xfrm>
        </p:spPr>
        <p:txBody>
          <a:bodyPr/>
          <a:lstStyle/>
          <a:p>
            <a:r>
              <a:rPr lang="en-US" dirty="0" smtClean="0"/>
              <a:t>Numerical: ways to create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making </a:t>
            </a:r>
            <a:r>
              <a:rPr lang="en-US" dirty="0" smtClean="0"/>
              <a:t>the same </a:t>
            </a:r>
            <a:r>
              <a:rPr lang="en-US" dirty="0" smtClean="0"/>
              <a:t>vector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types of vectors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55176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= 1 : 1 : 5;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= [1 2 3 4 5];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x3 = </a:t>
            </a:r>
            <a:r>
              <a:rPr lang="en-US" sz="2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 5, 5);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556783"/>
            <a:ext cx="9435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x4 = </a:t>
            </a:r>
            <a:r>
              <a:rPr lang="en-US" sz="2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logspace</a:t>
            </a:r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(3, 5, 10); </a:t>
            </a:r>
            <a:r>
              <a:rPr lang="en-US" sz="2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%from 10^x1 to 10^x2 by 10 points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x5 = ones(1, length(variable));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x6 = zeros(1, length(variable));</a:t>
            </a:r>
          </a:p>
        </p:txBody>
      </p:sp>
    </p:spTree>
    <p:extLst>
      <p:ext uri="{BB962C8B-B14F-4D97-AF65-F5344CB8AC3E}">
        <p14:creationId xmlns:p14="http://schemas.microsoft.com/office/powerpoint/2010/main" val="37538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Numerical: getting </a:t>
            </a:r>
            <a:r>
              <a:rPr lang="en-US" dirty="0" smtClean="0"/>
              <a:t>data from a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1 = matrix(:,1)</a:t>
            </a:r>
          </a:p>
          <a:p>
            <a:r>
              <a:rPr lang="en-US" dirty="0" smtClean="0"/>
              <a:t>Row 1 = matrix(1,:)</a:t>
            </a:r>
          </a:p>
          <a:p>
            <a:r>
              <a:rPr lang="en-US" dirty="0" smtClean="0"/>
              <a:t>Row 2, column 3 = matrix(2,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2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Numerical: Sparse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sparse(</a:t>
            </a:r>
            <a:r>
              <a:rPr lang="en-US" sz="2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speye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(m, n)</a:t>
            </a: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#identity matrix</a:t>
            </a:r>
          </a:p>
          <a:p>
            <a:endParaRPr lang="en-US" sz="2400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Sparse Matrices reduce storage space for “0” entries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Reduces computation time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5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7546</TotalTime>
  <Words>1670</Words>
  <Application>Microsoft Office PowerPoint</Application>
  <PresentationFormat>Widescreen</PresentationFormat>
  <Paragraphs>320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Times New Roman</vt:lpstr>
      <vt:lpstr>Office Theme</vt:lpstr>
      <vt:lpstr>Advanced MATLAB</vt:lpstr>
      <vt:lpstr>Overview</vt:lpstr>
      <vt:lpstr>Basic MATLAB syntax</vt:lpstr>
      <vt:lpstr>Optimizing code</vt:lpstr>
      <vt:lpstr>Data types</vt:lpstr>
      <vt:lpstr>Numerical: vectors/matrices</vt:lpstr>
      <vt:lpstr>Numerical: ways to create a vector</vt:lpstr>
      <vt:lpstr>Numerical: getting data from a matrix</vt:lpstr>
      <vt:lpstr>Numerical: Sparse Matrix</vt:lpstr>
      <vt:lpstr>Sparse matrices</vt:lpstr>
      <vt:lpstr>Example</vt:lpstr>
      <vt:lpstr>Cell Arrays</vt:lpstr>
      <vt:lpstr>Cell Array example</vt:lpstr>
      <vt:lpstr>Cell Arrays</vt:lpstr>
      <vt:lpstr>Cell Array conversion</vt:lpstr>
      <vt:lpstr>Struct</vt:lpstr>
      <vt:lpstr>Struct: useful for importing files</vt:lpstr>
      <vt:lpstr>Struct example</vt:lpstr>
      <vt:lpstr>Functions</vt:lpstr>
      <vt:lpstr>Functions example</vt:lpstr>
      <vt:lpstr>Dictionary/Hashmap</vt:lpstr>
      <vt:lpstr>Without Hashmap</vt:lpstr>
      <vt:lpstr>With hashmap</vt:lpstr>
      <vt:lpstr>Your turn </vt:lpstr>
      <vt:lpstr>2. Importing and Exporting Data</vt:lpstr>
      <vt:lpstr>xlsread</vt:lpstr>
      <vt:lpstr>Import data</vt:lpstr>
      <vt:lpstr>Import Data</vt:lpstr>
      <vt:lpstr>Write Table</vt:lpstr>
      <vt:lpstr>Write to xls file</vt:lpstr>
      <vt:lpstr>Example</vt:lpstr>
      <vt:lpstr>Your turn</vt:lpstr>
      <vt:lpstr>Answer</vt:lpstr>
      <vt:lpstr>Visualization style 2: gscatter</vt:lpstr>
      <vt:lpstr>Your Turn</vt:lpstr>
      <vt:lpstr>Answer</vt:lpstr>
      <vt:lpstr>3. Subsetting</vt:lpstr>
      <vt:lpstr>Subsetting</vt:lpstr>
      <vt:lpstr>Your turn</vt:lpstr>
      <vt:lpstr>Answer-1</vt:lpstr>
      <vt:lpstr>Answer-2</vt:lpstr>
      <vt:lpstr>4. Linear and Nonlinear fitting</vt:lpstr>
      <vt:lpstr>Linear Regression</vt:lpstr>
      <vt:lpstr>Linear Regression</vt:lpstr>
      <vt:lpstr>Linear Regression</vt:lpstr>
      <vt:lpstr>Linear Fitting</vt:lpstr>
      <vt:lpstr>Polynomial fitting</vt:lpstr>
      <vt:lpstr>Nonlinear Fitting</vt:lpstr>
      <vt:lpstr>Fit optimization</vt:lpstr>
      <vt:lpstr>Nonlinear fitting</vt:lpstr>
      <vt:lpstr>PowerPoint Presentation</vt:lpstr>
      <vt:lpstr>Your turn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MATLAB</dc:title>
  <dc:creator>Greg Ledingham</dc:creator>
  <cp:lastModifiedBy>Greg Ledingham</cp:lastModifiedBy>
  <cp:revision>38</cp:revision>
  <dcterms:created xsi:type="dcterms:W3CDTF">2019-01-25T17:03:07Z</dcterms:created>
  <dcterms:modified xsi:type="dcterms:W3CDTF">2019-03-01T21:05:52Z</dcterms:modified>
</cp:coreProperties>
</file>