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8" r:id="rId3"/>
    <p:sldId id="293" r:id="rId4"/>
    <p:sldId id="282" r:id="rId5"/>
    <p:sldId id="283" r:id="rId6"/>
    <p:sldId id="288" r:id="rId7"/>
    <p:sldId id="291" r:id="rId8"/>
    <p:sldId id="296" r:id="rId9"/>
    <p:sldId id="297" r:id="rId10"/>
    <p:sldId id="285" r:id="rId11"/>
    <p:sldId id="289" r:id="rId12"/>
    <p:sldId id="272" r:id="rId13"/>
    <p:sldId id="286" r:id="rId14"/>
    <p:sldId id="287" r:id="rId15"/>
    <p:sldId id="268" r:id="rId16"/>
    <p:sldId id="294" r:id="rId17"/>
  </p:sldIdLst>
  <p:sldSz cx="12188825" cy="6858000"/>
  <p:notesSz cx="6858000" cy="9144000"/>
  <p:custDataLst>
    <p:tags r:id="rId2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91" autoAdjust="0"/>
  </p:normalViewPr>
  <p:slideViewPr>
    <p:cSldViewPr showGuides="1">
      <p:cViewPr>
        <p:scale>
          <a:sx n="60" d="100"/>
          <a:sy n="60" d="100"/>
        </p:scale>
        <p:origin x="144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01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41EE4-6F90-4E02-8E82-992D9C97E9F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6FE399F-35DA-47C2-B54A-BC125EF33C7F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4600" dirty="0"/>
            <a:t>CSS</a:t>
          </a:r>
        </a:p>
      </dgm:t>
    </dgm:pt>
    <dgm:pt modelId="{E827F2E2-F2D3-4091-919D-76EFA34F62B6}" type="parTrans" cxnId="{FC26DE2D-BD80-4D97-87AC-267EA19E25DE}">
      <dgm:prSet/>
      <dgm:spPr/>
      <dgm:t>
        <a:bodyPr/>
        <a:lstStyle/>
        <a:p>
          <a:endParaRPr lang="pt-BR" sz="4600"/>
        </a:p>
      </dgm:t>
    </dgm:pt>
    <dgm:pt modelId="{5773F648-423C-4894-9EAA-CBCA1FD6CEA2}" type="sibTrans" cxnId="{FC26DE2D-BD80-4D97-87AC-267EA19E25DE}">
      <dgm:prSet/>
      <dgm:spPr/>
      <dgm:t>
        <a:bodyPr/>
        <a:lstStyle/>
        <a:p>
          <a:endParaRPr lang="pt-BR" sz="4600"/>
        </a:p>
      </dgm:t>
    </dgm:pt>
    <dgm:pt modelId="{CAACDA77-7901-45A9-92B1-FD38C10247DB}">
      <dgm:prSet phldrT="[Texto]" custT="1"/>
      <dgm:spPr/>
      <dgm:t>
        <a:bodyPr/>
        <a:lstStyle/>
        <a:p>
          <a:r>
            <a:rPr lang="pt-BR" sz="4600" dirty="0"/>
            <a:t>PHP</a:t>
          </a:r>
        </a:p>
      </dgm:t>
    </dgm:pt>
    <dgm:pt modelId="{C4B9FF6E-6D85-4E8E-966A-83F1E57A396A}" type="parTrans" cxnId="{AF6D5212-05BA-4143-AD64-ED4B94C6C3B3}">
      <dgm:prSet/>
      <dgm:spPr/>
      <dgm:t>
        <a:bodyPr/>
        <a:lstStyle/>
        <a:p>
          <a:endParaRPr lang="pt-BR" sz="4600"/>
        </a:p>
      </dgm:t>
    </dgm:pt>
    <dgm:pt modelId="{6942FE7E-98F0-4FAA-B2CB-94BADCC4A25B}" type="sibTrans" cxnId="{AF6D5212-05BA-4143-AD64-ED4B94C6C3B3}">
      <dgm:prSet/>
      <dgm:spPr/>
      <dgm:t>
        <a:bodyPr/>
        <a:lstStyle/>
        <a:p>
          <a:endParaRPr lang="pt-BR" sz="4600"/>
        </a:p>
      </dgm:t>
    </dgm:pt>
    <dgm:pt modelId="{C0512D6C-43F6-41F9-B3D8-7597FF406C70}">
      <dgm:prSet phldrT="[Texto]" custT="1"/>
      <dgm:spPr>
        <a:solidFill>
          <a:schemeClr val="accent4"/>
        </a:solidFill>
      </dgm:spPr>
      <dgm:t>
        <a:bodyPr/>
        <a:lstStyle/>
        <a:p>
          <a:r>
            <a:rPr lang="pt-BR" sz="4000" dirty="0"/>
            <a:t>HTML</a:t>
          </a:r>
        </a:p>
      </dgm:t>
    </dgm:pt>
    <dgm:pt modelId="{3321EDC7-1E52-4CA7-97DF-820F2C044C39}" type="parTrans" cxnId="{8B02AB87-AB31-4BE3-A553-CCD801EED066}">
      <dgm:prSet/>
      <dgm:spPr/>
      <dgm:t>
        <a:bodyPr/>
        <a:lstStyle/>
        <a:p>
          <a:endParaRPr lang="pt-BR" sz="4600"/>
        </a:p>
      </dgm:t>
    </dgm:pt>
    <dgm:pt modelId="{978D3735-0F9A-4303-B032-DFED2B231F84}" type="sibTrans" cxnId="{8B02AB87-AB31-4BE3-A553-CCD801EED066}">
      <dgm:prSet/>
      <dgm:spPr/>
      <dgm:t>
        <a:bodyPr/>
        <a:lstStyle/>
        <a:p>
          <a:endParaRPr lang="pt-BR" sz="4600"/>
        </a:p>
      </dgm:t>
    </dgm:pt>
    <dgm:pt modelId="{0DA15967-42D6-411C-B0EB-E1C0D3A0DC5F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2000" noProof="0" dirty="0"/>
            <a:t>Disciplina e Planejamento </a:t>
          </a:r>
          <a:endParaRPr lang="pt-BR" sz="2000" dirty="0"/>
        </a:p>
      </dgm:t>
    </dgm:pt>
    <dgm:pt modelId="{8D43FCB0-A1D5-4954-B369-2F8B8A750BD7}" type="parTrans" cxnId="{104D84B7-2586-4030-95DC-4A0C0BD77CDA}">
      <dgm:prSet/>
      <dgm:spPr/>
      <dgm:t>
        <a:bodyPr/>
        <a:lstStyle/>
        <a:p>
          <a:endParaRPr lang="pt-BR" sz="4600"/>
        </a:p>
      </dgm:t>
    </dgm:pt>
    <dgm:pt modelId="{EE41978B-6C3E-479A-A447-B91B51FE7DAE}" type="sibTrans" cxnId="{104D84B7-2586-4030-95DC-4A0C0BD77CDA}">
      <dgm:prSet/>
      <dgm:spPr/>
      <dgm:t>
        <a:bodyPr/>
        <a:lstStyle/>
        <a:p>
          <a:endParaRPr lang="pt-BR" sz="4600"/>
        </a:p>
      </dgm:t>
    </dgm:pt>
    <dgm:pt modelId="{0A571DC9-1BEC-4CF3-A09E-4F5B93411FB8}" type="pres">
      <dgm:prSet presAssocID="{20541EE4-6F90-4E02-8E82-992D9C97E9F3}" presName="matrix" presStyleCnt="0">
        <dgm:presLayoutVars>
          <dgm:chMax val="1"/>
          <dgm:dir/>
          <dgm:resizeHandles val="exact"/>
        </dgm:presLayoutVars>
      </dgm:prSet>
      <dgm:spPr/>
    </dgm:pt>
    <dgm:pt modelId="{E3115A0E-C6EA-4793-AAFE-6514652102E1}" type="pres">
      <dgm:prSet presAssocID="{20541EE4-6F90-4E02-8E82-992D9C97E9F3}" presName="diamond" presStyleLbl="bgShp" presStyleIdx="0" presStyleCnt="1" custLinFactNeighborY="1496"/>
      <dgm:spPr/>
    </dgm:pt>
    <dgm:pt modelId="{4537E59A-8397-42B6-9C1D-781297CC751C}" type="pres">
      <dgm:prSet presAssocID="{20541EE4-6F90-4E02-8E82-992D9C97E9F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4BC959F-7038-4C80-9499-489409631980}" type="pres">
      <dgm:prSet presAssocID="{20541EE4-6F90-4E02-8E82-992D9C97E9F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B964E5-7157-41DF-A5F6-8327B7EDB200}" type="pres">
      <dgm:prSet presAssocID="{20541EE4-6F90-4E02-8E82-992D9C97E9F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9EE072-3D38-4748-96A2-C44FFEBEA9F0}" type="pres">
      <dgm:prSet presAssocID="{20541EE4-6F90-4E02-8E82-992D9C97E9F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6D5212-05BA-4143-AD64-ED4B94C6C3B3}" srcId="{20541EE4-6F90-4E02-8E82-992D9C97E9F3}" destId="{CAACDA77-7901-45A9-92B1-FD38C10247DB}" srcOrd="1" destOrd="0" parTransId="{C4B9FF6E-6D85-4E8E-966A-83F1E57A396A}" sibTransId="{6942FE7E-98F0-4FAA-B2CB-94BADCC4A25B}"/>
    <dgm:cxn modelId="{422EFD19-C0C4-4589-B6F3-1742D14249C3}" type="presOf" srcId="{0DA15967-42D6-411C-B0EB-E1C0D3A0DC5F}" destId="{609EE072-3D38-4748-96A2-C44FFEBEA9F0}" srcOrd="0" destOrd="0" presId="urn:microsoft.com/office/officeart/2005/8/layout/matrix3"/>
    <dgm:cxn modelId="{FC26DE2D-BD80-4D97-87AC-267EA19E25DE}" srcId="{20541EE4-6F90-4E02-8E82-992D9C97E9F3}" destId="{66FE399F-35DA-47C2-B54A-BC125EF33C7F}" srcOrd="0" destOrd="0" parTransId="{E827F2E2-F2D3-4091-919D-76EFA34F62B6}" sibTransId="{5773F648-423C-4894-9EAA-CBCA1FD6CEA2}"/>
    <dgm:cxn modelId="{8556A034-9E19-4BB0-A763-5B56C119E91E}" type="presOf" srcId="{20541EE4-6F90-4E02-8E82-992D9C97E9F3}" destId="{0A571DC9-1BEC-4CF3-A09E-4F5B93411FB8}" srcOrd="0" destOrd="0" presId="urn:microsoft.com/office/officeart/2005/8/layout/matrix3"/>
    <dgm:cxn modelId="{8BB76D51-E6A7-43BD-A525-F69D154E65E7}" type="presOf" srcId="{C0512D6C-43F6-41F9-B3D8-7597FF406C70}" destId="{B6B964E5-7157-41DF-A5F6-8327B7EDB200}" srcOrd="0" destOrd="0" presId="urn:microsoft.com/office/officeart/2005/8/layout/matrix3"/>
    <dgm:cxn modelId="{6CED3F72-52B2-4485-BF51-5047216FC226}" type="presOf" srcId="{CAACDA77-7901-45A9-92B1-FD38C10247DB}" destId="{34BC959F-7038-4C80-9499-489409631980}" srcOrd="0" destOrd="0" presId="urn:microsoft.com/office/officeart/2005/8/layout/matrix3"/>
    <dgm:cxn modelId="{8B02AB87-AB31-4BE3-A553-CCD801EED066}" srcId="{20541EE4-6F90-4E02-8E82-992D9C97E9F3}" destId="{C0512D6C-43F6-41F9-B3D8-7597FF406C70}" srcOrd="2" destOrd="0" parTransId="{3321EDC7-1E52-4CA7-97DF-820F2C044C39}" sibTransId="{978D3735-0F9A-4303-B032-DFED2B231F84}"/>
    <dgm:cxn modelId="{F07A788B-5D92-4274-8E65-D4AF5E123608}" type="presOf" srcId="{66FE399F-35DA-47C2-B54A-BC125EF33C7F}" destId="{4537E59A-8397-42B6-9C1D-781297CC751C}" srcOrd="0" destOrd="0" presId="urn:microsoft.com/office/officeart/2005/8/layout/matrix3"/>
    <dgm:cxn modelId="{104D84B7-2586-4030-95DC-4A0C0BD77CDA}" srcId="{20541EE4-6F90-4E02-8E82-992D9C97E9F3}" destId="{0DA15967-42D6-411C-B0EB-E1C0D3A0DC5F}" srcOrd="3" destOrd="0" parTransId="{8D43FCB0-A1D5-4954-B369-2F8B8A750BD7}" sibTransId="{EE41978B-6C3E-479A-A447-B91B51FE7DAE}"/>
    <dgm:cxn modelId="{AF9C08B5-9FE6-406D-AC87-7633BD3C40C9}" type="presParOf" srcId="{0A571DC9-1BEC-4CF3-A09E-4F5B93411FB8}" destId="{E3115A0E-C6EA-4793-AAFE-6514652102E1}" srcOrd="0" destOrd="0" presId="urn:microsoft.com/office/officeart/2005/8/layout/matrix3"/>
    <dgm:cxn modelId="{67585E2E-5315-4D79-ADB2-3A79B0573124}" type="presParOf" srcId="{0A571DC9-1BEC-4CF3-A09E-4F5B93411FB8}" destId="{4537E59A-8397-42B6-9C1D-781297CC751C}" srcOrd="1" destOrd="0" presId="urn:microsoft.com/office/officeart/2005/8/layout/matrix3"/>
    <dgm:cxn modelId="{486CB5ED-3048-4376-890B-E8A6C96F8A5A}" type="presParOf" srcId="{0A571DC9-1BEC-4CF3-A09E-4F5B93411FB8}" destId="{34BC959F-7038-4C80-9499-489409631980}" srcOrd="2" destOrd="0" presId="urn:microsoft.com/office/officeart/2005/8/layout/matrix3"/>
    <dgm:cxn modelId="{3805E8D9-95B5-4107-96A7-96448AFF76E6}" type="presParOf" srcId="{0A571DC9-1BEC-4CF3-A09E-4F5B93411FB8}" destId="{B6B964E5-7157-41DF-A5F6-8327B7EDB200}" srcOrd="3" destOrd="0" presId="urn:microsoft.com/office/officeart/2005/8/layout/matrix3"/>
    <dgm:cxn modelId="{B9F02A98-E2D5-4B38-B4B4-AC7DF745D1F2}" type="presParOf" srcId="{0A571DC9-1BEC-4CF3-A09E-4F5B93411FB8}" destId="{609EE072-3D38-4748-96A2-C44FFEBEA9F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15A0E-C6EA-4793-AAFE-6514652102E1}">
      <dsp:nvSpPr>
        <dsp:cNvPr id="0" name=""/>
        <dsp:cNvSpPr/>
      </dsp:nvSpPr>
      <dsp:spPr>
        <a:xfrm>
          <a:off x="1343288" y="0"/>
          <a:ext cx="5033964" cy="503396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7E59A-8397-42B6-9C1D-781297CC751C}">
      <dsp:nvSpPr>
        <dsp:cNvPr id="0" name=""/>
        <dsp:cNvSpPr/>
      </dsp:nvSpPr>
      <dsp:spPr>
        <a:xfrm>
          <a:off x="1821515" y="478226"/>
          <a:ext cx="1963245" cy="196324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CSS</a:t>
          </a:r>
        </a:p>
      </dsp:txBody>
      <dsp:txXfrm>
        <a:off x="1917353" y="574064"/>
        <a:ext cx="1771569" cy="1771569"/>
      </dsp:txXfrm>
    </dsp:sp>
    <dsp:sp modelId="{34BC959F-7038-4C80-9499-489409631980}">
      <dsp:nvSpPr>
        <dsp:cNvPr id="0" name=""/>
        <dsp:cNvSpPr/>
      </dsp:nvSpPr>
      <dsp:spPr>
        <a:xfrm>
          <a:off x="3935780" y="478226"/>
          <a:ext cx="1963245" cy="1963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PHP</a:t>
          </a:r>
        </a:p>
      </dsp:txBody>
      <dsp:txXfrm>
        <a:off x="4031618" y="574064"/>
        <a:ext cx="1771569" cy="1771569"/>
      </dsp:txXfrm>
    </dsp:sp>
    <dsp:sp modelId="{B6B964E5-7157-41DF-A5F6-8327B7EDB200}">
      <dsp:nvSpPr>
        <dsp:cNvPr id="0" name=""/>
        <dsp:cNvSpPr/>
      </dsp:nvSpPr>
      <dsp:spPr>
        <a:xfrm>
          <a:off x="1821515" y="2592491"/>
          <a:ext cx="1963245" cy="196324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HTML</a:t>
          </a:r>
        </a:p>
      </dsp:txBody>
      <dsp:txXfrm>
        <a:off x="1917353" y="2688329"/>
        <a:ext cx="1771569" cy="1771569"/>
      </dsp:txXfrm>
    </dsp:sp>
    <dsp:sp modelId="{609EE072-3D38-4748-96A2-C44FFEBEA9F0}">
      <dsp:nvSpPr>
        <dsp:cNvPr id="0" name=""/>
        <dsp:cNvSpPr/>
      </dsp:nvSpPr>
      <dsp:spPr>
        <a:xfrm>
          <a:off x="3935780" y="2592491"/>
          <a:ext cx="1963245" cy="196324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Disciplina e Planejamento </a:t>
          </a:r>
          <a:endParaRPr lang="pt-BR" sz="2000" kern="1200" dirty="0"/>
        </a:p>
      </dsp:txBody>
      <dsp:txXfrm>
        <a:off x="4031618" y="2688329"/>
        <a:ext cx="1771569" cy="1771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20E7B0-ED49-4887-8DF8-BD8CC8FEEEEF}" type="datetime1">
              <a:rPr lang="pt-BR" smtClean="0"/>
              <a:t>22/11/2024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386A95-D0A4-44B9-98DA-3665758D8262}" type="slidenum">
              <a:rPr lang="pt-B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E24A8-1862-4461-B5B8-27A380DD730F}" type="datetime1">
              <a:rPr lang="pt-BR" smtClean="0"/>
              <a:pPr/>
              <a:t>22/11/2024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3821A9-1C31-4760-BDBC-9A0BA471B1B7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NOTA: Para substituir uma imagem, basta selecionar e excluí-la. Em seguida, utilizar o ícone Inserir Imagem para substituí-la por uma imagem de sua preferência.</a:t>
            </a:r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86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85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29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FF3EB-F9E7-8F6A-289D-EDDDB0AA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28E289-1359-48D5-EA75-CCE66DA9F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CDDD1D0-019E-B826-D23D-1334500B3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62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46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2" y="1643064"/>
            <a:ext cx="9144002" cy="2928936"/>
          </a:xfrm>
        </p:spPr>
        <p:txBody>
          <a:bodyPr rtlCol="0"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2413" y="4572000"/>
            <a:ext cx="9144000" cy="1066799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81BEB8-3A38-4BBA-9486-6CE4BEAF9D42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6F18C-1CC1-4C71-AB07-513A049CE2F5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81AE08-7FAC-4698-880E-24B2619E5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923212" y="1462088"/>
            <a:ext cx="3124201" cy="1966912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141413" y="685800"/>
            <a:ext cx="64770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1" y="3429000"/>
            <a:ext cx="3124201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9A355-C912-42A3-9D15-729330451E6D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923212" y="1643063"/>
            <a:ext cx="3124201" cy="277653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Retângulo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2" y="4423913"/>
            <a:ext cx="3124201" cy="1748287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51DF1C-ED17-4304-B8D0-4739489C767F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14" name="Espaço Reservado para o Número do Slide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D88B3-9B84-4609-BC81-627FF0D2D0AD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18612" y="685801"/>
            <a:ext cx="1828801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3" y="685800"/>
            <a:ext cx="79247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ECB8C-5AE0-461F-ACFD-3ACAE0B44A5B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2" y="4843464"/>
            <a:ext cx="9144002" cy="947736"/>
          </a:xfrm>
        </p:spPr>
        <p:txBody>
          <a:bodyPr rtlCol="0"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8" name="Retângulo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7" name="Retângulo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Imagem 10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Retângulo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Espaço Reservado para Imagem 10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53FCA-C966-462F-8D60-40968B8590CA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Alternativ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4843464"/>
            <a:ext cx="9144002" cy="947736"/>
          </a:xfrm>
        </p:spPr>
        <p:txBody>
          <a:bodyPr rtlCol="0"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11" name="Espaço Reservado para Imagem 10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2" name="Espaço Reservado para Imagem 10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3" name="Espaço Reservado para Imagem 10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F8A6EF-7E35-47C6-A027-3976F9724344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B13A35-01B1-41F8-B50C-16A1493CFAD4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95612" y="319088"/>
            <a:ext cx="7670802" cy="1143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Retângulo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Espaço Reservado para Imagem 13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 rtlCol="0">
            <a:normAutofit/>
          </a:bodyPr>
          <a:lstStyle>
            <a:lvl1pPr marL="45720" indent="0" algn="ctr">
              <a:buNone/>
              <a:defRPr sz="16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995612" y="1643063"/>
            <a:ext cx="7670802" cy="4529137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9289C-3446-486A-B046-5FD60FBFE0A6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643064"/>
            <a:ext cx="9144002" cy="2928936"/>
          </a:xfrm>
        </p:spPr>
        <p:txBody>
          <a:bodyPr rtlCol="0"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4572000"/>
            <a:ext cx="9144000" cy="1066799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BE642F-A661-4DF0-B007-A02D74B1AE26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522412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5854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DA1D2-F1C4-4B7F-A5C9-8991BBFB55F3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52241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52241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585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585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8F3004-0752-4A8C-BB97-3D1F992963F2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1BFE41-9286-41B7-B8B5-6E5ED30B9107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pt-BR" noProof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3E71272-3BA6-46D6-A2F4-38D71B833A99}" type="datetime1">
              <a:rPr lang="pt-BR" noProof="0" smtClean="0"/>
              <a:t>23/11/2024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25A965E-3C11-4F28-82DC-E30D63FAC4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globo.globo.com/saude/cozinhar-em-casa-ajuda-diminuir-ansiedade-durante-pandemia-de-covid-19-25163199" TargetMode="External"/><Relationship Id="rId7" Type="http://schemas.openxmlformats.org/officeDocument/2006/relationships/hyperlink" Target="https://www.myfridgefood.com/" TargetMode="External"/><Relationship Id="rId2" Type="http://schemas.openxmlformats.org/officeDocument/2006/relationships/hyperlink" Target="ABRASEL.%20O%20delivery%20antes%20e%20depois%20da%20pandemia.%20Revista%20Abrasel,%20dispon&#237;vel%20em:%20https:/abrasel.com.br/revista/mercado/delivery-pandemia/.%20Acesso%20em:%2026%20out.%202024.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upercook.com/" TargetMode="External"/><Relationship Id="rId5" Type="http://schemas.openxmlformats.org/officeDocument/2006/relationships/hyperlink" Target="https://www.fef.unicamp.br/fef/sites/uploads/deafa/qvaf/cultura_alimentarcompleto.pdf" TargetMode="External"/><Relationship Id="rId4" Type="http://schemas.openxmlformats.org/officeDocument/2006/relationships/hyperlink" Target="https://veja.abril.com.br/ciencia/habito-de-cozinhar-desenvolveu-o-cerebro-human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-1" y="4785520"/>
            <a:ext cx="12188825" cy="947736"/>
          </a:xfrm>
        </p:spPr>
        <p:txBody>
          <a:bodyPr rtlCol="0">
            <a:noAutofit/>
          </a:bodyPr>
          <a:lstStyle/>
          <a:p>
            <a:pPr rtl="0"/>
            <a:r>
              <a:rPr lang="pt-BR" sz="4100" dirty="0"/>
              <a:t>NO QUE ISSO VAI DAR?: </a:t>
            </a:r>
            <a:br>
              <a:rPr lang="pt-BR" sz="4800" dirty="0"/>
            </a:br>
            <a:r>
              <a:rPr lang="pt-BR" sz="2400" dirty="0"/>
              <a:t>SITE DE RECEITAS COM BUSCA POR INGREDIENTE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947736"/>
          </a:xfrm>
        </p:spPr>
        <p:txBody>
          <a:bodyPr rtlCol="0">
            <a:normAutofit/>
          </a:bodyPr>
          <a:lstStyle/>
          <a:p>
            <a:pPr rtl="0"/>
            <a:r>
              <a:rPr lang="pt-BR" sz="1500" dirty="0"/>
              <a:t>ALUNA: AMANDA VEIGA FURTADO</a:t>
            </a:r>
          </a:p>
          <a:p>
            <a:pPr rtl="0"/>
            <a:r>
              <a:rPr lang="pt-BR" sz="1500" dirty="0"/>
              <a:t>ORIENTADOR: NORTON BARROS GLASER</a:t>
            </a:r>
          </a:p>
        </p:txBody>
      </p:sp>
      <p:pic>
        <p:nvPicPr>
          <p:cNvPr id="7" name="Espaço Reservado para Imagem 6" descr="Cesto cheio de maçã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Espaço Reservado para Imagem 7" descr="Detalhes da canela em pau e maçãs ao lado da pilha de pratos e garfos na mesa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Espaço Reservado para Imagem 8" descr="Fatia de torta de maçã no prato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42AC6976-7D8A-2142-3556-D7A6AD6CA719}"/>
              </a:ext>
            </a:extLst>
          </p:cNvPr>
          <p:cNvGrpSpPr/>
          <p:nvPr/>
        </p:nvGrpSpPr>
        <p:grpSpPr>
          <a:xfrm>
            <a:off x="253432" y="213770"/>
            <a:ext cx="1175393" cy="637595"/>
            <a:chOff x="5559287" y="3824742"/>
            <a:chExt cx="1404731" cy="762000"/>
          </a:xfrm>
          <a:solidFill>
            <a:schemeClr val="bg1">
              <a:lumMod val="85000"/>
            </a:schemeClr>
          </a:solidFill>
        </p:grpSpPr>
        <p:sp>
          <p:nvSpPr>
            <p:cNvPr id="4" name="Retângulo Arredondado 24">
              <a:extLst>
                <a:ext uri="{FF2B5EF4-FFF2-40B4-BE49-F238E27FC236}">
                  <a16:creationId xmlns:a16="http://schemas.microsoft.com/office/drawing/2014/main" id="{589AEE0C-1ECA-F147-B4E3-FEB2A5874840}"/>
                </a:ext>
              </a:extLst>
            </p:cNvPr>
            <p:cNvSpPr/>
            <p:nvPr/>
          </p:nvSpPr>
          <p:spPr>
            <a:xfrm>
              <a:off x="5559287" y="3824742"/>
              <a:ext cx="1404731" cy="762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pt-BR" dirty="0"/>
            </a:p>
          </p:txBody>
        </p:sp>
        <p:pic>
          <p:nvPicPr>
            <p:cNvPr id="10" name="Imagem 9" descr="Logo_Versoes_colorido – Fatec Ipiranga">
              <a:extLst>
                <a:ext uri="{FF2B5EF4-FFF2-40B4-BE49-F238E27FC236}">
                  <a16:creationId xmlns:a16="http://schemas.microsoft.com/office/drawing/2014/main" id="{41E59F0B-3431-DECC-FE03-ABC203F73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062" y="3960568"/>
              <a:ext cx="1138570" cy="5168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0C8125E-6E58-A5FF-F5C5-89EAAC0A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065A743-3683-D034-245F-D82EB3D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DIAGRAMA CASO DE USO</a:t>
            </a:r>
          </a:p>
        </p:txBody>
      </p: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B3212478-4FF5-2763-AEDF-4F2748699713}"/>
              </a:ext>
            </a:extLst>
          </p:cNvPr>
          <p:cNvGrpSpPr/>
          <p:nvPr/>
        </p:nvGrpSpPr>
        <p:grpSpPr>
          <a:xfrm>
            <a:off x="360225" y="548680"/>
            <a:ext cx="11468374" cy="7791521"/>
            <a:chOff x="402446" y="782182"/>
            <a:chExt cx="11468374" cy="779152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FFB6F543-4E2D-4C7D-C6DA-855FC8A6ECD8}"/>
                </a:ext>
              </a:extLst>
            </p:cNvPr>
            <p:cNvGrpSpPr/>
            <p:nvPr/>
          </p:nvGrpSpPr>
          <p:grpSpPr>
            <a:xfrm>
              <a:off x="638465" y="1498353"/>
              <a:ext cx="853440" cy="1080120"/>
              <a:chOff x="-160020" y="0"/>
              <a:chExt cx="853440" cy="1080120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2298F947-AB48-DD27-1773-B41074879644}"/>
                  </a:ext>
                </a:extLst>
              </p:cNvPr>
              <p:cNvGrpSpPr/>
              <p:nvPr/>
            </p:nvGrpSpPr>
            <p:grpSpPr>
              <a:xfrm>
                <a:off x="-160020" y="0"/>
                <a:ext cx="853440" cy="1080120"/>
                <a:chOff x="-160020" y="0"/>
                <a:chExt cx="853440" cy="1080120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DE4EC6C4-B632-A570-28AD-BCB0B0BEBB4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33400" cy="733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3400" h="733425">
                      <a:moveTo>
                        <a:pt x="0" y="0"/>
                      </a:moveTo>
                      <a:lnTo>
                        <a:pt x="533400" y="0"/>
                      </a:lnTo>
                      <a:lnTo>
                        <a:pt x="533400" y="733425"/>
                      </a:lnTo>
                      <a:lnTo>
                        <a:pt x="0" y="7334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13335">
                  <a:solidFill>
                    <a:srgbClr val="000000">
                      <a:alpha val="0"/>
                    </a:srgbClr>
                  </a:solidFill>
                  <a:prstDash val="solid"/>
                  <a:miter/>
                </a:ln>
              </p:spPr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F6DBECBC-371A-A988-2BA4-30126B1C76D7}"/>
                    </a:ext>
                  </a:extLst>
                </p:cNvPr>
                <p:cNvSpPr/>
                <p:nvPr/>
              </p:nvSpPr>
              <p:spPr>
                <a:xfrm>
                  <a:off x="-160020" y="888529"/>
                  <a:ext cx="853440" cy="19159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ts val="1627"/>
                    </a:lnSpc>
                    <a:extLst/>
                  </a:pPr>
                  <a:r>
                    <a:rPr lang="pt-BR" sz="1293" b="1" i="0" dirty="0">
                      <a:solidFill>
                        <a:schemeClr val="accent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USUÁRIO</a:t>
                  </a:r>
                  <a:endParaRPr sz="1293" b="1" i="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orma Livre: Forma 23">
                  <a:extLst>
                    <a:ext uri="{FF2B5EF4-FFF2-40B4-BE49-F238E27FC236}">
                      <a16:creationId xmlns:a16="http://schemas.microsoft.com/office/drawing/2014/main" id="{06406A4B-92E3-3335-FA73-3690D6F261D5}"/>
                    </a:ext>
                  </a:extLst>
                </p:cNvPr>
                <p:cNvSpPr/>
                <p:nvPr/>
              </p:nvSpPr>
              <p:spPr>
                <a:xfrm>
                  <a:off x="146685" y="0"/>
                  <a:ext cx="240029" cy="2400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0029" h="240029">
                      <a:moveTo>
                        <a:pt x="240029" y="120014"/>
                      </a:moveTo>
                      <a:cubicBezTo>
                        <a:pt x="240029" y="186297"/>
                        <a:pt x="186297" y="240029"/>
                        <a:pt x="120014" y="240029"/>
                      </a:cubicBezTo>
                      <a:cubicBezTo>
                        <a:pt x="53732" y="240029"/>
                        <a:pt x="0" y="186297"/>
                        <a:pt x="0" y="120014"/>
                      </a:cubicBezTo>
                      <a:cubicBezTo>
                        <a:pt x="0" y="53732"/>
                        <a:pt x="53732" y="0"/>
                        <a:pt x="120014" y="0"/>
                      </a:cubicBezTo>
                      <a:cubicBezTo>
                        <a:pt x="186297" y="0"/>
                        <a:pt x="240029" y="53732"/>
                        <a:pt x="240029" y="120014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</p:sp>
            <p:sp>
              <p:nvSpPr>
                <p:cNvPr id="25" name="Forma Livre: Forma 24">
                  <a:extLst>
                    <a:ext uri="{FF2B5EF4-FFF2-40B4-BE49-F238E27FC236}">
                      <a16:creationId xmlns:a16="http://schemas.microsoft.com/office/drawing/2014/main" id="{EE5996DB-A80D-A13B-EC34-0E0BA15F996C}"/>
                    </a:ext>
                  </a:extLst>
                </p:cNvPr>
                <p:cNvSpPr/>
                <p:nvPr/>
              </p:nvSpPr>
              <p:spPr>
                <a:xfrm>
                  <a:off x="266700" y="240029"/>
                  <a:ext cx="0" cy="2400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40029">
                      <a:moveTo>
                        <a:pt x="0" y="0"/>
                      </a:moveTo>
                      <a:lnTo>
                        <a:pt x="0" y="240029"/>
                      </a:lnTo>
                    </a:path>
                  </a:pathLst>
                </a:cu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B74A4408-F039-EA8D-9E00-9795E9150B64}"/>
                    </a:ext>
                  </a:extLst>
                </p:cNvPr>
                <p:cNvSpPr/>
                <p:nvPr/>
              </p:nvSpPr>
              <p:spPr>
                <a:xfrm>
                  <a:off x="80010" y="330041"/>
                  <a:ext cx="37338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3380">
                      <a:moveTo>
                        <a:pt x="0" y="0"/>
                      </a:moveTo>
                      <a:lnTo>
                        <a:pt x="373380" y="0"/>
                      </a:lnTo>
                    </a:path>
                  </a:pathLst>
                </a:cu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FEF3CEB-9D5E-2F87-9F5D-A6979D194DEE}"/>
                    </a:ext>
                  </a:extLst>
                </p:cNvPr>
                <p:cNvSpPr/>
                <p:nvPr/>
              </p:nvSpPr>
              <p:spPr>
                <a:xfrm>
                  <a:off x="80010" y="480059"/>
                  <a:ext cx="186690" cy="2533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690" h="253364">
                      <a:moveTo>
                        <a:pt x="186690" y="0"/>
                      </a:moveTo>
                      <a:lnTo>
                        <a:pt x="0" y="253364"/>
                      </a:lnTo>
                    </a:path>
                  </a:pathLst>
                </a:cu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A18D9362-A5CE-69AB-3335-611D894DF656}"/>
                    </a:ext>
                  </a:extLst>
                </p:cNvPr>
                <p:cNvSpPr/>
                <p:nvPr/>
              </p:nvSpPr>
              <p:spPr>
                <a:xfrm>
                  <a:off x="266700" y="480059"/>
                  <a:ext cx="186690" cy="2533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690" h="253364">
                      <a:moveTo>
                        <a:pt x="0" y="0"/>
                      </a:moveTo>
                      <a:lnTo>
                        <a:pt x="186690" y="253364"/>
                      </a:lnTo>
                    </a:path>
                  </a:pathLst>
                </a:cu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159B109-A718-E2E1-DCBD-621FE249F87E}"/>
                </a:ext>
              </a:extLst>
            </p:cNvPr>
            <p:cNvGrpSpPr/>
            <p:nvPr/>
          </p:nvGrpSpPr>
          <p:grpSpPr>
            <a:xfrm>
              <a:off x="402446" y="5508945"/>
              <a:ext cx="1512167" cy="1075096"/>
              <a:chOff x="-489384" y="0"/>
              <a:chExt cx="1512167" cy="1075096"/>
            </a:xfrm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29EF99D9-7982-4C26-5777-0BBAB47E0DEE}"/>
                  </a:ext>
                </a:extLst>
              </p:cNvPr>
              <p:cNvGrpSpPr/>
              <p:nvPr/>
            </p:nvGrpSpPr>
            <p:grpSpPr>
              <a:xfrm>
                <a:off x="-489384" y="0"/>
                <a:ext cx="1512167" cy="1075096"/>
                <a:chOff x="-489384" y="0"/>
                <a:chExt cx="1512167" cy="1075096"/>
              </a:xfrm>
            </p:grpSpPr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0E1E6BF8-277A-3A32-D9E6-2665F30DB58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33400" cy="733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3400" h="733425">
                      <a:moveTo>
                        <a:pt x="0" y="0"/>
                      </a:moveTo>
                      <a:lnTo>
                        <a:pt x="533400" y="0"/>
                      </a:lnTo>
                      <a:lnTo>
                        <a:pt x="533400" y="733425"/>
                      </a:lnTo>
                      <a:lnTo>
                        <a:pt x="0" y="7334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13335">
                  <a:solidFill>
                    <a:srgbClr val="000000">
                      <a:alpha val="0"/>
                    </a:srgbClr>
                  </a:solidFill>
                  <a:prstDash val="solid"/>
                  <a:miter/>
                </a:ln>
              </p:spPr>
            </p:sp>
            <p:sp>
              <p:nvSpPr>
                <p:cNvPr id="41" name="Retângulo 40">
                  <a:extLst>
                    <a:ext uri="{FF2B5EF4-FFF2-40B4-BE49-F238E27FC236}">
                      <a16:creationId xmlns:a16="http://schemas.microsoft.com/office/drawing/2014/main" id="{AB3842F0-5929-C355-5994-9FF2DE07F408}"/>
                    </a:ext>
                  </a:extLst>
                </p:cNvPr>
                <p:cNvSpPr/>
                <p:nvPr/>
              </p:nvSpPr>
              <p:spPr>
                <a:xfrm>
                  <a:off x="-489384" y="883440"/>
                  <a:ext cx="1512167" cy="191656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ts val="1627"/>
                    </a:lnSpc>
                    <a:extLst/>
                  </a:pPr>
                  <a:r>
                    <a:rPr lang="pt-BR" sz="1293" b="1" i="0" dirty="0">
                      <a:solidFill>
                        <a:schemeClr val="accent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ADMINISTRADOR</a:t>
                  </a:r>
                  <a:endParaRPr sz="1293" b="1" i="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Forma Livre: Forma 41">
                  <a:extLst>
                    <a:ext uri="{FF2B5EF4-FFF2-40B4-BE49-F238E27FC236}">
                      <a16:creationId xmlns:a16="http://schemas.microsoft.com/office/drawing/2014/main" id="{CB67EE67-8BD9-FF24-FDEA-AF3651097AB0}"/>
                    </a:ext>
                  </a:extLst>
                </p:cNvPr>
                <p:cNvSpPr/>
                <p:nvPr/>
              </p:nvSpPr>
              <p:spPr>
                <a:xfrm>
                  <a:off x="146685" y="0"/>
                  <a:ext cx="240029" cy="2400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0029" h="240029">
                      <a:moveTo>
                        <a:pt x="240029" y="120014"/>
                      </a:moveTo>
                      <a:cubicBezTo>
                        <a:pt x="240029" y="186297"/>
                        <a:pt x="186297" y="240029"/>
                        <a:pt x="120014" y="240029"/>
                      </a:cubicBezTo>
                      <a:cubicBezTo>
                        <a:pt x="53732" y="240029"/>
                        <a:pt x="0" y="186297"/>
                        <a:pt x="0" y="120014"/>
                      </a:cubicBezTo>
                      <a:cubicBezTo>
                        <a:pt x="0" y="53732"/>
                        <a:pt x="53732" y="0"/>
                        <a:pt x="120014" y="0"/>
                      </a:cubicBezTo>
                      <a:cubicBezTo>
                        <a:pt x="186297" y="0"/>
                        <a:pt x="240029" y="53732"/>
                        <a:pt x="240029" y="120014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</p:sp>
            <p:sp>
              <p:nvSpPr>
                <p:cNvPr id="43" name="Forma Livre: Forma 42">
                  <a:extLst>
                    <a:ext uri="{FF2B5EF4-FFF2-40B4-BE49-F238E27FC236}">
                      <a16:creationId xmlns:a16="http://schemas.microsoft.com/office/drawing/2014/main" id="{7EDC5B38-2276-A647-2427-3E0B560FA417}"/>
                    </a:ext>
                  </a:extLst>
                </p:cNvPr>
                <p:cNvSpPr/>
                <p:nvPr/>
              </p:nvSpPr>
              <p:spPr>
                <a:xfrm>
                  <a:off x="266700" y="240029"/>
                  <a:ext cx="0" cy="2400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40029">
                      <a:moveTo>
                        <a:pt x="0" y="0"/>
                      </a:moveTo>
                      <a:lnTo>
                        <a:pt x="0" y="240029"/>
                      </a:lnTo>
                    </a:path>
                  </a:pathLst>
                </a:cu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DD070301-C7C6-AB5E-0C56-743BCBB5D82F}"/>
                    </a:ext>
                  </a:extLst>
                </p:cNvPr>
                <p:cNvSpPr/>
                <p:nvPr/>
              </p:nvSpPr>
              <p:spPr>
                <a:xfrm>
                  <a:off x="80010" y="330041"/>
                  <a:ext cx="37338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3380">
                      <a:moveTo>
                        <a:pt x="0" y="0"/>
                      </a:moveTo>
                      <a:lnTo>
                        <a:pt x="373380" y="0"/>
                      </a:lnTo>
                    </a:path>
                  </a:pathLst>
                </a:cu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BDC1B1BC-907E-62E0-46E4-D98618A8E8FD}"/>
                    </a:ext>
                  </a:extLst>
                </p:cNvPr>
                <p:cNvSpPr/>
                <p:nvPr/>
              </p:nvSpPr>
              <p:spPr>
                <a:xfrm>
                  <a:off x="80010" y="480059"/>
                  <a:ext cx="186690" cy="2533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690" h="253364">
                      <a:moveTo>
                        <a:pt x="186690" y="0"/>
                      </a:moveTo>
                      <a:lnTo>
                        <a:pt x="0" y="253364"/>
                      </a:lnTo>
                    </a:path>
                  </a:pathLst>
                </a:cu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Forma Livre: Forma 45">
                  <a:extLst>
                    <a:ext uri="{FF2B5EF4-FFF2-40B4-BE49-F238E27FC236}">
                      <a16:creationId xmlns:a16="http://schemas.microsoft.com/office/drawing/2014/main" id="{DA0FBAE5-4A5F-BE1F-8008-5F70922610B8}"/>
                    </a:ext>
                  </a:extLst>
                </p:cNvPr>
                <p:cNvSpPr/>
                <p:nvPr/>
              </p:nvSpPr>
              <p:spPr>
                <a:xfrm>
                  <a:off x="266700" y="480059"/>
                  <a:ext cx="186690" cy="2533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690" h="253364">
                      <a:moveTo>
                        <a:pt x="0" y="0"/>
                      </a:moveTo>
                      <a:lnTo>
                        <a:pt x="186690" y="253364"/>
                      </a:lnTo>
                    </a:path>
                  </a:pathLst>
                </a:cu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pt-BR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" name="Arco 8">
              <a:extLst>
                <a:ext uri="{FF2B5EF4-FFF2-40B4-BE49-F238E27FC236}">
                  <a16:creationId xmlns:a16="http://schemas.microsoft.com/office/drawing/2014/main" id="{A49CEE83-8CC9-BB60-6D07-6E257337233D}"/>
                </a:ext>
              </a:extLst>
            </p:cNvPr>
            <p:cNvSpPr/>
            <p:nvPr/>
          </p:nvSpPr>
          <p:spPr>
            <a:xfrm rot="14779388">
              <a:off x="-763500" y="2383325"/>
              <a:ext cx="7791521" cy="4589236"/>
            </a:xfrm>
            <a:prstGeom prst="arc">
              <a:avLst>
                <a:gd name="adj1" fmla="val 16200000"/>
                <a:gd name="adj2" fmla="val 20791794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D40ABE7C-CB48-AC61-011F-E012025AF2DB}"/>
                </a:ext>
              </a:extLst>
            </p:cNvPr>
            <p:cNvSpPr/>
            <p:nvPr/>
          </p:nvSpPr>
          <p:spPr>
            <a:xfrm rot="1962646">
              <a:off x="805921" y="1647909"/>
              <a:ext cx="180000" cy="1440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A74187-0834-AB31-F7F2-B37F6F86D51B}"/>
                </a:ext>
              </a:extLst>
            </p:cNvPr>
            <p:cNvSpPr/>
            <p:nvPr/>
          </p:nvSpPr>
          <p:spPr>
            <a:xfrm>
              <a:off x="2189084" y="6062041"/>
              <a:ext cx="4464000" cy="52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[RF008] – BANIR USUÁRIOS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ctr"/>
              <a:endParaRPr lang="pt-BR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A416F67-AEFC-A140-8BFA-48B96BBC1E77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167829" y="5978589"/>
              <a:ext cx="1021255" cy="34445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23BB899-8A77-663C-2201-2C64BB426A42}"/>
                </a:ext>
              </a:extLst>
            </p:cNvPr>
            <p:cNvSpPr/>
            <p:nvPr/>
          </p:nvSpPr>
          <p:spPr>
            <a:xfrm>
              <a:off x="2189084" y="5381436"/>
              <a:ext cx="4464000" cy="52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400"/>
                </a:spcBef>
                <a:spcAft>
                  <a:spcPts val="1400"/>
                </a:spcAft>
              </a:pPr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&lt;&lt;CRUD&gt;&gt; [RF004] – CONSULTAR RECEITAS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4C21986-B1B3-ED0A-95E1-E28C989BB68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1278544" y="5594033"/>
              <a:ext cx="910540" cy="4840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D78A123-9904-5BBA-4909-E2BF49687E1E}"/>
                </a:ext>
              </a:extLst>
            </p:cNvPr>
            <p:cNvSpPr/>
            <p:nvPr/>
          </p:nvSpPr>
          <p:spPr>
            <a:xfrm>
              <a:off x="7379963" y="5381436"/>
              <a:ext cx="4464000" cy="52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400"/>
                </a:spcBef>
                <a:spcAft>
                  <a:spcPts val="1400"/>
                </a:spcAft>
              </a:pPr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[RF007] – DELETAR RECEITA PELO ADMINISTRADOR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7179182D-4F42-D003-B5F5-9E6BC9FB7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067" y="3025272"/>
              <a:ext cx="0" cy="43204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4014D4-AE9F-362C-3AB8-9C10355C289A}"/>
                </a:ext>
              </a:extLst>
            </p:cNvPr>
            <p:cNvSpPr txBox="1"/>
            <p:nvPr/>
          </p:nvSpPr>
          <p:spPr>
            <a:xfrm>
              <a:off x="6393067" y="2975319"/>
              <a:ext cx="1087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extend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C6348A6-3162-C96A-6866-8179C235A69B}"/>
                </a:ext>
              </a:extLst>
            </p:cNvPr>
            <p:cNvSpPr/>
            <p:nvPr/>
          </p:nvSpPr>
          <p:spPr>
            <a:xfrm>
              <a:off x="7379963" y="4700831"/>
              <a:ext cx="4464000" cy="52200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400"/>
                </a:spcBef>
                <a:spcAft>
                  <a:spcPts val="1400"/>
                </a:spcAft>
              </a:pPr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[RF012] –  CALCULAR PORÇÃO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9" name="Conector: Angulado 18">
              <a:extLst>
                <a:ext uri="{FF2B5EF4-FFF2-40B4-BE49-F238E27FC236}">
                  <a16:creationId xmlns:a16="http://schemas.microsoft.com/office/drawing/2014/main" id="{EC873834-F9EB-B76F-1F06-9BBBA22CF70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3300" y="3208203"/>
              <a:ext cx="2383358" cy="1123899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994B32C4-132F-27E7-6931-1C89E3E7A337}"/>
                </a:ext>
              </a:extLst>
            </p:cNvPr>
            <p:cNvSpPr/>
            <p:nvPr/>
          </p:nvSpPr>
          <p:spPr>
            <a:xfrm>
              <a:off x="2189084" y="4700831"/>
              <a:ext cx="4464000" cy="52200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400"/>
                </a:spcBef>
                <a:spcAft>
                  <a:spcPts val="1400"/>
                </a:spcAft>
              </a:pPr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[RF011] – VER CATEGORIAS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179094F5-FDA0-5F36-2A42-E318D0FFB1C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28745" y="202174"/>
              <a:ext cx="2722734" cy="7474164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4725B9D0-5E8E-EC15-C9AA-CB4B9A9C9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7193" y="5193495"/>
              <a:ext cx="0" cy="10800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4B88D5-489F-55D6-894B-64A5CD6A219C}"/>
                </a:ext>
              </a:extLst>
            </p:cNvPr>
            <p:cNvSpPr/>
            <p:nvPr/>
          </p:nvSpPr>
          <p:spPr>
            <a:xfrm>
              <a:off x="7379963" y="4020226"/>
              <a:ext cx="4464000" cy="52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  <a:p>
              <a:pPr algn="ctr"/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[RF010] – EDITAR E DELETAR RECEITAS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ctr"/>
              <a:endParaRPr lang="pt-BR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C6732EB-EDDC-B7E3-9DB0-8D49CDFFE1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9349" y="4509120"/>
              <a:ext cx="3956" cy="112409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C62D1B52-3359-60A7-58B4-0873E9C9DCD0}"/>
                </a:ext>
              </a:extLst>
            </p:cNvPr>
            <p:cNvSpPr/>
            <p:nvPr/>
          </p:nvSpPr>
          <p:spPr>
            <a:xfrm>
              <a:off x="2189084" y="4020226"/>
              <a:ext cx="4464000" cy="52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400"/>
                </a:spcBef>
                <a:spcAft>
                  <a:spcPts val="1400"/>
                </a:spcAft>
              </a:pPr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[RF009] – SUGERIR INGREDIENTE OU CATEGORIA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6DF17DF-C05D-3A11-42FD-0427705A8B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3602" y="2867899"/>
              <a:ext cx="1702753" cy="1123899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475FA02D-881C-0576-89AB-3F196E8FF69B}"/>
                </a:ext>
              </a:extLst>
            </p:cNvPr>
            <p:cNvSpPr/>
            <p:nvPr/>
          </p:nvSpPr>
          <p:spPr>
            <a:xfrm>
              <a:off x="2189084" y="3339621"/>
              <a:ext cx="4464000" cy="52200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400"/>
                </a:spcBef>
                <a:spcAft>
                  <a:spcPts val="1400"/>
                </a:spcAft>
              </a:pPr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[RF005] – INTERAGIR COM RECEITA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DE1ED5AA-9351-A544-D012-82E623A9FF21}"/>
                </a:ext>
              </a:extLst>
            </p:cNvPr>
            <p:cNvSpPr/>
            <p:nvPr/>
          </p:nvSpPr>
          <p:spPr>
            <a:xfrm>
              <a:off x="2181471" y="2659016"/>
              <a:ext cx="4464000" cy="52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400"/>
                </a:spcBef>
                <a:spcAft>
                  <a:spcPts val="1400"/>
                </a:spcAft>
              </a:pPr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&lt;&lt;CRUD&gt;&gt; [RF004] – CONSULTAR RECEITAS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F46AFF92-7026-613A-5B17-F4EFEC9A1D64}"/>
                </a:ext>
              </a:extLst>
            </p:cNvPr>
            <p:cNvSpPr/>
            <p:nvPr/>
          </p:nvSpPr>
          <p:spPr>
            <a:xfrm>
              <a:off x="7379963" y="3339621"/>
              <a:ext cx="4464000" cy="52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400"/>
                </a:spcBef>
                <a:spcAft>
                  <a:spcPts val="1400"/>
                </a:spcAft>
              </a:pPr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[RF006] – POSTAR RECEITA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51C75838-B52A-1789-86DD-CDD35F909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305" y="3831021"/>
              <a:ext cx="0" cy="12253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E5A6FEB0-AD2A-A6D2-0309-3B00EBB3EE18}"/>
                </a:ext>
              </a:extLst>
            </p:cNvPr>
            <p:cNvSpPr/>
            <p:nvPr/>
          </p:nvSpPr>
          <p:spPr>
            <a:xfrm>
              <a:off x="7379963" y="2659016"/>
              <a:ext cx="4464000" cy="52200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400"/>
                </a:spcBef>
                <a:spcAft>
                  <a:spcPts val="1400"/>
                </a:spcAft>
              </a:pPr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[RF003] – RECUPERAR CONTA</a:t>
              </a:r>
              <a:endParaRPr lang="pt-BR" sz="1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3849DD30-119E-4E2D-4C2F-B218690486F9}"/>
                </a:ext>
              </a:extLst>
            </p:cNvPr>
            <p:cNvSpPr txBox="1"/>
            <p:nvPr/>
          </p:nvSpPr>
          <p:spPr>
            <a:xfrm>
              <a:off x="6578322" y="5364428"/>
              <a:ext cx="1087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extend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FC6E5EBD-4B00-AA08-943D-58F5FAA752B4}"/>
                </a:ext>
              </a:extLst>
            </p:cNvPr>
            <p:cNvCxnSpPr>
              <a:cxnSpLocks/>
              <a:stCxn id="14" idx="2"/>
              <a:endCxn id="17" idx="6"/>
            </p:cNvCxnSpPr>
            <p:nvPr/>
          </p:nvCxnSpPr>
          <p:spPr>
            <a:xfrm flipH="1">
              <a:off x="6653084" y="5642436"/>
              <a:ext cx="726879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: Angulado 93">
              <a:extLst>
                <a:ext uri="{FF2B5EF4-FFF2-40B4-BE49-F238E27FC236}">
                  <a16:creationId xmlns:a16="http://schemas.microsoft.com/office/drawing/2014/main" id="{BF3E3F5E-1CE2-81C5-918C-0BB69F1A2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029" y="2245066"/>
              <a:ext cx="1122178" cy="7187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: Angulado 95">
              <a:extLst>
                <a:ext uri="{FF2B5EF4-FFF2-40B4-BE49-F238E27FC236}">
                  <a16:creationId xmlns:a16="http://schemas.microsoft.com/office/drawing/2014/main" id="{77317E23-FD58-38C1-84AD-E29790E6A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29" y="2890370"/>
              <a:ext cx="1130400" cy="701852"/>
            </a:xfrm>
            <a:prstGeom prst="bentConnector3">
              <a:avLst>
                <a:gd name="adj1" fmla="val -33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F00488B-8C7D-2EA4-134C-D1235379D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849" y="3150482"/>
              <a:ext cx="0" cy="10730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DB40B373-63C2-0A13-BE17-1ED4E038715B}"/>
                </a:ext>
              </a:extLst>
            </p:cNvPr>
            <p:cNvSpPr/>
            <p:nvPr/>
          </p:nvSpPr>
          <p:spPr>
            <a:xfrm>
              <a:off x="2179762" y="1978411"/>
              <a:ext cx="4464000" cy="52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400"/>
                </a:spcBef>
                <a:spcAft>
                  <a:spcPts val="1400"/>
                </a:spcAft>
              </a:pPr>
              <a:r>
                <a:rPr lang="pt-BR" sz="11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[RF001] – REGISTRA E MANTEM PERFIL DE ACESSO AO USUÁRIO</a:t>
              </a:r>
              <a:endParaRPr lang="pt-BR" sz="11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BC51173-631D-D5BB-6C49-BD185A5E02FE}"/>
                </a:ext>
              </a:extLst>
            </p:cNvPr>
            <p:cNvSpPr/>
            <p:nvPr/>
          </p:nvSpPr>
          <p:spPr>
            <a:xfrm>
              <a:off x="7406820" y="1978411"/>
              <a:ext cx="4464000" cy="52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400"/>
                </a:spcBef>
                <a:spcAft>
                  <a:spcPts val="1400"/>
                </a:spcAft>
              </a:pPr>
              <a:r>
                <a:rPr lang="pt-BR" sz="105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[RF002] – LOGAR</a:t>
              </a:r>
              <a:endParaRPr lang="pt-BR" sz="105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6E1AF496-CAC8-F020-256A-1E3C008BC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021" y="2472472"/>
              <a:ext cx="0" cy="8686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: Angulado 129">
              <a:extLst>
                <a:ext uri="{FF2B5EF4-FFF2-40B4-BE49-F238E27FC236}">
                  <a16:creationId xmlns:a16="http://schemas.microsoft.com/office/drawing/2014/main" id="{89E28510-3619-9FB7-DBAA-B768562E2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18" y="2559332"/>
              <a:ext cx="6920903" cy="2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: Angulado 149">
              <a:extLst>
                <a:ext uri="{FF2B5EF4-FFF2-40B4-BE49-F238E27FC236}">
                  <a16:creationId xmlns:a16="http://schemas.microsoft.com/office/drawing/2014/main" id="{2EDCC886-83F1-3488-DDCF-3673DBEC1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184" y="3255781"/>
              <a:ext cx="7477665" cy="38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: Angulado 151">
              <a:extLst>
                <a:ext uri="{FF2B5EF4-FFF2-40B4-BE49-F238E27FC236}">
                  <a16:creationId xmlns:a16="http://schemas.microsoft.com/office/drawing/2014/main" id="{86181EC9-38AF-E228-3588-886023B4A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356" y="3953554"/>
              <a:ext cx="7477665" cy="38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: Angulado 152">
              <a:extLst>
                <a:ext uri="{FF2B5EF4-FFF2-40B4-BE49-F238E27FC236}">
                  <a16:creationId xmlns:a16="http://schemas.microsoft.com/office/drawing/2014/main" id="{782889C6-F053-2FE5-9C66-B271A58E3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528" y="4619980"/>
              <a:ext cx="7477665" cy="38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Espaço Reservado para Número de Slide 155">
            <a:extLst>
              <a:ext uri="{FF2B5EF4-FFF2-40B4-BE49-F238E27FC236}">
                <a16:creationId xmlns:a16="http://schemas.microsoft.com/office/drawing/2014/main" id="{995D4CBC-335B-CAD1-6547-0032F1C0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042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33253-535E-0BCD-EAF7-1A5BD9766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EE07E-3F8D-60E4-1554-D0A49E73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700" dirty="0"/>
              <a:t>NOSSO PROCESSO</a:t>
            </a:r>
            <a:endParaRPr lang="pt-BR" sz="27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9EA37A-8BF3-EAF3-0721-C702E69C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11</a:t>
            </a:fld>
            <a:endParaRPr lang="pt-BR" noProof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5810EE-C045-AFF4-1FEC-033C6282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1898538"/>
            <a:ext cx="9163340" cy="40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700" dirty="0"/>
              <a:t>L</a:t>
            </a:r>
            <a:r>
              <a:rPr lang="en" sz="2700" dirty="0"/>
              <a:t>IÇÕES APRENDIDAS</a:t>
            </a:r>
            <a:endParaRPr lang="pt-BR" sz="27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A159F5-B453-4B8C-8A8E-63B778FD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12</a:t>
            </a:fld>
            <a:endParaRPr lang="pt-BR" noProof="0" dirty="0"/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D18B9784-D8B1-00B2-815F-02A3CEA0A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396617"/>
              </p:ext>
            </p:extLst>
          </p:nvPr>
        </p:nvGraphicFramePr>
        <p:xfrm>
          <a:off x="2234141" y="1275356"/>
          <a:ext cx="7720542" cy="503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73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DF186-41BB-8EF9-4B2B-C9D98372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IMPLEMENTAÇÕES FUTURAS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12992-0683-90DC-AADF-C267FDD9C8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Recuperação de contas de usuários;  </a:t>
            </a:r>
          </a:p>
          <a:p>
            <a:r>
              <a:rPr lang="pt-BR" sz="1800" dirty="0"/>
              <a:t>Funcionalidade para favoritar receitas;  </a:t>
            </a:r>
          </a:p>
          <a:p>
            <a:r>
              <a:rPr lang="pt-BR" sz="1800" dirty="0"/>
              <a:t>Possibilidade de denunciar receitas ao administrador;  </a:t>
            </a:r>
          </a:p>
          <a:p>
            <a:r>
              <a:rPr lang="pt-BR" sz="1800" dirty="0"/>
              <a:t>Adição de comentários às receitas; </a:t>
            </a:r>
          </a:p>
          <a:p>
            <a:r>
              <a:rPr lang="pt-BR" sz="1800" dirty="0"/>
              <a:t>Visualização de receitas por categoria (ex.: Culinária Portuguesa, Sem Lactose);</a:t>
            </a:r>
          </a:p>
          <a:p>
            <a:r>
              <a:rPr lang="pt-BR" sz="1800" dirty="0"/>
              <a:t>Cálculo de porções alternativas, como metade ou o dobro da quantidade original, ajustando automaticamente os ingredientes;</a:t>
            </a:r>
          </a:p>
          <a:p>
            <a:r>
              <a:rPr lang="pt-BR" sz="1800" dirty="0"/>
              <a:t>Expansão do registro no banco de dados para incluir mais opções como ingredientes e categorias.</a:t>
            </a:r>
          </a:p>
          <a:p>
            <a:endParaRPr lang="pt-BR" sz="18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B33906-E6D9-EB0A-5220-82C424DDCF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Integração com redes sociais para compartilhamento direto;</a:t>
            </a:r>
          </a:p>
          <a:p>
            <a:r>
              <a:rPr lang="pt-BR" sz="1800" dirty="0"/>
              <a:t>Pesquisa dinâmica no campo </a:t>
            </a:r>
            <a:r>
              <a:rPr lang="en-US" sz="1800" dirty="0"/>
              <a:t>select</a:t>
            </a:r>
            <a:r>
              <a:rPr lang="pt-BR" sz="1800" dirty="0"/>
              <a:t> agiliza a busca por ingredientes, permitindo filtrar pelo nome e melhorando a experiência do usuário.</a:t>
            </a:r>
          </a:p>
          <a:p>
            <a:r>
              <a:rPr lang="pt-BR" sz="1800" dirty="0"/>
              <a:t>Uma tela inicia dinâmica e atrativa com cards com links para as existentes funcionalidades do site.</a:t>
            </a:r>
          </a:p>
          <a:p>
            <a:endParaRPr lang="pt-BR" sz="18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558DE0-EDC3-F93A-186F-F4D3639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88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8F51-C7A5-E94E-DFDD-B8C8D2B7F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0BADF-22E7-D146-2DAC-6D23B45A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428" y="1647376"/>
            <a:ext cx="3283768" cy="2776537"/>
          </a:xfrm>
        </p:spPr>
        <p:txBody>
          <a:bodyPr rtlCol="0">
            <a:normAutofit/>
          </a:bodyPr>
          <a:lstStyle/>
          <a:p>
            <a:pPr rtl="0"/>
            <a:r>
              <a:rPr lang="en" sz="2700" dirty="0"/>
              <a:t>VAMOS AS FUNCIONALIDADE</a:t>
            </a:r>
            <a:r>
              <a:rPr lang="pt-BR" sz="2700" dirty="0"/>
              <a:t>S</a:t>
            </a:r>
            <a:r>
              <a:rPr lang="en" sz="2700" dirty="0"/>
              <a:t>:</a:t>
            </a:r>
            <a:endParaRPr lang="pt-BR" sz="2700" dirty="0"/>
          </a:p>
        </p:txBody>
      </p:sp>
      <p:pic>
        <p:nvPicPr>
          <p:cNvPr id="5" name="Espaço Reservado para Imagem 4" descr="Fatia de torta de maçã no prato">
            <a:extLst>
              <a:ext uri="{FF2B5EF4-FFF2-40B4-BE49-F238E27FC236}">
                <a16:creationId xmlns:a16="http://schemas.microsoft.com/office/drawing/2014/main" id="{3F05A934-095D-AC74-E401-7FA45CE2F8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077AC9-D8FD-B1BF-00D1-843E18CCF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7F8E9-6C0D-3BB5-268A-E113868D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pPr rtl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40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200" dirty="0"/>
              <a:t>OBRIGADA!</a:t>
            </a:r>
          </a:p>
        </p:txBody>
      </p:sp>
      <p:pic>
        <p:nvPicPr>
          <p:cNvPr id="5" name="Espaço Reservado para Imagem 4" descr="Fatia de torta de maçã no prato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D443E-A50E-6B98-06B5-237DD713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pPr rtl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73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F1CBE-4898-4F4A-3167-AF0F210C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RESOURCES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351B70-0F1E-92D7-196B-E859FBDF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16</a:t>
            </a:fld>
            <a:endParaRPr lang="pt-BR" noProof="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5F5E3C6-3F03-0984-B72E-6509FBBF17A7}"/>
              </a:ext>
            </a:extLst>
          </p:cNvPr>
          <p:cNvGrpSpPr/>
          <p:nvPr/>
        </p:nvGrpSpPr>
        <p:grpSpPr>
          <a:xfrm>
            <a:off x="1522411" y="1844823"/>
            <a:ext cx="8961120" cy="4313114"/>
            <a:chOff x="1522411" y="1844823"/>
            <a:chExt cx="8961120" cy="431311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997DC94-1908-0871-8FC9-F0A3AE3DE684}"/>
                </a:ext>
              </a:extLst>
            </p:cNvPr>
            <p:cNvSpPr/>
            <p:nvPr/>
          </p:nvSpPr>
          <p:spPr>
            <a:xfrm>
              <a:off x="1522411" y="1844824"/>
              <a:ext cx="4355977" cy="43131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hlinkClick r:id="rId2"/>
                </a:rPr>
                <a:t>O delivery antes e depois da pandemia</a:t>
              </a:r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hlinkClick r:id="rId3"/>
                </a:rPr>
                <a:t>Cozinhar em casa ajuda a diminuir ansiedade durante pandemia de Covid-19</a:t>
              </a:r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hlinkClick r:id="rId4"/>
                </a:rPr>
                <a:t>Hábito de cozinhar desenvolveu o cérebro humano</a:t>
              </a:r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hlinkClick r:id="rId5"/>
                </a:rPr>
                <a:t>Influências culinárias e diversidade cultural da identidade brasileira: imigração, regionalização e suas comidas</a:t>
              </a:r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hlinkClick r:id="rId6"/>
                </a:rPr>
                <a:t>SuperCook: zero waste recipe generator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5FECC27-311B-8CC9-9358-8B66BEE3AF60}"/>
                </a:ext>
              </a:extLst>
            </p:cNvPr>
            <p:cNvSpPr/>
            <p:nvPr/>
          </p:nvSpPr>
          <p:spPr>
            <a:xfrm>
              <a:off x="6127553" y="1844823"/>
              <a:ext cx="4355978" cy="43131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hlinkClick r:id="rId7"/>
                </a:rPr>
                <a:t>MyFridgeFood: easy recipes using ingredients you already have in the kitchen</a:t>
              </a:r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CF305BD-748C-D28C-C294-DEF87884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E1545C-8B7E-81B1-E282-ABE1120F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RESPONSÁVEL PELO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09E9F7-E472-CDD0-1115-0FB688440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11151"/>
          <a:stretch/>
        </p:blipFill>
        <p:spPr>
          <a:xfrm>
            <a:off x="4174655" y="2132856"/>
            <a:ext cx="383951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59187-1988-3009-D271-8219FCA1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CONTEXTUALIZAÇÃO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EAFFBF-D275-72B5-1700-BE931BC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909FDC-6815-D29F-6FF6-024D9753A0CB}"/>
              </a:ext>
            </a:extLst>
          </p:cNvPr>
          <p:cNvSpPr/>
          <p:nvPr/>
        </p:nvSpPr>
        <p:spPr>
          <a:xfrm>
            <a:off x="1922591" y="1668735"/>
            <a:ext cx="3744000" cy="22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"A cozinha terapia é uma prática que promove bem-estar e mindfulness por meio do ato de cozinhar, conectando as pessoas ao presente e resgatando memórias afetivas."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(GONZALEZ, 2021)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CC69E0E-6F87-7FA2-FFA9-281F5885FD0F}"/>
              </a:ext>
            </a:extLst>
          </p:cNvPr>
          <p:cNvSpPr/>
          <p:nvPr/>
        </p:nvSpPr>
        <p:spPr>
          <a:xfrm>
            <a:off x="1922591" y="3959871"/>
            <a:ext cx="3744000" cy="22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"O hábito de cozinhar, ao permitir a digestão de mais calorias em menos tempo, foi essencial para o desenvolvimento do cérebro humano e para superar limitações energéticas enfrentadas por outros primatas."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(HERCULANO-HOUZEL; AZEVEDO, 2012)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AE600BE-950D-E733-41FF-41AE1968EF73}"/>
              </a:ext>
            </a:extLst>
          </p:cNvPr>
          <p:cNvSpPr/>
          <p:nvPr/>
        </p:nvSpPr>
        <p:spPr>
          <a:xfrm>
            <a:off x="6528711" y="1668735"/>
            <a:ext cx="3744000" cy="22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"O delivery se consolidou durante a pandemia, transformando-se em uma ferramenta essencial para bares e restaurantes. Ele agora representa uma mudança comportamental, onde praticidade e conveniência são prioridades."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(ABRASEL, 2024)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793F891-AA5C-ECA4-502D-DD525D264A3B}"/>
              </a:ext>
            </a:extLst>
          </p:cNvPr>
          <p:cNvSpPr/>
          <p:nvPr/>
        </p:nvSpPr>
        <p:spPr>
          <a:xfrm>
            <a:off x="6528711" y="3933304"/>
            <a:ext cx="3744000" cy="22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"A culinária brasileira reflete a diversidade cultural do país, sendo construída pela fusão de influências indígenas, africanas e europeias, adaptadas ao longo do tempo, formando uma identidade alimentar única e regionalizada."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(SONATI; VILARTA; SILVA, 2009)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699FD-C37E-65F4-C2D9-903F4694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OBJETIVOS PRINCIPAIS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9F9802C7-EBB4-E11A-C5BC-72CDC6C1E99F}"/>
              </a:ext>
            </a:extLst>
          </p:cNvPr>
          <p:cNvGrpSpPr/>
          <p:nvPr/>
        </p:nvGrpSpPr>
        <p:grpSpPr>
          <a:xfrm>
            <a:off x="1402254" y="1844824"/>
            <a:ext cx="9384315" cy="4211307"/>
            <a:chOff x="1079310" y="1620409"/>
            <a:chExt cx="10127670" cy="4544895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E06B949C-E947-96B6-77FF-8E931EEA8592}"/>
                </a:ext>
              </a:extLst>
            </p:cNvPr>
            <p:cNvGrpSpPr/>
            <p:nvPr/>
          </p:nvGrpSpPr>
          <p:grpSpPr>
            <a:xfrm>
              <a:off x="1079310" y="1780209"/>
              <a:ext cx="1888995" cy="1777022"/>
              <a:chOff x="1748489" y="2132417"/>
              <a:chExt cx="1888995" cy="1777022"/>
            </a:xfrm>
          </p:grpSpPr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1ECE835A-DE70-E101-4A49-4B383AB3DC38}"/>
                  </a:ext>
                </a:extLst>
              </p:cNvPr>
              <p:cNvSpPr/>
              <p:nvPr/>
            </p:nvSpPr>
            <p:spPr>
              <a:xfrm>
                <a:off x="2042280" y="2132417"/>
                <a:ext cx="1301416" cy="880358"/>
              </a:xfrm>
              <a:custGeom>
                <a:avLst/>
                <a:gdLst>
                  <a:gd name="connsiteX0" fmla="*/ 1186586 w 1301416"/>
                  <a:gd name="connsiteY0" fmla="*/ 765529 h 880358"/>
                  <a:gd name="connsiteX1" fmla="*/ 114831 w 1301416"/>
                  <a:gd name="connsiteY1" fmla="*/ 765529 h 880358"/>
                  <a:gd name="connsiteX2" fmla="*/ 114831 w 1301416"/>
                  <a:gd name="connsiteY2" fmla="*/ 114829 h 880358"/>
                  <a:gd name="connsiteX3" fmla="*/ 1186586 w 1301416"/>
                  <a:gd name="connsiteY3" fmla="*/ 114829 h 880358"/>
                  <a:gd name="connsiteX4" fmla="*/ 1301417 w 1301416"/>
                  <a:gd name="connsiteY4" fmla="*/ 76553 h 880358"/>
                  <a:gd name="connsiteX5" fmla="*/ 1224863 w 1301416"/>
                  <a:gd name="connsiteY5" fmla="*/ 0 h 880358"/>
                  <a:gd name="connsiteX6" fmla="*/ 76554 w 1301416"/>
                  <a:gd name="connsiteY6" fmla="*/ 0 h 880358"/>
                  <a:gd name="connsiteX7" fmla="*/ 0 w 1301416"/>
                  <a:gd name="connsiteY7" fmla="*/ 76553 h 880358"/>
                  <a:gd name="connsiteX8" fmla="*/ 0 w 1301416"/>
                  <a:gd name="connsiteY8" fmla="*/ 880359 h 880358"/>
                  <a:gd name="connsiteX9" fmla="*/ 1301417 w 1301416"/>
                  <a:gd name="connsiteY9" fmla="*/ 880359 h 880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1416" h="880358">
                    <a:moveTo>
                      <a:pt x="1186586" y="765529"/>
                    </a:moveTo>
                    <a:lnTo>
                      <a:pt x="114831" y="765529"/>
                    </a:lnTo>
                    <a:lnTo>
                      <a:pt x="114831" y="114829"/>
                    </a:lnTo>
                    <a:lnTo>
                      <a:pt x="1186586" y="114829"/>
                    </a:lnTo>
                    <a:close/>
                    <a:moveTo>
                      <a:pt x="1301417" y="76553"/>
                    </a:moveTo>
                    <a:cubicBezTo>
                      <a:pt x="1301417" y="34275"/>
                      <a:pt x="1267142" y="0"/>
                      <a:pt x="1224863" y="0"/>
                    </a:cubicBezTo>
                    <a:lnTo>
                      <a:pt x="76554" y="0"/>
                    </a:lnTo>
                    <a:cubicBezTo>
                      <a:pt x="34275" y="0"/>
                      <a:pt x="0" y="34275"/>
                      <a:pt x="0" y="76553"/>
                    </a:cubicBezTo>
                    <a:lnTo>
                      <a:pt x="0" y="880359"/>
                    </a:lnTo>
                    <a:lnTo>
                      <a:pt x="1301417" y="8803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B735AEBC-B0F8-4752-842C-98DCAA3C2068}"/>
                  </a:ext>
                </a:extLst>
              </p:cNvPr>
              <p:cNvSpPr/>
              <p:nvPr/>
            </p:nvSpPr>
            <p:spPr>
              <a:xfrm>
                <a:off x="1812618" y="3089329"/>
                <a:ext cx="1760740" cy="114829"/>
              </a:xfrm>
              <a:custGeom>
                <a:avLst/>
                <a:gdLst>
                  <a:gd name="connsiteX0" fmla="*/ 995201 w 1760740"/>
                  <a:gd name="connsiteY0" fmla="*/ 0 h 114829"/>
                  <a:gd name="connsiteX1" fmla="*/ 995201 w 1760740"/>
                  <a:gd name="connsiteY1" fmla="*/ 19138 h 114829"/>
                  <a:gd name="connsiteX2" fmla="*/ 978438 w 1760740"/>
                  <a:gd name="connsiteY2" fmla="*/ 38276 h 114829"/>
                  <a:gd name="connsiteX3" fmla="*/ 976062 w 1760740"/>
                  <a:gd name="connsiteY3" fmla="*/ 38276 h 114829"/>
                  <a:gd name="connsiteX4" fmla="*/ 784678 w 1760740"/>
                  <a:gd name="connsiteY4" fmla="*/ 38276 h 114829"/>
                  <a:gd name="connsiteX5" fmla="*/ 765539 w 1760740"/>
                  <a:gd name="connsiteY5" fmla="*/ 21513 h 114829"/>
                  <a:gd name="connsiteX6" fmla="*/ 765539 w 1760740"/>
                  <a:gd name="connsiteY6" fmla="*/ 19138 h 114829"/>
                  <a:gd name="connsiteX7" fmla="*/ 765539 w 1760740"/>
                  <a:gd name="connsiteY7" fmla="*/ 0 h 114829"/>
                  <a:gd name="connsiteX8" fmla="*/ 0 w 1760740"/>
                  <a:gd name="connsiteY8" fmla="*/ 0 h 114829"/>
                  <a:gd name="connsiteX9" fmla="*/ 0 w 1760740"/>
                  <a:gd name="connsiteY9" fmla="*/ 38276 h 114829"/>
                  <a:gd name="connsiteX10" fmla="*/ 76554 w 1760740"/>
                  <a:gd name="connsiteY10" fmla="*/ 114829 h 114829"/>
                  <a:gd name="connsiteX11" fmla="*/ 1684186 w 1760740"/>
                  <a:gd name="connsiteY11" fmla="*/ 114829 h 114829"/>
                  <a:gd name="connsiteX12" fmla="*/ 1760740 w 1760740"/>
                  <a:gd name="connsiteY12" fmla="*/ 38276 h 114829"/>
                  <a:gd name="connsiteX13" fmla="*/ 1760740 w 1760740"/>
                  <a:gd name="connsiteY13" fmla="*/ 0 h 114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60740" h="114829">
                    <a:moveTo>
                      <a:pt x="995201" y="0"/>
                    </a:moveTo>
                    <a:lnTo>
                      <a:pt x="995201" y="19138"/>
                    </a:lnTo>
                    <a:cubicBezTo>
                      <a:pt x="995857" y="29052"/>
                      <a:pt x="988351" y="37620"/>
                      <a:pt x="978438" y="38276"/>
                    </a:cubicBezTo>
                    <a:cubicBezTo>
                      <a:pt x="977647" y="38328"/>
                      <a:pt x="976853" y="38328"/>
                      <a:pt x="976062" y="38276"/>
                    </a:cubicBezTo>
                    <a:lnTo>
                      <a:pt x="784678" y="38276"/>
                    </a:lnTo>
                    <a:cubicBezTo>
                      <a:pt x="774764" y="38933"/>
                      <a:pt x="766196" y="31427"/>
                      <a:pt x="765539" y="21513"/>
                    </a:cubicBezTo>
                    <a:cubicBezTo>
                      <a:pt x="765488" y="20723"/>
                      <a:pt x="765488" y="19929"/>
                      <a:pt x="765539" y="19138"/>
                    </a:cubicBezTo>
                    <a:lnTo>
                      <a:pt x="765539" y="0"/>
                    </a:lnTo>
                    <a:lnTo>
                      <a:pt x="0" y="0"/>
                    </a:lnTo>
                    <a:lnTo>
                      <a:pt x="0" y="38276"/>
                    </a:lnTo>
                    <a:cubicBezTo>
                      <a:pt x="0" y="80555"/>
                      <a:pt x="34274" y="114829"/>
                      <a:pt x="76554" y="114829"/>
                    </a:cubicBezTo>
                    <a:lnTo>
                      <a:pt x="1684186" y="114829"/>
                    </a:lnTo>
                    <a:cubicBezTo>
                      <a:pt x="1726465" y="114829"/>
                      <a:pt x="1760740" y="80555"/>
                      <a:pt x="1760740" y="38276"/>
                    </a:cubicBezTo>
                    <a:lnTo>
                      <a:pt x="176074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75CABC3B-EFED-AD3D-7DF7-E65C96740E17}"/>
                  </a:ext>
                </a:extLst>
              </p:cNvPr>
              <p:cNvSpPr/>
              <p:nvPr/>
            </p:nvSpPr>
            <p:spPr>
              <a:xfrm>
                <a:off x="2425050" y="2304661"/>
                <a:ext cx="535877" cy="535870"/>
              </a:xfrm>
              <a:custGeom>
                <a:avLst/>
                <a:gdLst>
                  <a:gd name="connsiteX0" fmla="*/ 267939 w 535877"/>
                  <a:gd name="connsiteY0" fmla="*/ 0 h 535870"/>
                  <a:gd name="connsiteX1" fmla="*/ 0 w 535877"/>
                  <a:gd name="connsiteY1" fmla="*/ 267935 h 535870"/>
                  <a:gd name="connsiteX2" fmla="*/ 267939 w 535877"/>
                  <a:gd name="connsiteY2" fmla="*/ 535871 h 535870"/>
                  <a:gd name="connsiteX3" fmla="*/ 535877 w 535877"/>
                  <a:gd name="connsiteY3" fmla="*/ 267935 h 535870"/>
                  <a:gd name="connsiteX4" fmla="*/ 267939 w 535877"/>
                  <a:gd name="connsiteY4" fmla="*/ 0 h 535870"/>
                  <a:gd name="connsiteX5" fmla="*/ 287077 w 535877"/>
                  <a:gd name="connsiteY5" fmla="*/ 287074 h 535870"/>
                  <a:gd name="connsiteX6" fmla="*/ 374923 w 535877"/>
                  <a:gd name="connsiteY6" fmla="*/ 287074 h 535870"/>
                  <a:gd name="connsiteX7" fmla="*/ 287077 w 535877"/>
                  <a:gd name="connsiteY7" fmla="*/ 461423 h 535870"/>
                  <a:gd name="connsiteX8" fmla="*/ 287077 w 535877"/>
                  <a:gd name="connsiteY8" fmla="*/ 248797 h 535870"/>
                  <a:gd name="connsiteX9" fmla="*/ 287077 w 535877"/>
                  <a:gd name="connsiteY9" fmla="*/ 74256 h 535870"/>
                  <a:gd name="connsiteX10" fmla="*/ 374923 w 535877"/>
                  <a:gd name="connsiteY10" fmla="*/ 248797 h 535870"/>
                  <a:gd name="connsiteX11" fmla="*/ 248800 w 535877"/>
                  <a:gd name="connsiteY11" fmla="*/ 248797 h 535870"/>
                  <a:gd name="connsiteX12" fmla="*/ 163825 w 535877"/>
                  <a:gd name="connsiteY12" fmla="*/ 248797 h 535870"/>
                  <a:gd name="connsiteX13" fmla="*/ 248800 w 535877"/>
                  <a:gd name="connsiteY13" fmla="*/ 76553 h 535870"/>
                  <a:gd name="connsiteX14" fmla="*/ 248800 w 535877"/>
                  <a:gd name="connsiteY14" fmla="*/ 287074 h 535870"/>
                  <a:gd name="connsiteX15" fmla="*/ 248800 w 535877"/>
                  <a:gd name="connsiteY15" fmla="*/ 459318 h 535870"/>
                  <a:gd name="connsiteX16" fmla="*/ 163825 w 535877"/>
                  <a:gd name="connsiteY16" fmla="*/ 287074 h 535870"/>
                  <a:gd name="connsiteX17" fmla="*/ 125357 w 535877"/>
                  <a:gd name="connsiteY17" fmla="*/ 248797 h 535870"/>
                  <a:gd name="connsiteX18" fmla="*/ 43444 w 535877"/>
                  <a:gd name="connsiteY18" fmla="*/ 248797 h 535870"/>
                  <a:gd name="connsiteX19" fmla="*/ 224686 w 535877"/>
                  <a:gd name="connsiteY19" fmla="*/ 46889 h 535870"/>
                  <a:gd name="connsiteX20" fmla="*/ 125357 w 535877"/>
                  <a:gd name="connsiteY20" fmla="*/ 248797 h 535870"/>
                  <a:gd name="connsiteX21" fmla="*/ 125357 w 535877"/>
                  <a:gd name="connsiteY21" fmla="*/ 287074 h 535870"/>
                  <a:gd name="connsiteX22" fmla="*/ 225068 w 535877"/>
                  <a:gd name="connsiteY22" fmla="*/ 489173 h 535870"/>
                  <a:gd name="connsiteX23" fmla="*/ 43444 w 535877"/>
                  <a:gd name="connsiteY23" fmla="*/ 287074 h 535870"/>
                  <a:gd name="connsiteX24" fmla="*/ 413391 w 535877"/>
                  <a:gd name="connsiteY24" fmla="*/ 287074 h 535870"/>
                  <a:gd name="connsiteX25" fmla="*/ 492433 w 535877"/>
                  <a:gd name="connsiteY25" fmla="*/ 287074 h 535870"/>
                  <a:gd name="connsiteX26" fmla="*/ 314254 w 535877"/>
                  <a:gd name="connsiteY26" fmla="*/ 488408 h 535870"/>
                  <a:gd name="connsiteX27" fmla="*/ 413391 w 535877"/>
                  <a:gd name="connsiteY27" fmla="*/ 287074 h 535870"/>
                  <a:gd name="connsiteX28" fmla="*/ 413391 w 535877"/>
                  <a:gd name="connsiteY28" fmla="*/ 248797 h 535870"/>
                  <a:gd name="connsiteX29" fmla="*/ 314828 w 535877"/>
                  <a:gd name="connsiteY29" fmla="*/ 47654 h 535870"/>
                  <a:gd name="connsiteX30" fmla="*/ 492433 w 535877"/>
                  <a:gd name="connsiteY30" fmla="*/ 248797 h 53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35877" h="535870">
                    <a:moveTo>
                      <a:pt x="267939" y="0"/>
                    </a:moveTo>
                    <a:cubicBezTo>
                      <a:pt x="119960" y="0"/>
                      <a:pt x="0" y="119958"/>
                      <a:pt x="0" y="267935"/>
                    </a:cubicBezTo>
                    <a:cubicBezTo>
                      <a:pt x="0" y="415912"/>
                      <a:pt x="119960" y="535871"/>
                      <a:pt x="267939" y="535871"/>
                    </a:cubicBezTo>
                    <a:cubicBezTo>
                      <a:pt x="415917" y="535871"/>
                      <a:pt x="535877" y="415912"/>
                      <a:pt x="535877" y="267935"/>
                    </a:cubicBezTo>
                    <a:cubicBezTo>
                      <a:pt x="535877" y="119958"/>
                      <a:pt x="415917" y="0"/>
                      <a:pt x="267939" y="0"/>
                    </a:cubicBezTo>
                    <a:close/>
                    <a:moveTo>
                      <a:pt x="287077" y="287074"/>
                    </a:moveTo>
                    <a:lnTo>
                      <a:pt x="374923" y="287074"/>
                    </a:lnTo>
                    <a:cubicBezTo>
                      <a:pt x="364919" y="353051"/>
                      <a:pt x="334148" y="414123"/>
                      <a:pt x="287077" y="461423"/>
                    </a:cubicBezTo>
                    <a:close/>
                    <a:moveTo>
                      <a:pt x="287077" y="248797"/>
                    </a:moveTo>
                    <a:lnTo>
                      <a:pt x="287077" y="74256"/>
                    </a:lnTo>
                    <a:cubicBezTo>
                      <a:pt x="334196" y="121601"/>
                      <a:pt x="364971" y="182747"/>
                      <a:pt x="374923" y="248797"/>
                    </a:cubicBezTo>
                    <a:close/>
                    <a:moveTo>
                      <a:pt x="248800" y="248797"/>
                    </a:moveTo>
                    <a:lnTo>
                      <a:pt x="163825" y="248797"/>
                    </a:lnTo>
                    <a:cubicBezTo>
                      <a:pt x="173343" y="183878"/>
                      <a:pt x="203077" y="123610"/>
                      <a:pt x="248800" y="76553"/>
                    </a:cubicBezTo>
                    <a:close/>
                    <a:moveTo>
                      <a:pt x="248800" y="287074"/>
                    </a:moveTo>
                    <a:lnTo>
                      <a:pt x="248800" y="459318"/>
                    </a:lnTo>
                    <a:cubicBezTo>
                      <a:pt x="203163" y="412199"/>
                      <a:pt x="173442" y="351962"/>
                      <a:pt x="163825" y="287074"/>
                    </a:cubicBezTo>
                    <a:close/>
                    <a:moveTo>
                      <a:pt x="125357" y="248797"/>
                    </a:moveTo>
                    <a:lnTo>
                      <a:pt x="43444" y="248797"/>
                    </a:lnTo>
                    <a:cubicBezTo>
                      <a:pt x="51940" y="148551"/>
                      <a:pt x="125935" y="66121"/>
                      <a:pt x="224686" y="46889"/>
                    </a:cubicBezTo>
                    <a:cubicBezTo>
                      <a:pt x="170126" y="101331"/>
                      <a:pt x="135189" y="172349"/>
                      <a:pt x="125357" y="248797"/>
                    </a:cubicBezTo>
                    <a:close/>
                    <a:moveTo>
                      <a:pt x="125357" y="287074"/>
                    </a:moveTo>
                    <a:cubicBezTo>
                      <a:pt x="135196" y="363653"/>
                      <a:pt x="170283" y="434769"/>
                      <a:pt x="225068" y="489173"/>
                    </a:cubicBezTo>
                    <a:cubicBezTo>
                      <a:pt x="126170" y="469955"/>
                      <a:pt x="52028" y="387454"/>
                      <a:pt x="43444" y="287074"/>
                    </a:cubicBezTo>
                    <a:close/>
                    <a:moveTo>
                      <a:pt x="413391" y="287074"/>
                    </a:moveTo>
                    <a:lnTo>
                      <a:pt x="492433" y="287074"/>
                    </a:lnTo>
                    <a:cubicBezTo>
                      <a:pt x="484052" y="386183"/>
                      <a:pt x="411611" y="468039"/>
                      <a:pt x="314254" y="488408"/>
                    </a:cubicBezTo>
                    <a:cubicBezTo>
                      <a:pt x="368785" y="434201"/>
                      <a:pt x="403673" y="363347"/>
                      <a:pt x="413391" y="287074"/>
                    </a:cubicBezTo>
                    <a:close/>
                    <a:moveTo>
                      <a:pt x="413391" y="248797"/>
                    </a:moveTo>
                    <a:cubicBezTo>
                      <a:pt x="403594" y="172723"/>
                      <a:pt x="368944" y="102013"/>
                      <a:pt x="314828" y="47654"/>
                    </a:cubicBezTo>
                    <a:cubicBezTo>
                      <a:pt x="411896" y="68224"/>
                      <a:pt x="484041" y="149931"/>
                      <a:pt x="492433" y="24879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B01FBB78-051F-B3DE-3A49-88F2E5693359}"/>
                  </a:ext>
                </a:extLst>
              </p:cNvPr>
              <p:cNvSpPr txBox="1"/>
              <p:nvPr/>
            </p:nvSpPr>
            <p:spPr>
              <a:xfrm>
                <a:off x="1748489" y="3263108"/>
                <a:ext cx="18889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DESENVOLVER UM SITE </a:t>
                </a:r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4B530230-2569-C7BB-E738-125EFFA27107}"/>
                </a:ext>
              </a:extLst>
            </p:cNvPr>
            <p:cNvGrpSpPr/>
            <p:nvPr/>
          </p:nvGrpSpPr>
          <p:grpSpPr>
            <a:xfrm>
              <a:off x="5151359" y="1620409"/>
              <a:ext cx="1888996" cy="2170595"/>
              <a:chOff x="5360563" y="1808153"/>
              <a:chExt cx="1888996" cy="2170595"/>
            </a:xfrm>
          </p:grpSpPr>
          <p:pic>
            <p:nvPicPr>
              <p:cNvPr id="60" name="Gráfico 59" descr="Maçã com preenchimento sólido">
                <a:extLst>
                  <a:ext uri="{FF2B5EF4-FFF2-40B4-BE49-F238E27FC236}">
                    <a16:creationId xmlns:a16="http://schemas.microsoft.com/office/drawing/2014/main" id="{766E8170-46C6-5A88-E95A-5C238CFF8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t="6645" b="2641"/>
              <a:stretch/>
            </p:blipFill>
            <p:spPr>
              <a:xfrm>
                <a:off x="5687190" y="1808153"/>
                <a:ext cx="1260000" cy="1143000"/>
              </a:xfrm>
              <a:prstGeom prst="rect">
                <a:avLst/>
              </a:prstGeom>
            </p:spPr>
          </p:pic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53B1A86-9130-8094-C8AE-27471BABA404}"/>
                  </a:ext>
                </a:extLst>
              </p:cNvPr>
              <p:cNvSpPr txBox="1"/>
              <p:nvPr/>
            </p:nvSpPr>
            <p:spPr>
              <a:xfrm>
                <a:off x="5360563" y="2982279"/>
                <a:ext cx="1888996" cy="996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BUSCA DE RECEITAS POR INGREDIENTES</a:t>
                </a:r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3D0940D6-0E54-BE8B-9524-562F6454ACA1}"/>
                </a:ext>
              </a:extLst>
            </p:cNvPr>
            <p:cNvGrpSpPr/>
            <p:nvPr/>
          </p:nvGrpSpPr>
          <p:grpSpPr>
            <a:xfrm>
              <a:off x="9292530" y="1634071"/>
              <a:ext cx="1785089" cy="2069298"/>
              <a:chOff x="8852646" y="1729269"/>
              <a:chExt cx="1785089" cy="2069298"/>
            </a:xfrm>
          </p:grpSpPr>
          <p:pic>
            <p:nvPicPr>
              <p:cNvPr id="58" name="Gráfico 57" descr="Hambúrguer e bebida com preenchimento sólido">
                <a:extLst>
                  <a:ext uri="{FF2B5EF4-FFF2-40B4-BE49-F238E27FC236}">
                    <a16:creationId xmlns:a16="http://schemas.microsoft.com/office/drawing/2014/main" id="{D9603375-7E10-0674-785E-43BF0820F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10817"/>
              <a:stretch/>
            </p:blipFill>
            <p:spPr>
              <a:xfrm>
                <a:off x="9022743" y="1729269"/>
                <a:ext cx="1458537" cy="1300769"/>
              </a:xfrm>
              <a:prstGeom prst="rect">
                <a:avLst/>
              </a:prstGeom>
            </p:spPr>
          </p:pic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5DCB90F-D6AB-32B1-D146-49C6AF7C78B5}"/>
                  </a:ext>
                </a:extLst>
              </p:cNvPr>
              <p:cNvSpPr txBox="1"/>
              <p:nvPr/>
            </p:nvSpPr>
            <p:spPr>
              <a:xfrm>
                <a:off x="8852646" y="2875237"/>
                <a:ext cx="178508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PUBLICAÇÃO E EDIÇÃO DE RECEITAS</a:t>
                </a:r>
              </a:p>
            </p:txBody>
          </p:sp>
        </p:grp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72CC37BE-E844-DCAC-2938-CFE78EB1DAEE}"/>
                </a:ext>
              </a:extLst>
            </p:cNvPr>
            <p:cNvGrpSpPr/>
            <p:nvPr/>
          </p:nvGrpSpPr>
          <p:grpSpPr>
            <a:xfrm>
              <a:off x="1079310" y="3886939"/>
              <a:ext cx="1888995" cy="2183330"/>
              <a:chOff x="1485695" y="3962594"/>
              <a:chExt cx="1888995" cy="2183330"/>
            </a:xfrm>
          </p:grpSpPr>
          <p:pic>
            <p:nvPicPr>
              <p:cNvPr id="56" name="Gráfico 55" descr="Pincel grande com preenchimento sólido">
                <a:extLst>
                  <a:ext uri="{FF2B5EF4-FFF2-40B4-BE49-F238E27FC236}">
                    <a16:creationId xmlns:a16="http://schemas.microsoft.com/office/drawing/2014/main" id="{A3640719-E8C3-EE2C-B9B0-10D730D78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74343" y="3962594"/>
                <a:ext cx="1260000" cy="1260000"/>
              </a:xfrm>
              <a:prstGeom prst="rect">
                <a:avLst/>
              </a:prstGeom>
            </p:spPr>
          </p:pic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B3DF13A1-999D-482A-764C-42441A9C19FD}"/>
                  </a:ext>
                </a:extLst>
              </p:cNvPr>
              <p:cNvSpPr txBox="1"/>
              <p:nvPr/>
            </p:nvSpPr>
            <p:spPr>
              <a:xfrm>
                <a:off x="1485695" y="5222594"/>
                <a:ext cx="18889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INTERFACE AMIGÁVEL E RESPONSIVA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A2630E15-8B7C-DD82-D2FE-88F9371E778E}"/>
                </a:ext>
              </a:extLst>
            </p:cNvPr>
            <p:cNvGrpSpPr/>
            <p:nvPr/>
          </p:nvGrpSpPr>
          <p:grpSpPr>
            <a:xfrm>
              <a:off x="5219986" y="4184076"/>
              <a:ext cx="1785089" cy="1981228"/>
              <a:chOff x="5424393" y="4126655"/>
              <a:chExt cx="1785089" cy="1981228"/>
            </a:xfrm>
          </p:grpSpPr>
          <p:pic>
            <p:nvPicPr>
              <p:cNvPr id="54" name="Gráfico 53" descr="Garfo e Faca com preenchimento sólido">
                <a:extLst>
                  <a:ext uri="{FF2B5EF4-FFF2-40B4-BE49-F238E27FC236}">
                    <a16:creationId xmlns:a16="http://schemas.microsoft.com/office/drawing/2014/main" id="{7C993698-9DB6-9096-9745-AEF9549BF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87190" y="4126655"/>
                <a:ext cx="1260000" cy="1260000"/>
              </a:xfrm>
              <a:prstGeom prst="rect">
                <a:avLst/>
              </a:prstGeom>
            </p:spPr>
          </p:pic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0068E31-9AA7-5571-8C58-7A777EEA6CAC}"/>
                  </a:ext>
                </a:extLst>
              </p:cNvPr>
              <p:cNvSpPr txBox="1"/>
              <p:nvPr/>
            </p:nvSpPr>
            <p:spPr>
              <a:xfrm>
                <a:off x="5424393" y="5461552"/>
                <a:ext cx="17850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BUSCA RECEITA POR NOME</a:t>
                </a:r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7FFD3FF6-B9F3-96BF-C313-F78E71DF8C75}"/>
                </a:ext>
              </a:extLst>
            </p:cNvPr>
            <p:cNvGrpSpPr/>
            <p:nvPr/>
          </p:nvGrpSpPr>
          <p:grpSpPr>
            <a:xfrm>
              <a:off x="9096199" y="4184076"/>
              <a:ext cx="2110781" cy="1957529"/>
              <a:chOff x="8670970" y="4106517"/>
              <a:chExt cx="2110781" cy="1957529"/>
            </a:xfrm>
          </p:grpSpPr>
          <p:pic>
            <p:nvPicPr>
              <p:cNvPr id="52" name="Gráfico 51" descr="Bloqueio com preenchimento sólido">
                <a:extLst>
                  <a:ext uri="{FF2B5EF4-FFF2-40B4-BE49-F238E27FC236}">
                    <a16:creationId xmlns:a16="http://schemas.microsoft.com/office/drawing/2014/main" id="{CD4A07C5-8E6D-1E69-63BA-68918501F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122010" y="4106517"/>
                <a:ext cx="1260000" cy="1260000"/>
              </a:xfrm>
              <a:prstGeom prst="rect">
                <a:avLst/>
              </a:prstGeom>
            </p:spPr>
          </p:pic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2346196C-DEAE-BBE8-02B6-4C3A4AD947F1}"/>
                  </a:ext>
                </a:extLst>
              </p:cNvPr>
              <p:cNvSpPr txBox="1"/>
              <p:nvPr/>
            </p:nvSpPr>
            <p:spPr>
              <a:xfrm>
                <a:off x="8670970" y="5366517"/>
                <a:ext cx="2110781" cy="697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CONTROLE DE ADMINISTRADOR</a:t>
                </a:r>
              </a:p>
            </p:txBody>
          </p:sp>
        </p:grpSp>
      </p:grpSp>
      <p:sp>
        <p:nvSpPr>
          <p:cNvPr id="66" name="Espaço Reservado para Número de Slide 65">
            <a:extLst>
              <a:ext uri="{FF2B5EF4-FFF2-40B4-BE49-F238E27FC236}">
                <a16:creationId xmlns:a16="http://schemas.microsoft.com/office/drawing/2014/main" id="{A534300E-1F01-0E46-80DA-124EAAC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02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7B68-D0E3-2FCF-680A-333A869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FERRAMENTAS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955ACE7-A21D-EB46-56AC-20BCFEFA79F3}"/>
              </a:ext>
            </a:extLst>
          </p:cNvPr>
          <p:cNvSpPr/>
          <p:nvPr/>
        </p:nvSpPr>
        <p:spPr>
          <a:xfrm>
            <a:off x="4618248" y="2108493"/>
            <a:ext cx="2952328" cy="37444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7054039-8E69-7FA2-B52F-B598569E081E}"/>
              </a:ext>
            </a:extLst>
          </p:cNvPr>
          <p:cNvSpPr/>
          <p:nvPr/>
        </p:nvSpPr>
        <p:spPr>
          <a:xfrm>
            <a:off x="8038628" y="2108494"/>
            <a:ext cx="2952328" cy="15370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56853E8-897A-3210-74A5-55238BFADAB1}"/>
              </a:ext>
            </a:extLst>
          </p:cNvPr>
          <p:cNvSpPr/>
          <p:nvPr/>
        </p:nvSpPr>
        <p:spPr>
          <a:xfrm>
            <a:off x="1197868" y="2108493"/>
            <a:ext cx="2952328" cy="37444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0" name="Picture 6" descr="Logo HTML 5 – Logos PNG">
            <a:extLst>
              <a:ext uri="{FF2B5EF4-FFF2-40B4-BE49-F238E27FC236}">
                <a16:creationId xmlns:a16="http://schemas.microsoft.com/office/drawing/2014/main" id="{C25A4E9F-5598-EEBB-8BD2-A245220C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9615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A0B427-D8EF-95D9-FDF7-CCC620C4D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/>
          <a:stretch/>
        </p:blipFill>
        <p:spPr bwMode="auto">
          <a:xfrm>
            <a:off x="2309494" y="2997583"/>
            <a:ext cx="549045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– Wikipédia, a enciclopédia livre">
            <a:extLst>
              <a:ext uri="{FF2B5EF4-FFF2-40B4-BE49-F238E27FC236}">
                <a16:creationId xmlns:a16="http://schemas.microsoft.com/office/drawing/2014/main" id="{A56931DA-2495-D23B-35C4-DC397BDA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48" y="3015583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F9BE59B-A153-83EE-462D-2D65A9C3BB7B}"/>
              </a:ext>
            </a:extLst>
          </p:cNvPr>
          <p:cNvSpPr txBox="1">
            <a:spLocks/>
          </p:cNvSpPr>
          <p:nvPr/>
        </p:nvSpPr>
        <p:spPr>
          <a:xfrm>
            <a:off x="1197868" y="2235918"/>
            <a:ext cx="2952328" cy="4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/>
              <a:t>FRONT-END</a:t>
            </a:r>
          </a:p>
        </p:txBody>
      </p:sp>
      <p:pic>
        <p:nvPicPr>
          <p:cNvPr id="1036" name="Picture 12" descr="PHP – Wikipédia, a enciclopédia livre">
            <a:extLst>
              <a:ext uri="{FF2B5EF4-FFF2-40B4-BE49-F238E27FC236}">
                <a16:creationId xmlns:a16="http://schemas.microsoft.com/office/drawing/2014/main" id="{7EFA683B-DFDF-4488-C92B-44CCBEC29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76" y="3015583"/>
            <a:ext cx="1133332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9C532E5-4C3E-0E88-643F-BDD1F40C57F1}"/>
              </a:ext>
            </a:extLst>
          </p:cNvPr>
          <p:cNvSpPr txBox="1">
            <a:spLocks/>
          </p:cNvSpPr>
          <p:nvPr/>
        </p:nvSpPr>
        <p:spPr>
          <a:xfrm>
            <a:off x="4618248" y="2217918"/>
            <a:ext cx="2952328" cy="46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/>
              <a:t>BACK-END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5728C9EC-C784-C636-53E8-6D682FD5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16" y="2961583"/>
            <a:ext cx="12916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3BABD9E-5047-E17C-E5F1-F3AC72F120D3}"/>
              </a:ext>
            </a:extLst>
          </p:cNvPr>
          <p:cNvSpPr txBox="1">
            <a:spLocks/>
          </p:cNvSpPr>
          <p:nvPr/>
        </p:nvSpPr>
        <p:spPr>
          <a:xfrm>
            <a:off x="8038628" y="2217918"/>
            <a:ext cx="2952328" cy="465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200" dirty="0"/>
              <a:t>DESENVOLVIMENTO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CC4362FC-F09B-E82A-ADFC-CACA42A3D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72" y="278092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7E41449-513F-ADFC-2DD7-BB4D80C2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302" y="278092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C46FFE-55F6-EDAC-6201-5A3B0C19F052}"/>
              </a:ext>
            </a:extLst>
          </p:cNvPr>
          <p:cNvSpPr/>
          <p:nvPr/>
        </p:nvSpPr>
        <p:spPr>
          <a:xfrm>
            <a:off x="8038628" y="3861048"/>
            <a:ext cx="2952328" cy="19918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AE71431-A3E6-8D95-65E0-520AD617D281}"/>
              </a:ext>
            </a:extLst>
          </p:cNvPr>
          <p:cNvSpPr txBox="1">
            <a:spLocks/>
          </p:cNvSpPr>
          <p:nvPr/>
        </p:nvSpPr>
        <p:spPr>
          <a:xfrm>
            <a:off x="8038628" y="4005064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pt-BR" sz="2400" dirty="0"/>
              <a:t>ORGANIZAÇÃO E</a:t>
            </a:r>
          </a:p>
          <a:p>
            <a:pPr algn="ctr">
              <a:lnSpc>
                <a:spcPct val="120000"/>
              </a:lnSpc>
            </a:pPr>
            <a:r>
              <a:rPr lang="pt-BR" sz="2400" dirty="0"/>
              <a:t>PLANEJAMENTO</a:t>
            </a:r>
          </a:p>
        </p:txBody>
      </p:sp>
      <p:pic>
        <p:nvPicPr>
          <p:cNvPr id="1044" name="Picture 20" descr="Git na prática — Parte 1 (Subindo projeto para o github). | by Renan  Gabriel | Medium">
            <a:extLst>
              <a:ext uri="{FF2B5EF4-FFF2-40B4-BE49-F238E27FC236}">
                <a16:creationId xmlns:a16="http://schemas.microsoft.com/office/drawing/2014/main" id="{0D2F1CFA-B7B5-B726-89D0-337B4D688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33" y="278092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Logo - Free social media icons">
            <a:extLst>
              <a:ext uri="{FF2B5EF4-FFF2-40B4-BE49-F238E27FC236}">
                <a16:creationId xmlns:a16="http://schemas.microsoft.com/office/drawing/2014/main" id="{44089EEF-F624-D6E1-B98F-F3DE913C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72" y="501324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245733D-6718-7342-6B70-779E1765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88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F9CDC-F4B3-C690-5D99-377BD657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JUSTIFICATIVA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FF763-79B8-C247-A8ED-E9326ECA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pt-BR" dirty="0"/>
              <a:t>Entre 2020 e 2024, o uso de delivery cresceu significativamente no Brasil. Ao mesmo tempo, a prática de cozinhar ganhou destaque como atividade reconfortante e criativa.</a:t>
            </a:r>
          </a:p>
          <a:p>
            <a:pPr marL="45720" indent="0" algn="just">
              <a:buNone/>
            </a:pPr>
            <a:r>
              <a:rPr lang="pt-BR" dirty="0"/>
              <a:t>O "No Que Isso Vai Dar?" surge para atender à crescente demanda por soluções práticas e saudáveis na cozinha, aproveitando os ingredientes disponíveis e reduzindo desperdícios. A plataforma oferece uma busca eficiente por receitas em português, promovendo alimentação saudável, criativa e personalizada, em resposta aos novos hábitos alimentares impulsionados pela pandemia.</a:t>
            </a:r>
          </a:p>
          <a:p>
            <a:pPr marL="45720" indent="0" algn="just">
              <a:buNone/>
            </a:pPr>
            <a:endParaRPr lang="pt-BR" dirty="0">
              <a:highlight>
                <a:srgbClr val="FFFF00"/>
              </a:highlight>
            </a:endParaRPr>
          </a:p>
          <a:p>
            <a:pPr marL="45720" indent="0" algn="just">
              <a:buNone/>
            </a:pP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1613D-7DEE-42A3-25FC-7AC13B4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65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C721-8A1C-9F7C-B3D9-A8AA8DF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PROBLEMA VS. SOLUÇÃO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F4B270-FEA6-EB15-16AB-EFA1BA1E8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PROBLEMA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91172E-A4D4-998B-809A-317D972EB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4" y="1916832"/>
            <a:ext cx="4480560" cy="3733799"/>
          </a:xfrm>
        </p:spPr>
        <p:txBody>
          <a:bodyPr anchor="ctr">
            <a:normAutofit/>
          </a:bodyPr>
          <a:lstStyle/>
          <a:p>
            <a:pPr marL="45720" indent="0" algn="just">
              <a:buNone/>
            </a:pPr>
            <a:r>
              <a:rPr lang="pt-BR" sz="1800" dirty="0"/>
              <a:t>Dificuldade em aproveitar ingredientes disponíveis, agravada pela ausência de plataformas acessíveis e interativas em português que unam praticidade, personalização e incentivo à alimentação saudável.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EFA7F1-D615-C693-ACCC-A07BFC758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SOLUÇÃO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AA2DF-C3DC-D37D-4832-B8D66A31A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5854" y="1916832"/>
            <a:ext cx="4480560" cy="3733799"/>
          </a:xfr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pt-BR" sz="4100" dirty="0"/>
              <a:t>NO QUE ISSO VAI DAR?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85FA8C-540C-9B22-E79B-08965B8E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93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028D5C2-AEFE-0521-AF69-324FD3E6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8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E4C070-977B-EAE8-73C8-8C1F24CB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SITES CORRELATOS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0CB9F9-788B-C8BF-0F99-3371F320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16832"/>
            <a:ext cx="6143709" cy="34538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CCB4CD-BBF9-6FB2-D6EF-B706495BB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543" y="3487585"/>
            <a:ext cx="6047282" cy="3397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9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66544-0E0B-D3B1-2D9F-DED37507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TABELA COMPARATIVA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83CCC1-25DB-A6F7-F757-C13A3159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pt-BR" noProof="0" smtClean="0"/>
              <a:t>9</a:t>
            </a:fld>
            <a:endParaRPr lang="pt-BR" noProof="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46E3D78-39E0-1249-19B7-592533E25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85045"/>
              </p:ext>
            </p:extLst>
          </p:nvPr>
        </p:nvGraphicFramePr>
        <p:xfrm>
          <a:off x="837827" y="1876615"/>
          <a:ext cx="10513170" cy="4594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242">
                  <a:extLst>
                    <a:ext uri="{9D8B030D-6E8A-4147-A177-3AD203B41FA5}">
                      <a16:colId xmlns:a16="http://schemas.microsoft.com/office/drawing/2014/main" val="1253855835"/>
                    </a:ext>
                  </a:extLst>
                </a:gridCol>
                <a:gridCol w="2079505">
                  <a:extLst>
                    <a:ext uri="{9D8B030D-6E8A-4147-A177-3AD203B41FA5}">
                      <a16:colId xmlns:a16="http://schemas.microsoft.com/office/drawing/2014/main" val="2469095067"/>
                    </a:ext>
                  </a:extLst>
                </a:gridCol>
                <a:gridCol w="2079505">
                  <a:extLst>
                    <a:ext uri="{9D8B030D-6E8A-4147-A177-3AD203B41FA5}">
                      <a16:colId xmlns:a16="http://schemas.microsoft.com/office/drawing/2014/main" val="4061976164"/>
                    </a:ext>
                  </a:extLst>
                </a:gridCol>
                <a:gridCol w="2169918">
                  <a:extLst>
                    <a:ext uri="{9D8B030D-6E8A-4147-A177-3AD203B41FA5}">
                      <a16:colId xmlns:a16="http://schemas.microsoft.com/office/drawing/2014/main" val="1680614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Itens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No Que Isso Vai Dar?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SuperCook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MyFridgeFood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extLst>
                  <a:ext uri="{0D108BD9-81ED-4DB2-BD59-A6C34878D82A}">
                    <a16:rowId xmlns:a16="http://schemas.microsoft.com/office/drawing/2014/main" val="71177902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Disponível Na Língua Portuguesa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❌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extLst>
                  <a:ext uri="{0D108BD9-81ED-4DB2-BD59-A6C34878D82A}">
                    <a16:rowId xmlns:a16="http://schemas.microsoft.com/office/drawing/2014/main" val="410967515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Disponível Em Outros Formatos (App)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❌</a:t>
                      </a:r>
                      <a:endParaRPr lang="pt-BR" sz="18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extLst>
                  <a:ext uri="{0D108BD9-81ED-4DB2-BD59-A6C34878D82A}">
                    <a16:rowId xmlns:a16="http://schemas.microsoft.com/office/drawing/2014/main" val="287229893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Postar Receitas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❌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extLst>
                  <a:ext uri="{0D108BD9-81ED-4DB2-BD59-A6C34878D82A}">
                    <a16:rowId xmlns:a16="http://schemas.microsoft.com/office/drawing/2014/main" val="192509217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Sugerir Novos Ingredientes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❌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❌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extLst>
                  <a:ext uri="{0D108BD9-81ED-4DB2-BD59-A6C34878D82A}">
                    <a16:rowId xmlns:a16="http://schemas.microsoft.com/office/drawing/2014/main" val="256251562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Pesquisar Receita Apenas pelo Nome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❌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extLst>
                  <a:ext uri="{0D108BD9-81ED-4DB2-BD59-A6C34878D82A}">
                    <a16:rowId xmlns:a16="http://schemas.microsoft.com/office/drawing/2014/main" val="1558738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Ingredientes com Imagens Ilustrativas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❌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❌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extLst>
                  <a:ext uri="{0D108BD9-81ED-4DB2-BD59-A6C34878D82A}">
                    <a16:rowId xmlns:a16="http://schemas.microsoft.com/office/drawing/2014/main" val="36056913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Pesquisar Ingrediente por Nome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✅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❌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71755" marB="68580" anchor="ctr"/>
                </a:tc>
                <a:extLst>
                  <a:ext uri="{0D108BD9-81ED-4DB2-BD59-A6C34878D82A}">
                    <a16:rowId xmlns:a16="http://schemas.microsoft.com/office/drawing/2014/main" val="169183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1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omida - 16 horas por dia, 9 dias por semana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0698_TF02901023_Win32" id="{6F935C3B-5ECD-4FD0-888D-D33D636ACC41}" vid="{FF2E730F-D8EE-47FB-8E4D-FED7D5BBB0A2}"/>
    </a:ext>
  </a:extLst>
</a:theme>
</file>

<file path=ppt/theme/theme2.xml><?xml version="1.0" encoding="utf-8"?>
<a:theme xmlns:a="http://schemas.openxmlformats.org/drawingml/2006/main" name="Tema do Offic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Alimentos – preparação para apresentação (widescreen)</Template>
  <TotalTime>2580</TotalTime>
  <Words>772</Words>
  <Application>Microsoft Office PowerPoint</Application>
  <PresentationFormat>Personalizar</PresentationFormat>
  <Paragraphs>133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Cambria</vt:lpstr>
      <vt:lpstr>Times New Roman</vt:lpstr>
      <vt:lpstr>Comida - 16 horas por dia, 9 dias por semana</vt:lpstr>
      <vt:lpstr>NO QUE ISSO VAI DAR?:  SITE DE RECEITAS COM BUSCA POR INGREDIENTE</vt:lpstr>
      <vt:lpstr>RESPONSÁVEL PELO PROJETO</vt:lpstr>
      <vt:lpstr>CONTEXTUALIZAÇÃO</vt:lpstr>
      <vt:lpstr>OBJETIVOS PRINCIPAIS</vt:lpstr>
      <vt:lpstr>FERRAMENTAS</vt:lpstr>
      <vt:lpstr>JUSTIFICATIVA </vt:lpstr>
      <vt:lpstr>PROBLEMA VS. SOLUÇÃO </vt:lpstr>
      <vt:lpstr>SITES CORRELATOS</vt:lpstr>
      <vt:lpstr>TABELA COMPARATIVA</vt:lpstr>
      <vt:lpstr>DIAGRAMA CASO DE USO</vt:lpstr>
      <vt:lpstr>NOSSO PROCESSO</vt:lpstr>
      <vt:lpstr>LIÇÕES APRENDIDAS</vt:lpstr>
      <vt:lpstr>IMPLEMENTAÇÕES FUTURAS</vt:lpstr>
      <vt:lpstr>VAMOS AS FUNCIONALIDADES:</vt:lpstr>
      <vt:lpstr>OBRIGADA!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VEIGA FURTADO</dc:creator>
  <cp:lastModifiedBy>AMANDA VEIGA FURTADO</cp:lastModifiedBy>
  <cp:revision>5</cp:revision>
  <dcterms:created xsi:type="dcterms:W3CDTF">2024-11-22T20:52:20Z</dcterms:created>
  <dcterms:modified xsi:type="dcterms:W3CDTF">2024-11-24T15:52:54Z</dcterms:modified>
</cp:coreProperties>
</file>