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90021-2C80-44C8-91CC-DF55AE047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87E222-26FF-4428-B24F-FCAD775CA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7DA5F9-51FA-4B1A-9D26-C0E50252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A3C2-D8A3-4C3E-9B22-F240CB039D45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ED1E27-5200-480D-BB57-84E0CEB7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D984FA-9CFB-431E-A208-971A2F18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BA5-BAD9-4856-816B-A73615432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71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B4D1E-23DD-4AFE-9A5C-AA4A4C73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33D5F5-FFEF-485D-83FB-36353D348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FDE093-AEC7-45C1-AD0C-61F3031E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A3C2-D8A3-4C3E-9B22-F240CB039D45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4C5E79-5CFB-4B78-A5DA-8FBAD6CB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D4D7C7-EB1B-4D53-9B1D-FE7EB5E5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BA5-BAD9-4856-816B-A73615432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30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956E54-F300-4F57-8B03-BF6A96094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AE6414-0654-4597-8674-7E35AB824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B53DFC-2279-4124-BEEA-614735C2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A3C2-D8A3-4C3E-9B22-F240CB039D45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CC4281-8A89-4180-BBAF-F831C5AC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4A7D41-3C83-46F0-8C5A-01B11D10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BA5-BAD9-4856-816B-A73615432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43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FD2C1-E239-4DC0-988C-0E66A9E9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25ABB-8CA8-43EE-8B99-183920190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2B7256-12FF-4AD8-BF0B-4EE05DD1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A3C2-D8A3-4C3E-9B22-F240CB039D45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CBFBBE-7CA4-4ED7-B926-11AE2EBC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D89BB0-8C16-4733-8DF6-5C1E84A0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BA5-BAD9-4856-816B-A73615432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23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52F8B-8B8C-4440-9B07-5F530D6F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CA78E9-7748-463A-BEDB-2E278780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3FEF81-72C2-4E0D-B7BE-3A374882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A3C2-D8A3-4C3E-9B22-F240CB039D45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7E4C4F-7A27-4057-A74D-79A92D69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83A755-531D-4257-91BE-B9BD94E2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BA5-BAD9-4856-816B-A73615432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19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10F86-3545-4818-9FD9-4F46C7AE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FC2CBE-23D5-4A24-83CC-2E0F9F803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C72FA0-576C-4D0F-811F-3A716F10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C36DAB-8406-4B29-AD3E-AE0DB3E6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A3C2-D8A3-4C3E-9B22-F240CB039D45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D99EC9-2BA0-4603-92A5-5B64D974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AD84E5-59B4-4531-BEA5-E1B4C36D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BA5-BAD9-4856-816B-A73615432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88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915A3-10C8-4BF8-890C-E2B9A967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94E683-86D3-464F-B4EC-A81D9ADA7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E274C7-EF25-4CA2-A3DC-DA4BC1406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118A9E-544F-4F62-ABF8-C05227647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3B811C-A68F-40D3-9056-46021F7BC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5CADAA-13E7-4C87-8EDA-A378A272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A3C2-D8A3-4C3E-9B22-F240CB039D45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0A498E-09DE-46BD-9869-83A6A2F8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9DA629-792C-459E-908A-C0B81AB7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BA5-BAD9-4856-816B-A73615432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96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0633B-41E7-4FE8-A6DE-97D5CF73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618B41-7DE6-4CAF-8B23-53283E01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A3C2-D8A3-4C3E-9B22-F240CB039D45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9E1AA7-3ED6-4088-8EE6-0D959030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FF4E7D-6475-4022-BF8A-48751507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BA5-BAD9-4856-816B-A73615432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47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0F2346-6143-4D21-A251-EA89C35D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A3C2-D8A3-4C3E-9B22-F240CB039D45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427C20-F987-4423-8897-20669E1E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B222E1-D2EB-4AC6-BD2C-52A88784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BA5-BAD9-4856-816B-A73615432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61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E59D0-8156-4A54-ADB6-B6274F93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B26641-398E-450B-BC1B-A415E9BA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35DFFD-C2FE-4437-B026-1F3BC980C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C0348D-AE73-46FD-B451-DAC3C913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A3C2-D8A3-4C3E-9B22-F240CB039D45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7269DF-7E2F-4E8E-8CD0-4765B122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12B285-7940-4AF9-8A58-FC467B59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BA5-BAD9-4856-816B-A73615432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50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DC49F-D96C-4CC2-A8F5-C82FFCA5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7427BB-1087-477A-94BF-2CBB16B99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7A6134-D205-48EF-8454-B6AD9F12D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3C6A81-7196-41AC-94B9-FDA44BB7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A3C2-D8A3-4C3E-9B22-F240CB039D45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CD7A00-0B9F-4F88-913B-5E0E149A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AD86BF-BF41-44EA-97BE-42275371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BA5-BAD9-4856-816B-A73615432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81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D37409-8D72-4E62-B4A8-40EAF33A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A26EEA-DEC8-4AC6-A82F-69F7524DC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254909-183A-4B8D-8223-5BAABAB8D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5A3C2-D8A3-4C3E-9B22-F240CB039D45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2F34DB-F44B-477D-A153-7D9D0DE1C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BD99EB-4AF9-421A-8564-6AA70F70E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9BA5-BAD9-4856-816B-A73615432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03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0A46D-9117-462E-89FA-A4D54F14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7030A0"/>
                </a:solidFill>
              </a:rPr>
              <a:t>Nome:</a:t>
            </a:r>
            <a:r>
              <a:rPr lang="pt-BR" sz="3200" b="1" dirty="0"/>
              <a:t> </a:t>
            </a:r>
            <a:r>
              <a:rPr lang="pt-BR" sz="3200" dirty="0"/>
              <a:t>Amanda Fernandes Ferreira </a:t>
            </a:r>
            <a:r>
              <a:rPr lang="pt-BR" sz="3200" b="1" dirty="0">
                <a:solidFill>
                  <a:srgbClr val="7030A0"/>
                </a:solidFill>
              </a:rPr>
              <a:t>Turma:</a:t>
            </a:r>
            <a:r>
              <a:rPr lang="pt-BR" sz="3200" dirty="0"/>
              <a:t> 1ª  DS  </a:t>
            </a:r>
            <a:r>
              <a:rPr lang="pt-BR" sz="3200" b="1" dirty="0" err="1">
                <a:solidFill>
                  <a:srgbClr val="7030A0"/>
                </a:solidFill>
              </a:rPr>
              <a:t>Etec</a:t>
            </a:r>
            <a:r>
              <a:rPr lang="pt-BR" sz="3200" b="1" dirty="0">
                <a:solidFill>
                  <a:srgbClr val="7030A0"/>
                </a:solidFill>
              </a:rPr>
              <a:t> de Guaianazes</a:t>
            </a:r>
            <a:br>
              <a:rPr lang="pt-BR" sz="3200" dirty="0"/>
            </a:br>
            <a:r>
              <a:rPr lang="pt-BR" sz="3200" dirty="0"/>
              <a:t>			        </a:t>
            </a:r>
            <a:r>
              <a:rPr lang="pt-BR" sz="3200" b="1" dirty="0" err="1">
                <a:solidFill>
                  <a:srgbClr val="7030A0"/>
                </a:solidFill>
              </a:rPr>
              <a:t>°ESTUDOS</a:t>
            </a:r>
            <a:r>
              <a:rPr lang="pt-BR" sz="3200" b="1" dirty="0">
                <a:solidFill>
                  <a:srgbClr val="7030A0"/>
                </a:solidFill>
              </a:rPr>
              <a:t> DE CASO</a:t>
            </a:r>
            <a:br>
              <a:rPr lang="pt-BR" sz="3200" dirty="0"/>
            </a:br>
            <a:br>
              <a:rPr lang="pt-BR" dirty="0"/>
            </a:br>
            <a:r>
              <a:rPr lang="pt-BR" sz="2400" b="1" dirty="0">
                <a:solidFill>
                  <a:srgbClr val="7030A0"/>
                </a:solidFill>
                <a:latin typeface="+mn-lt"/>
              </a:rPr>
              <a:t>1) </a:t>
            </a:r>
            <a:r>
              <a:rPr lang="pt-BR" sz="2400" dirty="0">
                <a:latin typeface="+mn-lt"/>
              </a:rPr>
              <a:t>Criar o algoritmo, código em </a:t>
            </a:r>
            <a:r>
              <a:rPr lang="pt-BR" sz="2400" dirty="0" err="1">
                <a:latin typeface="+mn-lt"/>
              </a:rPr>
              <a:t>Portugol</a:t>
            </a:r>
            <a:r>
              <a:rPr lang="pt-BR" sz="2400" dirty="0">
                <a:latin typeface="+mn-lt"/>
              </a:rPr>
              <a:t>, diagrama de blocos e código em Java dos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enunciados abaixo.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7030A0"/>
                </a:solidFill>
                <a:latin typeface="+mn-lt"/>
              </a:rPr>
              <a:t>a) </a:t>
            </a:r>
            <a:r>
              <a:rPr lang="pt-BR" sz="2400" dirty="0">
                <a:latin typeface="+mn-lt"/>
              </a:rPr>
              <a:t>João tem 1,34m de altura e Pedro tem 1,45m. João cresce 2,5cm por ano e Pedro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cresce 2cm por ano. Quantos anos irá demorar para João ficar mais alto que Pedro.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			</a:t>
            </a:r>
            <a:r>
              <a:rPr lang="pt-BR" sz="2400" b="1" dirty="0">
                <a:solidFill>
                  <a:srgbClr val="7030A0"/>
                </a:solidFill>
                <a:latin typeface="+mn-lt"/>
              </a:rPr>
              <a:t>-Algoritmo:</a:t>
            </a: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r>
              <a:rPr lang="pt-BR" sz="2400" dirty="0">
                <a:latin typeface="+mn-lt"/>
              </a:rPr>
              <a:t>1 – Iniciar o contador (i ← 1);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2 – Enquanto (i&lt;=3) faça do passo 3 ao 8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3 – Leia a altura de João (</a:t>
            </a:r>
            <a:r>
              <a:rPr lang="pt-BR" sz="2400" dirty="0" err="1">
                <a:latin typeface="+mn-lt"/>
              </a:rPr>
              <a:t>alturaJoão</a:t>
            </a:r>
            <a:r>
              <a:rPr lang="pt-BR" sz="2400" dirty="0">
                <a:latin typeface="+mn-lt"/>
              </a:rPr>
              <a:t> ←145);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4 – Leia a altura de Pedro (alturaPedro←134);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5 – Leia a altura que João cresce por ano (</a:t>
            </a:r>
            <a:r>
              <a:rPr lang="pt-BR" sz="2400" dirty="0" err="1">
                <a:latin typeface="+mn-lt"/>
              </a:rPr>
              <a:t>alturaJoãoAno</a:t>
            </a:r>
            <a:r>
              <a:rPr lang="pt-BR" sz="2400" dirty="0">
                <a:latin typeface="+mn-lt"/>
              </a:rPr>
              <a:t> ← 2,5);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6 – Leia a altura que Pedro cresce por ano (</a:t>
            </a:r>
            <a:r>
              <a:rPr lang="pt-BR" sz="2400" dirty="0" err="1">
                <a:latin typeface="+mn-lt"/>
              </a:rPr>
              <a:t>alturaPedroAno</a:t>
            </a:r>
            <a:r>
              <a:rPr lang="pt-BR" sz="2400" dirty="0">
                <a:latin typeface="+mn-lt"/>
              </a:rPr>
              <a:t> ←2);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7 – Calcule a altura que João cresce por ano (</a:t>
            </a:r>
            <a:r>
              <a:rPr lang="pt-BR" sz="2400" dirty="0" err="1">
                <a:latin typeface="+mn-lt"/>
              </a:rPr>
              <a:t>alturaJoão</a:t>
            </a:r>
            <a:r>
              <a:rPr lang="pt-BR" sz="2400" dirty="0">
                <a:latin typeface="+mn-lt"/>
              </a:rPr>
              <a:t>← </a:t>
            </a:r>
            <a:r>
              <a:rPr lang="pt-BR" sz="2400" dirty="0" err="1">
                <a:latin typeface="+mn-lt"/>
              </a:rPr>
              <a:t>alturaJoão</a:t>
            </a:r>
            <a:r>
              <a:rPr lang="pt-BR" sz="2400" dirty="0">
                <a:latin typeface="+mn-lt"/>
              </a:rPr>
              <a:t> + </a:t>
            </a:r>
            <a:r>
              <a:rPr lang="pt-BR" sz="2400" dirty="0" err="1">
                <a:latin typeface="+mn-lt"/>
              </a:rPr>
              <a:t>alturaJoãoAno</a:t>
            </a:r>
            <a:r>
              <a:rPr lang="pt-BR" sz="2400" dirty="0">
                <a:latin typeface="+mn-lt"/>
              </a:rPr>
              <a:t>);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8 – Calcule a altura que Pedro cresce por ano (</a:t>
            </a:r>
            <a:r>
              <a:rPr lang="pt-BR" sz="2400" dirty="0" err="1">
                <a:latin typeface="+mn-lt"/>
              </a:rPr>
              <a:t>alturaPedro</a:t>
            </a:r>
            <a:r>
              <a:rPr lang="pt-BR" sz="2400" dirty="0">
                <a:latin typeface="+mn-lt"/>
              </a:rPr>
              <a:t> ← </a:t>
            </a:r>
            <a:r>
              <a:rPr lang="pt-BR" sz="2400" dirty="0" err="1">
                <a:latin typeface="+mn-lt"/>
              </a:rPr>
              <a:t>alturaPedro</a:t>
            </a:r>
            <a:r>
              <a:rPr lang="pt-BR" sz="2400" dirty="0">
                <a:latin typeface="+mn-lt"/>
              </a:rPr>
              <a:t> + </a:t>
            </a:r>
            <a:r>
              <a:rPr lang="pt-BR" sz="2400" dirty="0" err="1">
                <a:latin typeface="+mn-lt"/>
              </a:rPr>
              <a:t>alturaPedroAno</a:t>
            </a:r>
            <a:r>
              <a:rPr lang="pt-BR" sz="2400" dirty="0">
                <a:latin typeface="+mn-lt"/>
              </a:rPr>
              <a:t>);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9 – Incremente o contador (i+1).</a:t>
            </a:r>
          </a:p>
        </p:txBody>
      </p:sp>
    </p:spTree>
    <p:extLst>
      <p:ext uri="{BB962C8B-B14F-4D97-AF65-F5344CB8AC3E}">
        <p14:creationId xmlns:p14="http://schemas.microsoft.com/office/powerpoint/2010/main" val="419607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397A0-B1AE-4886-905A-BB4CFA7E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7999"/>
          </a:xfrm>
        </p:spPr>
        <p:txBody>
          <a:bodyPr>
            <a:normAutofit fontScale="90000"/>
          </a:bodyPr>
          <a:lstStyle/>
          <a:p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r>
              <a:rPr lang="pt-BR" sz="2400" b="1" dirty="0">
                <a:solidFill>
                  <a:srgbClr val="7030A0"/>
                </a:solidFill>
                <a:latin typeface="+mn-lt"/>
              </a:rPr>
              <a:t>  	    -Java:								                 -Diagrama de Blocos:</a:t>
            </a:r>
            <a:br>
              <a:rPr lang="pt-BR" sz="4800" b="1" dirty="0">
                <a:solidFill>
                  <a:srgbClr val="7030A0"/>
                </a:solidFill>
                <a:latin typeface="+mn-lt"/>
              </a:rPr>
            </a:b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r>
              <a:rPr lang="pt-BR" sz="2400" b="1" dirty="0">
                <a:solidFill>
                  <a:srgbClr val="7030A0"/>
                </a:solidFill>
                <a:latin typeface="+mn-lt"/>
              </a:rPr>
              <a:t>				   </a:t>
            </a: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br>
              <a:rPr lang="pt-BR" dirty="0"/>
            </a:br>
            <a:endParaRPr lang="pt-BR" dirty="0"/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5613A82-B402-4C72-B421-49D611A09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399"/>
            <a:ext cx="7100712" cy="3886200"/>
          </a:xfrm>
          <a:prstGeom prst="rect">
            <a:avLst/>
          </a:prstGeom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6FB54A03-74DA-4138-B6F7-29A221BC3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580" y="279399"/>
            <a:ext cx="3872090" cy="3366912"/>
          </a:xfrm>
          <a:prstGeom prst="rect">
            <a:avLst/>
          </a:prstGeom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5B1CDE5E-500D-4325-9CB6-065B94473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710" y="3646311"/>
            <a:ext cx="3646312" cy="28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0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59F06-8143-4091-9C9E-18CE5071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73689"/>
            <a:ext cx="12192000" cy="3454399"/>
          </a:xfrm>
        </p:spPr>
        <p:txBody>
          <a:bodyPr>
            <a:normAutofit fontScale="90000"/>
          </a:bodyPr>
          <a:lstStyle/>
          <a:p>
            <a:r>
              <a:rPr lang="pt-BR" sz="2600" b="1" dirty="0">
                <a:solidFill>
                  <a:srgbClr val="7030A0"/>
                </a:solidFill>
                <a:latin typeface="+mn-lt"/>
              </a:rPr>
              <a:t> 			      		   -</a:t>
            </a:r>
            <a:r>
              <a:rPr lang="pt-BR" sz="2600" b="1" dirty="0" err="1">
                <a:solidFill>
                  <a:srgbClr val="7030A0"/>
                </a:solidFill>
                <a:latin typeface="+mn-lt"/>
              </a:rPr>
              <a:t>Portugol</a:t>
            </a:r>
            <a:r>
              <a:rPr lang="pt-BR" sz="2600" b="1" dirty="0">
                <a:solidFill>
                  <a:srgbClr val="7030A0"/>
                </a:solidFill>
                <a:latin typeface="+mn-lt"/>
              </a:rPr>
              <a:t>:</a:t>
            </a:r>
            <a:br>
              <a:rPr lang="pt-BR" sz="2600" b="1" dirty="0">
                <a:solidFill>
                  <a:srgbClr val="7030A0"/>
                </a:solidFill>
                <a:latin typeface="+mn-lt"/>
              </a:rPr>
            </a:br>
            <a:r>
              <a:rPr lang="pt-BR" sz="2600" dirty="0" err="1">
                <a:latin typeface="+mn-lt"/>
              </a:rPr>
              <a:t>programaAlturaJoãoPedro</a:t>
            </a:r>
            <a:r>
              <a:rPr lang="pt-BR" sz="2600" dirty="0">
                <a:latin typeface="+mn-lt"/>
              </a:rPr>
              <a:t> </a:t>
            </a:r>
            <a:br>
              <a:rPr lang="pt-BR" sz="2600" dirty="0">
                <a:latin typeface="+mn-lt"/>
              </a:rPr>
            </a:br>
            <a:r>
              <a:rPr lang="pt-BR" sz="2600" dirty="0">
                <a:latin typeface="+mn-lt"/>
              </a:rPr>
              <a:t>var </a:t>
            </a:r>
            <a:br>
              <a:rPr lang="pt-BR" sz="2600" dirty="0">
                <a:latin typeface="+mn-lt"/>
              </a:rPr>
            </a:br>
            <a:r>
              <a:rPr lang="pt-BR" sz="2600" dirty="0">
                <a:latin typeface="+mn-lt"/>
              </a:rPr>
              <a:t>i: inteiro </a:t>
            </a:r>
            <a:br>
              <a:rPr lang="pt-BR" sz="2600" dirty="0">
                <a:latin typeface="+mn-lt"/>
              </a:rPr>
            </a:br>
            <a:r>
              <a:rPr lang="pt-BR" sz="2600" dirty="0" err="1">
                <a:latin typeface="+mn-lt"/>
              </a:rPr>
              <a:t>alturaJoão</a:t>
            </a:r>
            <a:r>
              <a:rPr lang="pt-BR" sz="2600" dirty="0">
                <a:latin typeface="+mn-lt"/>
              </a:rPr>
              <a:t>, </a:t>
            </a:r>
            <a:r>
              <a:rPr lang="pt-BR" sz="2600" dirty="0" err="1">
                <a:latin typeface="+mn-lt"/>
              </a:rPr>
              <a:t>alturaPedro</a:t>
            </a:r>
            <a:r>
              <a:rPr lang="pt-BR" sz="2600" dirty="0">
                <a:latin typeface="+mn-lt"/>
              </a:rPr>
              <a:t>, </a:t>
            </a:r>
            <a:r>
              <a:rPr lang="pt-BR" sz="2600" dirty="0" err="1">
                <a:latin typeface="+mn-lt"/>
              </a:rPr>
              <a:t>alturaJoãoAno</a:t>
            </a:r>
            <a:r>
              <a:rPr lang="pt-BR" sz="2600" dirty="0">
                <a:latin typeface="+mn-lt"/>
              </a:rPr>
              <a:t>, </a:t>
            </a:r>
            <a:r>
              <a:rPr lang="pt-BR" sz="2600" dirty="0" err="1">
                <a:latin typeface="+mn-lt"/>
              </a:rPr>
              <a:t>alturaPedroAno</a:t>
            </a:r>
            <a:r>
              <a:rPr lang="pt-BR" sz="2600" dirty="0">
                <a:latin typeface="+mn-lt"/>
              </a:rPr>
              <a:t>: real </a:t>
            </a:r>
            <a:br>
              <a:rPr lang="pt-BR" sz="2600" dirty="0">
                <a:latin typeface="+mn-lt"/>
              </a:rPr>
            </a:br>
            <a:r>
              <a:rPr lang="pt-BR" sz="2600" dirty="0">
                <a:latin typeface="+mn-lt"/>
              </a:rPr>
              <a:t>inicio</a:t>
            </a:r>
            <a:br>
              <a:rPr lang="pt-BR" sz="2600" b="1" dirty="0">
                <a:solidFill>
                  <a:srgbClr val="7030A0"/>
                </a:solidFill>
                <a:latin typeface="+mn-lt"/>
              </a:rPr>
            </a:br>
            <a:r>
              <a:rPr lang="pt-BR" sz="2600" b="1" dirty="0">
                <a:solidFill>
                  <a:srgbClr val="7030A0"/>
                </a:solidFill>
                <a:latin typeface="+mn-lt"/>
              </a:rPr>
              <a:t>          </a:t>
            </a:r>
            <a:r>
              <a:rPr lang="pt-BR" sz="2600" dirty="0">
                <a:latin typeface="+mn-lt"/>
              </a:rPr>
              <a:t>i←1</a:t>
            </a:r>
            <a:br>
              <a:rPr lang="pt-BR" sz="2600" dirty="0">
                <a:latin typeface="+mn-lt"/>
              </a:rPr>
            </a:br>
            <a:r>
              <a:rPr lang="pt-BR" sz="2600" dirty="0">
                <a:latin typeface="+mn-lt"/>
              </a:rPr>
              <a:t>                       enquanto (i&lt;=4) faça </a:t>
            </a:r>
            <a:br>
              <a:rPr lang="pt-BR" sz="2600" dirty="0">
                <a:latin typeface="+mn-lt"/>
              </a:rPr>
            </a:br>
            <a:r>
              <a:rPr lang="pt-BR" sz="2600" dirty="0">
                <a:latin typeface="+mn-lt"/>
              </a:rPr>
              <a:t>	leia (</a:t>
            </a:r>
            <a:r>
              <a:rPr lang="pt-BR" sz="2600" dirty="0" err="1">
                <a:latin typeface="+mn-lt"/>
              </a:rPr>
              <a:t>alturaJoão</a:t>
            </a:r>
            <a:r>
              <a:rPr lang="pt-BR" sz="2600" dirty="0">
                <a:latin typeface="+mn-lt"/>
              </a:rPr>
              <a:t>)</a:t>
            </a:r>
            <a:br>
              <a:rPr lang="pt-BR" sz="2600" dirty="0">
                <a:latin typeface="+mn-lt"/>
              </a:rPr>
            </a:br>
            <a:r>
              <a:rPr lang="pt-BR" sz="2600" dirty="0">
                <a:latin typeface="+mn-lt"/>
              </a:rPr>
              <a:t>	leia (</a:t>
            </a:r>
            <a:r>
              <a:rPr lang="pt-BR" sz="2600" dirty="0" err="1">
                <a:latin typeface="+mn-lt"/>
              </a:rPr>
              <a:t>alturaPedro</a:t>
            </a:r>
            <a:r>
              <a:rPr lang="pt-BR" sz="2600" dirty="0">
                <a:latin typeface="+mn-lt"/>
              </a:rPr>
              <a:t>) </a:t>
            </a:r>
            <a:br>
              <a:rPr lang="pt-BR" sz="2600" dirty="0">
                <a:latin typeface="+mn-lt"/>
              </a:rPr>
            </a:br>
            <a:r>
              <a:rPr lang="pt-BR" sz="2600" dirty="0">
                <a:latin typeface="+mn-lt"/>
              </a:rPr>
              <a:t>	leia (</a:t>
            </a:r>
            <a:r>
              <a:rPr lang="pt-BR" sz="2600" dirty="0" err="1">
                <a:latin typeface="+mn-lt"/>
              </a:rPr>
              <a:t>alturaJoãoAno</a:t>
            </a:r>
            <a:r>
              <a:rPr lang="pt-BR" sz="2600" dirty="0">
                <a:latin typeface="+mn-lt"/>
              </a:rPr>
              <a:t>) </a:t>
            </a:r>
            <a:br>
              <a:rPr lang="pt-BR" sz="2600" dirty="0">
                <a:latin typeface="+mn-lt"/>
              </a:rPr>
            </a:br>
            <a:r>
              <a:rPr lang="pt-BR" sz="2600" dirty="0">
                <a:latin typeface="+mn-lt"/>
              </a:rPr>
              <a:t>	leia (</a:t>
            </a:r>
            <a:r>
              <a:rPr lang="pt-BR" sz="2600" dirty="0" err="1">
                <a:latin typeface="+mn-lt"/>
              </a:rPr>
              <a:t>alturaPedroAno</a:t>
            </a:r>
            <a:r>
              <a:rPr lang="pt-BR" sz="2600" dirty="0">
                <a:latin typeface="+mn-lt"/>
              </a:rPr>
              <a:t>) </a:t>
            </a:r>
            <a:br>
              <a:rPr lang="pt-BR" sz="2600" dirty="0">
                <a:latin typeface="+mn-lt"/>
              </a:rPr>
            </a:br>
            <a:r>
              <a:rPr lang="pt-BR" sz="2600" dirty="0">
                <a:latin typeface="+mn-lt"/>
              </a:rPr>
              <a:t>	</a:t>
            </a:r>
            <a:r>
              <a:rPr lang="pt-BR" sz="2600" dirty="0" err="1">
                <a:latin typeface="+mn-lt"/>
              </a:rPr>
              <a:t>alturaJoão</a:t>
            </a:r>
            <a:r>
              <a:rPr lang="pt-BR" sz="2600" dirty="0">
                <a:latin typeface="+mn-lt"/>
              </a:rPr>
              <a:t> ← </a:t>
            </a:r>
            <a:r>
              <a:rPr lang="pt-BR" sz="2600" dirty="0" err="1">
                <a:latin typeface="+mn-lt"/>
              </a:rPr>
              <a:t>alturaJoão+alturaJoãoAno</a:t>
            </a:r>
            <a:r>
              <a:rPr lang="pt-BR" sz="2600" dirty="0">
                <a:latin typeface="+mn-lt"/>
              </a:rPr>
              <a:t> </a:t>
            </a:r>
            <a:br>
              <a:rPr lang="pt-BR" sz="2600" dirty="0">
                <a:latin typeface="+mn-lt"/>
              </a:rPr>
            </a:br>
            <a:r>
              <a:rPr lang="pt-BR" sz="2600" dirty="0">
                <a:latin typeface="+mn-lt"/>
              </a:rPr>
              <a:t>	</a:t>
            </a:r>
            <a:r>
              <a:rPr lang="pt-BR" sz="2600" dirty="0" err="1">
                <a:latin typeface="+mn-lt"/>
              </a:rPr>
              <a:t>alturaPedro</a:t>
            </a:r>
            <a:r>
              <a:rPr lang="pt-BR" sz="2600" dirty="0">
                <a:latin typeface="+mn-lt"/>
              </a:rPr>
              <a:t>← </a:t>
            </a:r>
            <a:r>
              <a:rPr lang="pt-BR" sz="2600" dirty="0" err="1">
                <a:latin typeface="+mn-lt"/>
              </a:rPr>
              <a:t>alturaPedro+alturaPedroAno</a:t>
            </a:r>
            <a:r>
              <a:rPr lang="pt-BR" sz="2600" dirty="0">
                <a:latin typeface="+mn-lt"/>
              </a:rPr>
              <a:t> </a:t>
            </a:r>
            <a:br>
              <a:rPr lang="pt-BR" sz="2600" dirty="0">
                <a:latin typeface="+mn-lt"/>
              </a:rPr>
            </a:br>
            <a:r>
              <a:rPr lang="pt-BR" sz="2600" dirty="0">
                <a:latin typeface="+mn-lt"/>
              </a:rPr>
              <a:t>	i←i+1 </a:t>
            </a:r>
            <a:br>
              <a:rPr lang="pt-BR" sz="2600" dirty="0">
                <a:latin typeface="+mn-lt"/>
              </a:rPr>
            </a:br>
            <a:r>
              <a:rPr lang="pt-BR" sz="2600" dirty="0">
                <a:latin typeface="+mn-lt"/>
              </a:rPr>
              <a:t>	se (</a:t>
            </a:r>
            <a:r>
              <a:rPr lang="pt-BR" sz="2600" dirty="0" err="1">
                <a:latin typeface="+mn-lt"/>
              </a:rPr>
              <a:t>alturaJoão</a:t>
            </a:r>
            <a:r>
              <a:rPr lang="pt-BR" sz="2600" dirty="0">
                <a:latin typeface="+mn-lt"/>
              </a:rPr>
              <a:t>&lt;</a:t>
            </a:r>
            <a:r>
              <a:rPr lang="pt-BR" sz="2600" dirty="0" err="1">
                <a:latin typeface="+mn-lt"/>
              </a:rPr>
              <a:t>alturaPedro</a:t>
            </a:r>
            <a:r>
              <a:rPr lang="pt-BR" sz="2600" dirty="0">
                <a:latin typeface="+mn-lt"/>
              </a:rPr>
              <a:t>), então</a:t>
            </a:r>
            <a:br>
              <a:rPr lang="pt-BR" sz="2600" dirty="0">
                <a:latin typeface="+mn-lt"/>
              </a:rPr>
            </a:br>
            <a:r>
              <a:rPr lang="pt-BR" sz="2600" dirty="0">
                <a:latin typeface="+mn-lt"/>
              </a:rPr>
              <a:t>		escreva (‘João ainda está mais baixo que Pedro.’) </a:t>
            </a:r>
            <a:br>
              <a:rPr lang="pt-BR" sz="2600" dirty="0">
                <a:latin typeface="+mn-lt"/>
              </a:rPr>
            </a:br>
            <a:r>
              <a:rPr lang="pt-BR" sz="2600" dirty="0">
                <a:latin typeface="+mn-lt"/>
              </a:rPr>
              <a:t>		senão </a:t>
            </a:r>
            <a:br>
              <a:rPr lang="pt-BR" sz="2600" dirty="0">
                <a:latin typeface="+mn-lt"/>
              </a:rPr>
            </a:br>
            <a:r>
              <a:rPr lang="pt-BR" sz="2600" dirty="0">
                <a:latin typeface="+mn-lt"/>
              </a:rPr>
              <a:t>		             Escreva (‘João levou 4 anos para ficar maior que Pedro’) </a:t>
            </a:r>
            <a:br>
              <a:rPr lang="pt-BR" sz="2600" dirty="0">
                <a:latin typeface="+mn-lt"/>
              </a:rPr>
            </a:br>
            <a:r>
              <a:rPr lang="pt-BR" sz="2600" dirty="0">
                <a:latin typeface="+mn-lt"/>
              </a:rPr>
              <a:t>	                </a:t>
            </a:r>
            <a:r>
              <a:rPr lang="pt-BR" sz="2600" dirty="0" err="1">
                <a:latin typeface="+mn-lt"/>
              </a:rPr>
              <a:t>fim_se</a:t>
            </a:r>
            <a:r>
              <a:rPr lang="pt-BR" sz="2600" dirty="0">
                <a:latin typeface="+mn-lt"/>
              </a:rPr>
              <a:t> </a:t>
            </a:r>
            <a:br>
              <a:rPr lang="pt-BR" sz="2600" dirty="0">
                <a:latin typeface="+mn-lt"/>
              </a:rPr>
            </a:br>
            <a:r>
              <a:rPr lang="pt-BR" sz="2600" dirty="0">
                <a:latin typeface="+mn-lt"/>
              </a:rPr>
              <a:t>             </a:t>
            </a:r>
            <a:r>
              <a:rPr lang="pt-BR" sz="2600" dirty="0" err="1">
                <a:latin typeface="+mn-lt"/>
              </a:rPr>
              <a:t>fim_enquanto</a:t>
            </a:r>
            <a:r>
              <a:rPr lang="pt-BR" sz="2600" dirty="0">
                <a:latin typeface="+mn-lt"/>
              </a:rPr>
              <a:t> </a:t>
            </a:r>
            <a:br>
              <a:rPr lang="pt-BR" sz="2600" dirty="0">
                <a:latin typeface="+mn-lt"/>
              </a:rPr>
            </a:br>
            <a:r>
              <a:rPr lang="pt-BR" sz="2600" dirty="0">
                <a:latin typeface="+mn-lt"/>
              </a:rPr>
              <a:t>fim</a:t>
            </a:r>
            <a:br>
              <a:rPr lang="pt-BR" sz="2600" b="1" dirty="0">
                <a:latin typeface="+mn-lt"/>
              </a:rPr>
            </a:br>
            <a:br>
              <a:rPr lang="pt-BR" sz="2700" b="1" dirty="0">
                <a:solidFill>
                  <a:srgbClr val="7030A0"/>
                </a:solidFill>
                <a:latin typeface="+mn-lt"/>
              </a:rPr>
            </a:br>
            <a:br>
              <a:rPr lang="pt-BR" sz="2700" b="1" dirty="0">
                <a:solidFill>
                  <a:srgbClr val="7030A0"/>
                </a:solidFill>
                <a:latin typeface="+mn-lt"/>
              </a:rPr>
            </a:br>
            <a:br>
              <a:rPr lang="pt-BR" sz="4400" b="1" dirty="0">
                <a:solidFill>
                  <a:srgbClr val="7030A0"/>
                </a:solidFill>
                <a:latin typeface="+mn-lt"/>
              </a:rPr>
            </a:br>
            <a:br>
              <a:rPr lang="pt-BR" sz="4400" b="1" dirty="0">
                <a:solidFill>
                  <a:srgbClr val="7030A0"/>
                </a:solidFill>
                <a:latin typeface="+mn-lt"/>
              </a:rPr>
            </a:br>
            <a:br>
              <a:rPr lang="pt-BR" sz="4400" b="1" dirty="0">
                <a:solidFill>
                  <a:srgbClr val="7030A0"/>
                </a:solidFill>
                <a:latin typeface="+mn-lt"/>
              </a:rPr>
            </a:br>
            <a:br>
              <a:rPr lang="pt-BR" sz="4400" b="1" dirty="0">
                <a:solidFill>
                  <a:srgbClr val="7030A0"/>
                </a:solidFill>
                <a:latin typeface="+mn-lt"/>
              </a:rPr>
            </a:br>
            <a:br>
              <a:rPr lang="pt-BR" sz="4400" b="1" dirty="0">
                <a:solidFill>
                  <a:srgbClr val="7030A0"/>
                </a:solidFill>
                <a:latin typeface="+mn-lt"/>
              </a:rPr>
            </a:br>
            <a:br>
              <a:rPr lang="pt-BR" sz="4400" b="1" dirty="0">
                <a:solidFill>
                  <a:srgbClr val="7030A0"/>
                </a:solidFill>
                <a:latin typeface="+mn-lt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914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1725D-AEDC-4FCC-9E58-36C7D71D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sz="2400" b="1" dirty="0">
                <a:solidFill>
                  <a:srgbClr val="7030A0"/>
                </a:solidFill>
                <a:latin typeface="+mn-lt"/>
              </a:rPr>
              <a:t>b) </a:t>
            </a:r>
            <a:r>
              <a:rPr lang="pt-BR" sz="2400" dirty="0">
                <a:latin typeface="+mn-lt"/>
              </a:rPr>
              <a:t>Criar um programa que leia a idade de 10 alunos. Ao final informar quantos são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menores de idade e quantos são maiores.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			     </a:t>
            </a:r>
            <a:r>
              <a:rPr lang="pt-BR" sz="2400" b="1" dirty="0">
                <a:solidFill>
                  <a:srgbClr val="7030A0"/>
                </a:solidFill>
                <a:latin typeface="+mn-lt"/>
              </a:rPr>
              <a:t>-Algoritmo:</a:t>
            </a: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r>
              <a:rPr lang="pt-BR" sz="2400" dirty="0">
                <a:latin typeface="+mn-lt"/>
              </a:rPr>
              <a:t>1 – Inicializar o contador (i←1);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2 – Inicializar o contador de menores (menor←0);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3 – Inicializar o contador de maiores (maior←0);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4 – Enquanto (i&lt;=10), faça do passo 5 ao passo 9;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5 – Leia a idade do aluno (</a:t>
            </a:r>
            <a:r>
              <a:rPr lang="pt-BR" sz="2400" dirty="0" err="1">
                <a:latin typeface="+mn-lt"/>
              </a:rPr>
              <a:t>idadeAluno</a:t>
            </a:r>
            <a:r>
              <a:rPr lang="pt-BR" sz="2400" dirty="0">
                <a:latin typeface="+mn-lt"/>
              </a:rPr>
              <a:t>);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6 – Se (</a:t>
            </a:r>
            <a:r>
              <a:rPr lang="pt-BR" sz="2400" dirty="0" err="1">
                <a:latin typeface="+mn-lt"/>
              </a:rPr>
              <a:t>idadeAluno</a:t>
            </a:r>
            <a:r>
              <a:rPr lang="pt-BR" sz="2400" dirty="0">
                <a:latin typeface="+mn-lt"/>
              </a:rPr>
              <a:t>&lt;18), então;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7 – Escreva (Menor de idade);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             8 – Senão;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	9 – Escreva (Maior de idade);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10 – Incremente o contador (i+1);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11 – Apresente todos que são maiores de idade (maior);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12 – Apresente todos que são menores de idade (menor).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				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br>
              <a:rPr lang="pt-BR" sz="3100" dirty="0">
                <a:latin typeface="+mn-lt"/>
              </a:rPr>
            </a:br>
            <a:br>
              <a:rPr lang="pt-BR" sz="3100" dirty="0">
                <a:latin typeface="+mn-lt"/>
              </a:rPr>
            </a:br>
            <a:endParaRPr lang="pt-BR" sz="3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070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C033-8D7B-4AC4-A121-4F0B55DE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2"/>
            <a:ext cx="12192001" cy="936976"/>
          </a:xfrm>
        </p:spPr>
        <p:txBody>
          <a:bodyPr>
            <a:normAutofit fontScale="90000"/>
          </a:bodyPr>
          <a:lstStyle/>
          <a:p>
            <a:r>
              <a:rPr lang="pt-BR" sz="2700" b="1" dirty="0">
                <a:solidFill>
                  <a:srgbClr val="7030A0"/>
                </a:solidFill>
                <a:latin typeface="+mn-lt"/>
              </a:rPr>
              <a:t>-Java:       				                                      	              -Diagrama de Blocos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 descr="Texto&#10;&#10;Descrição gerada automaticamente com confiança média">
            <a:extLst>
              <a:ext uri="{FF2B5EF4-FFF2-40B4-BE49-F238E27FC236}">
                <a16:creationId xmlns:a16="http://schemas.microsoft.com/office/drawing/2014/main" id="{D6E3E002-FBC4-44BE-8C50-936A95FB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27906"/>
            <a:ext cx="6815139" cy="4719363"/>
          </a:xfrm>
          <a:prstGeom prst="rect">
            <a:avLst/>
          </a:prstGeom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C869FCBC-D4B1-4460-806E-5ABD668A2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618" y="341548"/>
            <a:ext cx="3837386" cy="3733741"/>
          </a:xfrm>
          <a:prstGeom prst="rect">
            <a:avLst/>
          </a:prstGeom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1F0F6800-CEBF-47DE-BC7C-81BB40D30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328" y="4075289"/>
            <a:ext cx="3848675" cy="269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5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80DBD-659B-4380-A3EE-C62BE6F4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rgbClr val="7030A0"/>
                </a:solidFill>
                <a:latin typeface="+mn-lt"/>
              </a:rPr>
              <a:t>-</a:t>
            </a:r>
            <a:r>
              <a:rPr lang="pt-BR" sz="2400" b="1" dirty="0" err="1">
                <a:solidFill>
                  <a:srgbClr val="7030A0"/>
                </a:solidFill>
                <a:latin typeface="+mn-lt"/>
              </a:rPr>
              <a:t>Portugol</a:t>
            </a:r>
            <a:r>
              <a:rPr lang="pt-BR" sz="2400" b="1" dirty="0">
                <a:solidFill>
                  <a:srgbClr val="7030A0"/>
                </a:solidFill>
                <a:latin typeface="+mn-lt"/>
              </a:rPr>
              <a:t>: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Programa </a:t>
            </a:r>
            <a:r>
              <a:rPr lang="pt-BR" sz="2400" dirty="0" err="1">
                <a:latin typeface="+mn-lt"/>
              </a:rPr>
              <a:t>idadeAluno</a:t>
            </a:r>
            <a:r>
              <a:rPr lang="pt-BR" sz="2400" dirty="0">
                <a:latin typeface="+mn-lt"/>
              </a:rPr>
              <a:t>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var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i: inteiro </a:t>
            </a:r>
            <a:br>
              <a:rPr lang="pt-BR" sz="2400" dirty="0">
                <a:latin typeface="+mn-lt"/>
              </a:rPr>
            </a:br>
            <a:r>
              <a:rPr lang="pt-BR" sz="2400" dirty="0" err="1">
                <a:latin typeface="+mn-lt"/>
              </a:rPr>
              <a:t>idadeAluno</a:t>
            </a:r>
            <a:r>
              <a:rPr lang="pt-BR" sz="2400" dirty="0">
                <a:latin typeface="+mn-lt"/>
              </a:rPr>
              <a:t>, maior, menor: real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inicio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i←1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enquanto (i&lt;=10)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                  leia (</a:t>
            </a:r>
            <a:r>
              <a:rPr lang="pt-BR" sz="2400" dirty="0" err="1">
                <a:latin typeface="+mn-lt"/>
              </a:rPr>
              <a:t>idadeAluno</a:t>
            </a:r>
            <a:r>
              <a:rPr lang="pt-BR" sz="2400" dirty="0">
                <a:latin typeface="+mn-lt"/>
              </a:rPr>
              <a:t>)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               se (</a:t>
            </a:r>
            <a:r>
              <a:rPr lang="pt-BR" sz="2400" dirty="0" err="1">
                <a:latin typeface="+mn-lt"/>
              </a:rPr>
              <a:t>idadeAluno</a:t>
            </a:r>
            <a:r>
              <a:rPr lang="pt-BR" sz="2400" dirty="0">
                <a:latin typeface="+mn-lt"/>
              </a:rPr>
              <a:t>&lt;18)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	     escreva (‘Menor de Idade’)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	senão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	             escreva (‘Maior de Idade’)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i←i+1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                      escreva (maior)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                      escreva (menor)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      </a:t>
            </a:r>
            <a:r>
              <a:rPr lang="pt-BR" sz="2400" dirty="0" err="1">
                <a:latin typeface="+mn-lt"/>
              </a:rPr>
              <a:t>fim_se</a:t>
            </a:r>
            <a:r>
              <a:rPr lang="pt-BR" sz="2400" dirty="0">
                <a:latin typeface="+mn-lt"/>
              </a:rPr>
              <a:t>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</a:t>
            </a:r>
            <a:r>
              <a:rPr lang="pt-BR" sz="2400" dirty="0" err="1">
                <a:latin typeface="+mn-lt"/>
              </a:rPr>
              <a:t>fim_enquanto</a:t>
            </a:r>
            <a:r>
              <a:rPr lang="pt-BR" sz="2400" dirty="0">
                <a:latin typeface="+mn-lt"/>
              </a:rPr>
              <a:t>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fim </a:t>
            </a:r>
          </a:p>
        </p:txBody>
      </p:sp>
    </p:spTree>
    <p:extLst>
      <p:ext uri="{BB962C8B-B14F-4D97-AF65-F5344CB8AC3E}">
        <p14:creationId xmlns:p14="http://schemas.microsoft.com/office/powerpoint/2010/main" val="272534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3D36-809D-4765-9448-EBE6E6CA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578" y="-169333"/>
            <a:ext cx="12192000" cy="7027333"/>
          </a:xfrm>
        </p:spPr>
        <p:txBody>
          <a:bodyPr>
            <a:normAutofit fontScale="90000"/>
          </a:bodyPr>
          <a:lstStyle/>
          <a:p>
            <a:r>
              <a:rPr lang="pt-BR" sz="2400" b="1" dirty="0">
                <a:solidFill>
                  <a:srgbClr val="7030A0"/>
                </a:solidFill>
                <a:latin typeface="+mn-lt"/>
              </a:rPr>
              <a:t>c)</a:t>
            </a:r>
            <a:r>
              <a:rPr lang="pt-BR" sz="2400" dirty="0">
                <a:latin typeface="+mn-lt"/>
              </a:rPr>
              <a:t> Criar um programa que calcule e apresente o fatorial de um número inteiro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			</a:t>
            </a:r>
            <a:r>
              <a:rPr lang="pt-BR" sz="2400" b="1" dirty="0">
                <a:solidFill>
                  <a:srgbClr val="7030A0"/>
                </a:solidFill>
                <a:latin typeface="+mn-lt"/>
              </a:rPr>
              <a:t>-</a:t>
            </a:r>
            <a:r>
              <a:rPr lang="pt-BR" sz="2400" b="1" dirty="0" err="1">
                <a:solidFill>
                  <a:srgbClr val="7030A0"/>
                </a:solidFill>
                <a:latin typeface="+mn-lt"/>
              </a:rPr>
              <a:t>Algiritmo</a:t>
            </a:r>
            <a:r>
              <a:rPr lang="pt-BR" sz="2400" b="1" dirty="0">
                <a:solidFill>
                  <a:srgbClr val="7030A0"/>
                </a:solidFill>
                <a:latin typeface="+mn-lt"/>
              </a:rPr>
              <a:t>:</a:t>
            </a: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r>
              <a:rPr lang="pt-BR" sz="2400" dirty="0">
                <a:latin typeface="+mn-lt"/>
              </a:rPr>
              <a:t>1 – Inicializar o contador (i←1);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2 – Inicializar o contador do fatorial (f←1);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3 – Leia o número que foi digitado pelo usuário (n);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4 – Enquanto (i&lt;=n) faça o passo 5 ao 6;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5 – Faça (</a:t>
            </a:r>
            <a:r>
              <a:rPr lang="pt-BR" sz="2400" dirty="0" err="1">
                <a:latin typeface="+mn-lt"/>
              </a:rPr>
              <a:t>f←f</a:t>
            </a:r>
            <a:r>
              <a:rPr lang="pt-BR" sz="2400" dirty="0">
                <a:latin typeface="+mn-lt"/>
              </a:rPr>
              <a:t>*1);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6 – Incrementar o contador (i←i+1); 				            </a:t>
            </a:r>
            <a:r>
              <a:rPr lang="pt-BR" sz="2400" b="1" dirty="0">
                <a:solidFill>
                  <a:srgbClr val="7030A0"/>
                </a:solidFill>
                <a:latin typeface="+mn-lt"/>
              </a:rPr>
              <a:t>-Diagrama de Bloco:</a:t>
            </a: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7 – Apresentar o fatorial (f)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7030A0"/>
                </a:solidFill>
                <a:latin typeface="+mn-lt"/>
              </a:rPr>
              <a:t>-Java:								</a:t>
            </a: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endParaRPr lang="pt-BR" sz="2400" dirty="0">
              <a:latin typeface="+mn-lt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4B5C17A3-F1A1-473A-AB47-DDE055990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2444"/>
            <a:ext cx="5842282" cy="3245555"/>
          </a:xfrm>
          <a:prstGeom prst="rect">
            <a:avLst/>
          </a:prstGeom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EC026DF9-5092-4072-A33B-6A9AF2AFA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155" y="2720622"/>
            <a:ext cx="3510845" cy="41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0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D1910-87DE-4FE8-87DD-E32F9AA4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858000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rgbClr val="7030A0"/>
                </a:solidFill>
                <a:latin typeface="+mn-lt"/>
              </a:rPr>
              <a:t>-</a:t>
            </a:r>
            <a:r>
              <a:rPr lang="pt-BR" sz="2400" b="1" dirty="0" err="1">
                <a:solidFill>
                  <a:srgbClr val="7030A0"/>
                </a:solidFill>
                <a:latin typeface="+mn-lt"/>
              </a:rPr>
              <a:t>Portugol</a:t>
            </a:r>
            <a:r>
              <a:rPr lang="pt-BR" sz="2400" b="1" dirty="0">
                <a:solidFill>
                  <a:srgbClr val="7030A0"/>
                </a:solidFill>
                <a:latin typeface="+mn-lt"/>
              </a:rPr>
              <a:t>:</a:t>
            </a:r>
            <a:br>
              <a:rPr lang="pt-BR" sz="2400" b="1" dirty="0">
                <a:solidFill>
                  <a:srgbClr val="7030A0"/>
                </a:solidFill>
                <a:latin typeface="+mn-lt"/>
              </a:rPr>
            </a:br>
            <a:r>
              <a:rPr lang="pt-BR" sz="2400" dirty="0">
                <a:latin typeface="+mn-lt"/>
              </a:rPr>
              <a:t>programa </a:t>
            </a:r>
            <a:r>
              <a:rPr lang="pt-BR" sz="2400" dirty="0" err="1">
                <a:latin typeface="+mn-lt"/>
              </a:rPr>
              <a:t>numeroFatorial</a:t>
            </a:r>
            <a:r>
              <a:rPr lang="pt-BR" sz="2400" dirty="0">
                <a:latin typeface="+mn-lt"/>
              </a:rPr>
              <a:t>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var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i: inteiro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n, f: real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inicio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i←1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f←1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leia (n)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enquanto (i&lt;=n) faça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</a:t>
            </a:r>
            <a:r>
              <a:rPr lang="pt-BR" sz="2400" dirty="0" err="1">
                <a:latin typeface="+mn-lt"/>
              </a:rPr>
              <a:t>f←f</a:t>
            </a:r>
            <a:r>
              <a:rPr lang="pt-BR" sz="2400" dirty="0">
                <a:latin typeface="+mn-lt"/>
              </a:rPr>
              <a:t>*1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	i←i+1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</a:t>
            </a:r>
            <a:r>
              <a:rPr lang="pt-BR" sz="2400" dirty="0" err="1">
                <a:latin typeface="+mn-lt"/>
              </a:rPr>
              <a:t>fim_enquanto</a:t>
            </a:r>
            <a:r>
              <a:rPr lang="pt-BR" sz="2400" dirty="0">
                <a:latin typeface="+mn-lt"/>
              </a:rPr>
              <a:t>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escreva (f)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</a:t>
            </a:r>
            <a:r>
              <a:rPr lang="pt-BR" sz="2400" dirty="0" err="1">
                <a:latin typeface="+mn-lt"/>
              </a:rPr>
              <a:t>fim_se</a:t>
            </a:r>
            <a:r>
              <a:rPr lang="pt-BR" sz="2400" dirty="0">
                <a:latin typeface="+mn-lt"/>
              </a:rPr>
              <a:t>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fim </a:t>
            </a:r>
          </a:p>
        </p:txBody>
      </p:sp>
    </p:spTree>
    <p:extLst>
      <p:ext uri="{BB962C8B-B14F-4D97-AF65-F5344CB8AC3E}">
        <p14:creationId xmlns:p14="http://schemas.microsoft.com/office/powerpoint/2010/main" val="1070265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970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Nome: Amanda Fernandes Ferreira Turma: 1ª  DS  Etec de Guaianazes            °ESTUDOS DE CASO  1) Criar o algoritmo, código em Portugol, diagrama de blocos e código em Java dos  enunciados abaixo.  a) João tem 1,34m de altura e Pedro tem 1,45m. João cresce 2,5cm por ano e Pedro  cresce 2cm por ano. Quantos anos irá demorar para João ficar mais alto que Pedro.      -Algoritmo: 1 – Iniciar o contador (i ← 1);  2 – Enquanto (i&lt;=3) faça do passo 3 ao 8   3 – Leia a altura de João (alturaJoão ←145);   4 – Leia a altura de Pedro (alturaPedro←134);   5 – Leia a altura que João cresce por ano (alturaJoãoAno ← 2,5);   6 – Leia a altura que Pedro cresce por ano (alturaPedroAno ←2);   7 – Calcule a altura que João cresce por ano (alturaJoão← alturaJoão + alturaJoãoAno);   8 – Calcule a altura que Pedro cresce por ano (alturaPedro ← alturaPedro + alturaPedroAno);  9 – Incremente o contador (i+1).</vt:lpstr>
      <vt:lpstr>        -Java:                         -Diagrama de Blocos:                            </vt:lpstr>
      <vt:lpstr>               -Portugol: programaAlturaJoãoPedro  var  i: inteiro  alturaJoão, alturaPedro, alturaJoãoAno, alturaPedroAno: real  inicio           i←1                        enquanto (i&lt;=4) faça   leia (alturaJoão)  leia (alturaPedro)   leia (alturaJoãoAno)   leia (alturaPedroAno)   alturaJoão ← alturaJoão+alturaJoãoAno   alturaPedro← alturaPedro+alturaPedroAno   i←i+1   se (alturaJoão&lt;alturaPedro), então   escreva (‘João ainda está mais baixo que Pedro.’)    senão                 Escreva (‘João levou 4 anos para ficar maior que Pedro’)                   fim_se               fim_enquanto  fim         </vt:lpstr>
      <vt:lpstr> b) Criar um programa que leia a idade de 10 alunos. Ao final informar quantos são  menores de idade e quantos são maiores.           -Algoritmo: 1 – Inicializar o contador (i←1);  2 – Inicializar o contador de menores (menor←0);  3 – Inicializar o contador de maiores (maior←0);  4 – Enquanto (i&lt;=10), faça do passo 5 ao passo 9;   5 – Leia a idade do aluno (idadeAluno);   6 – Se (idadeAluno&lt;18), então;  7 – Escreva (Menor de idade);               8 – Senão;    9 – Escreva (Maior de idade);  10 – Incremente o contador (i+1);  11 – Apresente todos que são maiores de idade (maior);  12 – Apresente todos que são menores de idade (menor).           </vt:lpstr>
      <vt:lpstr>-Java:                                                                -Diagrama de Blocos </vt:lpstr>
      <vt:lpstr>-Portugol: Programa idadeAluno  var  i: inteiro  idadeAluno, maior, menor: real  inicio   i←1  enquanto (i&lt;=10)                     leia (idadeAluno)                  se (idadeAluno&lt;18)        escreva (‘Menor de Idade’)    senão                 escreva (‘Maior de Idade’)  i←i+1                         escreva (maior)                         escreva (menor)        fim_se           fim_enquanto  fim </vt:lpstr>
      <vt:lpstr>c) Criar um programa que calcule e apresente o fatorial de um número inteiro      -Algiritmo: 1 – Inicializar o contador (i←1);  2 – Inicializar o contador do fatorial (f←1);      3 – Leia o número que foi digitado pelo usuário (n);      4 – Enquanto (i&lt;=n) faça o passo 5 ao 6;   5 – Faça (f←f*1);   6 – Incrementar o contador (i←i+1);                 -Diagrama de Bloco:  7 – Apresentar o fatorial (f) -Java:                  </vt:lpstr>
      <vt:lpstr>-Portugol: programa numeroFatorial  var  i: inteiro  n, f: real  inicio   i←1   f←1   leia (n)   enquanto (i&lt;=n) faça   f←f*1  i←i+1                      fim_enquanto                       escreva (f)          fim_se  fim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Nome: Amanda Fernandes Ferreira Turma: 1ª  DS  Etec de Guaianazes            °ESTUDOS DE CASO  1) Criar o algoritmo, código em Portugol, diagrama de blocos e código em Java dos  enunciados abaixo.  a) João tem 1,34m de altura e Pedro tem 1,45m. João cresce 2,5cm por ano e Pedro  cresce 2cm por ano. Quantos anos irá demorar para João ficar mais alto que Pedro.      -Algoritmo: 1 – Iniciar o contador (i ← 1);  2 – Enquanto (i&lt;=3) faça do passo 3 ao 8   3 – Leia a altura de João (alturaJoão ←145);   4 – Leia a altura de Pedro (alturaPedro←134);   5 – Leia a altura que João cresce por ano (alturaJoãoAno ← 2,5);   6 – Leia a altura que Pedro cresce por ano (alturaPedroAno ←2);   7 – Calcule a altura que João cresce por ano (alturaJoão← alturaJoão + alturaJoãoAno);   8 – Calcule a altura que Pedro cresce por ano (alturaPedro ← alturaPedro + alturaPedroAno);  9 – Incremente o contador (i+1).</dc:title>
  <dc:creator>Amanda Fernandes Ferreira</dc:creator>
  <cp:lastModifiedBy>Amanda Fernandes Ferreira</cp:lastModifiedBy>
  <cp:revision>1</cp:revision>
  <dcterms:created xsi:type="dcterms:W3CDTF">2021-08-19T18:11:56Z</dcterms:created>
  <dcterms:modified xsi:type="dcterms:W3CDTF">2021-08-19T22:31:33Z</dcterms:modified>
</cp:coreProperties>
</file>