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1" r:id="rId3"/>
    <p:sldId id="292" r:id="rId4"/>
    <p:sldId id="289" r:id="rId5"/>
    <p:sldId id="276" r:id="rId6"/>
    <p:sldId id="277" r:id="rId7"/>
    <p:sldId id="278" r:id="rId8"/>
    <p:sldId id="290" r:id="rId9"/>
    <p:sldId id="279" r:id="rId10"/>
    <p:sldId id="280" r:id="rId11"/>
    <p:sldId id="281" r:id="rId12"/>
    <p:sldId id="283" r:id="rId13"/>
    <p:sldId id="282" r:id="rId14"/>
    <p:sldId id="285" r:id="rId15"/>
    <p:sldId id="28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408" autoAdjust="0"/>
  </p:normalViewPr>
  <p:slideViewPr>
    <p:cSldViewPr snapToGrid="0" showGuides="1">
      <p:cViewPr>
        <p:scale>
          <a:sx n="73" d="100"/>
          <a:sy n="73" d="100"/>
        </p:scale>
        <p:origin x="618" y="5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Sheet1!$A$2:$A$10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9</c:v>
                </c:pt>
                <c:pt idx="6">
                  <c:v>12</c:v>
                </c:pt>
                <c:pt idx="7">
                  <c:v>15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221-4E34-B1DE-91754F1A4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9086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BR" sz="1600" b="1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600" b="1" noProof="0" dirty="0"/>
              <a:t>Projeto</a:t>
            </a:r>
            <a:r>
              <a:rPr lang="pt-BR" sz="1600" b="1" baseline="0" noProof="0" dirty="0"/>
              <a:t> Análise de Risco</a:t>
            </a:r>
            <a:endParaRPr lang="pt-BR" sz="1600" b="1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BR" sz="1600" b="1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9-4F49-8CBC-B30308E5C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9-4F49-8CBC-B30308E5C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49-4F49-8CBC-B30308E5CF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Série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49-4F49-8CBC-B30308E5CF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Série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49-4F49-8CBC-B30308E5CF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Série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49-4F49-8CBC-B30308E5CFD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Série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49-4F49-8CBC-B30308E5C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29/10/2021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29/10/2021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77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1603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7649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E00915-A8F3-468F-8237-A0B9291D1250}" type="datetime1">
              <a:rPr lang="pt-BR" noProof="0" smtClean="0"/>
              <a:t>29/10/2021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1676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E00915-A8F3-468F-8237-A0B9291D1250}" type="datetime1">
              <a:rPr lang="pt-BR" noProof="0" smtClean="0"/>
              <a:t>29/10/2021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44146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130B9D-1A45-452F-AC16-D36CD5C4EA6A}" type="datetime1">
              <a:rPr lang="pt-BR" noProof="0" smtClean="0"/>
              <a:t>29/10/2021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174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79EAAF2-1359-4DAA-92D0-EC18028594EE}" type="datetime1">
              <a:rPr lang="pt-BR" noProof="0" smtClean="0"/>
              <a:t>29/10/2021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099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5E3AA6-3E77-4EDD-A5D3-91497A83F745}" type="datetime1">
              <a:rPr lang="pt-BR" noProof="0" smtClean="0"/>
              <a:t>29/10/2021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55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E00915-A8F3-468F-8237-A0B9291D1250}" type="datetime1">
              <a:rPr lang="pt-BR" noProof="0" smtClean="0"/>
              <a:t>29/10/2021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572455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51457D-773F-4388-805A-0245A2DC7FA6}" type="datetime1">
              <a:rPr lang="pt-BR" noProof="0" smtClean="0"/>
              <a:t>29/10/2021</a:t>
            </a:fld>
            <a:endParaRPr lang="pt-B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1524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E00915-A8F3-468F-8237-A0B9291D1250}" type="datetime1">
              <a:rPr lang="pt-BR" noProof="0" smtClean="0"/>
              <a:t>29/10/2021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93462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E00915-A8F3-468F-8237-A0B9291D1250}" type="datetime1">
              <a:rPr lang="pt-BR" noProof="0" smtClean="0"/>
              <a:t>29/10/2021</a:t>
            </a:fld>
            <a:endParaRPr lang="pt-B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914789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7CC62C37-8077-44BC-A52B-E2531EDBA2DE}" type="datetime1">
              <a:rPr lang="pt-BR" noProof="0" smtClean="0"/>
              <a:t>29/10/2021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812938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D4235C6-032F-4A2C-8BCF-60C0B3B0EFA5}" type="datetime1">
              <a:rPr lang="pt-BR" noProof="0" smtClean="0"/>
              <a:t>29/10/2021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1695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29/10/2021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4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sv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pt-BR" b="1" dirty="0">
                <a:solidFill>
                  <a:schemeClr val="bg1"/>
                </a:solidFill>
              </a:rPr>
              <a:t>Análise de projeto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accent4"/>
                </a:solidFill>
              </a:rPr>
              <a:t>Apresentação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7" name="Grupo 6" descr="Ícone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a Liv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" name="Forma Liv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pic>
        <p:nvPicPr>
          <p:cNvPr id="10" name="Imagem 9" descr="Esta imagem é um ícone que diz &quot;24Slides&quot;.">
            <a:hlinkClick r:id="rId3"/>
            <a:extLst>
              <a:ext uri="{FF2B5EF4-FFF2-40B4-BE49-F238E27FC236}">
                <a16:creationId xmlns:a16="http://schemas.microsoft.com/office/drawing/2014/main" id="{D7D6377A-A12B-4809-B24A-008F2A7B6D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6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projeto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írculo: Vazio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Círculo: Vazio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Círculo: Vazio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Círculo: Vazio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Círculo: Vazio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Círculo: Vazio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428875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428875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41" name="Grupo 40" descr="Ícone de ser humano e balão de fala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orma Livre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52" name="Forma Livre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53" name="Grupo 52" descr="Ícone de livro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tângulo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55" name="Forma Livre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56" name="Forma Livre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57" name="Forma Livre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58" name="Forma Livre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59" name="Forma Livre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0" name="Retângulo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1" name="Forma Livre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2" name="Forma Livre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3" name="Forma Livre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4" name="Retângulo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5" name="Forma Livre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6" name="Forma Livre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7" name="Retângulo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8" name="Forma Livre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9" name="Forma Livre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70" name="Forma Livre 1671" descr="Ícone de marca de seleção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71" name="Forma Livre 3850" descr="Ícone de relâmpago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72" name="Forma Livre 3886" descr="Ícone de lupa para representar a pesquisa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73" name="Grupo 72" descr="Ícone de monitores de computador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orma Livre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5" name="Forma Livre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6" name="Forma Livre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7" name="Forma Livre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8" name="Forma Livre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Análise de projeto slide 7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7149B44-59AD-4690-80C9-E1BD6CD0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projeto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ela 47">
            <a:extLst>
              <a:ext uri="{FF2B5EF4-FFF2-40B4-BE49-F238E27FC236}">
                <a16:creationId xmlns:a16="http://schemas.microsoft.com/office/drawing/2014/main" id="{4293C5FE-8B5A-43A8-B602-44F13362891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44642"/>
              </p:ext>
            </p:extLst>
          </p:nvPr>
        </p:nvGraphicFramePr>
        <p:xfrm>
          <a:off x="431800" y="1263895"/>
          <a:ext cx="11328400" cy="400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840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52881955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39851239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9996447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07982248"/>
                    </a:ext>
                  </a:extLst>
                </a:gridCol>
              </a:tblGrid>
              <a:tr h="500062">
                <a:tc>
                  <a:txBody>
                    <a:bodyPr/>
                    <a:lstStyle/>
                    <a:p>
                      <a:pPr rtl="0"/>
                      <a:endParaRPr lang="pt-BR" noProof="0" dirty="0"/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pt-B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pt-B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pt-B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pt-B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pt-B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pt-B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pt-B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pt-B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pt-B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74924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56183"/>
                  </a:ext>
                </a:extLst>
              </a:tr>
            </a:tbl>
          </a:graphicData>
        </a:graphic>
      </p:graphicFrame>
      <p:sp>
        <p:nvSpPr>
          <p:cNvPr id="49" name="Forma Livre 3886" descr="Ícone de lupa para representar a pesquisa.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50" name="Grupo 49" descr="Ícone de papel e caneta.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orma Livre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9" name="Forma Livre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0" name="Forma Livre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1" name="Retângulo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82" name="Grupo 81" descr="Ícone de monitor de computador.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orma Livre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4" name="Forma Livre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85" name="Grupo 84" descr="Ícone de monitores de computador.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orma Livre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7" name="Forma Livre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8" name="Forma Livre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9" name="Forma Livre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0" name="Forma Livre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1" name="Forma Livre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92" name="Grupo 91" descr="Ícone de quatro quadrados.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orma Livre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4" name="Forma Livre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5" name="Forma Livre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6" name="Forma Livre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7" name="Forma Livre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8" name="Forma Livre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9" name="Forma Livre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00" name="Forma Livre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101" name="Grupo 100" descr="Ícone de telefone celular e balão de fala.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orma Livre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03" name="Forma Livre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04" name="Forma Livre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05" name="Forma Livre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106" name="Grupo 105" descr="Ícone de papel.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tângulo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08" name="Retângulo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09" name="Retângulo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10" name="Forma Livre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111" name="Grupo 110" descr="Ícone de símbolo que representa o email.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orma Livre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13" name="Forma Livre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14" name="Forma Livre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15" name="Forma Livre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16" name="Forma Livre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17" name="Forma Livre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118" name="Grupo 117" descr="Ícone de caixa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orma Livre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0" name="Forma Livre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1" name="Forma Livre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2" name="Forma Livre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3" name="Forma Livre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4" name="Forma Livre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5" name="Forma Livre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6" name="Forma Livre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7" name="Forma Livre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128" name="Grupo 127" descr="Ícone de ser humano e balão de fala.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orma Livre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30" name="Forma Livre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131" name="Forma Livre 1837" descr="Marcador com sinal de adição. ">
            <a:extLst>
              <a:ext uri="{FF2B5EF4-FFF2-40B4-BE49-F238E27FC236}">
                <a16:creationId xmlns:a16="http://schemas.microsoft.com/office/drawing/2014/main" id="{160F3D2A-DDEB-465E-AAD3-D5DF7B6D5B43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876981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32" name="Forma Livre 1838" descr="Marcador com sinal de subtração. ">
            <a:extLst>
              <a:ext uri="{FF2B5EF4-FFF2-40B4-BE49-F238E27FC236}">
                <a16:creationId xmlns:a16="http://schemas.microsoft.com/office/drawing/2014/main" id="{B5F2BF4D-A7CC-4EBB-95EE-71610004A3D7}"/>
              </a:ext>
            </a:extLst>
          </p:cNvPr>
          <p:cNvSpPr>
            <a:spLocks noEditPoints="1"/>
          </p:cNvSpPr>
          <p:nvPr/>
        </p:nvSpPr>
        <p:spPr bwMode="auto">
          <a:xfrm>
            <a:off x="1989538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33" name="Forma Livre 1839" descr="Marcador com sinal de multiplicação. ">
            <a:extLst>
              <a:ext uri="{FF2B5EF4-FFF2-40B4-BE49-F238E27FC236}">
                <a16:creationId xmlns:a16="http://schemas.microsoft.com/office/drawing/2014/main" id="{C1376BF3-C8B4-42C0-BF77-D3FADEB8D226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3385358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34" name="Forma Livre 1839" descr="Marcador com sinal de multiplicação. ">
            <a:extLst>
              <a:ext uri="{FF2B5EF4-FFF2-40B4-BE49-F238E27FC236}">
                <a16:creationId xmlns:a16="http://schemas.microsoft.com/office/drawing/2014/main" id="{78429B93-7238-4139-A703-26ABDBFB1498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35" name="Forma Livre 1837" descr="Marcador com sinal de adição. ">
            <a:extLst>
              <a:ext uri="{FF2B5EF4-FFF2-40B4-BE49-F238E27FC236}">
                <a16:creationId xmlns:a16="http://schemas.microsoft.com/office/drawing/2014/main" id="{FFEC666F-8CEB-456C-A2BE-0ED23EE4FAD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36" name="Forma Livre 1839" descr="Marcador com sinal de multiplicação. ">
            <a:extLst>
              <a:ext uri="{FF2B5EF4-FFF2-40B4-BE49-F238E27FC236}">
                <a16:creationId xmlns:a16="http://schemas.microsoft.com/office/drawing/2014/main" id="{406A6BB3-00DC-4CF5-AC64-82CF18B48C9C}"/>
              </a:ext>
            </a:extLst>
          </p:cNvPr>
          <p:cNvSpPr>
            <a:spLocks noEditPoints="1"/>
          </p:cNvSpPr>
          <p:nvPr/>
        </p:nvSpPr>
        <p:spPr bwMode="auto">
          <a:xfrm>
            <a:off x="4302523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37" name="Forma Livre 1838" descr="Marcador com sinal de subtração. ">
            <a:extLst>
              <a:ext uri="{FF2B5EF4-FFF2-40B4-BE49-F238E27FC236}">
                <a16:creationId xmlns:a16="http://schemas.microsoft.com/office/drawing/2014/main" id="{0852AFAF-F59C-431F-8C82-94379765098D}"/>
              </a:ext>
            </a:extLst>
          </p:cNvPr>
          <p:cNvSpPr>
            <a:spLocks noEditPoints="1"/>
          </p:cNvSpPr>
          <p:nvPr/>
        </p:nvSpPr>
        <p:spPr bwMode="auto">
          <a:xfrm>
            <a:off x="5427446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38" name="Forma Livre 1837" descr="Marcador com sinal de adição. ">
            <a:extLst>
              <a:ext uri="{FF2B5EF4-FFF2-40B4-BE49-F238E27FC236}">
                <a16:creationId xmlns:a16="http://schemas.microsoft.com/office/drawing/2014/main" id="{4C5127E9-68E5-46FA-8C57-25FDF54CF7B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39" name="Forma Livre 1837" descr="Marcador com sinal de adição. ">
            <a:extLst>
              <a:ext uri="{FF2B5EF4-FFF2-40B4-BE49-F238E27FC236}">
                <a16:creationId xmlns:a16="http://schemas.microsoft.com/office/drawing/2014/main" id="{2359F2CA-3777-4AA1-A96A-2B49185A93F8}"/>
              </a:ext>
            </a:extLst>
          </p:cNvPr>
          <p:cNvSpPr>
            <a:spLocks noEditPoints="1"/>
          </p:cNvSpPr>
          <p:nvPr/>
        </p:nvSpPr>
        <p:spPr bwMode="auto">
          <a:xfrm>
            <a:off x="4306097" y="18765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40" name="Forma Livre 1838" descr="Marcador com sinal de subtração. ">
            <a:extLst>
              <a:ext uri="{FF2B5EF4-FFF2-40B4-BE49-F238E27FC236}">
                <a16:creationId xmlns:a16="http://schemas.microsoft.com/office/drawing/2014/main" id="{1FE19FFA-CAD6-453B-8808-4EB523DD1271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41" name="Forma Livre 1838" descr="Marcador com sinal de subtração. ">
            <a:extLst>
              <a:ext uri="{FF2B5EF4-FFF2-40B4-BE49-F238E27FC236}">
                <a16:creationId xmlns:a16="http://schemas.microsoft.com/office/drawing/2014/main" id="{C68F970D-304B-4DB3-A6C2-E214037CD6E5}"/>
              </a:ext>
            </a:extLst>
          </p:cNvPr>
          <p:cNvSpPr>
            <a:spLocks noEditPoints="1"/>
          </p:cNvSpPr>
          <p:nvPr/>
        </p:nvSpPr>
        <p:spPr bwMode="auto">
          <a:xfrm>
            <a:off x="6498033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42" name="Forma Livre 1837" descr="Marcador com sinal de adição. ">
            <a:extLst>
              <a:ext uri="{FF2B5EF4-FFF2-40B4-BE49-F238E27FC236}">
                <a16:creationId xmlns:a16="http://schemas.microsoft.com/office/drawing/2014/main" id="{28204691-D113-415C-8A74-FFC7DBEA4A41}"/>
              </a:ext>
            </a:extLst>
          </p:cNvPr>
          <p:cNvSpPr>
            <a:spLocks noEditPoints="1"/>
          </p:cNvSpPr>
          <p:nvPr/>
        </p:nvSpPr>
        <p:spPr bwMode="auto">
          <a:xfrm>
            <a:off x="6494464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43" name="Forma Livre 1839" descr="Marcador com sinal de multiplicação. ">
            <a:extLst>
              <a:ext uri="{FF2B5EF4-FFF2-40B4-BE49-F238E27FC236}">
                <a16:creationId xmlns:a16="http://schemas.microsoft.com/office/drawing/2014/main" id="{9506A8E7-40C8-4CB3-909D-6D1FBA2D8F3D}"/>
              </a:ext>
            </a:extLst>
          </p:cNvPr>
          <p:cNvSpPr>
            <a:spLocks noEditPoints="1"/>
          </p:cNvSpPr>
          <p:nvPr/>
        </p:nvSpPr>
        <p:spPr bwMode="auto">
          <a:xfrm>
            <a:off x="7703738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44" name="Forma Livre 1837" descr="Marcador com sinal de adição. ">
            <a:extLst>
              <a:ext uri="{FF2B5EF4-FFF2-40B4-BE49-F238E27FC236}">
                <a16:creationId xmlns:a16="http://schemas.microsoft.com/office/drawing/2014/main" id="{9F58591E-3473-4F64-8EC7-B3C59E9BCF39}"/>
              </a:ext>
            </a:extLst>
          </p:cNvPr>
          <p:cNvSpPr>
            <a:spLocks noEditPoints="1"/>
          </p:cNvSpPr>
          <p:nvPr/>
        </p:nvSpPr>
        <p:spPr bwMode="auto">
          <a:xfrm>
            <a:off x="7704531" y="4382023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45" name="Forma Livre 1837" descr="Marcador com sinal de adição. ">
            <a:extLst>
              <a:ext uri="{FF2B5EF4-FFF2-40B4-BE49-F238E27FC236}">
                <a16:creationId xmlns:a16="http://schemas.microsoft.com/office/drawing/2014/main" id="{8ACB7BFA-2B1C-41FA-A91F-C2A74141E269}"/>
              </a:ext>
            </a:extLst>
          </p:cNvPr>
          <p:cNvSpPr>
            <a:spLocks noEditPoints="1"/>
          </p:cNvSpPr>
          <p:nvPr/>
        </p:nvSpPr>
        <p:spPr bwMode="auto">
          <a:xfrm>
            <a:off x="8787207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46" name="Forma Livre 1837" descr="Marcador com sinal de adição. ">
            <a:extLst>
              <a:ext uri="{FF2B5EF4-FFF2-40B4-BE49-F238E27FC236}">
                <a16:creationId xmlns:a16="http://schemas.microsoft.com/office/drawing/2014/main" id="{DC0F6511-C5AE-49E3-92DC-7B6FA6B2208D}"/>
              </a:ext>
            </a:extLst>
          </p:cNvPr>
          <p:cNvSpPr>
            <a:spLocks noEditPoints="1"/>
          </p:cNvSpPr>
          <p:nvPr/>
        </p:nvSpPr>
        <p:spPr bwMode="auto">
          <a:xfrm>
            <a:off x="9900044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47" name="Forma Livre 1839" descr="Marcador com sinal de multiplicação. ">
            <a:extLst>
              <a:ext uri="{FF2B5EF4-FFF2-40B4-BE49-F238E27FC236}">
                <a16:creationId xmlns:a16="http://schemas.microsoft.com/office/drawing/2014/main" id="{5CED8A16-6FBE-41A7-9A3B-6220F32B4ED2}"/>
              </a:ext>
            </a:extLst>
          </p:cNvPr>
          <p:cNvSpPr>
            <a:spLocks noEditPoints="1"/>
          </p:cNvSpPr>
          <p:nvPr/>
        </p:nvSpPr>
        <p:spPr bwMode="auto">
          <a:xfrm>
            <a:off x="11058919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2809A67D-EE6E-45D1-AA73-B11A0B4F2508}"/>
              </a:ext>
            </a:extLst>
          </p:cNvPr>
          <p:cNvSpPr/>
          <p:nvPr/>
        </p:nvSpPr>
        <p:spPr>
          <a:xfrm>
            <a:off x="3276600" y="5537091"/>
            <a:ext cx="8075613" cy="64633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pt-BR" sz="1400" dirty="0"/>
              <a:t>“</a:t>
            </a:r>
            <a:r>
              <a:rPr lang="pt-BR" sz="1400" dirty="0" err="1"/>
              <a:t>Lorem</a:t>
            </a:r>
            <a:r>
              <a:rPr lang="pt-BR" sz="1400" dirty="0"/>
              <a:t> ipsum </a:t>
            </a:r>
            <a:r>
              <a:rPr lang="pt-BR" sz="1400" dirty="0" err="1"/>
              <a:t>dolor</a:t>
            </a:r>
            <a:r>
              <a:rPr lang="pt-BR" sz="1400" dirty="0"/>
              <a:t> </a:t>
            </a:r>
            <a:r>
              <a:rPr lang="pt-BR" sz="1400" dirty="0" err="1"/>
              <a:t>sit</a:t>
            </a:r>
            <a:r>
              <a:rPr lang="pt-BR" sz="1400" dirty="0"/>
              <a:t> </a:t>
            </a:r>
            <a:r>
              <a:rPr lang="pt-BR" sz="1400" dirty="0" err="1"/>
              <a:t>amet</a:t>
            </a:r>
            <a:r>
              <a:rPr lang="pt-BR" sz="1400" dirty="0"/>
              <a:t>, </a:t>
            </a:r>
            <a:r>
              <a:rPr lang="pt-BR" sz="1400" dirty="0" err="1"/>
              <a:t>consectetur</a:t>
            </a:r>
            <a:r>
              <a:rPr lang="pt-BR" sz="1400" dirty="0"/>
              <a:t> </a:t>
            </a:r>
            <a:r>
              <a:rPr lang="pt-BR" sz="1400" dirty="0" err="1"/>
              <a:t>adipiscing</a:t>
            </a:r>
            <a:r>
              <a:rPr lang="pt-BR" sz="1400" dirty="0"/>
              <a:t> </a:t>
            </a:r>
            <a:r>
              <a:rPr lang="pt-BR" sz="1400" dirty="0" err="1"/>
              <a:t>elit</a:t>
            </a:r>
            <a:r>
              <a:rPr lang="pt-BR" sz="1400" dirty="0"/>
              <a:t>. </a:t>
            </a:r>
            <a:r>
              <a:rPr lang="pt-BR" sz="1400" dirty="0" err="1"/>
              <a:t>Duis</a:t>
            </a:r>
            <a:r>
              <a:rPr lang="pt-BR" sz="1400" dirty="0"/>
              <a:t> </a:t>
            </a:r>
            <a:r>
              <a:rPr lang="pt-BR" sz="1400" dirty="0" err="1"/>
              <a:t>suscipit</a:t>
            </a:r>
            <a:r>
              <a:rPr lang="pt-BR" sz="1400" dirty="0"/>
              <a:t> in </a:t>
            </a:r>
            <a:r>
              <a:rPr lang="pt-BR" sz="1400" dirty="0" err="1"/>
              <a:t>tellus</a:t>
            </a:r>
            <a:r>
              <a:rPr lang="pt-BR" sz="1400" dirty="0"/>
              <a:t> ac </a:t>
            </a:r>
            <a:r>
              <a:rPr lang="pt-BR" sz="1400" dirty="0" err="1"/>
              <a:t>bibendum</a:t>
            </a:r>
            <a:r>
              <a:rPr lang="pt-BR" sz="1400" dirty="0"/>
              <a:t>. </a:t>
            </a:r>
            <a:r>
              <a:rPr lang="pt-BR" sz="1400" dirty="0" err="1"/>
              <a:t>Sed</a:t>
            </a:r>
            <a:r>
              <a:rPr lang="pt-BR" sz="1400" dirty="0"/>
              <a:t> </a:t>
            </a:r>
            <a:r>
              <a:rPr lang="pt-BR" sz="1400" dirty="0" err="1"/>
              <a:t>congue</a:t>
            </a:r>
            <a:r>
              <a:rPr lang="pt-BR" sz="1400" dirty="0"/>
              <a:t> </a:t>
            </a:r>
            <a:r>
              <a:rPr lang="pt-BR" sz="1400" dirty="0" err="1"/>
              <a:t>lacus</a:t>
            </a:r>
            <a:r>
              <a:rPr lang="pt-BR" sz="1400" dirty="0"/>
              <a:t> vitae </a:t>
            </a:r>
            <a:r>
              <a:rPr lang="pt-BR" sz="1400" dirty="0" err="1"/>
              <a:t>tellus</a:t>
            </a:r>
            <a:r>
              <a:rPr lang="pt-BR" sz="1400" dirty="0"/>
              <a:t> </a:t>
            </a:r>
            <a:r>
              <a:rPr lang="pt-BR" sz="1400" dirty="0" err="1"/>
              <a:t>finibus</a:t>
            </a:r>
            <a:r>
              <a:rPr lang="pt-BR" sz="1400" dirty="0"/>
              <a:t>, eu </a:t>
            </a:r>
            <a:r>
              <a:rPr lang="pt-BR" sz="1400" dirty="0" err="1"/>
              <a:t>faucibus</a:t>
            </a:r>
            <a:r>
              <a:rPr lang="pt-BR" sz="1400" dirty="0"/>
              <a:t> </a:t>
            </a:r>
            <a:r>
              <a:rPr lang="pt-BR" sz="1400" dirty="0" err="1"/>
              <a:t>nisi</a:t>
            </a:r>
            <a:r>
              <a:rPr lang="pt-BR" sz="1400" dirty="0"/>
              <a:t> </a:t>
            </a:r>
            <a:r>
              <a:rPr lang="pt-BR" sz="1400" dirty="0" err="1"/>
              <a:t>ullamcorper</a:t>
            </a:r>
            <a:r>
              <a:rPr lang="pt-BR" sz="1400" dirty="0"/>
              <a:t>. </a:t>
            </a:r>
            <a:r>
              <a:rPr lang="pt-BR" sz="1400" dirty="0" err="1"/>
              <a:t>Quisque</a:t>
            </a:r>
            <a:r>
              <a:rPr lang="pt-BR" sz="1400" dirty="0"/>
              <a:t> </a:t>
            </a:r>
            <a:r>
              <a:rPr lang="pt-BR" sz="1400" dirty="0" err="1"/>
              <a:t>volutpat</a:t>
            </a:r>
            <a:r>
              <a:rPr lang="pt-BR" sz="1400" dirty="0"/>
              <a:t> </a:t>
            </a:r>
            <a:r>
              <a:rPr lang="pt-BR" sz="1400" dirty="0" err="1"/>
              <a:t>leo</a:t>
            </a:r>
            <a:r>
              <a:rPr lang="pt-BR" sz="1400" dirty="0"/>
              <a:t> </a:t>
            </a:r>
            <a:r>
              <a:rPr lang="pt-BR" sz="1400" dirty="0" err="1"/>
              <a:t>at</a:t>
            </a:r>
            <a:r>
              <a:rPr lang="pt-BR" sz="1400" dirty="0"/>
              <a:t> </a:t>
            </a:r>
            <a:r>
              <a:rPr lang="pt-BR" sz="1400" dirty="0" err="1"/>
              <a:t>arcu</a:t>
            </a:r>
            <a:r>
              <a:rPr lang="pt-BR" sz="1400" dirty="0"/>
              <a:t> </a:t>
            </a:r>
            <a:r>
              <a:rPr lang="pt-BR" sz="1400" dirty="0" err="1"/>
              <a:t>placerat</a:t>
            </a:r>
            <a:r>
              <a:rPr lang="pt-BR" sz="1400" dirty="0"/>
              <a:t>, quis </a:t>
            </a:r>
            <a:r>
              <a:rPr lang="pt-BR" sz="1400" dirty="0" err="1"/>
              <a:t>pellentesque</a:t>
            </a:r>
            <a:r>
              <a:rPr lang="pt-BR" sz="1400" dirty="0"/>
              <a:t> </a:t>
            </a:r>
            <a:r>
              <a:rPr lang="pt-BR" sz="1400" dirty="0" err="1"/>
              <a:t>tellus</a:t>
            </a:r>
            <a:r>
              <a:rPr lang="pt-BR" sz="1400" dirty="0"/>
              <a:t> </a:t>
            </a:r>
            <a:r>
              <a:rPr lang="pt-BR" sz="1400" dirty="0" err="1"/>
              <a:t>bibendum</a:t>
            </a:r>
            <a:r>
              <a:rPr lang="pt-BR" sz="1400" dirty="0"/>
              <a:t>. </a:t>
            </a:r>
            <a:r>
              <a:rPr lang="pt-BR" sz="1400" dirty="0" err="1"/>
              <a:t>Proin</a:t>
            </a:r>
            <a:r>
              <a:rPr lang="pt-BR" sz="1400" dirty="0"/>
              <a:t> et </a:t>
            </a:r>
            <a:r>
              <a:rPr lang="pt-BR" sz="1400" dirty="0" err="1"/>
              <a:t>luctus</a:t>
            </a:r>
            <a:r>
              <a:rPr lang="pt-BR" sz="1400" dirty="0"/>
              <a:t> </a:t>
            </a:r>
            <a:r>
              <a:rPr lang="pt-BR" sz="1400" dirty="0" err="1"/>
              <a:t>nisl</a:t>
            </a:r>
            <a:r>
              <a:rPr lang="pt-BR" sz="1400" dirty="0"/>
              <a:t>, ut </a:t>
            </a:r>
            <a:r>
              <a:rPr lang="pt-BR" sz="1400" dirty="0" err="1"/>
              <a:t>viverra</a:t>
            </a:r>
            <a:r>
              <a:rPr lang="pt-BR" sz="1400" dirty="0"/>
              <a:t> </a:t>
            </a:r>
            <a:r>
              <a:rPr lang="pt-BR" sz="1400" dirty="0" err="1"/>
              <a:t>eros</a:t>
            </a:r>
            <a:r>
              <a:rPr lang="pt-BR" sz="1400" dirty="0"/>
              <a:t>. </a:t>
            </a:r>
            <a:r>
              <a:rPr lang="pt-BR" sz="1400" dirty="0" err="1"/>
              <a:t>Suspendisse</a:t>
            </a:r>
            <a:r>
              <a:rPr lang="pt-BR" sz="1400" dirty="0"/>
              <a:t> </a:t>
            </a:r>
            <a:r>
              <a:rPr lang="pt-BR" sz="1400" dirty="0" err="1"/>
              <a:t>pharetra</a:t>
            </a:r>
            <a:r>
              <a:rPr lang="pt-BR" sz="1400" dirty="0"/>
              <a:t> </a:t>
            </a:r>
            <a:r>
              <a:rPr lang="pt-BR" sz="1400" dirty="0" err="1"/>
              <a:t>mattis</a:t>
            </a:r>
            <a:r>
              <a:rPr lang="pt-BR" sz="1400" dirty="0"/>
              <a:t> </a:t>
            </a:r>
            <a:r>
              <a:rPr lang="pt-BR" sz="1400" dirty="0" err="1"/>
              <a:t>purus</a:t>
            </a:r>
            <a:r>
              <a:rPr lang="pt-BR" sz="1400" dirty="0"/>
              <a:t> eu.”</a:t>
            </a:r>
          </a:p>
        </p:txBody>
      </p:sp>
      <p:cxnSp>
        <p:nvCxnSpPr>
          <p:cNvPr id="149" name="Conector Reto 148">
            <a:extLst>
              <a:ext uri="{FF2B5EF4-FFF2-40B4-BE49-F238E27FC236}">
                <a16:creationId xmlns:a16="http://schemas.microsoft.com/office/drawing/2014/main" id="{A3D7D3F3-ED08-4CA9-8310-32E50A7B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87283" y="5462588"/>
            <a:ext cx="0" cy="7953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tângulo 149">
            <a:extLst>
              <a:ext uri="{FF2B5EF4-FFF2-40B4-BE49-F238E27FC236}">
                <a16:creationId xmlns:a16="http://schemas.microsoft.com/office/drawing/2014/main" id="{82D6D7C7-ED2D-4325-93B0-EE2B9C2B2CF7}"/>
              </a:ext>
            </a:extLst>
          </p:cNvPr>
          <p:cNvSpPr/>
          <p:nvPr/>
        </p:nvSpPr>
        <p:spPr>
          <a:xfrm>
            <a:off x="533406" y="5644812"/>
            <a:ext cx="2331714" cy="43088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28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5.980.650,32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projeto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POSITIVO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NEGATIVO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EXTERNO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INTERNO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FORÇA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PONTOS FRACOS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OPORTUNIDADE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AMEAÇA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10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projeto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 descr="Esta imagem é de um gráfico de barras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012164"/>
              </p:ext>
            </p:extLst>
          </p:nvPr>
        </p:nvGraphicFramePr>
        <p:xfrm>
          <a:off x="522777" y="1511874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Duis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ac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bibendum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vitae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eu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Duis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ac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bibendum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vitae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eu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Duis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ac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bibendum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vitae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eu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5" name="Forma Livre 931" descr="Ícone de gráfico de linhas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16" name="Grupo 15" descr="Esta imagem é um ícone de quatro folhas de papel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orma Livre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8" name="Forma Livre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9" name="Forma Livre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0" name="Forma Livre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21" name="Grupo 20" descr="Esta imagem é um ícone de duas folhas de papel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orma Livre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3" name="Forma Livre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4" name="Forma Livre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" name="Forma Livre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pt-BR" sz="7200" b="1" dirty="0">
                <a:solidFill>
                  <a:schemeClr val="bg1"/>
                </a:solidFill>
              </a:rPr>
              <a:t>Obrigado</a:t>
            </a:r>
            <a:endParaRPr lang="pt-BR" sz="7200" dirty="0">
              <a:solidFill>
                <a:schemeClr val="accent4"/>
              </a:solidFill>
            </a:endParaRPr>
          </a:p>
        </p:txBody>
      </p:sp>
      <p:pic>
        <p:nvPicPr>
          <p:cNvPr id="6" name="Imagem 5" descr="Esta imagem é um ícone que diz &quot;24Slides&quot;.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Editar dados</a:t>
            </a:r>
          </a:p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Slides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2043112" y="2789343"/>
            <a:ext cx="2428875" cy="19357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 quiser modificar os dados nos gráficos anexados este modelo, basta clicar no diagrama com o botão direito e selecionar </a:t>
            </a:r>
            <a:r>
              <a:rPr lang="pt-BR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Editar dados no Excel.</a:t>
            </a:r>
          </a:p>
          <a:p>
            <a:pPr rtl="0">
              <a:lnSpc>
                <a:spcPts val="1900"/>
              </a:lnSpc>
            </a:pPr>
            <a:endParaRPr lang="pt-BR" sz="1400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rtl="0">
              <a:lnSpc>
                <a:spcPts val="1900"/>
              </a:lnSpc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 Excel se abrirá e você poderá editar os dados relevantes.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DB1F73-D09B-4348-9D26-3FCCB6C80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850" y="1502797"/>
            <a:ext cx="6071849" cy="4162209"/>
          </a:xfrm>
          <a:prstGeom prst="rect">
            <a:avLst/>
          </a:prstGeom>
        </p:spPr>
      </p:pic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547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B62113-4955-486F-810C-6DFFDF612F8B}"/>
              </a:ext>
            </a:extLst>
          </p:cNvPr>
          <p:cNvSpPr txBox="1"/>
          <p:nvPr/>
        </p:nvSpPr>
        <p:spPr>
          <a:xfrm flipH="1">
            <a:off x="324015" y="371061"/>
            <a:ext cx="43937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Sistema de Informação Integrado</a:t>
            </a:r>
          </a:p>
          <a:p>
            <a:endParaRPr lang="pt-BR" dirty="0"/>
          </a:p>
          <a:p>
            <a:r>
              <a:rPr lang="pt-BR" dirty="0"/>
              <a:t>Sistemas precisam trocar informação entre si (integração de sistemas)</a:t>
            </a:r>
          </a:p>
          <a:p>
            <a:r>
              <a:rPr lang="pt-BR" dirty="0"/>
              <a:t>As informações que são produzidas por um sistema de informação, elas precisam ser consumidas por um próximo sistema de informação (não vivem exclusivamente sozinho, dependem de outro sistema de informação)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3464A3-CE64-4C7B-96AF-06553271C1E0}"/>
              </a:ext>
            </a:extLst>
          </p:cNvPr>
          <p:cNvSpPr txBox="1"/>
          <p:nvPr/>
        </p:nvSpPr>
        <p:spPr>
          <a:xfrm flipH="1">
            <a:off x="269105" y="3249613"/>
            <a:ext cx="504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Processo de negócio transfusionais (passam de um departamento para outro)</a:t>
            </a:r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0084F50C-38E6-4814-B7BC-399CF76CFC1D}"/>
              </a:ext>
            </a:extLst>
          </p:cNvPr>
          <p:cNvSpPr/>
          <p:nvPr/>
        </p:nvSpPr>
        <p:spPr>
          <a:xfrm>
            <a:off x="6218250" y="301202"/>
            <a:ext cx="5771985" cy="53141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01E438B-8D37-4A2A-A806-13B810D00A73}"/>
              </a:ext>
            </a:extLst>
          </p:cNvPr>
          <p:cNvSpPr txBox="1"/>
          <p:nvPr/>
        </p:nvSpPr>
        <p:spPr>
          <a:xfrm>
            <a:off x="5247861" y="4376195"/>
            <a:ext cx="1696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Nível operacional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850F122-F74E-4F9C-BA94-7159DFD56BE7}"/>
              </a:ext>
            </a:extLst>
          </p:cNvPr>
          <p:cNvCxnSpPr>
            <a:cxnSpLocks/>
          </p:cNvCxnSpPr>
          <p:nvPr/>
        </p:nvCxnSpPr>
        <p:spPr>
          <a:xfrm flipV="1">
            <a:off x="5300113" y="4187687"/>
            <a:ext cx="5923722" cy="63774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E1D68F1-140F-416B-ACAE-52A26ACF59AF}"/>
              </a:ext>
            </a:extLst>
          </p:cNvPr>
          <p:cNvCxnSpPr>
            <a:cxnSpLocks/>
          </p:cNvCxnSpPr>
          <p:nvPr/>
        </p:nvCxnSpPr>
        <p:spPr>
          <a:xfrm>
            <a:off x="5300113" y="2312504"/>
            <a:ext cx="4903304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53808CA-EBB8-4F50-B1EF-C0D7F68D0139}"/>
              </a:ext>
            </a:extLst>
          </p:cNvPr>
          <p:cNvSpPr txBox="1"/>
          <p:nvPr/>
        </p:nvSpPr>
        <p:spPr>
          <a:xfrm>
            <a:off x="5487978" y="2760052"/>
            <a:ext cx="2089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Nível tático</a:t>
            </a:r>
          </a:p>
          <a:p>
            <a:r>
              <a:rPr lang="pt-BR" sz="1600" dirty="0"/>
              <a:t>Gerar relatórios sobre o desempenho atual em um nível agregado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F2DBC36-9D26-4609-9D05-129C7A111471}"/>
              </a:ext>
            </a:extLst>
          </p:cNvPr>
          <p:cNvSpPr txBox="1"/>
          <p:nvPr/>
        </p:nvSpPr>
        <p:spPr>
          <a:xfrm>
            <a:off x="7209184" y="1302506"/>
            <a:ext cx="1258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Nível estratégico</a:t>
            </a:r>
          </a:p>
        </p:txBody>
      </p:sp>
      <p:pic>
        <p:nvPicPr>
          <p:cNvPr id="17" name="Gráfico 16" descr="Banco de dados">
            <a:extLst>
              <a:ext uri="{FF2B5EF4-FFF2-40B4-BE49-F238E27FC236}">
                <a16:creationId xmlns:a16="http://schemas.microsoft.com/office/drawing/2014/main" id="{F6C009C7-CF8E-4289-AE09-0A7EBE5B3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2043" y="4829934"/>
            <a:ext cx="589721" cy="589721"/>
          </a:xfrm>
          <a:prstGeom prst="rect">
            <a:avLst/>
          </a:prstGeom>
        </p:spPr>
      </p:pic>
      <p:pic>
        <p:nvPicPr>
          <p:cNvPr id="18" name="Gráfico 17" descr="Banco de dados">
            <a:extLst>
              <a:ext uri="{FF2B5EF4-FFF2-40B4-BE49-F238E27FC236}">
                <a16:creationId xmlns:a16="http://schemas.microsoft.com/office/drawing/2014/main" id="{64B3CA31-2FBE-4128-92FE-6CADEE162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1520" y="4826379"/>
            <a:ext cx="589721" cy="589721"/>
          </a:xfrm>
          <a:prstGeom prst="rect">
            <a:avLst/>
          </a:prstGeom>
        </p:spPr>
      </p:pic>
      <p:pic>
        <p:nvPicPr>
          <p:cNvPr id="19" name="Gráfico 18" descr="Banco de dados">
            <a:extLst>
              <a:ext uri="{FF2B5EF4-FFF2-40B4-BE49-F238E27FC236}">
                <a16:creationId xmlns:a16="http://schemas.microsoft.com/office/drawing/2014/main" id="{7DD80D8F-AA70-4100-8A0E-45C838E93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4065" y="4819269"/>
            <a:ext cx="589721" cy="589721"/>
          </a:xfrm>
          <a:prstGeom prst="rect">
            <a:avLst/>
          </a:prstGeom>
        </p:spPr>
      </p:pic>
      <p:pic>
        <p:nvPicPr>
          <p:cNvPr id="20" name="Gráfico 19" descr="Banco de dados">
            <a:extLst>
              <a:ext uri="{FF2B5EF4-FFF2-40B4-BE49-F238E27FC236}">
                <a16:creationId xmlns:a16="http://schemas.microsoft.com/office/drawing/2014/main" id="{7061056E-1489-4790-B7EA-4A4220F2B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7096" y="4812159"/>
            <a:ext cx="589721" cy="589721"/>
          </a:xfrm>
          <a:prstGeom prst="rect">
            <a:avLst/>
          </a:prstGeom>
        </p:spPr>
      </p:pic>
      <p:pic>
        <p:nvPicPr>
          <p:cNvPr id="2056" name="Picture 8" descr="Arquivo txt | Ícone Gratis">
            <a:extLst>
              <a:ext uri="{FF2B5EF4-FFF2-40B4-BE49-F238E27FC236}">
                <a16:creationId xmlns:a16="http://schemas.microsoft.com/office/drawing/2014/main" id="{6FD8829B-4F81-4CB2-B590-1675D7D36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463" y="4337845"/>
            <a:ext cx="489040" cy="4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Arquivo txt | Ícone Gratis">
            <a:extLst>
              <a:ext uri="{FF2B5EF4-FFF2-40B4-BE49-F238E27FC236}">
                <a16:creationId xmlns:a16="http://schemas.microsoft.com/office/drawing/2014/main" id="{689BC98B-BEB7-416D-8AFD-3770D9D12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158" y="4319564"/>
            <a:ext cx="489040" cy="4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8F2BA78-6B6F-4424-94A3-469347855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149" y="4396427"/>
            <a:ext cx="605880" cy="60588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D7A95131-B894-4F4C-B1B5-CC14C52FC2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339" y="4399015"/>
            <a:ext cx="605880" cy="60588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6E9D590B-0A13-48D1-8B97-4E1499683D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847" y="4812784"/>
            <a:ext cx="605880" cy="60588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5995B408-C6AD-46BB-988A-811310BEA5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067" y="5002307"/>
            <a:ext cx="655442" cy="509639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CD075A0A-9CEA-4507-B13F-44D4A377FE4D}"/>
              </a:ext>
            </a:extLst>
          </p:cNvPr>
          <p:cNvSpPr txBox="1"/>
          <p:nvPr/>
        </p:nvSpPr>
        <p:spPr>
          <a:xfrm flipH="1">
            <a:off x="10567529" y="5293783"/>
            <a:ext cx="1246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Hadoop</a:t>
            </a:r>
          </a:p>
        </p:txBody>
      </p:sp>
      <p:sp>
        <p:nvSpPr>
          <p:cNvPr id="31" name="Cubo 30">
            <a:extLst>
              <a:ext uri="{FF2B5EF4-FFF2-40B4-BE49-F238E27FC236}">
                <a16:creationId xmlns:a16="http://schemas.microsoft.com/office/drawing/2014/main" id="{6FFA0B7F-DEBF-4F40-AB5E-1D7417865C56}"/>
              </a:ext>
            </a:extLst>
          </p:cNvPr>
          <p:cNvSpPr/>
          <p:nvPr/>
        </p:nvSpPr>
        <p:spPr>
          <a:xfrm>
            <a:off x="7657222" y="3208883"/>
            <a:ext cx="443498" cy="449614"/>
          </a:xfrm>
          <a:prstGeom prst="cube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ubo 36">
            <a:extLst>
              <a:ext uri="{FF2B5EF4-FFF2-40B4-BE49-F238E27FC236}">
                <a16:creationId xmlns:a16="http://schemas.microsoft.com/office/drawing/2014/main" id="{3E80DE03-149C-40CA-938B-AB5D670C2401}"/>
              </a:ext>
            </a:extLst>
          </p:cNvPr>
          <p:cNvSpPr/>
          <p:nvPr/>
        </p:nvSpPr>
        <p:spPr>
          <a:xfrm>
            <a:off x="8409075" y="3216016"/>
            <a:ext cx="443498" cy="449614"/>
          </a:xfrm>
          <a:prstGeom prst="cube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ubo 37">
            <a:extLst>
              <a:ext uri="{FF2B5EF4-FFF2-40B4-BE49-F238E27FC236}">
                <a16:creationId xmlns:a16="http://schemas.microsoft.com/office/drawing/2014/main" id="{CE44D021-5AD4-4E52-B8FF-C2D3F1DC0E33}"/>
              </a:ext>
            </a:extLst>
          </p:cNvPr>
          <p:cNvSpPr/>
          <p:nvPr/>
        </p:nvSpPr>
        <p:spPr>
          <a:xfrm>
            <a:off x="9160928" y="3227315"/>
            <a:ext cx="443498" cy="449614"/>
          </a:xfrm>
          <a:prstGeom prst="cube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ubo 38">
            <a:extLst>
              <a:ext uri="{FF2B5EF4-FFF2-40B4-BE49-F238E27FC236}">
                <a16:creationId xmlns:a16="http://schemas.microsoft.com/office/drawing/2014/main" id="{32CCC4B0-47A7-4FA1-8312-B88ED7ED4468}"/>
              </a:ext>
            </a:extLst>
          </p:cNvPr>
          <p:cNvSpPr/>
          <p:nvPr/>
        </p:nvSpPr>
        <p:spPr>
          <a:xfrm>
            <a:off x="9912780" y="3191601"/>
            <a:ext cx="443498" cy="449614"/>
          </a:xfrm>
          <a:prstGeom prst="cube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ubo 39">
            <a:extLst>
              <a:ext uri="{FF2B5EF4-FFF2-40B4-BE49-F238E27FC236}">
                <a16:creationId xmlns:a16="http://schemas.microsoft.com/office/drawing/2014/main" id="{243049CE-0F90-4769-A581-FA630A8BBB0F}"/>
              </a:ext>
            </a:extLst>
          </p:cNvPr>
          <p:cNvSpPr/>
          <p:nvPr/>
        </p:nvSpPr>
        <p:spPr>
          <a:xfrm>
            <a:off x="8782698" y="1548276"/>
            <a:ext cx="443498" cy="449614"/>
          </a:xfrm>
          <a:prstGeom prst="cube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49" name="Conector de Seta Reta 2048">
            <a:extLst>
              <a:ext uri="{FF2B5EF4-FFF2-40B4-BE49-F238E27FC236}">
                <a16:creationId xmlns:a16="http://schemas.microsoft.com/office/drawing/2014/main" id="{D01EF651-82E2-43AA-A0EE-72470EF0EABF}"/>
              </a:ext>
            </a:extLst>
          </p:cNvPr>
          <p:cNvCxnSpPr>
            <a:cxnSpLocks/>
          </p:cNvCxnSpPr>
          <p:nvPr/>
        </p:nvCxnSpPr>
        <p:spPr>
          <a:xfrm flipH="1">
            <a:off x="8100720" y="2116183"/>
            <a:ext cx="655478" cy="842079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49F799B-B78E-4A31-ACF5-F4AC9302DA21}"/>
              </a:ext>
            </a:extLst>
          </p:cNvPr>
          <p:cNvCxnSpPr>
            <a:cxnSpLocks/>
          </p:cNvCxnSpPr>
          <p:nvPr/>
        </p:nvCxnSpPr>
        <p:spPr>
          <a:xfrm flipH="1">
            <a:off x="8576418" y="2164966"/>
            <a:ext cx="355538" cy="90687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1" name="Agrupar 2060">
            <a:extLst>
              <a:ext uri="{FF2B5EF4-FFF2-40B4-BE49-F238E27FC236}">
                <a16:creationId xmlns:a16="http://schemas.microsoft.com/office/drawing/2014/main" id="{6E462A2B-8D00-4001-B366-F450A83E8512}"/>
              </a:ext>
            </a:extLst>
          </p:cNvPr>
          <p:cNvGrpSpPr/>
          <p:nvPr/>
        </p:nvGrpSpPr>
        <p:grpSpPr>
          <a:xfrm flipH="1">
            <a:off x="9073316" y="2106847"/>
            <a:ext cx="831236" cy="955658"/>
            <a:chOff x="9312909" y="2104900"/>
            <a:chExt cx="831236" cy="955658"/>
          </a:xfrm>
        </p:grpSpPr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2B05C196-EF03-4749-9001-14F3CBA5B0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12909" y="2104900"/>
              <a:ext cx="655478" cy="842079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177A2752-519F-4767-8EF9-D7EAFBC0FF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8607" y="2153683"/>
              <a:ext cx="355538" cy="90687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A8A9E7AF-55E7-4277-9610-D169FA46F0A8}"/>
              </a:ext>
            </a:extLst>
          </p:cNvPr>
          <p:cNvCxnSpPr>
            <a:cxnSpLocks/>
          </p:cNvCxnSpPr>
          <p:nvPr/>
        </p:nvCxnSpPr>
        <p:spPr>
          <a:xfrm flipH="1">
            <a:off x="8409075" y="3665547"/>
            <a:ext cx="135920" cy="58591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EBD8812C-9D0E-43A5-9403-2DF1D4F84EE3}"/>
              </a:ext>
            </a:extLst>
          </p:cNvPr>
          <p:cNvCxnSpPr>
            <a:cxnSpLocks/>
          </p:cNvCxnSpPr>
          <p:nvPr/>
        </p:nvCxnSpPr>
        <p:spPr>
          <a:xfrm>
            <a:off x="8651959" y="3665547"/>
            <a:ext cx="208478" cy="570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5F836E48-8FF3-47AD-BBC3-140D3D499A66}"/>
              </a:ext>
            </a:extLst>
          </p:cNvPr>
          <p:cNvCxnSpPr>
            <a:cxnSpLocks/>
          </p:cNvCxnSpPr>
          <p:nvPr/>
        </p:nvCxnSpPr>
        <p:spPr>
          <a:xfrm flipH="1">
            <a:off x="7620229" y="3665547"/>
            <a:ext cx="135920" cy="58591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52098918-166A-4E2F-8438-991F8F4885BF}"/>
              </a:ext>
            </a:extLst>
          </p:cNvPr>
          <p:cNvCxnSpPr>
            <a:cxnSpLocks/>
          </p:cNvCxnSpPr>
          <p:nvPr/>
        </p:nvCxnSpPr>
        <p:spPr>
          <a:xfrm>
            <a:off x="7866484" y="3665547"/>
            <a:ext cx="208478" cy="570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252CDE0E-76BA-4F61-9566-09A75D1E2184}"/>
              </a:ext>
            </a:extLst>
          </p:cNvPr>
          <p:cNvCxnSpPr>
            <a:cxnSpLocks/>
          </p:cNvCxnSpPr>
          <p:nvPr/>
        </p:nvCxnSpPr>
        <p:spPr>
          <a:xfrm flipH="1">
            <a:off x="9260933" y="3665547"/>
            <a:ext cx="135920" cy="58591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0BC06D57-E11A-49CF-973D-13B03DCF998F}"/>
              </a:ext>
            </a:extLst>
          </p:cNvPr>
          <p:cNvCxnSpPr>
            <a:cxnSpLocks/>
          </p:cNvCxnSpPr>
          <p:nvPr/>
        </p:nvCxnSpPr>
        <p:spPr>
          <a:xfrm>
            <a:off x="9507188" y="3665547"/>
            <a:ext cx="208478" cy="570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EDC3ED33-ED1F-42A9-B3B3-EE07D3F2A812}"/>
              </a:ext>
            </a:extLst>
          </p:cNvPr>
          <p:cNvCxnSpPr>
            <a:cxnSpLocks/>
          </p:cNvCxnSpPr>
          <p:nvPr/>
        </p:nvCxnSpPr>
        <p:spPr>
          <a:xfrm flipH="1">
            <a:off x="10007385" y="3665547"/>
            <a:ext cx="135920" cy="58591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40EA0DE7-54C0-4124-9FF8-799A40700390}"/>
              </a:ext>
            </a:extLst>
          </p:cNvPr>
          <p:cNvCxnSpPr>
            <a:cxnSpLocks/>
          </p:cNvCxnSpPr>
          <p:nvPr/>
        </p:nvCxnSpPr>
        <p:spPr>
          <a:xfrm>
            <a:off x="10253640" y="3665547"/>
            <a:ext cx="208478" cy="570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BF1950D-D081-4018-8EBF-3D5C721649D8}"/>
              </a:ext>
            </a:extLst>
          </p:cNvPr>
          <p:cNvSpPr txBox="1"/>
          <p:nvPr/>
        </p:nvSpPr>
        <p:spPr>
          <a:xfrm>
            <a:off x="224075" y="3865033"/>
            <a:ext cx="5143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Integrar informações como um todo, permitindo uma visão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Permitir o fluxo de informação na organização como um todo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Possibilita planejamento, monitoramento e controle globais com informações atualizadas</a:t>
            </a:r>
          </a:p>
        </p:txBody>
      </p:sp>
    </p:spTree>
    <p:extLst>
      <p:ext uri="{BB962C8B-B14F-4D97-AF65-F5344CB8AC3E}">
        <p14:creationId xmlns:p14="http://schemas.microsoft.com/office/powerpoint/2010/main" val="102977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A11BFAA-9BD9-4E6D-93EF-326D36827CA4}"/>
              </a:ext>
            </a:extLst>
          </p:cNvPr>
          <p:cNvSpPr/>
          <p:nvPr/>
        </p:nvSpPr>
        <p:spPr>
          <a:xfrm>
            <a:off x="489279" y="42391"/>
            <a:ext cx="11264348" cy="623130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087" name="Tabela 3088">
            <a:extLst>
              <a:ext uri="{FF2B5EF4-FFF2-40B4-BE49-F238E27FC236}">
                <a16:creationId xmlns:a16="http://schemas.microsoft.com/office/drawing/2014/main" id="{9D22571C-0757-4197-A0DC-CC4688081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138018"/>
              </p:ext>
            </p:extLst>
          </p:nvPr>
        </p:nvGraphicFramePr>
        <p:xfrm>
          <a:off x="477681" y="514152"/>
          <a:ext cx="11287545" cy="577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7545">
                  <a:extLst>
                    <a:ext uri="{9D8B030D-6E8A-4147-A177-3AD203B41FA5}">
                      <a16:colId xmlns:a16="http://schemas.microsoft.com/office/drawing/2014/main" val="1644338383"/>
                    </a:ext>
                  </a:extLst>
                </a:gridCol>
              </a:tblGrid>
              <a:tr h="115493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027749"/>
                  </a:ext>
                </a:extLst>
              </a:tr>
              <a:tr h="115493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340630"/>
                  </a:ext>
                </a:extLst>
              </a:tr>
              <a:tr h="115493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3400"/>
                  </a:ext>
                </a:extLst>
              </a:tr>
              <a:tr h="115493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87252"/>
                  </a:ext>
                </a:extLst>
              </a:tr>
              <a:tr h="115493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222913"/>
                  </a:ext>
                </a:extLst>
              </a:tr>
            </a:tbl>
          </a:graphicData>
        </a:graphic>
      </p:graphicFrame>
      <p:pic>
        <p:nvPicPr>
          <p:cNvPr id="3080" name="Picture 8" descr="Jon Snow Clipart Cartoon - Game Of Thrones Jon Snow Clipart | Transparent  PNG Download #4687372 - Vippng">
            <a:extLst>
              <a:ext uri="{FF2B5EF4-FFF2-40B4-BE49-F238E27FC236}">
                <a16:creationId xmlns:a16="http://schemas.microsoft.com/office/drawing/2014/main" id="{679592A9-31F5-466A-BD77-7CE2F5369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977" y="2829121"/>
            <a:ext cx="701011" cy="58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33DC5C0-AA98-46A0-8D9B-5024ACEFF45F}"/>
              </a:ext>
            </a:extLst>
          </p:cNvPr>
          <p:cNvSpPr/>
          <p:nvPr/>
        </p:nvSpPr>
        <p:spPr>
          <a:xfrm>
            <a:off x="507422" y="57516"/>
            <a:ext cx="11234607" cy="45670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0E5861BD-327E-44B9-A3C2-C7ADC69A754F}"/>
              </a:ext>
            </a:extLst>
          </p:cNvPr>
          <p:cNvGrpSpPr/>
          <p:nvPr/>
        </p:nvGrpSpPr>
        <p:grpSpPr>
          <a:xfrm>
            <a:off x="7380735" y="1797358"/>
            <a:ext cx="1393965" cy="881168"/>
            <a:chOff x="7368206" y="1488566"/>
            <a:chExt cx="1393965" cy="881168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627D35D-7FC6-4F6A-8463-96029546116C}"/>
                </a:ext>
              </a:extLst>
            </p:cNvPr>
            <p:cNvSpPr/>
            <p:nvPr/>
          </p:nvSpPr>
          <p:spPr>
            <a:xfrm>
              <a:off x="7885043" y="1749416"/>
              <a:ext cx="371061" cy="344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/>
                <a:t>Fato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8A5DC09-AEC3-477B-BACB-E1BE332237D5}"/>
                </a:ext>
              </a:extLst>
            </p:cNvPr>
            <p:cNvSpPr/>
            <p:nvPr/>
          </p:nvSpPr>
          <p:spPr>
            <a:xfrm>
              <a:off x="7580241" y="1488566"/>
              <a:ext cx="212035" cy="197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E637FB6-058D-4ABE-9238-B96762D0A4F9}"/>
                </a:ext>
              </a:extLst>
            </p:cNvPr>
            <p:cNvSpPr/>
            <p:nvPr/>
          </p:nvSpPr>
          <p:spPr>
            <a:xfrm>
              <a:off x="7368206" y="1823132"/>
              <a:ext cx="212035" cy="197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CEA1073B-DB80-4438-84B8-22C3437A263A}"/>
                </a:ext>
              </a:extLst>
            </p:cNvPr>
            <p:cNvSpPr/>
            <p:nvPr/>
          </p:nvSpPr>
          <p:spPr>
            <a:xfrm>
              <a:off x="7580241" y="2157699"/>
              <a:ext cx="212035" cy="197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F4A98B3D-05F9-4A6C-9752-8D07EDAAF3E3}"/>
                </a:ext>
              </a:extLst>
            </p:cNvPr>
            <p:cNvGrpSpPr/>
            <p:nvPr/>
          </p:nvGrpSpPr>
          <p:grpSpPr>
            <a:xfrm flipH="1">
              <a:off x="8353009" y="1488566"/>
              <a:ext cx="409162" cy="881168"/>
              <a:chOff x="7528060" y="1633512"/>
              <a:chExt cx="409162" cy="881168"/>
            </a:xfrm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B4D47963-B609-4947-BDCD-7AE2201EC504}"/>
                  </a:ext>
                </a:extLst>
              </p:cNvPr>
              <p:cNvSpPr/>
              <p:nvPr/>
            </p:nvSpPr>
            <p:spPr>
              <a:xfrm rot="5400000">
                <a:off x="7732641" y="1640966"/>
                <a:ext cx="212035" cy="197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6FD2B7F3-F203-4D3F-9CB2-4ED4725331F1}"/>
                  </a:ext>
                </a:extLst>
              </p:cNvPr>
              <p:cNvSpPr/>
              <p:nvPr/>
            </p:nvSpPr>
            <p:spPr>
              <a:xfrm rot="5400000">
                <a:off x="7520606" y="1975532"/>
                <a:ext cx="212035" cy="197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5910783A-DB5E-4C6F-978D-903E6A0CC9CC}"/>
                  </a:ext>
                </a:extLst>
              </p:cNvPr>
              <p:cNvSpPr/>
              <p:nvPr/>
            </p:nvSpPr>
            <p:spPr>
              <a:xfrm rot="5400000">
                <a:off x="7732641" y="2310099"/>
                <a:ext cx="212035" cy="197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B694AF8B-03D5-40DE-BB95-2A60AA2318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2276" y="1685693"/>
              <a:ext cx="92767" cy="63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E0BB4EE8-FACD-4ECC-9AAD-5841C1E44FFE}"/>
                </a:ext>
              </a:extLst>
            </p:cNvPr>
            <p:cNvCxnSpPr>
              <a:cxnSpLocks/>
              <a:stCxn id="10" idx="1"/>
              <a:endCxn id="12" idx="3"/>
            </p:cNvCxnSpPr>
            <p:nvPr/>
          </p:nvCxnSpPr>
          <p:spPr>
            <a:xfrm flipH="1">
              <a:off x="7580241" y="1921695"/>
              <a:ext cx="30480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5B3B82C7-9117-4E4E-BCD0-0A6367F75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276" y="2093973"/>
              <a:ext cx="92767" cy="63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ABB0E2F-02E3-4E84-AB26-999EDDF9C9BF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8256104" y="1594584"/>
              <a:ext cx="294032" cy="154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C5906094-95F5-43CB-8E94-58E125C93C5D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8256104" y="2093973"/>
              <a:ext cx="294032" cy="169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EA2A0399-BCB8-4ED6-95AA-FD360E333F3A}"/>
                </a:ext>
              </a:extLst>
            </p:cNvPr>
            <p:cNvCxnSpPr>
              <a:stCxn id="10" idx="3"/>
              <a:endCxn id="15" idx="0"/>
            </p:cNvCxnSpPr>
            <p:nvPr/>
          </p:nvCxnSpPr>
          <p:spPr>
            <a:xfrm>
              <a:off x="8256104" y="1921695"/>
              <a:ext cx="308940" cy="7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Cubo 97">
            <a:extLst>
              <a:ext uri="{FF2B5EF4-FFF2-40B4-BE49-F238E27FC236}">
                <a16:creationId xmlns:a16="http://schemas.microsoft.com/office/drawing/2014/main" id="{F5611D48-639B-4662-8764-D65D94507A98}"/>
              </a:ext>
            </a:extLst>
          </p:cNvPr>
          <p:cNvSpPr/>
          <p:nvPr/>
        </p:nvSpPr>
        <p:spPr>
          <a:xfrm>
            <a:off x="9546939" y="1943140"/>
            <a:ext cx="515592" cy="43313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Cubo 98">
            <a:extLst>
              <a:ext uri="{FF2B5EF4-FFF2-40B4-BE49-F238E27FC236}">
                <a16:creationId xmlns:a16="http://schemas.microsoft.com/office/drawing/2014/main" id="{1FDA33AE-42DF-4834-B277-A656D7DE5509}"/>
              </a:ext>
            </a:extLst>
          </p:cNvPr>
          <p:cNvSpPr/>
          <p:nvPr/>
        </p:nvSpPr>
        <p:spPr>
          <a:xfrm>
            <a:off x="9547787" y="3146584"/>
            <a:ext cx="513896" cy="43313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Cubo 99">
            <a:extLst>
              <a:ext uri="{FF2B5EF4-FFF2-40B4-BE49-F238E27FC236}">
                <a16:creationId xmlns:a16="http://schemas.microsoft.com/office/drawing/2014/main" id="{D32EB305-3B73-40EF-B1AF-4653744AD637}"/>
              </a:ext>
            </a:extLst>
          </p:cNvPr>
          <p:cNvSpPr/>
          <p:nvPr/>
        </p:nvSpPr>
        <p:spPr>
          <a:xfrm>
            <a:off x="9547788" y="4350029"/>
            <a:ext cx="513895" cy="43313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62293DEF-FF8C-4452-AEBC-3C6762D5EAD6}"/>
              </a:ext>
            </a:extLst>
          </p:cNvPr>
          <p:cNvCxnSpPr>
            <a:cxnSpLocks/>
          </p:cNvCxnSpPr>
          <p:nvPr/>
        </p:nvCxnSpPr>
        <p:spPr>
          <a:xfrm>
            <a:off x="8874048" y="2247771"/>
            <a:ext cx="478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EAB24F5F-F538-4688-ACF8-50368E03A1A9}"/>
              </a:ext>
            </a:extLst>
          </p:cNvPr>
          <p:cNvCxnSpPr>
            <a:cxnSpLocks/>
          </p:cNvCxnSpPr>
          <p:nvPr/>
        </p:nvCxnSpPr>
        <p:spPr>
          <a:xfrm>
            <a:off x="8874048" y="3450219"/>
            <a:ext cx="478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id="{8883C143-D95A-4E58-841B-51913F82569D}"/>
              </a:ext>
            </a:extLst>
          </p:cNvPr>
          <p:cNvCxnSpPr>
            <a:cxnSpLocks/>
          </p:cNvCxnSpPr>
          <p:nvPr/>
        </p:nvCxnSpPr>
        <p:spPr>
          <a:xfrm>
            <a:off x="8874048" y="4578712"/>
            <a:ext cx="478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: Angulado 105">
            <a:extLst>
              <a:ext uri="{FF2B5EF4-FFF2-40B4-BE49-F238E27FC236}">
                <a16:creationId xmlns:a16="http://schemas.microsoft.com/office/drawing/2014/main" id="{0AB159FA-640E-44D6-A46B-79C6940607EA}"/>
              </a:ext>
            </a:extLst>
          </p:cNvPr>
          <p:cNvCxnSpPr>
            <a:cxnSpLocks/>
          </p:cNvCxnSpPr>
          <p:nvPr/>
        </p:nvCxnSpPr>
        <p:spPr>
          <a:xfrm>
            <a:off x="8874048" y="2428235"/>
            <a:ext cx="1813917" cy="1223432"/>
          </a:xfrm>
          <a:prstGeom prst="bentConnector3">
            <a:avLst>
              <a:gd name="adj1" fmla="val 76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Angulado 114">
            <a:extLst>
              <a:ext uri="{FF2B5EF4-FFF2-40B4-BE49-F238E27FC236}">
                <a16:creationId xmlns:a16="http://schemas.microsoft.com/office/drawing/2014/main" id="{7063F30B-C8D6-4018-AEDB-052232D44341}"/>
              </a:ext>
            </a:extLst>
          </p:cNvPr>
          <p:cNvCxnSpPr>
            <a:cxnSpLocks/>
          </p:cNvCxnSpPr>
          <p:nvPr/>
        </p:nvCxnSpPr>
        <p:spPr>
          <a:xfrm flipV="1">
            <a:off x="8874048" y="3650606"/>
            <a:ext cx="1577459" cy="635003"/>
          </a:xfrm>
          <a:prstGeom prst="bentConnector3">
            <a:avLst>
              <a:gd name="adj1" fmla="val 890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3395C60C-64F7-4E69-AE70-BE8D00D50B45}"/>
              </a:ext>
            </a:extLst>
          </p:cNvPr>
          <p:cNvCxnSpPr>
            <a:cxnSpLocks/>
          </p:cNvCxnSpPr>
          <p:nvPr/>
        </p:nvCxnSpPr>
        <p:spPr>
          <a:xfrm flipH="1">
            <a:off x="8874048" y="3650606"/>
            <a:ext cx="1481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bo 125">
            <a:extLst>
              <a:ext uri="{FF2B5EF4-FFF2-40B4-BE49-F238E27FC236}">
                <a16:creationId xmlns:a16="http://schemas.microsoft.com/office/drawing/2014/main" id="{BF423834-5354-457E-BC2B-7D24BBC8FCCD}"/>
              </a:ext>
            </a:extLst>
          </p:cNvPr>
          <p:cNvSpPr/>
          <p:nvPr/>
        </p:nvSpPr>
        <p:spPr>
          <a:xfrm>
            <a:off x="10830450" y="3414604"/>
            <a:ext cx="515592" cy="43313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8" name="Picture 8" descr="Sonic nos Jogos Olímpicos de Tóquio 2020™">
            <a:extLst>
              <a:ext uri="{FF2B5EF4-FFF2-40B4-BE49-F238E27FC236}">
                <a16:creationId xmlns:a16="http://schemas.microsoft.com/office/drawing/2014/main" id="{9B9C5270-0510-4C5B-A4CB-51AB6D65F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304" y="1671960"/>
            <a:ext cx="465222" cy="53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Agrupar 52">
            <a:extLst>
              <a:ext uri="{FF2B5EF4-FFF2-40B4-BE49-F238E27FC236}">
                <a16:creationId xmlns:a16="http://schemas.microsoft.com/office/drawing/2014/main" id="{FCEC9404-1951-43AD-9B7E-AF3617089EBF}"/>
              </a:ext>
            </a:extLst>
          </p:cNvPr>
          <p:cNvGrpSpPr/>
          <p:nvPr/>
        </p:nvGrpSpPr>
        <p:grpSpPr>
          <a:xfrm>
            <a:off x="7380735" y="2991590"/>
            <a:ext cx="1393965" cy="881168"/>
            <a:chOff x="7368206" y="1488566"/>
            <a:chExt cx="1393965" cy="881168"/>
          </a:xfrm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AD42443B-8CB3-4E75-8A22-45C59000D314}"/>
                </a:ext>
              </a:extLst>
            </p:cNvPr>
            <p:cNvSpPr/>
            <p:nvPr/>
          </p:nvSpPr>
          <p:spPr>
            <a:xfrm>
              <a:off x="7885043" y="1749416"/>
              <a:ext cx="371061" cy="344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/>
                <a:t>Fato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254FEAE9-C163-4B0D-85D1-87E0982F948D}"/>
                </a:ext>
              </a:extLst>
            </p:cNvPr>
            <p:cNvSpPr/>
            <p:nvPr/>
          </p:nvSpPr>
          <p:spPr>
            <a:xfrm>
              <a:off x="7580241" y="1488566"/>
              <a:ext cx="212035" cy="197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305B3AF9-931E-4265-921A-985F1DC8809A}"/>
                </a:ext>
              </a:extLst>
            </p:cNvPr>
            <p:cNvSpPr/>
            <p:nvPr/>
          </p:nvSpPr>
          <p:spPr>
            <a:xfrm>
              <a:off x="7368206" y="1823132"/>
              <a:ext cx="212035" cy="197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324EF7E8-18F4-454F-9E2A-E4FC307D4B1F}"/>
                </a:ext>
              </a:extLst>
            </p:cNvPr>
            <p:cNvSpPr/>
            <p:nvPr/>
          </p:nvSpPr>
          <p:spPr>
            <a:xfrm>
              <a:off x="7580241" y="2157699"/>
              <a:ext cx="212035" cy="197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A583512D-05CB-461D-A4EF-299A9F00B566}"/>
                </a:ext>
              </a:extLst>
            </p:cNvPr>
            <p:cNvGrpSpPr/>
            <p:nvPr/>
          </p:nvGrpSpPr>
          <p:grpSpPr>
            <a:xfrm flipH="1">
              <a:off x="8353009" y="1488566"/>
              <a:ext cx="409162" cy="881168"/>
              <a:chOff x="7528060" y="1633512"/>
              <a:chExt cx="409162" cy="881168"/>
            </a:xfrm>
          </p:grpSpPr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36C42DD0-EC35-42E6-A8DE-8C5737530609}"/>
                  </a:ext>
                </a:extLst>
              </p:cNvPr>
              <p:cNvSpPr/>
              <p:nvPr/>
            </p:nvSpPr>
            <p:spPr>
              <a:xfrm rot="5400000">
                <a:off x="7732641" y="1640966"/>
                <a:ext cx="212035" cy="197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787375F9-6CB0-413A-915C-AB9F52852EDF}"/>
                  </a:ext>
                </a:extLst>
              </p:cNvPr>
              <p:cNvSpPr/>
              <p:nvPr/>
            </p:nvSpPr>
            <p:spPr>
              <a:xfrm rot="5400000">
                <a:off x="7520606" y="1975532"/>
                <a:ext cx="212035" cy="197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39C2DFD9-11D7-4140-BC0C-57E798878942}"/>
                  </a:ext>
                </a:extLst>
              </p:cNvPr>
              <p:cNvSpPr/>
              <p:nvPr/>
            </p:nvSpPr>
            <p:spPr>
              <a:xfrm rot="5400000">
                <a:off x="7732641" y="2310099"/>
                <a:ext cx="212035" cy="197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3D325458-1183-49DA-8027-F5F86C4EF5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2276" y="1685693"/>
              <a:ext cx="92767" cy="63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A352839-F5E6-44EA-B664-A7B0DC84B845}"/>
                </a:ext>
              </a:extLst>
            </p:cNvPr>
            <p:cNvCxnSpPr>
              <a:cxnSpLocks/>
              <a:stCxn id="54" idx="1"/>
              <a:endCxn id="56" idx="3"/>
            </p:cNvCxnSpPr>
            <p:nvPr/>
          </p:nvCxnSpPr>
          <p:spPr>
            <a:xfrm flipH="1">
              <a:off x="7580241" y="1921695"/>
              <a:ext cx="30480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BD65A001-25EB-48C6-BD04-D68CA5B3C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276" y="2093973"/>
              <a:ext cx="92767" cy="63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35788244-9033-43F4-A7BF-C6BDE459751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256104" y="1594584"/>
              <a:ext cx="294032" cy="154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F9C6B3C2-9EF0-4A76-8416-C2354E567B7E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>
              <a:off x="8256104" y="2093973"/>
              <a:ext cx="294032" cy="169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A8B053DE-2388-495B-836C-189A38BAC11F}"/>
                </a:ext>
              </a:extLst>
            </p:cNvPr>
            <p:cNvCxnSpPr>
              <a:stCxn id="54" idx="3"/>
              <a:endCxn id="66" idx="0"/>
            </p:cNvCxnSpPr>
            <p:nvPr/>
          </p:nvCxnSpPr>
          <p:spPr>
            <a:xfrm>
              <a:off x="8256104" y="1921695"/>
              <a:ext cx="308940" cy="7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SUB-ZERO ACTION SERIES 1/12 - MORTAL KOMBAT - STORM COLLECTIBLES na Geek  Show Colecionáveis">
            <a:extLst>
              <a:ext uri="{FF2B5EF4-FFF2-40B4-BE49-F238E27FC236}">
                <a16:creationId xmlns:a16="http://schemas.microsoft.com/office/drawing/2014/main" id="{12482029-3F4D-4FD2-9AEA-3DDAE7C1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14" y="4098729"/>
            <a:ext cx="623821" cy="93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Agrupar 82">
            <a:extLst>
              <a:ext uri="{FF2B5EF4-FFF2-40B4-BE49-F238E27FC236}">
                <a16:creationId xmlns:a16="http://schemas.microsoft.com/office/drawing/2014/main" id="{0AA0C378-E5BE-4B10-AABA-1FC8CAD6B755}"/>
              </a:ext>
            </a:extLst>
          </p:cNvPr>
          <p:cNvGrpSpPr/>
          <p:nvPr/>
        </p:nvGrpSpPr>
        <p:grpSpPr>
          <a:xfrm>
            <a:off x="7380735" y="4185822"/>
            <a:ext cx="1393965" cy="881168"/>
            <a:chOff x="7368206" y="1488566"/>
            <a:chExt cx="1393965" cy="881168"/>
          </a:xfrm>
        </p:grpSpPr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98E3699F-6C44-4382-A3D8-45D5B3BAA8CA}"/>
                </a:ext>
              </a:extLst>
            </p:cNvPr>
            <p:cNvSpPr/>
            <p:nvPr/>
          </p:nvSpPr>
          <p:spPr>
            <a:xfrm>
              <a:off x="7885043" y="1749416"/>
              <a:ext cx="371061" cy="344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/>
                <a:t>Fato</a:t>
              </a:r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9B5FCF11-D66A-4EA7-9836-1B6106EE1CB5}"/>
                </a:ext>
              </a:extLst>
            </p:cNvPr>
            <p:cNvSpPr/>
            <p:nvPr/>
          </p:nvSpPr>
          <p:spPr>
            <a:xfrm>
              <a:off x="7580241" y="1488566"/>
              <a:ext cx="212035" cy="197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332C86BB-B811-4655-A353-11D1A63D374A}"/>
                </a:ext>
              </a:extLst>
            </p:cNvPr>
            <p:cNvSpPr/>
            <p:nvPr/>
          </p:nvSpPr>
          <p:spPr>
            <a:xfrm>
              <a:off x="7368206" y="1823132"/>
              <a:ext cx="212035" cy="197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2DDDE3D5-E5A3-4B19-9E3E-0346283D291A}"/>
                </a:ext>
              </a:extLst>
            </p:cNvPr>
            <p:cNvSpPr/>
            <p:nvPr/>
          </p:nvSpPr>
          <p:spPr>
            <a:xfrm>
              <a:off x="7580241" y="2157699"/>
              <a:ext cx="212035" cy="197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id="{9F6D17DF-547C-4912-817B-0C61F8EDBB48}"/>
                </a:ext>
              </a:extLst>
            </p:cNvPr>
            <p:cNvGrpSpPr/>
            <p:nvPr/>
          </p:nvGrpSpPr>
          <p:grpSpPr>
            <a:xfrm flipH="1">
              <a:off x="8353009" y="1488566"/>
              <a:ext cx="409162" cy="881168"/>
              <a:chOff x="7528060" y="1633512"/>
              <a:chExt cx="409162" cy="881168"/>
            </a:xfrm>
          </p:grpSpPr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52C3C0F5-8FA4-4040-99D5-283E33DDF148}"/>
                  </a:ext>
                </a:extLst>
              </p:cNvPr>
              <p:cNvSpPr/>
              <p:nvPr/>
            </p:nvSpPr>
            <p:spPr>
              <a:xfrm rot="5400000">
                <a:off x="7732641" y="1640966"/>
                <a:ext cx="212035" cy="197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BEB08EDF-B629-41DB-849B-C1486C46AE11}"/>
                  </a:ext>
                </a:extLst>
              </p:cNvPr>
              <p:cNvSpPr/>
              <p:nvPr/>
            </p:nvSpPr>
            <p:spPr>
              <a:xfrm rot="5400000">
                <a:off x="7520606" y="1975532"/>
                <a:ext cx="212035" cy="197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id="{55DB1364-D30E-46A5-847A-4EBA77107A90}"/>
                  </a:ext>
                </a:extLst>
              </p:cNvPr>
              <p:cNvSpPr/>
              <p:nvPr/>
            </p:nvSpPr>
            <p:spPr>
              <a:xfrm rot="5400000">
                <a:off x="7732641" y="2310099"/>
                <a:ext cx="212035" cy="197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88082F9B-D386-45CB-A4B5-BA9FFBF087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2276" y="1685693"/>
              <a:ext cx="92767" cy="63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330ABDCD-631A-48CB-8793-F8475E267F13}"/>
                </a:ext>
              </a:extLst>
            </p:cNvPr>
            <p:cNvCxnSpPr>
              <a:cxnSpLocks/>
              <a:stCxn id="84" idx="1"/>
              <a:endCxn id="86" idx="3"/>
            </p:cNvCxnSpPr>
            <p:nvPr/>
          </p:nvCxnSpPr>
          <p:spPr>
            <a:xfrm flipH="1">
              <a:off x="7580241" y="1921695"/>
              <a:ext cx="30480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861293E3-E667-4CB3-98A0-B9497A21B0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276" y="2093973"/>
              <a:ext cx="92767" cy="63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317990BB-74F4-4D3F-85B2-4E8F00AD7FDE}"/>
                </a:ext>
              </a:extLst>
            </p:cNvPr>
            <p:cNvCxnSpPr>
              <a:cxnSpLocks/>
              <a:endCxn id="95" idx="2"/>
            </p:cNvCxnSpPr>
            <p:nvPr/>
          </p:nvCxnSpPr>
          <p:spPr>
            <a:xfrm flipV="1">
              <a:off x="8256104" y="1594584"/>
              <a:ext cx="294032" cy="154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6D2EB6D0-05B9-4BBE-AACE-2352D24CE635}"/>
                </a:ext>
              </a:extLst>
            </p:cNvPr>
            <p:cNvCxnSpPr>
              <a:cxnSpLocks/>
              <a:endCxn id="97" idx="2"/>
            </p:cNvCxnSpPr>
            <p:nvPr/>
          </p:nvCxnSpPr>
          <p:spPr>
            <a:xfrm>
              <a:off x="8256104" y="2093973"/>
              <a:ext cx="294032" cy="169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4A663059-C94B-4F4B-B8CC-5AD7CD84BEB4}"/>
                </a:ext>
              </a:extLst>
            </p:cNvPr>
            <p:cNvCxnSpPr>
              <a:stCxn id="84" idx="3"/>
              <a:endCxn id="96" idx="0"/>
            </p:cNvCxnSpPr>
            <p:nvPr/>
          </p:nvCxnSpPr>
          <p:spPr>
            <a:xfrm>
              <a:off x="8256104" y="1921695"/>
              <a:ext cx="308940" cy="7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0" name="Conector de Seta Reta 149">
            <a:extLst>
              <a:ext uri="{FF2B5EF4-FFF2-40B4-BE49-F238E27FC236}">
                <a16:creationId xmlns:a16="http://schemas.microsoft.com/office/drawing/2014/main" id="{F1A486E9-F5FF-42B7-B3E7-1EF8495C9FCB}"/>
              </a:ext>
            </a:extLst>
          </p:cNvPr>
          <p:cNvCxnSpPr>
            <a:cxnSpLocks/>
          </p:cNvCxnSpPr>
          <p:nvPr/>
        </p:nvCxnSpPr>
        <p:spPr>
          <a:xfrm>
            <a:off x="8874048" y="5726737"/>
            <a:ext cx="478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Angulado 150">
            <a:extLst>
              <a:ext uri="{FF2B5EF4-FFF2-40B4-BE49-F238E27FC236}">
                <a16:creationId xmlns:a16="http://schemas.microsoft.com/office/drawing/2014/main" id="{45A1AB33-7657-4AE8-891E-FED36B660A69}"/>
              </a:ext>
            </a:extLst>
          </p:cNvPr>
          <p:cNvCxnSpPr>
            <a:cxnSpLocks/>
          </p:cNvCxnSpPr>
          <p:nvPr/>
        </p:nvCxnSpPr>
        <p:spPr>
          <a:xfrm flipV="1">
            <a:off x="8924733" y="4272766"/>
            <a:ext cx="1347517" cy="1160870"/>
          </a:xfrm>
          <a:prstGeom prst="bentConnector3">
            <a:avLst>
              <a:gd name="adj1" fmla="val 1003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Agrupar 151">
            <a:extLst>
              <a:ext uri="{FF2B5EF4-FFF2-40B4-BE49-F238E27FC236}">
                <a16:creationId xmlns:a16="http://schemas.microsoft.com/office/drawing/2014/main" id="{83103D08-C040-410B-9B73-2B712B48E6A0}"/>
              </a:ext>
            </a:extLst>
          </p:cNvPr>
          <p:cNvGrpSpPr/>
          <p:nvPr/>
        </p:nvGrpSpPr>
        <p:grpSpPr>
          <a:xfrm>
            <a:off x="7380735" y="5331067"/>
            <a:ext cx="1393965" cy="881168"/>
            <a:chOff x="7368206" y="1488566"/>
            <a:chExt cx="1393965" cy="881168"/>
          </a:xfrm>
        </p:grpSpPr>
        <p:sp>
          <p:nvSpPr>
            <p:cNvPr id="153" name="Retângulo 152">
              <a:extLst>
                <a:ext uri="{FF2B5EF4-FFF2-40B4-BE49-F238E27FC236}">
                  <a16:creationId xmlns:a16="http://schemas.microsoft.com/office/drawing/2014/main" id="{C9DD6F71-26FE-47E9-A67D-93FD6572798B}"/>
                </a:ext>
              </a:extLst>
            </p:cNvPr>
            <p:cNvSpPr/>
            <p:nvPr/>
          </p:nvSpPr>
          <p:spPr>
            <a:xfrm>
              <a:off x="7885043" y="1749416"/>
              <a:ext cx="371061" cy="344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/>
                <a:t>Fato</a:t>
              </a:r>
            </a:p>
          </p:txBody>
        </p:sp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id="{79F33D49-89A0-4494-9494-1808B65CAF7B}"/>
                </a:ext>
              </a:extLst>
            </p:cNvPr>
            <p:cNvSpPr/>
            <p:nvPr/>
          </p:nvSpPr>
          <p:spPr>
            <a:xfrm>
              <a:off x="7580241" y="1488566"/>
              <a:ext cx="212035" cy="197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 154">
              <a:extLst>
                <a:ext uri="{FF2B5EF4-FFF2-40B4-BE49-F238E27FC236}">
                  <a16:creationId xmlns:a16="http://schemas.microsoft.com/office/drawing/2014/main" id="{62C63834-2317-43F1-946F-E4F17602650C}"/>
                </a:ext>
              </a:extLst>
            </p:cNvPr>
            <p:cNvSpPr/>
            <p:nvPr/>
          </p:nvSpPr>
          <p:spPr>
            <a:xfrm>
              <a:off x="7368206" y="1823132"/>
              <a:ext cx="212035" cy="197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 155">
              <a:extLst>
                <a:ext uri="{FF2B5EF4-FFF2-40B4-BE49-F238E27FC236}">
                  <a16:creationId xmlns:a16="http://schemas.microsoft.com/office/drawing/2014/main" id="{70630319-2233-4301-B5E9-5AFA83F55407}"/>
                </a:ext>
              </a:extLst>
            </p:cNvPr>
            <p:cNvSpPr/>
            <p:nvPr/>
          </p:nvSpPr>
          <p:spPr>
            <a:xfrm>
              <a:off x="7580241" y="2157699"/>
              <a:ext cx="212035" cy="197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7" name="Agrupar 156">
              <a:extLst>
                <a:ext uri="{FF2B5EF4-FFF2-40B4-BE49-F238E27FC236}">
                  <a16:creationId xmlns:a16="http://schemas.microsoft.com/office/drawing/2014/main" id="{494E3C1E-1D51-4642-B793-B128C8931BE4}"/>
                </a:ext>
              </a:extLst>
            </p:cNvPr>
            <p:cNvGrpSpPr/>
            <p:nvPr/>
          </p:nvGrpSpPr>
          <p:grpSpPr>
            <a:xfrm flipH="1">
              <a:off x="8353009" y="1488566"/>
              <a:ext cx="409162" cy="881168"/>
              <a:chOff x="7528060" y="1633512"/>
              <a:chExt cx="409162" cy="881168"/>
            </a:xfrm>
          </p:grpSpPr>
          <p:sp>
            <p:nvSpPr>
              <p:cNvPr id="164" name="Retângulo 163">
                <a:extLst>
                  <a:ext uri="{FF2B5EF4-FFF2-40B4-BE49-F238E27FC236}">
                    <a16:creationId xmlns:a16="http://schemas.microsoft.com/office/drawing/2014/main" id="{35DB30CB-5579-41E5-BFB2-E9B1FDE67D21}"/>
                  </a:ext>
                </a:extLst>
              </p:cNvPr>
              <p:cNvSpPr/>
              <p:nvPr/>
            </p:nvSpPr>
            <p:spPr>
              <a:xfrm rot="5400000">
                <a:off x="7732641" y="1640966"/>
                <a:ext cx="212035" cy="197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Retângulo 164">
                <a:extLst>
                  <a:ext uri="{FF2B5EF4-FFF2-40B4-BE49-F238E27FC236}">
                    <a16:creationId xmlns:a16="http://schemas.microsoft.com/office/drawing/2014/main" id="{ACD5C38B-9A25-4998-B0A1-5732E29DFD55}"/>
                  </a:ext>
                </a:extLst>
              </p:cNvPr>
              <p:cNvSpPr/>
              <p:nvPr/>
            </p:nvSpPr>
            <p:spPr>
              <a:xfrm rot="5400000">
                <a:off x="7520606" y="1975532"/>
                <a:ext cx="212035" cy="197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Retângulo 165">
                <a:extLst>
                  <a:ext uri="{FF2B5EF4-FFF2-40B4-BE49-F238E27FC236}">
                    <a16:creationId xmlns:a16="http://schemas.microsoft.com/office/drawing/2014/main" id="{59B0503A-6E1C-43CC-89C9-09800CBEB2AD}"/>
                  </a:ext>
                </a:extLst>
              </p:cNvPr>
              <p:cNvSpPr/>
              <p:nvPr/>
            </p:nvSpPr>
            <p:spPr>
              <a:xfrm rot="5400000">
                <a:off x="7732641" y="2310099"/>
                <a:ext cx="212035" cy="197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6D3C0BE6-A4C7-4250-B28F-BC3F1C90B0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2276" y="1685693"/>
              <a:ext cx="92767" cy="63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A27C3F76-C3CC-4512-9EC4-9EF899BAAF10}"/>
                </a:ext>
              </a:extLst>
            </p:cNvPr>
            <p:cNvCxnSpPr>
              <a:cxnSpLocks/>
              <a:stCxn id="153" idx="1"/>
              <a:endCxn id="155" idx="3"/>
            </p:cNvCxnSpPr>
            <p:nvPr/>
          </p:nvCxnSpPr>
          <p:spPr>
            <a:xfrm flipH="1">
              <a:off x="7580241" y="1921695"/>
              <a:ext cx="30480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>
              <a:extLst>
                <a:ext uri="{FF2B5EF4-FFF2-40B4-BE49-F238E27FC236}">
                  <a16:creationId xmlns:a16="http://schemas.microsoft.com/office/drawing/2014/main" id="{8D80FA7A-7718-4BC7-AEE3-D26DE469C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276" y="2093973"/>
              <a:ext cx="92767" cy="63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to 160">
              <a:extLst>
                <a:ext uri="{FF2B5EF4-FFF2-40B4-BE49-F238E27FC236}">
                  <a16:creationId xmlns:a16="http://schemas.microsoft.com/office/drawing/2014/main" id="{31C4316E-55DF-4060-B613-4BAD171DF398}"/>
                </a:ext>
              </a:extLst>
            </p:cNvPr>
            <p:cNvCxnSpPr>
              <a:cxnSpLocks/>
              <a:endCxn id="164" idx="2"/>
            </p:cNvCxnSpPr>
            <p:nvPr/>
          </p:nvCxnSpPr>
          <p:spPr>
            <a:xfrm flipV="1">
              <a:off x="8256104" y="1594584"/>
              <a:ext cx="294032" cy="154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to 161">
              <a:extLst>
                <a:ext uri="{FF2B5EF4-FFF2-40B4-BE49-F238E27FC236}">
                  <a16:creationId xmlns:a16="http://schemas.microsoft.com/office/drawing/2014/main" id="{E5649D77-BCA8-4C47-AFDD-AC609970A1B2}"/>
                </a:ext>
              </a:extLst>
            </p:cNvPr>
            <p:cNvCxnSpPr>
              <a:cxnSpLocks/>
              <a:endCxn id="166" idx="2"/>
            </p:cNvCxnSpPr>
            <p:nvPr/>
          </p:nvCxnSpPr>
          <p:spPr>
            <a:xfrm>
              <a:off x="8256104" y="2093973"/>
              <a:ext cx="294032" cy="169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>
              <a:extLst>
                <a:ext uri="{FF2B5EF4-FFF2-40B4-BE49-F238E27FC236}">
                  <a16:creationId xmlns:a16="http://schemas.microsoft.com/office/drawing/2014/main" id="{E94026B3-BB3A-46C6-940D-A9D0EF86B8C4}"/>
                </a:ext>
              </a:extLst>
            </p:cNvPr>
            <p:cNvCxnSpPr>
              <a:stCxn id="153" idx="3"/>
              <a:endCxn id="165" idx="0"/>
            </p:cNvCxnSpPr>
            <p:nvPr/>
          </p:nvCxnSpPr>
          <p:spPr>
            <a:xfrm>
              <a:off x="8256104" y="1921695"/>
              <a:ext cx="308940" cy="7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7" name="Picture 4" descr="Princípios Da Metodologia De DevOps Ilustração Stock - Ilustração de  configurare, programas: 109241759">
            <a:extLst>
              <a:ext uri="{FF2B5EF4-FFF2-40B4-BE49-F238E27FC236}">
                <a16:creationId xmlns:a16="http://schemas.microsoft.com/office/drawing/2014/main" id="{588C6E8C-42C4-4D06-9979-71D44E20E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588" y="584308"/>
            <a:ext cx="877187" cy="49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Cubo 148">
            <a:extLst>
              <a:ext uri="{FF2B5EF4-FFF2-40B4-BE49-F238E27FC236}">
                <a16:creationId xmlns:a16="http://schemas.microsoft.com/office/drawing/2014/main" id="{8B95731A-58B5-4BEB-B097-D711E6E5BEA0}"/>
              </a:ext>
            </a:extLst>
          </p:cNvPr>
          <p:cNvSpPr/>
          <p:nvPr/>
        </p:nvSpPr>
        <p:spPr>
          <a:xfrm>
            <a:off x="9547788" y="5498054"/>
            <a:ext cx="513895" cy="43313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169B8963-F408-4C7B-B9F5-AE3E6A316E09}"/>
              </a:ext>
            </a:extLst>
          </p:cNvPr>
          <p:cNvGrpSpPr/>
          <p:nvPr/>
        </p:nvGrpSpPr>
        <p:grpSpPr>
          <a:xfrm>
            <a:off x="7380735" y="603126"/>
            <a:ext cx="1393965" cy="881168"/>
            <a:chOff x="7368206" y="1488566"/>
            <a:chExt cx="1393965" cy="881168"/>
          </a:xfrm>
        </p:grpSpPr>
        <p:sp>
          <p:nvSpPr>
            <p:cNvPr id="175" name="Retângulo 174">
              <a:extLst>
                <a:ext uri="{FF2B5EF4-FFF2-40B4-BE49-F238E27FC236}">
                  <a16:creationId xmlns:a16="http://schemas.microsoft.com/office/drawing/2014/main" id="{85D1ACDF-58AF-44C7-9398-FD4BDD238707}"/>
                </a:ext>
              </a:extLst>
            </p:cNvPr>
            <p:cNvSpPr/>
            <p:nvPr/>
          </p:nvSpPr>
          <p:spPr>
            <a:xfrm>
              <a:off x="7885043" y="1749416"/>
              <a:ext cx="371061" cy="344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/>
                <a:t>Fato</a:t>
              </a:r>
            </a:p>
          </p:txBody>
        </p:sp>
        <p:sp>
          <p:nvSpPr>
            <p:cNvPr id="176" name="Retângulo 175">
              <a:extLst>
                <a:ext uri="{FF2B5EF4-FFF2-40B4-BE49-F238E27FC236}">
                  <a16:creationId xmlns:a16="http://schemas.microsoft.com/office/drawing/2014/main" id="{AE54BFE0-C0AE-4B85-B945-6422BED940D8}"/>
                </a:ext>
              </a:extLst>
            </p:cNvPr>
            <p:cNvSpPr/>
            <p:nvPr/>
          </p:nvSpPr>
          <p:spPr>
            <a:xfrm>
              <a:off x="7580241" y="1488566"/>
              <a:ext cx="212035" cy="197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>
              <a:extLst>
                <a:ext uri="{FF2B5EF4-FFF2-40B4-BE49-F238E27FC236}">
                  <a16:creationId xmlns:a16="http://schemas.microsoft.com/office/drawing/2014/main" id="{5E0A1AAE-32BD-4B1C-BBC4-55469AE598F1}"/>
                </a:ext>
              </a:extLst>
            </p:cNvPr>
            <p:cNvSpPr/>
            <p:nvPr/>
          </p:nvSpPr>
          <p:spPr>
            <a:xfrm>
              <a:off x="7368206" y="1823132"/>
              <a:ext cx="212035" cy="197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>
              <a:extLst>
                <a:ext uri="{FF2B5EF4-FFF2-40B4-BE49-F238E27FC236}">
                  <a16:creationId xmlns:a16="http://schemas.microsoft.com/office/drawing/2014/main" id="{15B65D8E-1F52-4CFE-A8E2-AEB38368EA8F}"/>
                </a:ext>
              </a:extLst>
            </p:cNvPr>
            <p:cNvSpPr/>
            <p:nvPr/>
          </p:nvSpPr>
          <p:spPr>
            <a:xfrm>
              <a:off x="7580241" y="2157699"/>
              <a:ext cx="212035" cy="197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9" name="Agrupar 178">
              <a:extLst>
                <a:ext uri="{FF2B5EF4-FFF2-40B4-BE49-F238E27FC236}">
                  <a16:creationId xmlns:a16="http://schemas.microsoft.com/office/drawing/2014/main" id="{2CF56439-5F79-4D22-A00A-6FA05CB20ACA}"/>
                </a:ext>
              </a:extLst>
            </p:cNvPr>
            <p:cNvGrpSpPr/>
            <p:nvPr/>
          </p:nvGrpSpPr>
          <p:grpSpPr>
            <a:xfrm flipH="1">
              <a:off x="8353009" y="1488566"/>
              <a:ext cx="409162" cy="881168"/>
              <a:chOff x="7528060" y="1633512"/>
              <a:chExt cx="409162" cy="881168"/>
            </a:xfrm>
          </p:grpSpPr>
          <p:sp>
            <p:nvSpPr>
              <p:cNvPr id="186" name="Retângulo 185">
                <a:extLst>
                  <a:ext uri="{FF2B5EF4-FFF2-40B4-BE49-F238E27FC236}">
                    <a16:creationId xmlns:a16="http://schemas.microsoft.com/office/drawing/2014/main" id="{A4BC0967-45A6-4440-A814-C5BA93BD3B9D}"/>
                  </a:ext>
                </a:extLst>
              </p:cNvPr>
              <p:cNvSpPr/>
              <p:nvPr/>
            </p:nvSpPr>
            <p:spPr>
              <a:xfrm rot="5400000">
                <a:off x="7732641" y="1640966"/>
                <a:ext cx="212035" cy="197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Retângulo 186">
                <a:extLst>
                  <a:ext uri="{FF2B5EF4-FFF2-40B4-BE49-F238E27FC236}">
                    <a16:creationId xmlns:a16="http://schemas.microsoft.com/office/drawing/2014/main" id="{FA648875-9939-4CBB-BEB5-622F0C60567D}"/>
                  </a:ext>
                </a:extLst>
              </p:cNvPr>
              <p:cNvSpPr/>
              <p:nvPr/>
            </p:nvSpPr>
            <p:spPr>
              <a:xfrm rot="5400000">
                <a:off x="7520606" y="1975532"/>
                <a:ext cx="212035" cy="197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187">
                <a:extLst>
                  <a:ext uri="{FF2B5EF4-FFF2-40B4-BE49-F238E27FC236}">
                    <a16:creationId xmlns:a16="http://schemas.microsoft.com/office/drawing/2014/main" id="{BAEA1CAF-B12D-4AC3-B817-3270C7B0D9DF}"/>
                  </a:ext>
                </a:extLst>
              </p:cNvPr>
              <p:cNvSpPr/>
              <p:nvPr/>
            </p:nvSpPr>
            <p:spPr>
              <a:xfrm rot="5400000">
                <a:off x="7732641" y="2310099"/>
                <a:ext cx="212035" cy="197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80" name="Conector reto 179">
              <a:extLst>
                <a:ext uri="{FF2B5EF4-FFF2-40B4-BE49-F238E27FC236}">
                  <a16:creationId xmlns:a16="http://schemas.microsoft.com/office/drawing/2014/main" id="{3C4C42DD-41C0-42E1-BF57-7FB85DC449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2276" y="1685693"/>
              <a:ext cx="92767" cy="63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to 180">
              <a:extLst>
                <a:ext uri="{FF2B5EF4-FFF2-40B4-BE49-F238E27FC236}">
                  <a16:creationId xmlns:a16="http://schemas.microsoft.com/office/drawing/2014/main" id="{D2E38EDB-AACF-4122-A662-0DFBCDF7A3E8}"/>
                </a:ext>
              </a:extLst>
            </p:cNvPr>
            <p:cNvCxnSpPr>
              <a:cxnSpLocks/>
              <a:stCxn id="175" idx="1"/>
              <a:endCxn id="177" idx="3"/>
            </p:cNvCxnSpPr>
            <p:nvPr/>
          </p:nvCxnSpPr>
          <p:spPr>
            <a:xfrm flipH="1">
              <a:off x="7580241" y="1921695"/>
              <a:ext cx="30480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to 181">
              <a:extLst>
                <a:ext uri="{FF2B5EF4-FFF2-40B4-BE49-F238E27FC236}">
                  <a16:creationId xmlns:a16="http://schemas.microsoft.com/office/drawing/2014/main" id="{5D11C9F6-D45E-4317-98EF-4174657244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276" y="2093973"/>
              <a:ext cx="92767" cy="63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to 182">
              <a:extLst>
                <a:ext uri="{FF2B5EF4-FFF2-40B4-BE49-F238E27FC236}">
                  <a16:creationId xmlns:a16="http://schemas.microsoft.com/office/drawing/2014/main" id="{618F8C33-502B-457E-8C1E-D362A0D80BEB}"/>
                </a:ext>
              </a:extLst>
            </p:cNvPr>
            <p:cNvCxnSpPr>
              <a:cxnSpLocks/>
              <a:endCxn id="186" idx="2"/>
            </p:cNvCxnSpPr>
            <p:nvPr/>
          </p:nvCxnSpPr>
          <p:spPr>
            <a:xfrm flipV="1">
              <a:off x="8256104" y="1594584"/>
              <a:ext cx="294032" cy="154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to 183">
              <a:extLst>
                <a:ext uri="{FF2B5EF4-FFF2-40B4-BE49-F238E27FC236}">
                  <a16:creationId xmlns:a16="http://schemas.microsoft.com/office/drawing/2014/main" id="{74393907-358A-431A-B3A6-F3E21747A6A7}"/>
                </a:ext>
              </a:extLst>
            </p:cNvPr>
            <p:cNvCxnSpPr>
              <a:cxnSpLocks/>
              <a:endCxn id="188" idx="2"/>
            </p:cNvCxnSpPr>
            <p:nvPr/>
          </p:nvCxnSpPr>
          <p:spPr>
            <a:xfrm>
              <a:off x="8256104" y="2093973"/>
              <a:ext cx="294032" cy="169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to 184">
              <a:extLst>
                <a:ext uri="{FF2B5EF4-FFF2-40B4-BE49-F238E27FC236}">
                  <a16:creationId xmlns:a16="http://schemas.microsoft.com/office/drawing/2014/main" id="{D68AA6CC-0569-4967-9462-2AB37DEC0BDD}"/>
                </a:ext>
              </a:extLst>
            </p:cNvPr>
            <p:cNvCxnSpPr>
              <a:stCxn id="175" idx="3"/>
              <a:endCxn id="187" idx="0"/>
            </p:cNvCxnSpPr>
            <p:nvPr/>
          </p:nvCxnSpPr>
          <p:spPr>
            <a:xfrm>
              <a:off x="8256104" y="1921695"/>
              <a:ext cx="308940" cy="7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9" name="Cubo 188">
            <a:extLst>
              <a:ext uri="{FF2B5EF4-FFF2-40B4-BE49-F238E27FC236}">
                <a16:creationId xmlns:a16="http://schemas.microsoft.com/office/drawing/2014/main" id="{2C82CEBD-4DE1-4A71-B09E-6CB8626271AB}"/>
              </a:ext>
            </a:extLst>
          </p:cNvPr>
          <p:cNvSpPr/>
          <p:nvPr/>
        </p:nvSpPr>
        <p:spPr>
          <a:xfrm>
            <a:off x="9546939" y="808310"/>
            <a:ext cx="515592" cy="43313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0" name="Conector de Seta Reta 189">
            <a:extLst>
              <a:ext uri="{FF2B5EF4-FFF2-40B4-BE49-F238E27FC236}">
                <a16:creationId xmlns:a16="http://schemas.microsoft.com/office/drawing/2014/main" id="{DB7AB91D-696D-449A-8C61-11C0D707AB15}"/>
              </a:ext>
            </a:extLst>
          </p:cNvPr>
          <p:cNvCxnSpPr>
            <a:cxnSpLocks/>
          </p:cNvCxnSpPr>
          <p:nvPr/>
        </p:nvCxnSpPr>
        <p:spPr>
          <a:xfrm>
            <a:off x="8874048" y="1043709"/>
            <a:ext cx="478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6" name="Picture 24" descr="Casa Lannister Escudo - Game Of Thrones House Lannister PNG Image |  Transparent PNG Free Download on SeekPNG">
            <a:extLst>
              <a:ext uri="{FF2B5EF4-FFF2-40B4-BE49-F238E27FC236}">
                <a16:creationId xmlns:a16="http://schemas.microsoft.com/office/drawing/2014/main" id="{3A828E96-6F09-43A5-BA28-4E74B5DF5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454" y="5452926"/>
            <a:ext cx="553092" cy="60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ilindro 1">
            <a:extLst>
              <a:ext uri="{FF2B5EF4-FFF2-40B4-BE49-F238E27FC236}">
                <a16:creationId xmlns:a16="http://schemas.microsoft.com/office/drawing/2014/main" id="{EE3F496D-16CD-47C3-8F00-A83CF04C13DB}"/>
              </a:ext>
            </a:extLst>
          </p:cNvPr>
          <p:cNvSpPr/>
          <p:nvPr/>
        </p:nvSpPr>
        <p:spPr>
          <a:xfrm>
            <a:off x="1730235" y="1342263"/>
            <a:ext cx="503583" cy="42496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Ingestão dos Dados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F7FF1980-F058-4D48-87D9-BD486A4F64F5}"/>
              </a:ext>
            </a:extLst>
          </p:cNvPr>
          <p:cNvSpPr/>
          <p:nvPr/>
        </p:nvSpPr>
        <p:spPr>
          <a:xfrm>
            <a:off x="4137424" y="1342262"/>
            <a:ext cx="503583" cy="42496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pt-BR" dirty="0"/>
              <a:t>Transformação e Tratamento dos Dado</a:t>
            </a:r>
          </a:p>
        </p:txBody>
      </p:sp>
      <p:pic>
        <p:nvPicPr>
          <p:cNvPr id="9" name="Gráfico 8" descr="Banco de dados">
            <a:extLst>
              <a:ext uri="{FF2B5EF4-FFF2-40B4-BE49-F238E27FC236}">
                <a16:creationId xmlns:a16="http://schemas.microsoft.com/office/drawing/2014/main" id="{25D691D3-30F7-4F69-984C-E7131E2ABC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08293" y="1697282"/>
            <a:ext cx="2366208" cy="3428592"/>
          </a:xfrm>
          <a:prstGeom prst="rect">
            <a:avLst/>
          </a:prstGeom>
        </p:spPr>
      </p:pic>
      <p:sp>
        <p:nvSpPr>
          <p:cNvPr id="3078" name="CaixaDeTexto 3077">
            <a:extLst>
              <a:ext uri="{FF2B5EF4-FFF2-40B4-BE49-F238E27FC236}">
                <a16:creationId xmlns:a16="http://schemas.microsoft.com/office/drawing/2014/main" id="{90E5761A-6568-43AF-B183-2F34B6D9B063}"/>
              </a:ext>
            </a:extLst>
          </p:cNvPr>
          <p:cNvSpPr txBox="1"/>
          <p:nvPr/>
        </p:nvSpPr>
        <p:spPr>
          <a:xfrm rot="16200000">
            <a:off x="282844" y="863955"/>
            <a:ext cx="87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Devops</a:t>
            </a:r>
          </a:p>
        </p:txBody>
      </p:sp>
      <p:sp>
        <p:nvSpPr>
          <p:cNvPr id="193" name="CaixaDeTexto 192">
            <a:extLst>
              <a:ext uri="{FF2B5EF4-FFF2-40B4-BE49-F238E27FC236}">
                <a16:creationId xmlns:a16="http://schemas.microsoft.com/office/drawing/2014/main" id="{3F02A579-2A09-4166-90B2-1AFE045BEE07}"/>
              </a:ext>
            </a:extLst>
          </p:cNvPr>
          <p:cNvSpPr txBox="1"/>
          <p:nvPr/>
        </p:nvSpPr>
        <p:spPr>
          <a:xfrm rot="16200000">
            <a:off x="363951" y="201143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Sonic</a:t>
            </a:r>
          </a:p>
        </p:txBody>
      </p: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E470FE33-C280-4785-82BD-7AD3571FDD4B}"/>
              </a:ext>
            </a:extLst>
          </p:cNvPr>
          <p:cNvSpPr txBox="1"/>
          <p:nvPr/>
        </p:nvSpPr>
        <p:spPr>
          <a:xfrm rot="16200000">
            <a:off x="142320" y="3235641"/>
            <a:ext cx="109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Jon Snow</a:t>
            </a:r>
          </a:p>
        </p:txBody>
      </p:sp>
      <p:cxnSp>
        <p:nvCxnSpPr>
          <p:cNvPr id="217" name="Conector reto 216">
            <a:extLst>
              <a:ext uri="{FF2B5EF4-FFF2-40B4-BE49-F238E27FC236}">
                <a16:creationId xmlns:a16="http://schemas.microsoft.com/office/drawing/2014/main" id="{B97F2BF7-BCDB-4B64-AA55-576EBDDDF835}"/>
              </a:ext>
            </a:extLst>
          </p:cNvPr>
          <p:cNvCxnSpPr/>
          <p:nvPr/>
        </p:nvCxnSpPr>
        <p:spPr>
          <a:xfrm>
            <a:off x="905483" y="505629"/>
            <a:ext cx="0" cy="56410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aixaDeTexto 217">
            <a:extLst>
              <a:ext uri="{FF2B5EF4-FFF2-40B4-BE49-F238E27FC236}">
                <a16:creationId xmlns:a16="http://schemas.microsoft.com/office/drawing/2014/main" id="{D19524D6-C7DA-40A0-AB79-72F9FC33041A}"/>
              </a:ext>
            </a:extLst>
          </p:cNvPr>
          <p:cNvSpPr txBox="1"/>
          <p:nvPr/>
        </p:nvSpPr>
        <p:spPr>
          <a:xfrm rot="16200000">
            <a:off x="148110" y="4322345"/>
            <a:ext cx="109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Sub Zero</a:t>
            </a:r>
          </a:p>
        </p:txBody>
      </p:sp>
      <p:cxnSp>
        <p:nvCxnSpPr>
          <p:cNvPr id="167" name="Conector: Angulado 166">
            <a:extLst>
              <a:ext uri="{FF2B5EF4-FFF2-40B4-BE49-F238E27FC236}">
                <a16:creationId xmlns:a16="http://schemas.microsoft.com/office/drawing/2014/main" id="{44F532D3-6181-4C07-8B66-09507BC37990}"/>
              </a:ext>
            </a:extLst>
          </p:cNvPr>
          <p:cNvCxnSpPr>
            <a:cxnSpLocks/>
          </p:cNvCxnSpPr>
          <p:nvPr/>
        </p:nvCxnSpPr>
        <p:spPr>
          <a:xfrm>
            <a:off x="8874048" y="1342262"/>
            <a:ext cx="1347517" cy="1145375"/>
          </a:xfrm>
          <a:prstGeom prst="bentConnector3">
            <a:avLst>
              <a:gd name="adj1" fmla="val 1032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to 169">
            <a:extLst>
              <a:ext uri="{FF2B5EF4-FFF2-40B4-BE49-F238E27FC236}">
                <a16:creationId xmlns:a16="http://schemas.microsoft.com/office/drawing/2014/main" id="{5A14D6AD-510E-4166-9E58-2B8DED74D518}"/>
              </a:ext>
            </a:extLst>
          </p:cNvPr>
          <p:cNvCxnSpPr>
            <a:cxnSpLocks/>
          </p:cNvCxnSpPr>
          <p:nvPr/>
        </p:nvCxnSpPr>
        <p:spPr>
          <a:xfrm>
            <a:off x="10272250" y="1342262"/>
            <a:ext cx="0" cy="40913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de Seta Reta 225">
            <a:extLst>
              <a:ext uri="{FF2B5EF4-FFF2-40B4-BE49-F238E27FC236}">
                <a16:creationId xmlns:a16="http://schemas.microsoft.com/office/drawing/2014/main" id="{E8ED4552-FC3D-4736-99BB-C85085B9FC0D}"/>
              </a:ext>
            </a:extLst>
          </p:cNvPr>
          <p:cNvCxnSpPr>
            <a:cxnSpLocks/>
          </p:cNvCxnSpPr>
          <p:nvPr/>
        </p:nvCxnSpPr>
        <p:spPr>
          <a:xfrm flipV="1">
            <a:off x="10290501" y="3646879"/>
            <a:ext cx="412748" cy="10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tângulo 228">
            <a:extLst>
              <a:ext uri="{FF2B5EF4-FFF2-40B4-BE49-F238E27FC236}">
                <a16:creationId xmlns:a16="http://schemas.microsoft.com/office/drawing/2014/main" id="{AC25093F-C83C-47F3-B397-8A22FD341A40}"/>
              </a:ext>
            </a:extLst>
          </p:cNvPr>
          <p:cNvSpPr/>
          <p:nvPr/>
        </p:nvSpPr>
        <p:spPr>
          <a:xfrm>
            <a:off x="2506254" y="3872758"/>
            <a:ext cx="1436231" cy="456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Carga no ST9</a:t>
            </a:r>
          </a:p>
        </p:txBody>
      </p:sp>
      <p:pic>
        <p:nvPicPr>
          <p:cNvPr id="7" name="Gráfico 6" descr="Banco de dados">
            <a:extLst>
              <a:ext uri="{FF2B5EF4-FFF2-40B4-BE49-F238E27FC236}">
                <a16:creationId xmlns:a16="http://schemas.microsoft.com/office/drawing/2014/main" id="{3749DD39-AA28-4507-96C3-D78A8DDEDB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1215" y="2794236"/>
            <a:ext cx="1311965" cy="1311965"/>
          </a:xfrm>
          <a:prstGeom prst="rect">
            <a:avLst/>
          </a:prstGeom>
        </p:spPr>
      </p:pic>
      <p:sp>
        <p:nvSpPr>
          <p:cNvPr id="237" name="Retângulo 236">
            <a:extLst>
              <a:ext uri="{FF2B5EF4-FFF2-40B4-BE49-F238E27FC236}">
                <a16:creationId xmlns:a16="http://schemas.microsoft.com/office/drawing/2014/main" id="{080C3CA5-1EE9-4209-9DF9-B59B97DFBDF7}"/>
              </a:ext>
            </a:extLst>
          </p:cNvPr>
          <p:cNvSpPr/>
          <p:nvPr/>
        </p:nvSpPr>
        <p:spPr>
          <a:xfrm>
            <a:off x="5079215" y="4542623"/>
            <a:ext cx="1740787" cy="4567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Carga no ST9</a:t>
            </a:r>
          </a:p>
        </p:txBody>
      </p:sp>
      <p:cxnSp>
        <p:nvCxnSpPr>
          <p:cNvPr id="232" name="Conector reto 231">
            <a:extLst>
              <a:ext uri="{FF2B5EF4-FFF2-40B4-BE49-F238E27FC236}">
                <a16:creationId xmlns:a16="http://schemas.microsoft.com/office/drawing/2014/main" id="{DDAB5727-F838-4723-8DDA-EBC58A54A029}"/>
              </a:ext>
            </a:extLst>
          </p:cNvPr>
          <p:cNvCxnSpPr>
            <a:cxnSpLocks/>
          </p:cNvCxnSpPr>
          <p:nvPr/>
        </p:nvCxnSpPr>
        <p:spPr>
          <a:xfrm>
            <a:off x="4024130" y="57516"/>
            <a:ext cx="0" cy="6180912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 reto 241">
            <a:extLst>
              <a:ext uri="{FF2B5EF4-FFF2-40B4-BE49-F238E27FC236}">
                <a16:creationId xmlns:a16="http://schemas.microsoft.com/office/drawing/2014/main" id="{8FEFBAAA-C7AB-4F41-AF22-22B4CF70B6F0}"/>
              </a:ext>
            </a:extLst>
          </p:cNvPr>
          <p:cNvCxnSpPr>
            <a:cxnSpLocks/>
          </p:cNvCxnSpPr>
          <p:nvPr/>
        </p:nvCxnSpPr>
        <p:spPr>
          <a:xfrm>
            <a:off x="1637735" y="67585"/>
            <a:ext cx="0" cy="6180912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CaixaDeTexto 234">
            <a:extLst>
              <a:ext uri="{FF2B5EF4-FFF2-40B4-BE49-F238E27FC236}">
                <a16:creationId xmlns:a16="http://schemas.microsoft.com/office/drawing/2014/main" id="{ABB51E97-F7EF-4979-90A3-FB987F84D5E4}"/>
              </a:ext>
            </a:extLst>
          </p:cNvPr>
          <p:cNvSpPr txBox="1"/>
          <p:nvPr/>
        </p:nvSpPr>
        <p:spPr>
          <a:xfrm>
            <a:off x="4137424" y="117964"/>
            <a:ext cx="756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Telemetria</a:t>
            </a:r>
          </a:p>
        </p:txBody>
      </p:sp>
      <p:sp>
        <p:nvSpPr>
          <p:cNvPr id="244" name="CaixaDeTexto 243">
            <a:extLst>
              <a:ext uri="{FF2B5EF4-FFF2-40B4-BE49-F238E27FC236}">
                <a16:creationId xmlns:a16="http://schemas.microsoft.com/office/drawing/2014/main" id="{66097F7C-7BE5-4960-918A-48B056B88556}"/>
              </a:ext>
            </a:extLst>
          </p:cNvPr>
          <p:cNvSpPr txBox="1"/>
          <p:nvPr/>
        </p:nvSpPr>
        <p:spPr>
          <a:xfrm>
            <a:off x="1693980" y="124489"/>
            <a:ext cx="2290836" cy="381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Engenharia</a:t>
            </a:r>
          </a:p>
        </p:txBody>
      </p:sp>
      <p:cxnSp>
        <p:nvCxnSpPr>
          <p:cNvPr id="238" name="Conector de Seta Reta 237">
            <a:extLst>
              <a:ext uri="{FF2B5EF4-FFF2-40B4-BE49-F238E27FC236}">
                <a16:creationId xmlns:a16="http://schemas.microsoft.com/office/drawing/2014/main" id="{255B38EC-CE1B-4708-AF48-1A8C2551EFDA}"/>
              </a:ext>
            </a:extLst>
          </p:cNvPr>
          <p:cNvCxnSpPr/>
          <p:nvPr/>
        </p:nvCxnSpPr>
        <p:spPr>
          <a:xfrm>
            <a:off x="2367643" y="3759286"/>
            <a:ext cx="203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de Seta Reta 246">
            <a:extLst>
              <a:ext uri="{FF2B5EF4-FFF2-40B4-BE49-F238E27FC236}">
                <a16:creationId xmlns:a16="http://schemas.microsoft.com/office/drawing/2014/main" id="{E472F26F-AF24-4DEA-BCF3-7A0284D82AD8}"/>
              </a:ext>
            </a:extLst>
          </p:cNvPr>
          <p:cNvCxnSpPr>
            <a:cxnSpLocks/>
          </p:cNvCxnSpPr>
          <p:nvPr/>
        </p:nvCxnSpPr>
        <p:spPr>
          <a:xfrm flipV="1">
            <a:off x="4805624" y="3759286"/>
            <a:ext cx="273591" cy="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Balão de Fala: Retângulo 242">
            <a:extLst>
              <a:ext uri="{FF2B5EF4-FFF2-40B4-BE49-F238E27FC236}">
                <a16:creationId xmlns:a16="http://schemas.microsoft.com/office/drawing/2014/main" id="{32285289-6649-42DE-9A59-323BF5E0948A}"/>
              </a:ext>
            </a:extLst>
          </p:cNvPr>
          <p:cNvSpPr/>
          <p:nvPr/>
        </p:nvSpPr>
        <p:spPr>
          <a:xfrm rot="20242680">
            <a:off x="76808" y="5554975"/>
            <a:ext cx="494676" cy="41904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/>
          </a:p>
        </p:txBody>
      </p:sp>
      <p:sp>
        <p:nvSpPr>
          <p:cNvPr id="206" name="CaixaDeTexto 205">
            <a:extLst>
              <a:ext uri="{FF2B5EF4-FFF2-40B4-BE49-F238E27FC236}">
                <a16:creationId xmlns:a16="http://schemas.microsoft.com/office/drawing/2014/main" id="{DCC1AC5F-EEEE-40BA-82B9-F23A04E354AE}"/>
              </a:ext>
            </a:extLst>
          </p:cNvPr>
          <p:cNvSpPr txBox="1"/>
          <p:nvPr/>
        </p:nvSpPr>
        <p:spPr>
          <a:xfrm rot="16200000">
            <a:off x="174757" y="5503993"/>
            <a:ext cx="109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Lannister</a:t>
            </a:r>
          </a:p>
        </p:txBody>
      </p:sp>
      <p:sp>
        <p:nvSpPr>
          <p:cNvPr id="245" name="CaixaDeTexto 244">
            <a:extLst>
              <a:ext uri="{FF2B5EF4-FFF2-40B4-BE49-F238E27FC236}">
                <a16:creationId xmlns:a16="http://schemas.microsoft.com/office/drawing/2014/main" id="{38B195B7-4765-4800-9F3E-E9C541D8EF24}"/>
              </a:ext>
            </a:extLst>
          </p:cNvPr>
          <p:cNvSpPr txBox="1"/>
          <p:nvPr/>
        </p:nvSpPr>
        <p:spPr>
          <a:xfrm rot="20115134">
            <a:off x="-36932" y="5492672"/>
            <a:ext cx="1044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Capacidade </a:t>
            </a:r>
          </a:p>
          <a:p>
            <a:r>
              <a:rPr lang="pt-BR" sz="800" dirty="0">
                <a:solidFill>
                  <a:schemeClr val="bg1"/>
                </a:solidFill>
              </a:rPr>
              <a:t>Produtiva</a:t>
            </a:r>
          </a:p>
        </p:txBody>
      </p:sp>
      <p:sp>
        <p:nvSpPr>
          <p:cNvPr id="253" name="Balão de Fala: Retângulo 252">
            <a:extLst>
              <a:ext uri="{FF2B5EF4-FFF2-40B4-BE49-F238E27FC236}">
                <a16:creationId xmlns:a16="http://schemas.microsoft.com/office/drawing/2014/main" id="{3D0ACBBA-5B50-4BA7-A8CA-08AEA34C17C4}"/>
              </a:ext>
            </a:extLst>
          </p:cNvPr>
          <p:cNvSpPr/>
          <p:nvPr/>
        </p:nvSpPr>
        <p:spPr>
          <a:xfrm rot="20242680">
            <a:off x="62070" y="4375599"/>
            <a:ext cx="494676" cy="41904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/>
          </a:p>
        </p:txBody>
      </p:sp>
      <p:sp>
        <p:nvSpPr>
          <p:cNvPr id="254" name="CaixaDeTexto 253">
            <a:extLst>
              <a:ext uri="{FF2B5EF4-FFF2-40B4-BE49-F238E27FC236}">
                <a16:creationId xmlns:a16="http://schemas.microsoft.com/office/drawing/2014/main" id="{7B5DB939-DE51-44A3-9FFC-4F7A9E7E7006}"/>
              </a:ext>
            </a:extLst>
          </p:cNvPr>
          <p:cNvSpPr txBox="1"/>
          <p:nvPr/>
        </p:nvSpPr>
        <p:spPr>
          <a:xfrm rot="20115134">
            <a:off x="-51670" y="4313296"/>
            <a:ext cx="1044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Clientes</a:t>
            </a:r>
          </a:p>
          <a:p>
            <a:r>
              <a:rPr lang="pt-BR" sz="800" dirty="0">
                <a:solidFill>
                  <a:schemeClr val="bg1"/>
                </a:solidFill>
              </a:rPr>
              <a:t>Impactados</a:t>
            </a:r>
          </a:p>
        </p:txBody>
      </p:sp>
      <p:sp>
        <p:nvSpPr>
          <p:cNvPr id="255" name="Balão de Fala: Retângulo 254">
            <a:extLst>
              <a:ext uri="{FF2B5EF4-FFF2-40B4-BE49-F238E27FC236}">
                <a16:creationId xmlns:a16="http://schemas.microsoft.com/office/drawing/2014/main" id="{A931199D-B4DF-4EB7-90ED-4D1AA96873DC}"/>
              </a:ext>
            </a:extLst>
          </p:cNvPr>
          <p:cNvSpPr/>
          <p:nvPr/>
        </p:nvSpPr>
        <p:spPr>
          <a:xfrm rot="20242680">
            <a:off x="46928" y="3158306"/>
            <a:ext cx="494676" cy="41904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/>
          </a:p>
        </p:txBody>
      </p:sp>
      <p:sp>
        <p:nvSpPr>
          <p:cNvPr id="256" name="CaixaDeTexto 255">
            <a:extLst>
              <a:ext uri="{FF2B5EF4-FFF2-40B4-BE49-F238E27FC236}">
                <a16:creationId xmlns:a16="http://schemas.microsoft.com/office/drawing/2014/main" id="{890CF3DD-54DB-4E29-AC66-972C32CD1733}"/>
              </a:ext>
            </a:extLst>
          </p:cNvPr>
          <p:cNvSpPr txBox="1"/>
          <p:nvPr/>
        </p:nvSpPr>
        <p:spPr>
          <a:xfrm rot="20115134">
            <a:off x="-66812" y="3096003"/>
            <a:ext cx="1044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Incidentes</a:t>
            </a:r>
          </a:p>
          <a:p>
            <a:r>
              <a:rPr lang="pt-BR" sz="800" dirty="0">
                <a:solidFill>
                  <a:schemeClr val="bg1"/>
                </a:solidFill>
              </a:rPr>
              <a:t>MTTR</a:t>
            </a:r>
          </a:p>
        </p:txBody>
      </p:sp>
      <p:sp>
        <p:nvSpPr>
          <p:cNvPr id="257" name="Balão de Fala: Retângulo 256">
            <a:extLst>
              <a:ext uri="{FF2B5EF4-FFF2-40B4-BE49-F238E27FC236}">
                <a16:creationId xmlns:a16="http://schemas.microsoft.com/office/drawing/2014/main" id="{7F5CB51F-A4D5-401F-84B3-6362D7F6C07B}"/>
              </a:ext>
            </a:extLst>
          </p:cNvPr>
          <p:cNvSpPr/>
          <p:nvPr/>
        </p:nvSpPr>
        <p:spPr>
          <a:xfrm rot="20242680">
            <a:off x="59600" y="1984788"/>
            <a:ext cx="494676" cy="41904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/>
          </a:p>
        </p:txBody>
      </p:sp>
      <p:sp>
        <p:nvSpPr>
          <p:cNvPr id="258" name="CaixaDeTexto 257">
            <a:extLst>
              <a:ext uri="{FF2B5EF4-FFF2-40B4-BE49-F238E27FC236}">
                <a16:creationId xmlns:a16="http://schemas.microsoft.com/office/drawing/2014/main" id="{5727C537-7364-4ABC-91D1-DAAE6B6B1C67}"/>
              </a:ext>
            </a:extLst>
          </p:cNvPr>
          <p:cNvSpPr txBox="1"/>
          <p:nvPr/>
        </p:nvSpPr>
        <p:spPr>
          <a:xfrm rot="20115134">
            <a:off x="-54140" y="1922485"/>
            <a:ext cx="1044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Capacidade </a:t>
            </a:r>
          </a:p>
          <a:p>
            <a:r>
              <a:rPr lang="pt-BR" sz="800" dirty="0">
                <a:solidFill>
                  <a:schemeClr val="bg1"/>
                </a:solidFill>
              </a:rPr>
              <a:t>Produtiva</a:t>
            </a:r>
          </a:p>
        </p:txBody>
      </p:sp>
      <p:sp>
        <p:nvSpPr>
          <p:cNvPr id="259" name="Balão de Fala: Retângulo 258">
            <a:extLst>
              <a:ext uri="{FF2B5EF4-FFF2-40B4-BE49-F238E27FC236}">
                <a16:creationId xmlns:a16="http://schemas.microsoft.com/office/drawing/2014/main" id="{BDD9D90A-0465-4F99-AC8F-8E86D365DB47}"/>
              </a:ext>
            </a:extLst>
          </p:cNvPr>
          <p:cNvSpPr/>
          <p:nvPr/>
        </p:nvSpPr>
        <p:spPr>
          <a:xfrm rot="20242680">
            <a:off x="88216" y="820404"/>
            <a:ext cx="494676" cy="41904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/>
          </a:p>
        </p:txBody>
      </p:sp>
      <p:sp>
        <p:nvSpPr>
          <p:cNvPr id="260" name="CaixaDeTexto 259">
            <a:extLst>
              <a:ext uri="{FF2B5EF4-FFF2-40B4-BE49-F238E27FC236}">
                <a16:creationId xmlns:a16="http://schemas.microsoft.com/office/drawing/2014/main" id="{94C2ABAB-7447-4538-BB8B-3FCB93D95821}"/>
              </a:ext>
            </a:extLst>
          </p:cNvPr>
          <p:cNvSpPr txBox="1"/>
          <p:nvPr/>
        </p:nvSpPr>
        <p:spPr>
          <a:xfrm rot="20115134">
            <a:off x="-25524" y="758101"/>
            <a:ext cx="1044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Capacidade </a:t>
            </a:r>
          </a:p>
          <a:p>
            <a:r>
              <a:rPr lang="pt-BR" sz="800" dirty="0">
                <a:solidFill>
                  <a:schemeClr val="bg1"/>
                </a:solidFill>
              </a:rPr>
              <a:t>Produtiva</a:t>
            </a:r>
          </a:p>
        </p:txBody>
      </p:sp>
      <p:pic>
        <p:nvPicPr>
          <p:cNvPr id="248" name="Gráfico 247" descr="Engrenagens">
            <a:extLst>
              <a:ext uri="{FF2B5EF4-FFF2-40B4-BE49-F238E27FC236}">
                <a16:creationId xmlns:a16="http://schemas.microsoft.com/office/drawing/2014/main" id="{E3D164A4-40EB-4EF5-9AD6-A6542DADE3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81896" y="2084183"/>
            <a:ext cx="392771" cy="392771"/>
          </a:xfrm>
          <a:prstGeom prst="rect">
            <a:avLst/>
          </a:prstGeom>
        </p:spPr>
      </p:pic>
      <p:pic>
        <p:nvPicPr>
          <p:cNvPr id="250" name="Gráfico 249" descr="Engrenagem única">
            <a:extLst>
              <a:ext uri="{FF2B5EF4-FFF2-40B4-BE49-F238E27FC236}">
                <a16:creationId xmlns:a16="http://schemas.microsoft.com/office/drawing/2014/main" id="{66928327-7E7D-44AD-B4C5-10AC34C80E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08507" y="2194309"/>
            <a:ext cx="392771" cy="392771"/>
          </a:xfrm>
          <a:prstGeom prst="rect">
            <a:avLst/>
          </a:prstGeom>
        </p:spPr>
      </p:pic>
      <p:pic>
        <p:nvPicPr>
          <p:cNvPr id="265" name="Gráfico 264" descr="Engrenagens">
            <a:extLst>
              <a:ext uri="{FF2B5EF4-FFF2-40B4-BE49-F238E27FC236}">
                <a16:creationId xmlns:a16="http://schemas.microsoft.com/office/drawing/2014/main" id="{FBE46B65-5E23-41F9-A8E1-A2F781A6A4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93450" y="1450748"/>
            <a:ext cx="392771" cy="392771"/>
          </a:xfrm>
          <a:prstGeom prst="rect">
            <a:avLst/>
          </a:prstGeom>
        </p:spPr>
      </p:pic>
      <p:pic>
        <p:nvPicPr>
          <p:cNvPr id="266" name="Gráfico 265" descr="Engrenagem única">
            <a:extLst>
              <a:ext uri="{FF2B5EF4-FFF2-40B4-BE49-F238E27FC236}">
                <a16:creationId xmlns:a16="http://schemas.microsoft.com/office/drawing/2014/main" id="{9585827D-86CD-45EC-B87D-42472221BC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20061" y="1560874"/>
            <a:ext cx="392771" cy="3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2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aymax from the movie Big Hero 6. | Download Scientific Diagram">
            <a:extLst>
              <a:ext uri="{FF2B5EF4-FFF2-40B4-BE49-F238E27FC236}">
                <a16:creationId xmlns:a16="http://schemas.microsoft.com/office/drawing/2014/main" id="{883CEA80-3E1B-4FAB-A260-7F3648FEE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00" y="1816964"/>
            <a:ext cx="1186843" cy="118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 que é DevOps: perguntas e respostas de entrevistas!">
            <a:extLst>
              <a:ext uri="{FF2B5EF4-FFF2-40B4-BE49-F238E27FC236}">
                <a16:creationId xmlns:a16="http://schemas.microsoft.com/office/drawing/2014/main" id="{A5A5E29D-11A9-453C-B0B1-3BE64D819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22" y="3653458"/>
            <a:ext cx="1274762" cy="79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onic nos Jogos Olímpicos de Tóquio 2020™">
            <a:extLst>
              <a:ext uri="{FF2B5EF4-FFF2-40B4-BE49-F238E27FC236}">
                <a16:creationId xmlns:a16="http://schemas.microsoft.com/office/drawing/2014/main" id="{ED28DE5B-A7BB-47F9-8E0D-725628C1C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79" y="154452"/>
            <a:ext cx="1186843" cy="137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use Lannister - A Wiki of Ice and Fire">
            <a:extLst>
              <a:ext uri="{FF2B5EF4-FFF2-40B4-BE49-F238E27FC236}">
                <a16:creationId xmlns:a16="http://schemas.microsoft.com/office/drawing/2014/main" id="{AF819F44-CD90-474C-828A-84AC3C79B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37" y="5060621"/>
            <a:ext cx="1194636" cy="131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21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>
            <a:normAutofit fontScale="90000"/>
          </a:bodyPr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projeto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PROJETO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ESPECIFICAÇÃO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DESIGN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DESENVOLVER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ANÁLISE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IMPLEMENTAR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TESTES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31" name="Grupo 30" descr="Ícones de gráfico de barras e de gráfico de linha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orma Liv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" name="Forma Liv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4" name="Forma Livre 1676" descr="Ícone de caixa de seleção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35" name="Forma Livre 4665" descr="Ícone de gráfico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36" name="Grupo 35" descr="Ícone de ser humano e engrenagem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orma Liv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8" name="Forma Liv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39" name="Grupo 38" descr="Ícone de engrenagen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a Liv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41" name="Forma Liv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42" name="Forma Livre 4346" descr="Ícone de gráfico de caixa e de bigode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projeto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e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3" name="Trapezoide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4" name="Trapezoide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5" name="Trapezoide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6" name="Trapezoide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ANÁLISE DE MERCADO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ANÁLISE TÉCNICA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ANÁLISE FINANCEIRA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ANÁLISE ECONÔMICA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ANÁLISE ECOLÓGICA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6" name="Forma Livre 4197" descr="Ícone de carrinho de compras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57" name="Forma Livre 4344" descr="Ícone de chave inglesa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58" name="Grupo 57" descr="Ícone de dinheiro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a Liv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0" name="Forma Liv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1" name="Forma Liv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2" name="Forma Liv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3" name="Forma Liv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4" name="Forma Liv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5" name="Forma Liv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6" name="Forma Liv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67" name="Grupo 66" descr="Ícone de ábaco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a Liv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9" name="Forma Liv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0" name="Forma Liv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1" name="Forma Liv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72" name="Forma Livre 2319" descr="Ícone de folha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4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projeto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0" name="Conector: Ângulo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em linha reta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em linha reta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em linha reta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Ângulo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>
                <a:solidFill>
                  <a:schemeClr val="bg1"/>
                </a:solidFill>
              </a:rPr>
              <a:t>Objetivos de gerenciamento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>
                <a:solidFill>
                  <a:schemeClr val="bg1"/>
                </a:solidFill>
              </a:rPr>
              <a:t>Objetivos do cliente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>
                <a:solidFill>
                  <a:schemeClr val="bg1"/>
                </a:solidFill>
              </a:rPr>
              <a:t>Objetivos do projeto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>
                <a:solidFill>
                  <a:schemeClr val="bg1"/>
                </a:solidFill>
              </a:rPr>
              <a:t>Plano de implementação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>
                <a:solidFill>
                  <a:schemeClr val="bg1"/>
                </a:solidFill>
              </a:rPr>
              <a:t>Cronogramas</a:t>
            </a: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>
                <a:solidFill>
                  <a:schemeClr val="bg1"/>
                </a:solidFill>
              </a:rPr>
              <a:t>Tarefas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>
                <a:solidFill>
                  <a:schemeClr val="bg1"/>
                </a:solidFill>
              </a:rPr>
              <a:t>Recursos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614715" y="462141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228703" y="462141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657927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76718" y="347890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76718" y="529988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7782" y="1124878"/>
            <a:ext cx="1690688" cy="291034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285750" indent="-28575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Autônima no desenvolvimento de painéis dos Comitês.</a:t>
            </a:r>
          </a:p>
          <a:p>
            <a:pPr marL="285750" indent="-28575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Automatização no processamento das informações</a:t>
            </a:r>
          </a:p>
          <a:p>
            <a:pPr marL="285750" indent="-28575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Documentação e mitigação de Riscos operacionais e validações do número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621420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285750" indent="-285750" algn="r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4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projeto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1933" y="4153918"/>
            <a:ext cx="1080521" cy="10280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1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1933" y="5272760"/>
            <a:ext cx="1080521" cy="10280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1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42037" y="2787078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28049" y="2787078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14061" y="2787078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14061" y="966097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14061" y="4608059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0" name="Conector: Ângulo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9" idx="6"/>
            <a:endCxn id="41" idx="6"/>
          </p:cNvCxnSpPr>
          <p:nvPr/>
        </p:nvCxnSpPr>
        <p:spPr>
          <a:xfrm>
            <a:off x="2922454" y="1366716"/>
            <a:ext cx="12700" cy="4420089"/>
          </a:xfrm>
          <a:prstGeom prst="bentConnector3">
            <a:avLst>
              <a:gd name="adj1" fmla="val 2217394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em linha reta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23395" y="3580828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em linha reta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329537" y="3580828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em linha reta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7715549" y="3580828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Ângulo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514061" y="1759847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ângulo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240761" y="3334607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>
                <a:solidFill>
                  <a:schemeClr val="bg1"/>
                </a:solidFill>
              </a:rPr>
              <a:t>Plano de implementação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622011" y="3457718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>
                <a:solidFill>
                  <a:schemeClr val="bg1"/>
                </a:solidFill>
              </a:rPr>
              <a:t>Cronogramas</a:t>
            </a: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622011" y="1636736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>
                <a:solidFill>
                  <a:schemeClr val="bg1"/>
                </a:solidFill>
              </a:rPr>
              <a:t>Tarefas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622011" y="5278699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>
                <a:solidFill>
                  <a:schemeClr val="bg1"/>
                </a:solidFill>
              </a:rPr>
              <a:t>Recursos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247508" y="4479682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3861496" y="4479682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209511" y="1516191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209511" y="3337172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209511" y="5158152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1" name="Oval 2">
            <a:extLst>
              <a:ext uri="{FF2B5EF4-FFF2-40B4-BE49-F238E27FC236}">
                <a16:creationId xmlns:a16="http://schemas.microsoft.com/office/drawing/2014/main" id="{D29999F6-2BE9-46DB-BC51-70E96A4C3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1933" y="1961028"/>
            <a:ext cx="1080521" cy="10280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100" dirty="0"/>
          </a:p>
        </p:txBody>
      </p:sp>
      <p:sp>
        <p:nvSpPr>
          <p:cNvPr id="52" name="Oval 40">
            <a:extLst>
              <a:ext uri="{FF2B5EF4-FFF2-40B4-BE49-F238E27FC236}">
                <a16:creationId xmlns:a16="http://schemas.microsoft.com/office/drawing/2014/main" id="{66E4C806-8D28-4074-B062-C6F2ADAFA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1933" y="3062773"/>
            <a:ext cx="1080521" cy="10280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100" dirty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660E40AC-A6F4-4A2D-A49D-558997438F05}"/>
              </a:ext>
            </a:extLst>
          </p:cNvPr>
          <p:cNvSpPr/>
          <p:nvPr/>
        </p:nvSpPr>
        <p:spPr>
          <a:xfrm>
            <a:off x="1915408" y="2163910"/>
            <a:ext cx="933570" cy="1692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100" dirty="0">
                <a:solidFill>
                  <a:schemeClr val="bg1"/>
                </a:solidFill>
              </a:rPr>
              <a:t>Cubo Devops</a:t>
            </a:r>
          </a:p>
        </p:txBody>
      </p:sp>
      <p:cxnSp>
        <p:nvCxnSpPr>
          <p:cNvPr id="65" name="Conector: Ângulo 9">
            <a:extLst>
              <a:ext uri="{FF2B5EF4-FFF2-40B4-BE49-F238E27FC236}">
                <a16:creationId xmlns:a16="http://schemas.microsoft.com/office/drawing/2014/main" id="{1F5DBF88-EEC8-4B94-BBF7-7C6995814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2" idx="6"/>
            <a:endCxn id="3" idx="6"/>
          </p:cNvCxnSpPr>
          <p:nvPr/>
        </p:nvCxnSpPr>
        <p:spPr>
          <a:xfrm>
            <a:off x="2922454" y="3576818"/>
            <a:ext cx="12700" cy="1091145"/>
          </a:xfrm>
          <a:prstGeom prst="bentConnector3">
            <a:avLst>
              <a:gd name="adj1" fmla="val 2217394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bo 27">
            <a:extLst>
              <a:ext uri="{FF2B5EF4-FFF2-40B4-BE49-F238E27FC236}">
                <a16:creationId xmlns:a16="http://schemas.microsoft.com/office/drawing/2014/main" id="{5ADAC1F4-3239-42E6-A000-36832FC9CD17}"/>
              </a:ext>
            </a:extLst>
          </p:cNvPr>
          <p:cNvSpPr/>
          <p:nvPr/>
        </p:nvSpPr>
        <p:spPr>
          <a:xfrm>
            <a:off x="2200607" y="2433033"/>
            <a:ext cx="363172" cy="326953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864DC8BB-66FE-4F87-9B1C-C3C5A6B0EA52}"/>
              </a:ext>
            </a:extLst>
          </p:cNvPr>
          <p:cNvSpPr/>
          <p:nvPr/>
        </p:nvSpPr>
        <p:spPr>
          <a:xfrm>
            <a:off x="1915408" y="3331666"/>
            <a:ext cx="933570" cy="1692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100" dirty="0">
                <a:solidFill>
                  <a:schemeClr val="bg1"/>
                </a:solidFill>
              </a:rPr>
              <a:t>Cubo Sonic</a:t>
            </a:r>
          </a:p>
        </p:txBody>
      </p:sp>
      <p:sp>
        <p:nvSpPr>
          <p:cNvPr id="72" name="Cubo 71">
            <a:extLst>
              <a:ext uri="{FF2B5EF4-FFF2-40B4-BE49-F238E27FC236}">
                <a16:creationId xmlns:a16="http://schemas.microsoft.com/office/drawing/2014/main" id="{1EEB2A3F-4B84-4629-801F-4165CA2E1911}"/>
              </a:ext>
            </a:extLst>
          </p:cNvPr>
          <p:cNvSpPr/>
          <p:nvPr/>
        </p:nvSpPr>
        <p:spPr>
          <a:xfrm>
            <a:off x="2200607" y="3601710"/>
            <a:ext cx="363172" cy="326953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3A7ECB32-F557-4E44-9E95-37F3CD46324F}"/>
              </a:ext>
            </a:extLst>
          </p:cNvPr>
          <p:cNvSpPr/>
          <p:nvPr/>
        </p:nvSpPr>
        <p:spPr>
          <a:xfrm>
            <a:off x="1915408" y="4440389"/>
            <a:ext cx="933570" cy="1692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100" dirty="0">
                <a:solidFill>
                  <a:schemeClr val="bg1"/>
                </a:solidFill>
              </a:rPr>
              <a:t>Cubo MTTR</a:t>
            </a:r>
          </a:p>
        </p:txBody>
      </p:sp>
      <p:sp>
        <p:nvSpPr>
          <p:cNvPr id="94" name="Cubo 93">
            <a:extLst>
              <a:ext uri="{FF2B5EF4-FFF2-40B4-BE49-F238E27FC236}">
                <a16:creationId xmlns:a16="http://schemas.microsoft.com/office/drawing/2014/main" id="{F19C444C-BB4C-40B9-B844-4F4A839FFD0C}"/>
              </a:ext>
            </a:extLst>
          </p:cNvPr>
          <p:cNvSpPr/>
          <p:nvPr/>
        </p:nvSpPr>
        <p:spPr>
          <a:xfrm>
            <a:off x="2200607" y="4666189"/>
            <a:ext cx="363172" cy="359861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49A16466-1B8F-433E-A0EC-F79084869B59}"/>
              </a:ext>
            </a:extLst>
          </p:cNvPr>
          <p:cNvSpPr/>
          <p:nvPr/>
        </p:nvSpPr>
        <p:spPr>
          <a:xfrm>
            <a:off x="1915408" y="5425225"/>
            <a:ext cx="933570" cy="33855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100" dirty="0">
                <a:solidFill>
                  <a:schemeClr val="bg1"/>
                </a:solidFill>
              </a:rPr>
              <a:t>Cubo Clientes Impactados</a:t>
            </a:r>
          </a:p>
        </p:txBody>
      </p:sp>
      <p:sp>
        <p:nvSpPr>
          <p:cNvPr id="96" name="Cubo 95">
            <a:extLst>
              <a:ext uri="{FF2B5EF4-FFF2-40B4-BE49-F238E27FC236}">
                <a16:creationId xmlns:a16="http://schemas.microsoft.com/office/drawing/2014/main" id="{B92CF2A3-08EA-488B-8FAC-D991B42D1CBA}"/>
              </a:ext>
            </a:extLst>
          </p:cNvPr>
          <p:cNvSpPr/>
          <p:nvPr/>
        </p:nvSpPr>
        <p:spPr>
          <a:xfrm>
            <a:off x="2200607" y="5883145"/>
            <a:ext cx="363172" cy="326953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3058A44F-C163-4863-9013-6A045CDFFF4E}"/>
              </a:ext>
            </a:extLst>
          </p:cNvPr>
          <p:cNvSpPr/>
          <p:nvPr/>
        </p:nvSpPr>
        <p:spPr>
          <a:xfrm>
            <a:off x="3959394" y="3111860"/>
            <a:ext cx="1098964" cy="43088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400" dirty="0">
                <a:solidFill>
                  <a:schemeClr val="bg1"/>
                </a:solidFill>
              </a:rPr>
              <a:t>Cubo Base Integrada</a:t>
            </a:r>
          </a:p>
        </p:txBody>
      </p:sp>
      <p:sp>
        <p:nvSpPr>
          <p:cNvPr id="98" name="Cubo 97">
            <a:extLst>
              <a:ext uri="{FF2B5EF4-FFF2-40B4-BE49-F238E27FC236}">
                <a16:creationId xmlns:a16="http://schemas.microsoft.com/office/drawing/2014/main" id="{DDABDA18-6A0F-4891-8FF8-8B7F7C49BAB8}"/>
              </a:ext>
            </a:extLst>
          </p:cNvPr>
          <p:cNvSpPr/>
          <p:nvPr/>
        </p:nvSpPr>
        <p:spPr>
          <a:xfrm>
            <a:off x="4094634" y="3622259"/>
            <a:ext cx="427513" cy="369332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Oval 2">
            <a:extLst>
              <a:ext uri="{FF2B5EF4-FFF2-40B4-BE49-F238E27FC236}">
                <a16:creationId xmlns:a16="http://schemas.microsoft.com/office/drawing/2014/main" id="{34660379-074A-43CA-B749-C31EA3142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1933" y="852671"/>
            <a:ext cx="1080521" cy="10280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100" dirty="0"/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8F9C8343-179A-4733-81B4-3C7C5FADE113}"/>
              </a:ext>
            </a:extLst>
          </p:cNvPr>
          <p:cNvSpPr/>
          <p:nvPr/>
        </p:nvSpPr>
        <p:spPr>
          <a:xfrm>
            <a:off x="1915408" y="970915"/>
            <a:ext cx="933570" cy="33855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100" dirty="0">
                <a:solidFill>
                  <a:schemeClr val="bg1"/>
                </a:solidFill>
              </a:rPr>
              <a:t>Cubo Produtividade</a:t>
            </a:r>
          </a:p>
        </p:txBody>
      </p:sp>
      <p:sp>
        <p:nvSpPr>
          <p:cNvPr id="101" name="Cubo 100">
            <a:extLst>
              <a:ext uri="{FF2B5EF4-FFF2-40B4-BE49-F238E27FC236}">
                <a16:creationId xmlns:a16="http://schemas.microsoft.com/office/drawing/2014/main" id="{90CEDBF3-80F4-4BD4-8B56-01FF4CDE725F}"/>
              </a:ext>
            </a:extLst>
          </p:cNvPr>
          <p:cNvSpPr/>
          <p:nvPr/>
        </p:nvSpPr>
        <p:spPr>
          <a:xfrm>
            <a:off x="2200607" y="1324676"/>
            <a:ext cx="363172" cy="326953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cxnSp>
        <p:nvCxnSpPr>
          <p:cNvPr id="102" name="Conector: Ângulo 9">
            <a:extLst>
              <a:ext uri="{FF2B5EF4-FFF2-40B4-BE49-F238E27FC236}">
                <a16:creationId xmlns:a16="http://schemas.microsoft.com/office/drawing/2014/main" id="{6AABB202-FEA0-434A-83F5-0B9C97DD5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28804" y="2485615"/>
            <a:ext cx="12700" cy="1091145"/>
          </a:xfrm>
          <a:prstGeom prst="bentConnector3">
            <a:avLst>
              <a:gd name="adj1" fmla="val 2109929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7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5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projeto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Gráfico 6" descr="Gráfico.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6707070"/>
              </p:ext>
            </p:extLst>
          </p:nvPr>
        </p:nvGraphicFramePr>
        <p:xfrm>
          <a:off x="654050" y="1075266"/>
          <a:ext cx="10883900" cy="33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pt-BR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5.980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pt-BR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-1,19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R$ 113.200.50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1594</TotalTime>
  <Words>985</Words>
  <Application>Microsoft Office PowerPoint</Application>
  <PresentationFormat>Widescreen</PresentationFormat>
  <Paragraphs>162</Paragraphs>
  <Slides>15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 Light</vt:lpstr>
      <vt:lpstr>Retrospectiva</vt:lpstr>
      <vt:lpstr>Análise de projeto Apresentação</vt:lpstr>
      <vt:lpstr>Apresentação do PowerPoint</vt:lpstr>
      <vt:lpstr>Apresentação do PowerPoint</vt:lpstr>
      <vt:lpstr>Apresentação do PowerPoint</vt:lpstr>
      <vt:lpstr>Análise de projeto slide 2 </vt:lpstr>
      <vt:lpstr>Análise de projeto slide 3</vt:lpstr>
      <vt:lpstr>Análise de projeto slide 4</vt:lpstr>
      <vt:lpstr>Análise de projeto slide 4</vt:lpstr>
      <vt:lpstr>Análise de projeto slide 5</vt:lpstr>
      <vt:lpstr>Análise de projeto slide 6</vt:lpstr>
      <vt:lpstr>Análise de projeto slide 7</vt:lpstr>
      <vt:lpstr>Análise de projeto slide 8</vt:lpstr>
      <vt:lpstr>Análise de projeto slide 10</vt:lpstr>
      <vt:lpstr>Obrigado</vt:lpstr>
      <vt:lpstr>Análise de projeto slide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projeto Apresentação</dc:title>
  <dc:creator>Amanda Oliveira</dc:creator>
  <cp:lastModifiedBy>Amanda Oliveira</cp:lastModifiedBy>
  <cp:revision>22</cp:revision>
  <dcterms:created xsi:type="dcterms:W3CDTF">2021-10-28T03:01:41Z</dcterms:created>
  <dcterms:modified xsi:type="dcterms:W3CDTF">2021-10-29T11:59:22Z</dcterms:modified>
</cp:coreProperties>
</file>