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71" r:id="rId3"/>
    <p:sldId id="265" r:id="rId4"/>
    <p:sldId id="272" r:id="rId5"/>
    <p:sldId id="27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4E9EF39-22F7-4BD6-B8B0-9A82FACB4042}" v="568" dt="2021-11-04T01:21:51.5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968983D-5139-470C-B517-06F433DFA592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86AAE316-C889-4A83-A8E1-00E5C2AF94EC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Um pouco da Amanda</a:t>
          </a:r>
        </a:p>
      </dgm:t>
    </dgm:pt>
    <dgm:pt modelId="{15220CC7-F7F6-4C8B-AC1D-6B8847FA5A00}" type="parTrans" cxnId="{5C58D581-74C0-4437-8E8F-F83BE0FE1369}">
      <dgm:prSet/>
      <dgm:spPr/>
      <dgm:t>
        <a:bodyPr/>
        <a:lstStyle/>
        <a:p>
          <a:endParaRPr lang="pt-BR"/>
        </a:p>
      </dgm:t>
    </dgm:pt>
    <dgm:pt modelId="{7B7206A9-5772-40EF-82A6-20C007A21107}" type="sibTrans" cxnId="{5C58D581-74C0-4437-8E8F-F83BE0FE1369}">
      <dgm:prSet/>
      <dgm:spPr/>
      <dgm:t>
        <a:bodyPr/>
        <a:lstStyle/>
        <a:p>
          <a:endParaRPr lang="pt-BR"/>
        </a:p>
      </dgm:t>
    </dgm:pt>
    <dgm:pt modelId="{9B031164-56F4-40D8-834C-DE8D6FC58468}">
      <dgm:prSet phldrT="[Texto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pt-BR" dirty="0"/>
            <a:t>Jornada (aonde estou e onde quero chegar)</a:t>
          </a:r>
        </a:p>
      </dgm:t>
    </dgm:pt>
    <dgm:pt modelId="{1122739B-D3CF-45E6-B781-A41A06D63C61}" type="parTrans" cxnId="{5232817C-4801-4B87-8D34-9B8F71B6A464}">
      <dgm:prSet/>
      <dgm:spPr/>
      <dgm:t>
        <a:bodyPr/>
        <a:lstStyle/>
        <a:p>
          <a:endParaRPr lang="pt-BR"/>
        </a:p>
      </dgm:t>
    </dgm:pt>
    <dgm:pt modelId="{386A6645-C5AB-4D05-83BA-66B95073B88C}" type="sibTrans" cxnId="{5232817C-4801-4B87-8D34-9B8F71B6A464}">
      <dgm:prSet/>
      <dgm:spPr/>
      <dgm:t>
        <a:bodyPr/>
        <a:lstStyle/>
        <a:p>
          <a:endParaRPr lang="pt-BR"/>
        </a:p>
      </dgm:t>
    </dgm:pt>
    <dgm:pt modelId="{01B70482-F0E7-414D-B113-86A51E6819AF}" type="pres">
      <dgm:prSet presAssocID="{2968983D-5139-470C-B517-06F433DFA592}" presName="linear" presStyleCnt="0">
        <dgm:presLayoutVars>
          <dgm:dir/>
          <dgm:animLvl val="lvl"/>
          <dgm:resizeHandles val="exact"/>
        </dgm:presLayoutVars>
      </dgm:prSet>
      <dgm:spPr/>
    </dgm:pt>
    <dgm:pt modelId="{D06A4B10-C292-49E6-99A0-78222B8BAE94}" type="pres">
      <dgm:prSet presAssocID="{86AAE316-C889-4A83-A8E1-00E5C2AF94EC}" presName="parentLin" presStyleCnt="0"/>
      <dgm:spPr/>
    </dgm:pt>
    <dgm:pt modelId="{B6BF8058-8F33-41F2-A973-F20E4E6126E1}" type="pres">
      <dgm:prSet presAssocID="{86AAE316-C889-4A83-A8E1-00E5C2AF94EC}" presName="parentLeftMargin" presStyleLbl="node1" presStyleIdx="0" presStyleCnt="2"/>
      <dgm:spPr/>
    </dgm:pt>
    <dgm:pt modelId="{F1675C8B-633F-45F9-BA6E-C6CB5042BED1}" type="pres">
      <dgm:prSet presAssocID="{86AAE316-C889-4A83-A8E1-00E5C2AF94EC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EC5FAC5-A630-449A-ABDD-EF1095BD8BA2}" type="pres">
      <dgm:prSet presAssocID="{86AAE316-C889-4A83-A8E1-00E5C2AF94EC}" presName="negativeSpace" presStyleCnt="0"/>
      <dgm:spPr/>
    </dgm:pt>
    <dgm:pt modelId="{7ECF7B91-BFC4-49E6-B023-ECD73C015459}" type="pres">
      <dgm:prSet presAssocID="{86AAE316-C889-4A83-A8E1-00E5C2AF94EC}" presName="childText" presStyleLbl="conFgAcc1" presStyleIdx="0" presStyleCnt="2">
        <dgm:presLayoutVars>
          <dgm:bulletEnabled val="1"/>
        </dgm:presLayoutVars>
      </dgm:prSet>
      <dgm:spPr/>
    </dgm:pt>
    <dgm:pt modelId="{793AD209-5FBB-4252-B35E-1CFEDC658A70}" type="pres">
      <dgm:prSet presAssocID="{7B7206A9-5772-40EF-82A6-20C007A21107}" presName="spaceBetweenRectangles" presStyleCnt="0"/>
      <dgm:spPr/>
    </dgm:pt>
    <dgm:pt modelId="{CF56ED21-14A5-4220-92D4-25134E436024}" type="pres">
      <dgm:prSet presAssocID="{9B031164-56F4-40D8-834C-DE8D6FC58468}" presName="parentLin" presStyleCnt="0"/>
      <dgm:spPr/>
    </dgm:pt>
    <dgm:pt modelId="{B2209D27-AE1D-42BF-BC6F-E884E2EB5C7D}" type="pres">
      <dgm:prSet presAssocID="{9B031164-56F4-40D8-834C-DE8D6FC58468}" presName="parentLeftMargin" presStyleLbl="node1" presStyleIdx="0" presStyleCnt="2"/>
      <dgm:spPr/>
    </dgm:pt>
    <dgm:pt modelId="{F2CAE068-9DEA-4602-8AB4-8C6FA33C5A4D}" type="pres">
      <dgm:prSet presAssocID="{9B031164-56F4-40D8-834C-DE8D6FC58468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45793B4-A8CE-44FD-9DF5-3A03DBB4D219}" type="pres">
      <dgm:prSet presAssocID="{9B031164-56F4-40D8-834C-DE8D6FC58468}" presName="negativeSpace" presStyleCnt="0"/>
      <dgm:spPr/>
    </dgm:pt>
    <dgm:pt modelId="{1FD7BD81-3DAA-4B50-975B-266FE86764D6}" type="pres">
      <dgm:prSet presAssocID="{9B031164-56F4-40D8-834C-DE8D6FC58468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FFB2DD74-39F6-4C7D-B0AA-E4996CE07B56}" type="presOf" srcId="{9B031164-56F4-40D8-834C-DE8D6FC58468}" destId="{F2CAE068-9DEA-4602-8AB4-8C6FA33C5A4D}" srcOrd="1" destOrd="0" presId="urn:microsoft.com/office/officeart/2005/8/layout/list1"/>
    <dgm:cxn modelId="{5232817C-4801-4B87-8D34-9B8F71B6A464}" srcId="{2968983D-5139-470C-B517-06F433DFA592}" destId="{9B031164-56F4-40D8-834C-DE8D6FC58468}" srcOrd="1" destOrd="0" parTransId="{1122739B-D3CF-45E6-B781-A41A06D63C61}" sibTransId="{386A6645-C5AB-4D05-83BA-66B95073B88C}"/>
    <dgm:cxn modelId="{5C58D581-74C0-4437-8E8F-F83BE0FE1369}" srcId="{2968983D-5139-470C-B517-06F433DFA592}" destId="{86AAE316-C889-4A83-A8E1-00E5C2AF94EC}" srcOrd="0" destOrd="0" parTransId="{15220CC7-F7F6-4C8B-AC1D-6B8847FA5A00}" sibTransId="{7B7206A9-5772-40EF-82A6-20C007A21107}"/>
    <dgm:cxn modelId="{B57417B5-D57D-4A85-9541-2106B83ED5B8}" type="presOf" srcId="{9B031164-56F4-40D8-834C-DE8D6FC58468}" destId="{B2209D27-AE1D-42BF-BC6F-E884E2EB5C7D}" srcOrd="0" destOrd="0" presId="urn:microsoft.com/office/officeart/2005/8/layout/list1"/>
    <dgm:cxn modelId="{D3BC4BCB-ECF9-49FE-A4E3-8ECD8BC3A0E7}" type="presOf" srcId="{86AAE316-C889-4A83-A8E1-00E5C2AF94EC}" destId="{F1675C8B-633F-45F9-BA6E-C6CB5042BED1}" srcOrd="1" destOrd="0" presId="urn:microsoft.com/office/officeart/2005/8/layout/list1"/>
    <dgm:cxn modelId="{39D70EDE-8832-4B00-B31B-738411A5ABB6}" type="presOf" srcId="{2968983D-5139-470C-B517-06F433DFA592}" destId="{01B70482-F0E7-414D-B113-86A51E6819AF}" srcOrd="0" destOrd="0" presId="urn:microsoft.com/office/officeart/2005/8/layout/list1"/>
    <dgm:cxn modelId="{6C81B2E2-E244-432A-9A1B-A6350EE01347}" type="presOf" srcId="{86AAE316-C889-4A83-A8E1-00E5C2AF94EC}" destId="{B6BF8058-8F33-41F2-A973-F20E4E6126E1}" srcOrd="0" destOrd="0" presId="urn:microsoft.com/office/officeart/2005/8/layout/list1"/>
    <dgm:cxn modelId="{EC0E455A-4F05-4131-A89F-C8C310AEDAD4}" type="presParOf" srcId="{01B70482-F0E7-414D-B113-86A51E6819AF}" destId="{D06A4B10-C292-49E6-99A0-78222B8BAE94}" srcOrd="0" destOrd="0" presId="urn:microsoft.com/office/officeart/2005/8/layout/list1"/>
    <dgm:cxn modelId="{F64C0DAC-8C4D-43B1-A70F-99F713AEA98D}" type="presParOf" srcId="{D06A4B10-C292-49E6-99A0-78222B8BAE94}" destId="{B6BF8058-8F33-41F2-A973-F20E4E6126E1}" srcOrd="0" destOrd="0" presId="urn:microsoft.com/office/officeart/2005/8/layout/list1"/>
    <dgm:cxn modelId="{273C8222-A5A8-40D6-AB3D-7A3FC6B543CC}" type="presParOf" srcId="{D06A4B10-C292-49E6-99A0-78222B8BAE94}" destId="{F1675C8B-633F-45F9-BA6E-C6CB5042BED1}" srcOrd="1" destOrd="0" presId="urn:microsoft.com/office/officeart/2005/8/layout/list1"/>
    <dgm:cxn modelId="{B983CA82-F1A3-43A9-86F9-97E28E145F03}" type="presParOf" srcId="{01B70482-F0E7-414D-B113-86A51E6819AF}" destId="{3EC5FAC5-A630-449A-ABDD-EF1095BD8BA2}" srcOrd="1" destOrd="0" presId="urn:microsoft.com/office/officeart/2005/8/layout/list1"/>
    <dgm:cxn modelId="{589BA27E-F9BB-4DDA-9174-021E57485CDF}" type="presParOf" srcId="{01B70482-F0E7-414D-B113-86A51E6819AF}" destId="{7ECF7B91-BFC4-49E6-B023-ECD73C015459}" srcOrd="2" destOrd="0" presId="urn:microsoft.com/office/officeart/2005/8/layout/list1"/>
    <dgm:cxn modelId="{C4AB1FDD-5915-4230-BC93-2E6F5389B8BE}" type="presParOf" srcId="{01B70482-F0E7-414D-B113-86A51E6819AF}" destId="{793AD209-5FBB-4252-B35E-1CFEDC658A70}" srcOrd="3" destOrd="0" presId="urn:microsoft.com/office/officeart/2005/8/layout/list1"/>
    <dgm:cxn modelId="{F6C7531E-947E-45A5-A494-0A1A2D0004F0}" type="presParOf" srcId="{01B70482-F0E7-414D-B113-86A51E6819AF}" destId="{CF56ED21-14A5-4220-92D4-25134E436024}" srcOrd="4" destOrd="0" presId="urn:microsoft.com/office/officeart/2005/8/layout/list1"/>
    <dgm:cxn modelId="{3E4E3D76-E2E6-4429-BFFE-31D5406FA14F}" type="presParOf" srcId="{CF56ED21-14A5-4220-92D4-25134E436024}" destId="{B2209D27-AE1D-42BF-BC6F-E884E2EB5C7D}" srcOrd="0" destOrd="0" presId="urn:microsoft.com/office/officeart/2005/8/layout/list1"/>
    <dgm:cxn modelId="{B3D3BDC2-9C8F-457F-AE93-54BBD7D1BA11}" type="presParOf" srcId="{CF56ED21-14A5-4220-92D4-25134E436024}" destId="{F2CAE068-9DEA-4602-8AB4-8C6FA33C5A4D}" srcOrd="1" destOrd="0" presId="urn:microsoft.com/office/officeart/2005/8/layout/list1"/>
    <dgm:cxn modelId="{C7F7DDA2-0BEE-41C5-9BE1-B6B626AB45B2}" type="presParOf" srcId="{01B70482-F0E7-414D-B113-86A51E6819AF}" destId="{D45793B4-A8CE-44FD-9DF5-3A03DBB4D219}" srcOrd="5" destOrd="0" presId="urn:microsoft.com/office/officeart/2005/8/layout/list1"/>
    <dgm:cxn modelId="{724EC928-D5AC-4159-9F51-3E084D82F03B}" type="presParOf" srcId="{01B70482-F0E7-414D-B113-86A51E6819AF}" destId="{1FD7BD81-3DAA-4B50-975B-266FE86764D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CF7B91-BFC4-49E6-B023-ECD73C015459}">
      <dsp:nvSpPr>
        <dsp:cNvPr id="0" name=""/>
        <dsp:cNvSpPr/>
      </dsp:nvSpPr>
      <dsp:spPr>
        <a:xfrm>
          <a:off x="0" y="1126145"/>
          <a:ext cx="545547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675C8B-633F-45F9-BA6E-C6CB5042BED1}">
      <dsp:nvSpPr>
        <dsp:cNvPr id="0" name=""/>
        <dsp:cNvSpPr/>
      </dsp:nvSpPr>
      <dsp:spPr>
        <a:xfrm>
          <a:off x="272773" y="934265"/>
          <a:ext cx="3818834" cy="383760"/>
        </a:xfrm>
        <a:prstGeom prst="roundRect">
          <a:avLst/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44343" tIns="0" rIns="1443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Um pouco da Amanda</a:t>
          </a:r>
        </a:p>
      </dsp:txBody>
      <dsp:txXfrm>
        <a:off x="291507" y="952999"/>
        <a:ext cx="3781366" cy="346292"/>
      </dsp:txXfrm>
    </dsp:sp>
    <dsp:sp modelId="{1FD7BD81-3DAA-4B50-975B-266FE86764D6}">
      <dsp:nvSpPr>
        <dsp:cNvPr id="0" name=""/>
        <dsp:cNvSpPr/>
      </dsp:nvSpPr>
      <dsp:spPr>
        <a:xfrm>
          <a:off x="0" y="1715825"/>
          <a:ext cx="5455477" cy="327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2CAE068-9DEA-4602-8AB4-8C6FA33C5A4D}">
      <dsp:nvSpPr>
        <dsp:cNvPr id="0" name=""/>
        <dsp:cNvSpPr/>
      </dsp:nvSpPr>
      <dsp:spPr>
        <a:xfrm>
          <a:off x="272773" y="1523945"/>
          <a:ext cx="3818834" cy="383760"/>
        </a:xfrm>
        <a:prstGeom prst="roundRect">
          <a:avLst/>
        </a:prstGeom>
        <a:gradFill rotWithShape="1">
          <a:gsLst>
            <a:gs pos="0">
              <a:schemeClr val="dk1">
                <a:tint val="65000"/>
                <a:shade val="92000"/>
                <a:satMod val="130000"/>
              </a:schemeClr>
            </a:gs>
            <a:gs pos="45000">
              <a:schemeClr val="dk1">
                <a:tint val="60000"/>
                <a:shade val="99000"/>
                <a:satMod val="120000"/>
              </a:schemeClr>
            </a:gs>
            <a:gs pos="100000">
              <a:schemeClr val="dk1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ln w="12700" cap="flat" cmpd="sng" algn="ctr">
          <a:solidFill>
            <a:schemeClr val="dk1"/>
          </a:solidFill>
          <a:prstDash val="solid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44343" tIns="0" rIns="144343" bIns="0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300" kern="1200" dirty="0"/>
            <a:t>Jornada (aonde estou e onde quero chegar)</a:t>
          </a:r>
        </a:p>
      </dsp:txBody>
      <dsp:txXfrm>
        <a:off x="291507" y="1542679"/>
        <a:ext cx="3781366" cy="3462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066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245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304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9747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1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4573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118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603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6575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65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84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5/30/2022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349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2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2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hyperlink" Target="https://gartic.com.br/_mally_/desenho-livre/pequeno-principe" TargetMode="External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13" Type="http://schemas.openxmlformats.org/officeDocument/2006/relationships/image" Target="../media/image13.jpeg"/><Relationship Id="rId18" Type="http://schemas.openxmlformats.org/officeDocument/2006/relationships/image" Target="../media/image18.jpeg"/><Relationship Id="rId3" Type="http://schemas.openxmlformats.org/officeDocument/2006/relationships/image" Target="../media/image3.jpeg"/><Relationship Id="rId21" Type="http://schemas.openxmlformats.org/officeDocument/2006/relationships/hyperlink" Target="https://gartic.com.br/_mally_/desenho-livre/pequeno-principe" TargetMode="External"/><Relationship Id="rId7" Type="http://schemas.openxmlformats.org/officeDocument/2006/relationships/image" Target="../media/image7.jpeg"/><Relationship Id="rId12" Type="http://schemas.openxmlformats.org/officeDocument/2006/relationships/image" Target="../media/image12.jpg"/><Relationship Id="rId17" Type="http://schemas.openxmlformats.org/officeDocument/2006/relationships/image" Target="../media/image17.jpe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11" Type="http://schemas.openxmlformats.org/officeDocument/2006/relationships/image" Target="../media/image11.png"/><Relationship Id="rId5" Type="http://schemas.openxmlformats.org/officeDocument/2006/relationships/image" Target="../media/image5.jpeg"/><Relationship Id="rId15" Type="http://schemas.openxmlformats.org/officeDocument/2006/relationships/image" Target="../media/image15.jpeg"/><Relationship Id="rId10" Type="http://schemas.openxmlformats.org/officeDocument/2006/relationships/image" Target="../media/image10.png"/><Relationship Id="rId19" Type="http://schemas.openxmlformats.org/officeDocument/2006/relationships/image" Target="../media/image19.jpeg"/><Relationship Id="rId4" Type="http://schemas.openxmlformats.org/officeDocument/2006/relationships/image" Target="../media/image4.jpeg"/><Relationship Id="rId9" Type="http://schemas.openxmlformats.org/officeDocument/2006/relationships/image" Target="../media/image9.jpeg"/><Relationship Id="rId14" Type="http://schemas.openxmlformats.org/officeDocument/2006/relationships/image" Target="../media/image1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FE749FE4-7AFE-4C50-A40F-C46F379F426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31246" b="19740"/>
          <a:stretch/>
        </p:blipFill>
        <p:spPr>
          <a:xfrm>
            <a:off x="-31" y="-251628"/>
            <a:ext cx="12192031" cy="4915066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0B4FB531-34DA-4777-9BD5-5B885DC38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15076"/>
            <a:ext cx="12188952" cy="1942924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8675" y="5120639"/>
            <a:ext cx="7137263" cy="1280161"/>
          </a:xfrm>
        </p:spPr>
        <p:txBody>
          <a:bodyPr anchor="ctr">
            <a:normAutofit/>
          </a:bodyPr>
          <a:lstStyle/>
          <a:p>
            <a:pPr algn="r"/>
            <a:r>
              <a:rPr lang="en-US" sz="4400" dirty="0" err="1">
                <a:solidFill>
                  <a:srgbClr val="FFFFFF"/>
                </a:solidFill>
                <a:cs typeface="Calibri Light"/>
              </a:rPr>
              <a:t>Carreira</a:t>
            </a:r>
            <a:r>
              <a:rPr lang="en-US" sz="4400" dirty="0">
                <a:solidFill>
                  <a:srgbClr val="FFFFFF"/>
                </a:solidFill>
                <a:cs typeface="Calibri Light"/>
              </a:rPr>
              <a:t> – Amanda Oliveira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558290FA-12D0-4B7A-B5B8-D5022FD17C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89580" y="5120639"/>
            <a:ext cx="3073745" cy="1280160"/>
          </a:xfrm>
        </p:spPr>
        <p:txBody>
          <a:bodyPr anchor="ctr">
            <a:normAutofit/>
          </a:bodyPr>
          <a:lstStyle/>
          <a:p>
            <a:r>
              <a:rPr lang="en-US" sz="1500" dirty="0">
                <a:solidFill>
                  <a:srgbClr val="FFFFFF"/>
                </a:solidFill>
              </a:rPr>
              <a:t>Maio/2022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D5B557D3-D7B4-404B-84A1-9BD182BE5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rot="16200000">
            <a:off x="7532813" y="5760720"/>
            <a:ext cx="118872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Diagrama 2">
            <a:extLst>
              <a:ext uri="{FF2B5EF4-FFF2-40B4-BE49-F238E27FC236}">
                <a16:creationId xmlns:a16="http://schemas.microsoft.com/office/drawing/2014/main" id="{0B6AE91E-01DA-47A6-9BD7-43E5839210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56336"/>
              </p:ext>
            </p:extLst>
          </p:nvPr>
        </p:nvGraphicFramePr>
        <p:xfrm>
          <a:off x="6559826" y="1940154"/>
          <a:ext cx="5455478" cy="29776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09857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3" grpId="0">
        <p:bldAsOne/>
      </p:bldGraphic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m 49">
            <a:extLst>
              <a:ext uri="{FF2B5EF4-FFF2-40B4-BE49-F238E27FC236}">
                <a16:creationId xmlns:a16="http://schemas.microsoft.com/office/drawing/2014/main" id="{AC60D80A-97AE-44E4-BC8C-524DA560F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6617" y="1526839"/>
            <a:ext cx="8050978" cy="428685"/>
          </a:xfrm>
          <a:prstGeom prst="rect">
            <a:avLst/>
          </a:prstGeom>
        </p:spPr>
      </p:pic>
      <p:graphicFrame>
        <p:nvGraphicFramePr>
          <p:cNvPr id="17" name="Tabela 25">
            <a:extLst>
              <a:ext uri="{FF2B5EF4-FFF2-40B4-BE49-F238E27FC236}">
                <a16:creationId xmlns:a16="http://schemas.microsoft.com/office/drawing/2014/main" id="{B6A173B6-2287-4F6D-87B7-D84560374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4314915"/>
              </p:ext>
            </p:extLst>
          </p:nvPr>
        </p:nvGraphicFramePr>
        <p:xfrm>
          <a:off x="99390" y="53008"/>
          <a:ext cx="11993220" cy="6758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8305">
                  <a:extLst>
                    <a:ext uri="{9D8B030D-6E8A-4147-A177-3AD203B41FA5}">
                      <a16:colId xmlns:a16="http://schemas.microsoft.com/office/drawing/2014/main" val="3527995032"/>
                    </a:ext>
                  </a:extLst>
                </a:gridCol>
                <a:gridCol w="2998305">
                  <a:extLst>
                    <a:ext uri="{9D8B030D-6E8A-4147-A177-3AD203B41FA5}">
                      <a16:colId xmlns:a16="http://schemas.microsoft.com/office/drawing/2014/main" val="241711278"/>
                    </a:ext>
                  </a:extLst>
                </a:gridCol>
                <a:gridCol w="2998305">
                  <a:extLst>
                    <a:ext uri="{9D8B030D-6E8A-4147-A177-3AD203B41FA5}">
                      <a16:colId xmlns:a16="http://schemas.microsoft.com/office/drawing/2014/main" val="4023246658"/>
                    </a:ext>
                  </a:extLst>
                </a:gridCol>
                <a:gridCol w="2998305">
                  <a:extLst>
                    <a:ext uri="{9D8B030D-6E8A-4147-A177-3AD203B41FA5}">
                      <a16:colId xmlns:a16="http://schemas.microsoft.com/office/drawing/2014/main" val="1119524524"/>
                    </a:ext>
                  </a:extLst>
                </a:gridCol>
              </a:tblGrid>
              <a:tr h="337930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4382904"/>
                  </a:ext>
                </a:extLst>
              </a:tr>
              <a:tr h="3379305"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endParaRPr lang="pt-BR" dirty="0"/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8447700"/>
                  </a:ext>
                </a:extLst>
              </a:tr>
            </a:tbl>
          </a:graphicData>
        </a:graphic>
      </p:graphicFrame>
      <p:pic>
        <p:nvPicPr>
          <p:cNvPr id="26" name="Picture 6">
            <a:extLst>
              <a:ext uri="{FF2B5EF4-FFF2-40B4-BE49-F238E27FC236}">
                <a16:creationId xmlns:a16="http://schemas.microsoft.com/office/drawing/2014/main" id="{A03BD48A-DC9F-4D77-89B5-7E2912AA23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642" y="393627"/>
            <a:ext cx="2743200" cy="2057400"/>
          </a:xfrm>
          <a:prstGeom prst="rect">
            <a:avLst/>
          </a:prstGeom>
        </p:spPr>
      </p:pic>
      <p:sp>
        <p:nvSpPr>
          <p:cNvPr id="27" name="CaixaDeTexto 26">
            <a:extLst>
              <a:ext uri="{FF2B5EF4-FFF2-40B4-BE49-F238E27FC236}">
                <a16:creationId xmlns:a16="http://schemas.microsoft.com/office/drawing/2014/main" id="{A7FC05FB-E95D-483B-989B-ADFFCFB161C0}"/>
              </a:ext>
            </a:extLst>
          </p:cNvPr>
          <p:cNvSpPr txBox="1"/>
          <p:nvPr/>
        </p:nvSpPr>
        <p:spPr>
          <a:xfrm>
            <a:off x="153064" y="84365"/>
            <a:ext cx="2164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Técnico ADM </a:t>
            </a:r>
            <a:r>
              <a:rPr lang="pt-BR" sz="1200" dirty="0"/>
              <a:t>(2010)</a:t>
            </a:r>
            <a:endParaRPr lang="pt-BR" dirty="0"/>
          </a:p>
        </p:txBody>
      </p:sp>
      <p:pic>
        <p:nvPicPr>
          <p:cNvPr id="28" name="Picture 7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528B8A37-2B21-4352-8446-6AF213CAD3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4868" y="388302"/>
            <a:ext cx="2743200" cy="2057400"/>
          </a:xfrm>
          <a:prstGeom prst="rect">
            <a:avLst/>
          </a:prstGeom>
        </p:spPr>
      </p:pic>
      <p:sp>
        <p:nvSpPr>
          <p:cNvPr id="29" name="CaixaDeTexto 28">
            <a:extLst>
              <a:ext uri="{FF2B5EF4-FFF2-40B4-BE49-F238E27FC236}">
                <a16:creationId xmlns:a16="http://schemas.microsoft.com/office/drawing/2014/main" id="{33783575-A0AB-4375-B63D-F7CA583640EE}"/>
              </a:ext>
            </a:extLst>
          </p:cNvPr>
          <p:cNvSpPr txBox="1"/>
          <p:nvPr/>
        </p:nvSpPr>
        <p:spPr>
          <a:xfrm>
            <a:off x="3126645" y="18970"/>
            <a:ext cx="22981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pré</a:t>
            </a:r>
            <a:r>
              <a:rPr lang="pt-BR" dirty="0"/>
              <a:t> vestibular </a:t>
            </a:r>
            <a:r>
              <a:rPr lang="pt-BR" sz="1200" dirty="0"/>
              <a:t>(2011)</a:t>
            </a:r>
            <a:endParaRPr lang="pt-BR" dirty="0"/>
          </a:p>
        </p:txBody>
      </p:sp>
      <p:pic>
        <p:nvPicPr>
          <p:cNvPr id="30" name="Picture 5" descr="A picture containing indoor, wall&#10;&#10;Description automatically generated">
            <a:extLst>
              <a:ext uri="{FF2B5EF4-FFF2-40B4-BE49-F238E27FC236}">
                <a16:creationId xmlns:a16="http://schemas.microsoft.com/office/drawing/2014/main" id="{0791D969-DCE3-4456-88BC-6F122282F8F8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6633" b="857"/>
          <a:stretch/>
        </p:blipFill>
        <p:spPr>
          <a:xfrm>
            <a:off x="6539869" y="378423"/>
            <a:ext cx="1738292" cy="2039762"/>
          </a:xfrm>
          <a:prstGeom prst="rect">
            <a:avLst/>
          </a:prstGeom>
        </p:spPr>
      </p:pic>
      <p:pic>
        <p:nvPicPr>
          <p:cNvPr id="31" name="Picture 8">
            <a:extLst>
              <a:ext uri="{FF2B5EF4-FFF2-40B4-BE49-F238E27FC236}">
                <a16:creationId xmlns:a16="http://schemas.microsoft.com/office/drawing/2014/main" id="{6AEDEBD8-53CD-4637-8890-8DE0F98056B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24058" t="33558" r="142" b="-354"/>
          <a:stretch/>
        </p:blipFill>
        <p:spPr>
          <a:xfrm rot="20679065">
            <a:off x="6314423" y="1709009"/>
            <a:ext cx="2581051" cy="1341782"/>
          </a:xfrm>
          <a:prstGeom prst="rect">
            <a:avLst/>
          </a:prstGeom>
        </p:spPr>
      </p:pic>
      <p:sp>
        <p:nvSpPr>
          <p:cNvPr id="32" name="CaixaDeTexto 31">
            <a:extLst>
              <a:ext uri="{FF2B5EF4-FFF2-40B4-BE49-F238E27FC236}">
                <a16:creationId xmlns:a16="http://schemas.microsoft.com/office/drawing/2014/main" id="{9E3A2EEC-7E6C-4366-8E6F-7B595372C32D}"/>
              </a:ext>
            </a:extLst>
          </p:cNvPr>
          <p:cNvSpPr txBox="1"/>
          <p:nvPr/>
        </p:nvSpPr>
        <p:spPr>
          <a:xfrm>
            <a:off x="6460249" y="53008"/>
            <a:ext cx="2438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1º </a:t>
            </a:r>
            <a:r>
              <a:rPr lang="pt-BR" dirty="0" err="1"/>
              <a:t>Job</a:t>
            </a:r>
            <a:r>
              <a:rPr lang="pt-BR" dirty="0"/>
              <a:t>: Bradesco </a:t>
            </a:r>
            <a:r>
              <a:rPr lang="pt-BR" sz="1200" dirty="0"/>
              <a:t>(2011)</a:t>
            </a:r>
            <a:endParaRPr lang="pt-BR" dirty="0"/>
          </a:p>
        </p:txBody>
      </p:sp>
      <p:pic>
        <p:nvPicPr>
          <p:cNvPr id="33" name="Picture 9">
            <a:extLst>
              <a:ext uri="{FF2B5EF4-FFF2-40B4-BE49-F238E27FC236}">
                <a16:creationId xmlns:a16="http://schemas.microsoft.com/office/drawing/2014/main" id="{82E73E41-4977-44BE-A5FD-736E27296BF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9807" t="12525" r="3145" b="38208"/>
          <a:stretch/>
        </p:blipFill>
        <p:spPr>
          <a:xfrm>
            <a:off x="9598827" y="378423"/>
            <a:ext cx="1736884" cy="2421814"/>
          </a:xfrm>
          <a:prstGeom prst="rect">
            <a:avLst/>
          </a:prstGeom>
        </p:spPr>
      </p:pic>
      <p:pic>
        <p:nvPicPr>
          <p:cNvPr id="34" name="Picture 11" descr="A group of people holding a sign&#10;&#10;Description automatically generated">
            <a:extLst>
              <a:ext uri="{FF2B5EF4-FFF2-40B4-BE49-F238E27FC236}">
                <a16:creationId xmlns:a16="http://schemas.microsoft.com/office/drawing/2014/main" id="{2193CAE1-CBBF-4801-AB8F-F35E6B99CF5A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3141" t="25781" r="524" b="781"/>
          <a:stretch/>
        </p:blipFill>
        <p:spPr>
          <a:xfrm rot="20636537">
            <a:off x="9351255" y="1735429"/>
            <a:ext cx="2545495" cy="1327003"/>
          </a:xfrm>
          <a:prstGeom prst="rect">
            <a:avLst/>
          </a:prstGeom>
        </p:spPr>
      </p:pic>
      <p:sp>
        <p:nvSpPr>
          <p:cNvPr id="35" name="CaixaDeTexto 34">
            <a:extLst>
              <a:ext uri="{FF2B5EF4-FFF2-40B4-BE49-F238E27FC236}">
                <a16:creationId xmlns:a16="http://schemas.microsoft.com/office/drawing/2014/main" id="{6B124D0B-21CD-44E7-9E74-13EABD8A4F15}"/>
              </a:ext>
            </a:extLst>
          </p:cNvPr>
          <p:cNvSpPr txBox="1"/>
          <p:nvPr/>
        </p:nvSpPr>
        <p:spPr>
          <a:xfrm>
            <a:off x="9488379" y="30500"/>
            <a:ext cx="1817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Faculdade </a:t>
            </a:r>
            <a:r>
              <a:rPr lang="pt-BR" sz="1200" dirty="0"/>
              <a:t>(2013)</a:t>
            </a:r>
            <a:endParaRPr lang="pt-BR" dirty="0"/>
          </a:p>
        </p:txBody>
      </p:sp>
      <p:pic>
        <p:nvPicPr>
          <p:cNvPr id="36" name="Picture 4">
            <a:extLst>
              <a:ext uri="{FF2B5EF4-FFF2-40B4-BE49-F238E27FC236}">
                <a16:creationId xmlns:a16="http://schemas.microsoft.com/office/drawing/2014/main" id="{6DA6BCA9-325B-4E5F-87AF-61FAFFB841A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1866" y="4891268"/>
            <a:ext cx="2453236" cy="1837372"/>
          </a:xfrm>
          <a:prstGeom prst="rect">
            <a:avLst/>
          </a:prstGeom>
        </p:spPr>
      </p:pic>
      <p:sp>
        <p:nvSpPr>
          <p:cNvPr id="38" name="CaixaDeTexto 37">
            <a:extLst>
              <a:ext uri="{FF2B5EF4-FFF2-40B4-BE49-F238E27FC236}">
                <a16:creationId xmlns:a16="http://schemas.microsoft.com/office/drawing/2014/main" id="{1913386D-2F33-4478-BDEE-7BD44421763C}"/>
              </a:ext>
            </a:extLst>
          </p:cNvPr>
          <p:cNvSpPr txBox="1"/>
          <p:nvPr/>
        </p:nvSpPr>
        <p:spPr>
          <a:xfrm>
            <a:off x="161379" y="3377561"/>
            <a:ext cx="30205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Estágio – Seg. da Info </a:t>
            </a:r>
            <a:r>
              <a:rPr lang="pt-BR" sz="1100" dirty="0"/>
              <a:t>(2017)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00C9DAC8-F7DB-4170-A681-22967B85BFDA}"/>
              </a:ext>
            </a:extLst>
          </p:cNvPr>
          <p:cNvSpPr txBox="1"/>
          <p:nvPr/>
        </p:nvSpPr>
        <p:spPr>
          <a:xfrm>
            <a:off x="3143923" y="3423727"/>
            <a:ext cx="28695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Analista - Finanças Atacado </a:t>
            </a:r>
            <a:r>
              <a:rPr lang="pt-BR" sz="1100" dirty="0"/>
              <a:t>(2019)</a:t>
            </a:r>
            <a:endParaRPr lang="pt-BR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393FCAEA-1849-43A2-BD55-CF31F6A9C38E}"/>
              </a:ext>
            </a:extLst>
          </p:cNvPr>
          <p:cNvSpPr txBox="1"/>
          <p:nvPr/>
        </p:nvSpPr>
        <p:spPr>
          <a:xfrm>
            <a:off x="6095999" y="3432313"/>
            <a:ext cx="28030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Analista – </a:t>
            </a:r>
            <a:r>
              <a:rPr lang="pt-BR" dirty="0" err="1"/>
              <a:t>Ges</a:t>
            </a:r>
            <a:r>
              <a:rPr lang="pt-BR" dirty="0"/>
              <a:t>. TI </a:t>
            </a:r>
            <a:r>
              <a:rPr lang="pt-BR" sz="1200" dirty="0"/>
              <a:t>(2021)</a:t>
            </a:r>
            <a:endParaRPr lang="pt-BR" dirty="0"/>
          </a:p>
        </p:txBody>
      </p:sp>
      <p:pic>
        <p:nvPicPr>
          <p:cNvPr id="43" name="Picture 15">
            <a:extLst>
              <a:ext uri="{FF2B5EF4-FFF2-40B4-BE49-F238E27FC236}">
                <a16:creationId xmlns:a16="http://schemas.microsoft.com/office/drawing/2014/main" id="{EFE05482-4A28-416E-B5E0-2827B617105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89505" y="3856852"/>
            <a:ext cx="1808672" cy="1354969"/>
          </a:xfrm>
          <a:prstGeom prst="rect">
            <a:avLst/>
          </a:prstGeom>
        </p:spPr>
      </p:pic>
      <p:pic>
        <p:nvPicPr>
          <p:cNvPr id="44" name="Picture 14" descr="A group of people posing for a photo&#10;&#10;Description automatically generated">
            <a:extLst>
              <a:ext uri="{FF2B5EF4-FFF2-40B4-BE49-F238E27FC236}">
                <a16:creationId xmlns:a16="http://schemas.microsoft.com/office/drawing/2014/main" id="{79C1EC8C-502F-4F86-A05B-F0ABE5CA236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96520" y="4783459"/>
            <a:ext cx="1808672" cy="1696118"/>
          </a:xfrm>
          <a:prstGeom prst="rect">
            <a:avLst/>
          </a:prstGeom>
        </p:spPr>
      </p:pic>
      <p:sp>
        <p:nvSpPr>
          <p:cNvPr id="45" name="CaixaDeTexto 44">
            <a:extLst>
              <a:ext uri="{FF2B5EF4-FFF2-40B4-BE49-F238E27FC236}">
                <a16:creationId xmlns:a16="http://schemas.microsoft.com/office/drawing/2014/main" id="{BE342108-FDC0-4574-8CC9-BE229E85BC5C}"/>
              </a:ext>
            </a:extLst>
          </p:cNvPr>
          <p:cNvSpPr txBox="1"/>
          <p:nvPr/>
        </p:nvSpPr>
        <p:spPr>
          <a:xfrm>
            <a:off x="9206391" y="3487520"/>
            <a:ext cx="1027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Família</a:t>
            </a:r>
          </a:p>
        </p:txBody>
      </p:sp>
      <p:pic>
        <p:nvPicPr>
          <p:cNvPr id="47" name="Imagem 46">
            <a:extLst>
              <a:ext uri="{FF2B5EF4-FFF2-40B4-BE49-F238E27FC236}">
                <a16:creationId xmlns:a16="http://schemas.microsoft.com/office/drawing/2014/main" id="{F3B87F25-41D5-4BAA-AECF-9FCF185BDA27}"/>
              </a:ext>
            </a:extLst>
          </p:cNvPr>
          <p:cNvPicPr>
            <a:picLocks noChangeAspect="1"/>
          </p:cNvPicPr>
          <p:nvPr/>
        </p:nvPicPr>
        <p:blipFill rotWithShape="1"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41" r="12089" b="8509"/>
          <a:stretch/>
        </p:blipFill>
        <p:spPr>
          <a:xfrm>
            <a:off x="184571" y="3769401"/>
            <a:ext cx="2743200" cy="1474418"/>
          </a:xfrm>
          <a:prstGeom prst="rect">
            <a:avLst/>
          </a:prstGeom>
        </p:spPr>
      </p:pic>
      <p:grpSp>
        <p:nvGrpSpPr>
          <p:cNvPr id="68" name="Agrupar 67">
            <a:extLst>
              <a:ext uri="{FF2B5EF4-FFF2-40B4-BE49-F238E27FC236}">
                <a16:creationId xmlns:a16="http://schemas.microsoft.com/office/drawing/2014/main" id="{818CD4FD-5FEB-4AA2-A26F-912A526F5472}"/>
              </a:ext>
            </a:extLst>
          </p:cNvPr>
          <p:cNvGrpSpPr/>
          <p:nvPr/>
        </p:nvGrpSpPr>
        <p:grpSpPr>
          <a:xfrm>
            <a:off x="3129146" y="4073802"/>
            <a:ext cx="1987026" cy="1117702"/>
            <a:chOff x="3129146" y="4073802"/>
            <a:chExt cx="1987026" cy="1117702"/>
          </a:xfrm>
        </p:grpSpPr>
        <p:pic>
          <p:nvPicPr>
            <p:cNvPr id="52" name="Imagem 51" descr="Gerência MIS">
              <a:extLst>
                <a:ext uri="{FF2B5EF4-FFF2-40B4-BE49-F238E27FC236}">
                  <a16:creationId xmlns:a16="http://schemas.microsoft.com/office/drawing/2014/main" id="{E15A2EBB-F53A-46BB-9E28-76DF91922C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29146" y="4073802"/>
              <a:ext cx="1987026" cy="1117702"/>
            </a:xfrm>
            <a:prstGeom prst="rect">
              <a:avLst/>
            </a:prstGeom>
          </p:spPr>
        </p:pic>
        <p:sp>
          <p:nvSpPr>
            <p:cNvPr id="61" name="Retângulo 60">
              <a:extLst>
                <a:ext uri="{FF2B5EF4-FFF2-40B4-BE49-F238E27FC236}">
                  <a16:creationId xmlns:a16="http://schemas.microsoft.com/office/drawing/2014/main" id="{BB42E587-E5E3-490B-8A8F-54876E12E512}"/>
                </a:ext>
              </a:extLst>
            </p:cNvPr>
            <p:cNvSpPr/>
            <p:nvPr/>
          </p:nvSpPr>
          <p:spPr>
            <a:xfrm>
              <a:off x="3129146" y="5015382"/>
              <a:ext cx="1056592" cy="17612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Gerência MIS</a:t>
              </a:r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BF90422A-036F-475B-8B3C-E9022F6630F8}"/>
              </a:ext>
            </a:extLst>
          </p:cNvPr>
          <p:cNvGrpSpPr/>
          <p:nvPr/>
        </p:nvGrpSpPr>
        <p:grpSpPr>
          <a:xfrm>
            <a:off x="3180231" y="5141514"/>
            <a:ext cx="2014334" cy="1510751"/>
            <a:chOff x="3180231" y="5141514"/>
            <a:chExt cx="2014334" cy="1510751"/>
          </a:xfrm>
        </p:grpSpPr>
        <p:pic>
          <p:nvPicPr>
            <p:cNvPr id="58" name="Imagem 57">
              <a:extLst>
                <a:ext uri="{FF2B5EF4-FFF2-40B4-BE49-F238E27FC236}">
                  <a16:creationId xmlns:a16="http://schemas.microsoft.com/office/drawing/2014/main" id="{D0091350-8546-4BFE-8D0A-6771AF9EA2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1239355">
              <a:off x="3180231" y="5141514"/>
              <a:ext cx="2014334" cy="1510751"/>
            </a:xfrm>
            <a:prstGeom prst="rect">
              <a:avLst/>
            </a:prstGeom>
          </p:spPr>
        </p:pic>
        <p:sp>
          <p:nvSpPr>
            <p:cNvPr id="62" name="Retângulo 61">
              <a:extLst>
                <a:ext uri="{FF2B5EF4-FFF2-40B4-BE49-F238E27FC236}">
                  <a16:creationId xmlns:a16="http://schemas.microsoft.com/office/drawing/2014/main" id="{D977EB04-4B5D-49EC-A06A-D93688F3380F}"/>
                </a:ext>
              </a:extLst>
            </p:cNvPr>
            <p:cNvSpPr/>
            <p:nvPr/>
          </p:nvSpPr>
          <p:spPr>
            <a:xfrm rot="21226886">
              <a:off x="3233910" y="6521298"/>
              <a:ext cx="1430003" cy="130275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Batalha de Dados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EF6B4FD8-900B-42B1-B92E-AAA646A27E5F}"/>
              </a:ext>
            </a:extLst>
          </p:cNvPr>
          <p:cNvGrpSpPr/>
          <p:nvPr/>
        </p:nvGrpSpPr>
        <p:grpSpPr>
          <a:xfrm>
            <a:off x="4086819" y="4769571"/>
            <a:ext cx="1985931" cy="898609"/>
            <a:chOff x="4086819" y="4769571"/>
            <a:chExt cx="1985931" cy="898609"/>
          </a:xfrm>
        </p:grpSpPr>
        <p:pic>
          <p:nvPicPr>
            <p:cNvPr id="56" name="Imagem 55">
              <a:extLst>
                <a:ext uri="{FF2B5EF4-FFF2-40B4-BE49-F238E27FC236}">
                  <a16:creationId xmlns:a16="http://schemas.microsoft.com/office/drawing/2014/main" id="{6525586B-7259-4662-A41B-022396115BE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1753" b="33597"/>
            <a:stretch/>
          </p:blipFill>
          <p:spPr>
            <a:xfrm rot="20497224">
              <a:off x="4086819" y="4769571"/>
              <a:ext cx="1881766" cy="898609"/>
            </a:xfrm>
            <a:prstGeom prst="rect">
              <a:avLst/>
            </a:prstGeom>
          </p:spPr>
        </p:pic>
        <p:sp>
          <p:nvSpPr>
            <p:cNvPr id="63" name="Retângulo 62">
              <a:extLst>
                <a:ext uri="{FF2B5EF4-FFF2-40B4-BE49-F238E27FC236}">
                  <a16:creationId xmlns:a16="http://schemas.microsoft.com/office/drawing/2014/main" id="{6723A1A3-F89C-4E2F-961E-DAAA08EACDB8}"/>
                </a:ext>
              </a:extLst>
            </p:cNvPr>
            <p:cNvSpPr/>
            <p:nvPr/>
          </p:nvSpPr>
          <p:spPr>
            <a:xfrm rot="20535756">
              <a:off x="4602616" y="5419397"/>
              <a:ext cx="1470134" cy="19171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Estudar Vale a Pena</a:t>
              </a:r>
            </a:p>
          </p:txBody>
        </p:sp>
      </p:grpSp>
      <p:grpSp>
        <p:nvGrpSpPr>
          <p:cNvPr id="66" name="Agrupar 65">
            <a:extLst>
              <a:ext uri="{FF2B5EF4-FFF2-40B4-BE49-F238E27FC236}">
                <a16:creationId xmlns:a16="http://schemas.microsoft.com/office/drawing/2014/main" id="{71CEDB4A-256D-4332-A677-5262456BD122}"/>
              </a:ext>
            </a:extLst>
          </p:cNvPr>
          <p:cNvGrpSpPr/>
          <p:nvPr/>
        </p:nvGrpSpPr>
        <p:grpSpPr>
          <a:xfrm>
            <a:off x="4185738" y="5852848"/>
            <a:ext cx="1861745" cy="946736"/>
            <a:chOff x="4185738" y="5852848"/>
            <a:chExt cx="1861745" cy="946736"/>
          </a:xfrm>
        </p:grpSpPr>
        <p:pic>
          <p:nvPicPr>
            <p:cNvPr id="60" name="Imagem 59">
              <a:extLst>
                <a:ext uri="{FF2B5EF4-FFF2-40B4-BE49-F238E27FC236}">
                  <a16:creationId xmlns:a16="http://schemas.microsoft.com/office/drawing/2014/main" id="{87138C02-6306-4CCB-817B-D880FAC770B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185738" y="5852848"/>
              <a:ext cx="1861745" cy="934735"/>
            </a:xfrm>
            <a:prstGeom prst="rect">
              <a:avLst/>
            </a:prstGeom>
          </p:spPr>
        </p:pic>
        <p:sp>
          <p:nvSpPr>
            <p:cNvPr id="64" name="Retângulo 63">
              <a:extLst>
                <a:ext uri="{FF2B5EF4-FFF2-40B4-BE49-F238E27FC236}">
                  <a16:creationId xmlns:a16="http://schemas.microsoft.com/office/drawing/2014/main" id="{0498996A-A243-4B4C-BDE8-E09A003D1C6C}"/>
                </a:ext>
              </a:extLst>
            </p:cNvPr>
            <p:cNvSpPr/>
            <p:nvPr/>
          </p:nvSpPr>
          <p:spPr>
            <a:xfrm>
              <a:off x="4196304" y="6688562"/>
              <a:ext cx="1771764" cy="111022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Jornada da Inovação ARF</a:t>
              </a:r>
            </a:p>
          </p:txBody>
        </p:sp>
      </p:grpSp>
      <p:grpSp>
        <p:nvGrpSpPr>
          <p:cNvPr id="6" name="Agrupar 5">
            <a:extLst>
              <a:ext uri="{FF2B5EF4-FFF2-40B4-BE49-F238E27FC236}">
                <a16:creationId xmlns:a16="http://schemas.microsoft.com/office/drawing/2014/main" id="{4FDA8990-CBFA-CAF1-6DE5-6E2021555959}"/>
              </a:ext>
            </a:extLst>
          </p:cNvPr>
          <p:cNvGrpSpPr/>
          <p:nvPr/>
        </p:nvGrpSpPr>
        <p:grpSpPr>
          <a:xfrm>
            <a:off x="6393684" y="3881612"/>
            <a:ext cx="2463094" cy="1462497"/>
            <a:chOff x="6393684" y="3935400"/>
            <a:chExt cx="2463094" cy="1462497"/>
          </a:xfrm>
        </p:grpSpPr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C87F93D9-074E-AEF6-FCCD-CBC89891A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60249" y="3935400"/>
              <a:ext cx="2396529" cy="1462497"/>
            </a:xfrm>
            <a:prstGeom prst="rect">
              <a:avLst/>
            </a:prstGeom>
          </p:spPr>
        </p:pic>
        <p:sp>
          <p:nvSpPr>
            <p:cNvPr id="39" name="Retângulo 38">
              <a:extLst>
                <a:ext uri="{FF2B5EF4-FFF2-40B4-BE49-F238E27FC236}">
                  <a16:creationId xmlns:a16="http://schemas.microsoft.com/office/drawing/2014/main" id="{B12AF851-F320-F3E4-5273-003F792FD3B5}"/>
                </a:ext>
              </a:extLst>
            </p:cNvPr>
            <p:cNvSpPr/>
            <p:nvPr/>
          </p:nvSpPr>
          <p:spPr>
            <a:xfrm>
              <a:off x="6393684" y="3935400"/>
              <a:ext cx="1470134" cy="19171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Gerência Telemetria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F4F0103C-5987-B5F1-CFBA-8C67688DEF08}"/>
              </a:ext>
            </a:extLst>
          </p:cNvPr>
          <p:cNvGrpSpPr/>
          <p:nvPr/>
        </p:nvGrpSpPr>
        <p:grpSpPr>
          <a:xfrm>
            <a:off x="6139633" y="5005700"/>
            <a:ext cx="2717145" cy="1369113"/>
            <a:chOff x="6139633" y="5005700"/>
            <a:chExt cx="2717145" cy="1369113"/>
          </a:xfrm>
        </p:grpSpPr>
        <p:pic>
          <p:nvPicPr>
            <p:cNvPr id="3" name="Imagem 2">
              <a:extLst>
                <a:ext uri="{FF2B5EF4-FFF2-40B4-BE49-F238E27FC236}">
                  <a16:creationId xmlns:a16="http://schemas.microsoft.com/office/drawing/2014/main" id="{B5FFA36F-D9CF-8E42-5957-8384DEE673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20652928">
              <a:off x="6426031" y="5005700"/>
              <a:ext cx="2430747" cy="1369113"/>
            </a:xfrm>
            <a:prstGeom prst="rect">
              <a:avLst/>
            </a:prstGeom>
          </p:spPr>
        </p:pic>
        <p:sp>
          <p:nvSpPr>
            <p:cNvPr id="46" name="Retângulo 45">
              <a:extLst>
                <a:ext uri="{FF2B5EF4-FFF2-40B4-BE49-F238E27FC236}">
                  <a16:creationId xmlns:a16="http://schemas.microsoft.com/office/drawing/2014/main" id="{E23A11D4-BF17-FE98-8C08-B4EB4CEEF502}"/>
                </a:ext>
              </a:extLst>
            </p:cNvPr>
            <p:cNvSpPr/>
            <p:nvPr/>
          </p:nvSpPr>
          <p:spPr>
            <a:xfrm rot="20535756">
              <a:off x="6139633" y="5235304"/>
              <a:ext cx="1470134" cy="19171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/>
                <a:t>Batalha de Dados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95171AAA-2656-2463-2153-C991E68E09F1}"/>
              </a:ext>
            </a:extLst>
          </p:cNvPr>
          <p:cNvGrpSpPr/>
          <p:nvPr/>
        </p:nvGrpSpPr>
        <p:grpSpPr>
          <a:xfrm>
            <a:off x="6583517" y="5502667"/>
            <a:ext cx="2363307" cy="1242945"/>
            <a:chOff x="6583517" y="5502667"/>
            <a:chExt cx="2363307" cy="1242945"/>
          </a:xfrm>
        </p:grpSpPr>
        <p:pic>
          <p:nvPicPr>
            <p:cNvPr id="41" name="Picture 14" descr="A group of people sitting around a table&#10;&#10;Description automatically generated">
              <a:extLst>
                <a:ext uri="{FF2B5EF4-FFF2-40B4-BE49-F238E27FC236}">
                  <a16:creationId xmlns:a16="http://schemas.microsoft.com/office/drawing/2014/main" id="{3FBD7911-1F91-4A7A-9AF5-4CC10F3BF0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/>
            <a:srcRect r="12931" b="28113"/>
            <a:stretch/>
          </p:blipFill>
          <p:spPr>
            <a:xfrm>
              <a:off x="6806904" y="5531652"/>
              <a:ext cx="2139920" cy="1213960"/>
            </a:xfrm>
            <a:prstGeom prst="rect">
              <a:avLst/>
            </a:prstGeom>
          </p:spPr>
        </p:pic>
        <p:sp>
          <p:nvSpPr>
            <p:cNvPr id="48" name="Retângulo 47">
              <a:extLst>
                <a:ext uri="{FF2B5EF4-FFF2-40B4-BE49-F238E27FC236}">
                  <a16:creationId xmlns:a16="http://schemas.microsoft.com/office/drawing/2014/main" id="{A3F6258B-1339-0431-218B-5EE8333ECC88}"/>
                </a:ext>
              </a:extLst>
            </p:cNvPr>
            <p:cNvSpPr/>
            <p:nvPr/>
          </p:nvSpPr>
          <p:spPr>
            <a:xfrm>
              <a:off x="6583517" y="5502667"/>
              <a:ext cx="1470134" cy="191713"/>
            </a:xfrm>
            <a:prstGeom prst="rect">
              <a:avLst/>
            </a:prstGeom>
            <a:solidFill>
              <a:schemeClr val="dk1">
                <a:alpha val="50000"/>
              </a:schemeClr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000" dirty="0" err="1"/>
                <a:t>Squad</a:t>
              </a:r>
              <a:r>
                <a:rPr lang="pt-BR" sz="1000" dirty="0"/>
                <a:t> </a:t>
              </a:r>
              <a:r>
                <a:rPr lang="pt-BR" sz="1000" dirty="0" err="1"/>
                <a:t>Lanniter</a:t>
              </a:r>
              <a:endParaRPr lang="pt-BR" sz="1000" dirty="0"/>
            </a:p>
          </p:txBody>
        </p:sp>
      </p:grpSp>
      <p:sp>
        <p:nvSpPr>
          <p:cNvPr id="53" name="Retângulo 52">
            <a:extLst>
              <a:ext uri="{FF2B5EF4-FFF2-40B4-BE49-F238E27FC236}">
                <a16:creationId xmlns:a16="http://schemas.microsoft.com/office/drawing/2014/main" id="{F87D045A-DB19-EB22-F52E-89950E7AC973}"/>
              </a:ext>
            </a:extLst>
          </p:cNvPr>
          <p:cNvSpPr/>
          <p:nvPr/>
        </p:nvSpPr>
        <p:spPr>
          <a:xfrm>
            <a:off x="5765" y="26687"/>
            <a:ext cx="12186235" cy="6758610"/>
          </a:xfrm>
          <a:prstGeom prst="rect">
            <a:avLst/>
          </a:prstGeom>
          <a:solidFill>
            <a:schemeClr val="bg1">
              <a:lumMod val="50000"/>
              <a:lumOff val="5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49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7A2CB4FF-9D78-F616-A163-332F61FC71DC}"/>
              </a:ext>
            </a:extLst>
          </p:cNvPr>
          <p:cNvPicPr>
            <a:picLocks noChangeAspect="1"/>
          </p:cNvPicPr>
          <p:nvPr/>
        </p:nvPicPr>
        <p:blipFill rotWithShape="1">
          <a:blip r:embed="rId20">
            <a:extLst>
              <a:ext uri="{837473B0-CC2E-450A-ABE3-18F120FF3D39}">
                <a1611:picAttrSrcUrl xmlns:a1611="http://schemas.microsoft.com/office/drawing/2016/11/main" r:id="rId21"/>
              </a:ext>
            </a:extLst>
          </a:blip>
          <a:srcRect t="31246" b="19740"/>
          <a:stretch/>
        </p:blipFill>
        <p:spPr>
          <a:xfrm>
            <a:off x="2565945" y="2010521"/>
            <a:ext cx="6723560" cy="2710520"/>
          </a:xfrm>
          <a:prstGeom prst="rect">
            <a:avLst/>
          </a:prstGeom>
        </p:spPr>
      </p:pic>
      <p:sp>
        <p:nvSpPr>
          <p:cNvPr id="51" name="Retângulo 50">
            <a:extLst>
              <a:ext uri="{FF2B5EF4-FFF2-40B4-BE49-F238E27FC236}">
                <a16:creationId xmlns:a16="http://schemas.microsoft.com/office/drawing/2014/main" id="{CAA428AE-F61F-0A1E-005F-21D0C80754C8}"/>
              </a:ext>
            </a:extLst>
          </p:cNvPr>
          <p:cNvSpPr/>
          <p:nvPr/>
        </p:nvSpPr>
        <p:spPr>
          <a:xfrm>
            <a:off x="2824069" y="2387235"/>
            <a:ext cx="4235637" cy="1628528"/>
          </a:xfrm>
          <a:prstGeom prst="rect">
            <a:avLst/>
          </a:prstGeom>
          <a:solidFill>
            <a:schemeClr val="accent4">
              <a:lumMod val="60000"/>
              <a:lumOff val="4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32656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9" grpId="0"/>
      <p:bldP spid="32" grpId="0"/>
      <p:bldP spid="35" grpId="0"/>
      <p:bldP spid="38" grpId="0"/>
      <p:bldP spid="40" grpId="0"/>
      <p:bldP spid="42" grpId="0"/>
      <p:bldP spid="45" grpId="0"/>
      <p:bldP spid="53" grpId="0" animBg="1"/>
      <p:bldP spid="5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C86FF9D7-C7B2-4861-AC67-9905C418D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167333"/>
            <a:ext cx="10058400" cy="1450757"/>
          </a:xfrm>
        </p:spPr>
        <p:txBody>
          <a:bodyPr/>
          <a:lstStyle/>
          <a:p>
            <a:r>
              <a:rPr lang="en-US" dirty="0"/>
              <a:t>Jornada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CC2A35-28C6-4F7C-9F6F-E1C62C173160}"/>
              </a:ext>
            </a:extLst>
          </p:cNvPr>
          <p:cNvSpPr/>
          <p:nvPr/>
        </p:nvSpPr>
        <p:spPr>
          <a:xfrm>
            <a:off x="28961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Junior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E74B2F5-5BB2-4328-B06F-A2E1A767BFD6}"/>
              </a:ext>
            </a:extLst>
          </p:cNvPr>
          <p:cNvSpPr/>
          <p:nvPr/>
        </p:nvSpPr>
        <p:spPr>
          <a:xfrm>
            <a:off x="47364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Pleno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CC98554-4FA7-4D96-8475-046525406135}"/>
              </a:ext>
            </a:extLst>
          </p:cNvPr>
          <p:cNvSpPr/>
          <p:nvPr/>
        </p:nvSpPr>
        <p:spPr>
          <a:xfrm>
            <a:off x="6570983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Sênior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B3ACB3A-06EF-4FA6-802F-00A4E89C9E25}"/>
              </a:ext>
            </a:extLst>
          </p:cNvPr>
          <p:cNvSpPr/>
          <p:nvPr/>
        </p:nvSpPr>
        <p:spPr>
          <a:xfrm>
            <a:off x="8405493" y="2411149"/>
            <a:ext cx="1840302" cy="5032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Coordenadora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DD5970B-9ABC-4D87-BF2B-071321F3C085}"/>
              </a:ext>
            </a:extLst>
          </p:cNvPr>
          <p:cNvSpPr/>
          <p:nvPr/>
        </p:nvSpPr>
        <p:spPr>
          <a:xfrm>
            <a:off x="10240005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Gerênte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A5D28F3-D1E4-4EDB-8F80-AE6D2FB34787}"/>
              </a:ext>
            </a:extLst>
          </p:cNvPr>
          <p:cNvSpPr/>
          <p:nvPr/>
        </p:nvSpPr>
        <p:spPr>
          <a:xfrm>
            <a:off x="28961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2017/2019 </a:t>
            </a:r>
            <a:r>
              <a:rPr lang="en-US" sz="1100" dirty="0"/>
              <a:t>(1 ano 4 meses)</a:t>
            </a:r>
            <a:endParaRPr lang="en-US" sz="1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CB5DF4D-82DD-43BA-97C8-FB53FD509D5D}"/>
              </a:ext>
            </a:extLst>
          </p:cNvPr>
          <p:cNvSpPr/>
          <p:nvPr/>
        </p:nvSpPr>
        <p:spPr>
          <a:xfrm>
            <a:off x="47364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2019/2021 </a:t>
            </a:r>
            <a:r>
              <a:rPr lang="en-US" sz="1100" dirty="0"/>
              <a:t>(2 anos e 10 meses)</a:t>
            </a:r>
            <a:endParaRPr lang="en-US" sz="1400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952E03DF-8290-418C-9AEE-FF7AA0EDF756}"/>
              </a:ext>
            </a:extLst>
          </p:cNvPr>
          <p:cNvSpPr/>
          <p:nvPr/>
        </p:nvSpPr>
        <p:spPr>
          <a:xfrm>
            <a:off x="6570983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2022/2023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B8AA68F-772E-444F-89B7-6654D8E7605B}"/>
              </a:ext>
            </a:extLst>
          </p:cNvPr>
          <p:cNvSpPr/>
          <p:nvPr/>
        </p:nvSpPr>
        <p:spPr>
          <a:xfrm>
            <a:off x="8405493" y="2006350"/>
            <a:ext cx="1840302" cy="503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2026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77FF468-F6EE-4935-812A-111BC6151BF4}"/>
              </a:ext>
            </a:extLst>
          </p:cNvPr>
          <p:cNvSpPr/>
          <p:nvPr/>
        </p:nvSpPr>
        <p:spPr>
          <a:xfrm>
            <a:off x="10240005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2028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27B29EF-8195-4F30-93F3-A0F55B578E9E}"/>
              </a:ext>
            </a:extLst>
          </p:cNvPr>
          <p:cNvSpPr/>
          <p:nvPr/>
        </p:nvSpPr>
        <p:spPr>
          <a:xfrm>
            <a:off x="36053" y="2930785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Profissional</a:t>
            </a:r>
          </a:p>
          <a:p>
            <a:pPr algn="ctr"/>
            <a:r>
              <a:rPr lang="pt-BR" sz="1100" dirty="0"/>
              <a:t>(Itaú)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6FFF8D-EE80-40E5-AD38-1EAFA9141A67}"/>
              </a:ext>
            </a:extLst>
          </p:cNvPr>
          <p:cNvSpPr/>
          <p:nvPr/>
        </p:nvSpPr>
        <p:spPr>
          <a:xfrm>
            <a:off x="36053" y="4070133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Acadêmico</a:t>
            </a:r>
            <a:endParaRPr lang="pt-BR" sz="14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D41B61-F4C6-4F22-9CBE-427D693A5F22}"/>
              </a:ext>
            </a:extLst>
          </p:cNvPr>
          <p:cNvSpPr/>
          <p:nvPr/>
        </p:nvSpPr>
        <p:spPr>
          <a:xfrm>
            <a:off x="36053" y="5209480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Pessoal</a:t>
            </a:r>
            <a:endParaRPr lang="pt-BR" sz="14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443960-E6B4-42EB-9877-E44DF5F24558}"/>
              </a:ext>
            </a:extLst>
          </p:cNvPr>
          <p:cNvCxnSpPr>
            <a:cxnSpLocks/>
          </p:cNvCxnSpPr>
          <p:nvPr/>
        </p:nvCxnSpPr>
        <p:spPr>
          <a:xfrm flipV="1">
            <a:off x="1053442" y="4039340"/>
            <a:ext cx="11026863" cy="278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3ECC9F0-B2EC-4D20-8644-B50A336C335D}"/>
              </a:ext>
            </a:extLst>
          </p:cNvPr>
          <p:cNvCxnSpPr>
            <a:cxnSpLocks/>
          </p:cNvCxnSpPr>
          <p:nvPr/>
        </p:nvCxnSpPr>
        <p:spPr>
          <a:xfrm>
            <a:off x="1053442" y="5209118"/>
            <a:ext cx="11026863" cy="250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7B8E2E1-FEF3-40DA-A6CD-744BFF075D2D}"/>
              </a:ext>
            </a:extLst>
          </p:cNvPr>
          <p:cNvCxnSpPr>
            <a:cxnSpLocks/>
          </p:cNvCxnSpPr>
          <p:nvPr/>
        </p:nvCxnSpPr>
        <p:spPr>
          <a:xfrm flipV="1">
            <a:off x="1053442" y="6289387"/>
            <a:ext cx="11026863" cy="4404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6C0625-7B1F-401C-8A71-F4085B181747}"/>
              </a:ext>
            </a:extLst>
          </p:cNvPr>
          <p:cNvCxnSpPr>
            <a:cxnSpLocks/>
          </p:cNvCxnSpPr>
          <p:nvPr/>
        </p:nvCxnSpPr>
        <p:spPr>
          <a:xfrm>
            <a:off x="12080305" y="2504099"/>
            <a:ext cx="0" cy="379853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9EA1B6F-F5FB-4AC0-AA22-5FCF635F018B}"/>
              </a:ext>
            </a:extLst>
          </p:cNvPr>
          <p:cNvCxnSpPr>
            <a:cxnSpLocks/>
          </p:cNvCxnSpPr>
          <p:nvPr/>
        </p:nvCxnSpPr>
        <p:spPr>
          <a:xfrm flipH="1">
            <a:off x="4703414" y="2946182"/>
            <a:ext cx="34315" cy="33652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1A6DD75-15B6-4C73-9AC1-27B1618C5A7E}"/>
              </a:ext>
            </a:extLst>
          </p:cNvPr>
          <p:cNvCxnSpPr>
            <a:cxnSpLocks/>
          </p:cNvCxnSpPr>
          <p:nvPr/>
        </p:nvCxnSpPr>
        <p:spPr>
          <a:xfrm flipH="1">
            <a:off x="6530141" y="2915388"/>
            <a:ext cx="43358" cy="33960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9BF47ED-6DA1-4AF0-A0AE-B9ED96DAB974}"/>
              </a:ext>
            </a:extLst>
          </p:cNvPr>
          <p:cNvCxnSpPr>
            <a:cxnSpLocks/>
          </p:cNvCxnSpPr>
          <p:nvPr/>
        </p:nvCxnSpPr>
        <p:spPr>
          <a:xfrm flipH="1">
            <a:off x="8382261" y="2914356"/>
            <a:ext cx="33489" cy="34036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D33BEF0-CCBA-4293-AEFF-B570DD822B14}"/>
              </a:ext>
            </a:extLst>
          </p:cNvPr>
          <p:cNvCxnSpPr>
            <a:cxnSpLocks/>
          </p:cNvCxnSpPr>
          <p:nvPr/>
        </p:nvCxnSpPr>
        <p:spPr>
          <a:xfrm flipH="1">
            <a:off x="10177678" y="2946182"/>
            <a:ext cx="66764" cy="33718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AFBCBF-DF77-47D2-95C0-DA44AE730353}"/>
              </a:ext>
            </a:extLst>
          </p:cNvPr>
          <p:cNvSpPr txBox="1"/>
          <p:nvPr/>
        </p:nvSpPr>
        <p:spPr>
          <a:xfrm flipH="1">
            <a:off x="4673660" y="4028836"/>
            <a:ext cx="189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em Data Science e </a:t>
            </a:r>
            <a:r>
              <a:rPr lang="pt-BR" sz="1200" dirty="0" err="1"/>
              <a:t>Analytics</a:t>
            </a:r>
            <a:r>
              <a:rPr lang="pt-BR" sz="1200" dirty="0"/>
              <a:t> - USP</a:t>
            </a:r>
            <a:endParaRPr lang="pt-BR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8C5C8ED4-BAA5-4057-9856-4739785D761D}"/>
              </a:ext>
            </a:extLst>
          </p:cNvPr>
          <p:cNvSpPr txBox="1"/>
          <p:nvPr/>
        </p:nvSpPr>
        <p:spPr>
          <a:xfrm flipH="1">
            <a:off x="6518902" y="4028836"/>
            <a:ext cx="190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Certificação AWS </a:t>
            </a:r>
            <a:r>
              <a:rPr lang="pt-BR" sz="1200" dirty="0" err="1"/>
              <a:t>Practice</a:t>
            </a:r>
            <a:endParaRPr lang="pt-BR" sz="12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53505A29-C705-47EA-9B99-8400366CB78D}"/>
              </a:ext>
            </a:extLst>
          </p:cNvPr>
          <p:cNvSpPr txBox="1"/>
          <p:nvPr/>
        </p:nvSpPr>
        <p:spPr>
          <a:xfrm flipH="1">
            <a:off x="6568949" y="4561067"/>
            <a:ext cx="206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Inicio Projeto Mestrado - USP</a:t>
            </a:r>
            <a:endParaRPr lang="pt-BR" dirty="0"/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86BA68D0-CA4F-41A1-83D2-45CD4FEBDBEE}"/>
              </a:ext>
            </a:extLst>
          </p:cNvPr>
          <p:cNvSpPr txBox="1"/>
          <p:nvPr/>
        </p:nvSpPr>
        <p:spPr>
          <a:xfrm flipH="1">
            <a:off x="8351696" y="4028836"/>
            <a:ext cx="167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Gestão de Pessoas / Liderança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D27070-17BE-485D-A435-55FB868FB5DD}"/>
              </a:ext>
            </a:extLst>
          </p:cNvPr>
          <p:cNvSpPr txBox="1"/>
          <p:nvPr/>
        </p:nvSpPr>
        <p:spPr>
          <a:xfrm flipH="1">
            <a:off x="6484873" y="5193073"/>
            <a:ext cx="190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Planejamento de Casamento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79F9870-8EDD-496E-8E5C-D0EE7B372EEC}"/>
              </a:ext>
            </a:extLst>
          </p:cNvPr>
          <p:cNvSpPr txBox="1"/>
          <p:nvPr/>
        </p:nvSpPr>
        <p:spPr>
          <a:xfrm flipH="1">
            <a:off x="6484873" y="5709204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Viajar para o exterior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7C69F4-4979-4C71-B6EA-36D27D664F3E}"/>
              </a:ext>
            </a:extLst>
          </p:cNvPr>
          <p:cNvSpPr txBox="1"/>
          <p:nvPr/>
        </p:nvSpPr>
        <p:spPr>
          <a:xfrm flipH="1">
            <a:off x="4673661" y="5709204"/>
            <a:ext cx="186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Planej. de Casa própria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8036D9-D8E4-4192-8210-6F8BCD8E06C9}"/>
              </a:ext>
            </a:extLst>
          </p:cNvPr>
          <p:cNvSpPr txBox="1"/>
          <p:nvPr/>
        </p:nvSpPr>
        <p:spPr>
          <a:xfrm flipH="1">
            <a:off x="2861115" y="5196236"/>
            <a:ext cx="184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Habilitação e carro 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DBE3980-DBEC-418F-9A4C-C75A4E19F8E8}"/>
              </a:ext>
            </a:extLst>
          </p:cNvPr>
          <p:cNvSpPr txBox="1"/>
          <p:nvPr/>
        </p:nvSpPr>
        <p:spPr>
          <a:xfrm flipH="1">
            <a:off x="2861115" y="2922905"/>
            <a:ext cx="18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 e 4 meses </a:t>
            </a:r>
            <a:r>
              <a:rPr lang="pt-BR" sz="1200" dirty="0"/>
              <a:t>– Digitalização Finanças 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8EBA1-58F6-47BF-88B0-094E3E6A2F6B}"/>
              </a:ext>
            </a:extLst>
          </p:cNvPr>
          <p:cNvSpPr txBox="1"/>
          <p:nvPr/>
        </p:nvSpPr>
        <p:spPr>
          <a:xfrm flipH="1">
            <a:off x="4698921" y="2922905"/>
            <a:ext cx="202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2 anos e 1 mês – Digitalização Finanças</a:t>
            </a:r>
            <a:endParaRPr lang="pt-BR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96C51CB-284B-4B6F-ADF7-181DBCB589F8}"/>
              </a:ext>
            </a:extLst>
          </p:cNvPr>
          <p:cNvSpPr txBox="1"/>
          <p:nvPr/>
        </p:nvSpPr>
        <p:spPr>
          <a:xfrm flipH="1">
            <a:off x="4696893" y="3377317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5 meses – Custos Finanças</a:t>
            </a:r>
            <a:endParaRPr lang="pt-BR" sz="16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D9E5E74-1229-4AC4-9B08-D2DA724BBB59}"/>
              </a:ext>
            </a:extLst>
          </p:cNvPr>
          <p:cNvSpPr txBox="1"/>
          <p:nvPr/>
        </p:nvSpPr>
        <p:spPr>
          <a:xfrm flipH="1">
            <a:off x="4696893" y="3659051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4 meses – Telemetria</a:t>
            </a:r>
            <a:endParaRPr lang="pt-BR" sz="16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1B8BF31-EFDA-487B-BE85-0579B52FB3C1}"/>
              </a:ext>
            </a:extLst>
          </p:cNvPr>
          <p:cNvSpPr txBox="1"/>
          <p:nvPr/>
        </p:nvSpPr>
        <p:spPr>
          <a:xfrm flipH="1">
            <a:off x="6563190" y="292630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Telemetria</a:t>
            </a:r>
            <a:endParaRPr lang="pt-BR" sz="16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84A8DB6-0A36-43CA-86FB-A4120A9EF20E}"/>
              </a:ext>
            </a:extLst>
          </p:cNvPr>
          <p:cNvSpPr txBox="1"/>
          <p:nvPr/>
        </p:nvSpPr>
        <p:spPr>
          <a:xfrm flipH="1">
            <a:off x="8374927" y="2926307"/>
            <a:ext cx="18952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de Estruturação de Dados</a:t>
            </a:r>
            <a:endParaRPr lang="pt-BR" sz="16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87F270-CC17-46B0-9A32-B7DE24BEBFA9}"/>
              </a:ext>
            </a:extLst>
          </p:cNvPr>
          <p:cNvSpPr txBox="1"/>
          <p:nvPr/>
        </p:nvSpPr>
        <p:spPr>
          <a:xfrm flipH="1">
            <a:off x="6571558" y="337731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Analytics</a:t>
            </a:r>
            <a:endParaRPr lang="pt-BR" sz="1600" dirty="0"/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71264A56-1FBA-4265-8ED3-983DF7CDCF81}"/>
              </a:ext>
            </a:extLst>
          </p:cNvPr>
          <p:cNvSpPr/>
          <p:nvPr/>
        </p:nvSpPr>
        <p:spPr>
          <a:xfrm>
            <a:off x="1061659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Estágio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DD3F0BB3-D6BE-4B16-867A-412DD7505C72}"/>
              </a:ext>
            </a:extLst>
          </p:cNvPr>
          <p:cNvSpPr/>
          <p:nvPr/>
        </p:nvSpPr>
        <p:spPr>
          <a:xfrm>
            <a:off x="1061659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2016/2017 </a:t>
            </a:r>
            <a:r>
              <a:rPr lang="en-US" sz="1100" dirty="0"/>
              <a:t>(1 ano)</a:t>
            </a:r>
            <a:endParaRPr lang="en-US" sz="1400" dirty="0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0EA4E93-96B6-42D9-979B-6C47E1399589}"/>
              </a:ext>
            </a:extLst>
          </p:cNvPr>
          <p:cNvCxnSpPr>
            <a:cxnSpLocks/>
          </p:cNvCxnSpPr>
          <p:nvPr/>
        </p:nvCxnSpPr>
        <p:spPr>
          <a:xfrm flipH="1">
            <a:off x="2865312" y="2946182"/>
            <a:ext cx="36647" cy="33432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01960F7-96D5-467B-89A2-38A91628CD11}"/>
              </a:ext>
            </a:extLst>
          </p:cNvPr>
          <p:cNvSpPr txBox="1"/>
          <p:nvPr/>
        </p:nvSpPr>
        <p:spPr>
          <a:xfrm flipH="1">
            <a:off x="980930" y="2922905"/>
            <a:ext cx="167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</a:t>
            </a:r>
            <a:r>
              <a:rPr lang="pt-BR" sz="1200" dirty="0"/>
              <a:t>– Segurança da Informação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677999D-E5DD-4DF4-A6A8-25E516E4B1C1}"/>
              </a:ext>
            </a:extLst>
          </p:cNvPr>
          <p:cNvSpPr txBox="1"/>
          <p:nvPr/>
        </p:nvSpPr>
        <p:spPr>
          <a:xfrm flipH="1">
            <a:off x="980930" y="4028836"/>
            <a:ext cx="206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em Sistema </a:t>
            </a:r>
          </a:p>
          <a:p>
            <a:r>
              <a:rPr lang="pt-BR" sz="1200" dirty="0"/>
              <a:t>de informação -Unicamp</a:t>
            </a:r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D94C4D6-20DE-4849-98DB-0E5D5C833742}"/>
              </a:ext>
            </a:extLst>
          </p:cNvPr>
          <p:cNvSpPr txBox="1"/>
          <p:nvPr/>
        </p:nvSpPr>
        <p:spPr>
          <a:xfrm flipH="1">
            <a:off x="980930" y="4561067"/>
            <a:ext cx="20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Analise e Desenvolvimento de Sistemas-Unicamp</a:t>
            </a:r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A769B8D-ED2F-40CE-B2B5-3032122880DE}"/>
              </a:ext>
            </a:extLst>
          </p:cNvPr>
          <p:cNvSpPr txBox="1"/>
          <p:nvPr/>
        </p:nvSpPr>
        <p:spPr>
          <a:xfrm flipH="1">
            <a:off x="10175176" y="4028836"/>
            <a:ext cx="191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no Exterior Liderança / Inovação / Novas Tecnologias</a:t>
            </a:r>
            <a:endParaRPr lang="pt-BR" dirty="0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D944F9D-E2DD-4927-89CD-6769AA4E3AD7}"/>
              </a:ext>
            </a:extLst>
          </p:cNvPr>
          <p:cNvCxnSpPr>
            <a:cxnSpLocks/>
          </p:cNvCxnSpPr>
          <p:nvPr/>
        </p:nvCxnSpPr>
        <p:spPr>
          <a:xfrm>
            <a:off x="6590282" y="4029412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FD87B8F-3A98-442E-9FA5-715A5FA4A705}"/>
              </a:ext>
            </a:extLst>
          </p:cNvPr>
          <p:cNvCxnSpPr>
            <a:cxnSpLocks/>
          </p:cNvCxnSpPr>
          <p:nvPr/>
        </p:nvCxnSpPr>
        <p:spPr>
          <a:xfrm>
            <a:off x="6583651" y="2514477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9B5B33E-9F77-43B1-AEAC-8987F033ED77}"/>
              </a:ext>
            </a:extLst>
          </p:cNvPr>
          <p:cNvSpPr txBox="1"/>
          <p:nvPr/>
        </p:nvSpPr>
        <p:spPr>
          <a:xfrm flipH="1">
            <a:off x="980930" y="5196236"/>
            <a:ext cx="188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Indepência financeira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D5F38EE-1DCF-4A9E-BCAA-43296E909B43}"/>
              </a:ext>
            </a:extLst>
          </p:cNvPr>
          <p:cNvSpPr txBox="1"/>
          <p:nvPr/>
        </p:nvSpPr>
        <p:spPr>
          <a:xfrm flipH="1">
            <a:off x="10198407" y="2926307"/>
            <a:ext cx="19116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Dados / Automação  / Inovação</a:t>
            </a:r>
            <a:endParaRPr lang="pt-BR" sz="1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3667E43-9C08-4EB0-9197-604826F97427}"/>
              </a:ext>
            </a:extLst>
          </p:cNvPr>
          <p:cNvSpPr txBox="1"/>
          <p:nvPr/>
        </p:nvSpPr>
        <p:spPr>
          <a:xfrm flipH="1">
            <a:off x="10175175" y="5193073"/>
            <a:ext cx="19279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aula na área da Computação / Gestão de Projetos</a:t>
            </a:r>
            <a:endParaRPr lang="pt-BR" sz="16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77D36BF-6256-4230-8DFC-655404B4AA0A}"/>
              </a:ext>
            </a:extLst>
          </p:cNvPr>
          <p:cNvSpPr txBox="1"/>
          <p:nvPr/>
        </p:nvSpPr>
        <p:spPr>
          <a:xfrm flipH="1">
            <a:off x="10175175" y="5724593"/>
            <a:ext cx="176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8AA6FD0-DBEC-4BA9-92BD-882FA47B7134}"/>
              </a:ext>
            </a:extLst>
          </p:cNvPr>
          <p:cNvSpPr txBox="1"/>
          <p:nvPr/>
        </p:nvSpPr>
        <p:spPr>
          <a:xfrm flipH="1">
            <a:off x="8351696" y="5724593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8AF8638-6335-4C31-94E7-EC9A36A08062}"/>
              </a:ext>
            </a:extLst>
          </p:cNvPr>
          <p:cNvSpPr txBox="1"/>
          <p:nvPr/>
        </p:nvSpPr>
        <p:spPr>
          <a:xfrm flipH="1">
            <a:off x="8351696" y="5195138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Prêmio com pesquisa</a:t>
            </a:r>
            <a:endParaRPr lang="pt-BR" sz="16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97B0131-F108-4011-8091-E9403F8470D6}"/>
              </a:ext>
            </a:extLst>
          </p:cNvPr>
          <p:cNvSpPr txBox="1"/>
          <p:nvPr/>
        </p:nvSpPr>
        <p:spPr>
          <a:xfrm flipH="1">
            <a:off x="4673661" y="6012388"/>
            <a:ext cx="18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Pular de Para -  quedas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ED149B9-5A45-4C73-86DB-75FE98D14DB9}"/>
              </a:ext>
            </a:extLst>
          </p:cNvPr>
          <p:cNvSpPr txBox="1"/>
          <p:nvPr/>
        </p:nvSpPr>
        <p:spPr>
          <a:xfrm flipH="1">
            <a:off x="6484873" y="6012388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Aula Violão e Teatro </a:t>
            </a:r>
            <a:endParaRPr lang="pt-BR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6EC22DF-4934-455D-9729-4E858D38BA8A}"/>
              </a:ext>
            </a:extLst>
          </p:cNvPr>
          <p:cNvSpPr txBox="1"/>
          <p:nvPr/>
        </p:nvSpPr>
        <p:spPr>
          <a:xfrm flipH="1">
            <a:off x="4673732" y="5196236"/>
            <a:ext cx="205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Mudar de área (assunto)</a:t>
            </a:r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0635B5C-B9F7-4F96-907F-9467EB2603E0}"/>
              </a:ext>
            </a:extLst>
          </p:cNvPr>
          <p:cNvSpPr txBox="1"/>
          <p:nvPr/>
        </p:nvSpPr>
        <p:spPr>
          <a:xfrm flipH="1">
            <a:off x="2861115" y="4028836"/>
            <a:ext cx="18455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Certificação Modelagem Multidimensional – Cubo </a:t>
            </a:r>
            <a:r>
              <a:rPr lang="pt-BR" sz="1100" dirty="0" err="1"/>
              <a:t>Olap</a:t>
            </a:r>
            <a:endParaRPr lang="pt-BR" dirty="0"/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B6E5E5A9-7759-2A6B-6095-0F23F8F1BB23}"/>
              </a:ext>
            </a:extLst>
          </p:cNvPr>
          <p:cNvSpPr/>
          <p:nvPr/>
        </p:nvSpPr>
        <p:spPr>
          <a:xfrm>
            <a:off x="1068163" y="2919805"/>
            <a:ext cx="5483154" cy="3369582"/>
          </a:xfrm>
          <a:prstGeom prst="rect">
            <a:avLst/>
          </a:prstGeom>
          <a:solidFill>
            <a:schemeClr val="bg1">
              <a:lumMod val="50000"/>
              <a:lumOff val="5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463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51" grpId="0"/>
      <p:bldP spid="53" grpId="0"/>
      <p:bldP spid="54" grpId="0"/>
      <p:bldP spid="55" grpId="0"/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  <p:bldP spid="66" grpId="0"/>
      <p:bldP spid="70" grpId="0"/>
      <p:bldP spid="6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tângulo 77">
            <a:extLst>
              <a:ext uri="{FF2B5EF4-FFF2-40B4-BE49-F238E27FC236}">
                <a16:creationId xmlns:a16="http://schemas.microsoft.com/office/drawing/2014/main" id="{91F9E1B8-0A7A-4126-8C7B-12075A1FDB71}"/>
              </a:ext>
            </a:extLst>
          </p:cNvPr>
          <p:cNvSpPr/>
          <p:nvPr/>
        </p:nvSpPr>
        <p:spPr>
          <a:xfrm>
            <a:off x="3146053" y="104992"/>
            <a:ext cx="8876242" cy="130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8CC2A35-28C6-4F7C-9F6F-E1C62C173160}"/>
              </a:ext>
            </a:extLst>
          </p:cNvPr>
          <p:cNvSpPr/>
          <p:nvPr/>
        </p:nvSpPr>
        <p:spPr>
          <a:xfrm>
            <a:off x="28961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Junior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E74B2F5-5BB2-4328-B06F-A2E1A767BFD6}"/>
              </a:ext>
            </a:extLst>
          </p:cNvPr>
          <p:cNvSpPr/>
          <p:nvPr/>
        </p:nvSpPr>
        <p:spPr>
          <a:xfrm>
            <a:off x="47364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Pleno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CC98554-4FA7-4D96-8475-046525406135}"/>
              </a:ext>
            </a:extLst>
          </p:cNvPr>
          <p:cNvSpPr/>
          <p:nvPr/>
        </p:nvSpPr>
        <p:spPr>
          <a:xfrm>
            <a:off x="6570983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Sênior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B3ACB3A-06EF-4FA6-802F-00A4E89C9E25}"/>
              </a:ext>
            </a:extLst>
          </p:cNvPr>
          <p:cNvSpPr/>
          <p:nvPr/>
        </p:nvSpPr>
        <p:spPr>
          <a:xfrm>
            <a:off x="8405493" y="2411149"/>
            <a:ext cx="1840302" cy="5032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Coordenadora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DD5970B-9ABC-4D87-BF2B-071321F3C085}"/>
              </a:ext>
            </a:extLst>
          </p:cNvPr>
          <p:cNvSpPr/>
          <p:nvPr/>
        </p:nvSpPr>
        <p:spPr>
          <a:xfrm>
            <a:off x="10240005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Gerênte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A5D28F3-D1E4-4EDB-8F80-AE6D2FB34787}"/>
              </a:ext>
            </a:extLst>
          </p:cNvPr>
          <p:cNvSpPr/>
          <p:nvPr/>
        </p:nvSpPr>
        <p:spPr>
          <a:xfrm>
            <a:off x="28961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2017/2019 </a:t>
            </a:r>
            <a:r>
              <a:rPr lang="en-US" sz="1100" dirty="0"/>
              <a:t>(1 ano 4 meses)</a:t>
            </a:r>
            <a:endParaRPr lang="en-US" sz="1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CB5DF4D-82DD-43BA-97C8-FB53FD509D5D}"/>
              </a:ext>
            </a:extLst>
          </p:cNvPr>
          <p:cNvSpPr/>
          <p:nvPr/>
        </p:nvSpPr>
        <p:spPr>
          <a:xfrm>
            <a:off x="47364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2019/2021 </a:t>
            </a:r>
            <a:r>
              <a:rPr lang="en-US" sz="1100" dirty="0"/>
              <a:t>(2 anos e 10 meses)</a:t>
            </a:r>
            <a:endParaRPr lang="en-US" sz="1400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952E03DF-8290-418C-9AEE-FF7AA0EDF756}"/>
              </a:ext>
            </a:extLst>
          </p:cNvPr>
          <p:cNvSpPr/>
          <p:nvPr/>
        </p:nvSpPr>
        <p:spPr>
          <a:xfrm>
            <a:off x="6570983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2022/2023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B8AA68F-772E-444F-89B7-6654D8E7605B}"/>
              </a:ext>
            </a:extLst>
          </p:cNvPr>
          <p:cNvSpPr/>
          <p:nvPr/>
        </p:nvSpPr>
        <p:spPr>
          <a:xfrm>
            <a:off x="8405493" y="2006350"/>
            <a:ext cx="1840302" cy="503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2026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77FF468-F6EE-4935-812A-111BC6151BF4}"/>
              </a:ext>
            </a:extLst>
          </p:cNvPr>
          <p:cNvSpPr/>
          <p:nvPr/>
        </p:nvSpPr>
        <p:spPr>
          <a:xfrm>
            <a:off x="10240005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2028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27B29EF-8195-4F30-93F3-A0F55B578E9E}"/>
              </a:ext>
            </a:extLst>
          </p:cNvPr>
          <p:cNvSpPr/>
          <p:nvPr/>
        </p:nvSpPr>
        <p:spPr>
          <a:xfrm>
            <a:off x="36053" y="2930785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Profissional</a:t>
            </a:r>
          </a:p>
          <a:p>
            <a:pPr algn="ctr"/>
            <a:r>
              <a:rPr lang="pt-BR" sz="1100" dirty="0"/>
              <a:t>(Itaú)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6FFF8D-EE80-40E5-AD38-1EAFA9141A67}"/>
              </a:ext>
            </a:extLst>
          </p:cNvPr>
          <p:cNvSpPr/>
          <p:nvPr/>
        </p:nvSpPr>
        <p:spPr>
          <a:xfrm>
            <a:off x="36053" y="4070133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Acadêmico</a:t>
            </a:r>
            <a:endParaRPr lang="pt-BR" sz="14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D41B61-F4C6-4F22-9CBE-427D693A5F22}"/>
              </a:ext>
            </a:extLst>
          </p:cNvPr>
          <p:cNvSpPr/>
          <p:nvPr/>
        </p:nvSpPr>
        <p:spPr>
          <a:xfrm>
            <a:off x="36053" y="5209480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Pessoal</a:t>
            </a:r>
            <a:endParaRPr lang="pt-BR" sz="14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443960-E6B4-42EB-9877-E44DF5F24558}"/>
              </a:ext>
            </a:extLst>
          </p:cNvPr>
          <p:cNvCxnSpPr>
            <a:cxnSpLocks/>
          </p:cNvCxnSpPr>
          <p:nvPr/>
        </p:nvCxnSpPr>
        <p:spPr>
          <a:xfrm flipV="1">
            <a:off x="1053442" y="4039340"/>
            <a:ext cx="11026863" cy="278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3ECC9F0-B2EC-4D20-8644-B50A336C335D}"/>
              </a:ext>
            </a:extLst>
          </p:cNvPr>
          <p:cNvCxnSpPr>
            <a:cxnSpLocks/>
          </p:cNvCxnSpPr>
          <p:nvPr/>
        </p:nvCxnSpPr>
        <p:spPr>
          <a:xfrm>
            <a:off x="1053442" y="5209118"/>
            <a:ext cx="11026863" cy="250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7B8E2E1-FEF3-40DA-A6CD-744BFF075D2D}"/>
              </a:ext>
            </a:extLst>
          </p:cNvPr>
          <p:cNvCxnSpPr>
            <a:cxnSpLocks/>
          </p:cNvCxnSpPr>
          <p:nvPr/>
        </p:nvCxnSpPr>
        <p:spPr>
          <a:xfrm flipV="1">
            <a:off x="1053442" y="6289387"/>
            <a:ext cx="11026863" cy="4404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6C0625-7B1F-401C-8A71-F4085B181747}"/>
              </a:ext>
            </a:extLst>
          </p:cNvPr>
          <p:cNvCxnSpPr>
            <a:cxnSpLocks/>
          </p:cNvCxnSpPr>
          <p:nvPr/>
        </p:nvCxnSpPr>
        <p:spPr>
          <a:xfrm>
            <a:off x="12080305" y="2504099"/>
            <a:ext cx="0" cy="379853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9EA1B6F-F5FB-4AC0-AA22-5FCF635F018B}"/>
              </a:ext>
            </a:extLst>
          </p:cNvPr>
          <p:cNvCxnSpPr>
            <a:cxnSpLocks/>
          </p:cNvCxnSpPr>
          <p:nvPr/>
        </p:nvCxnSpPr>
        <p:spPr>
          <a:xfrm flipH="1">
            <a:off x="4703414" y="2946182"/>
            <a:ext cx="34315" cy="33652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1A6DD75-15B6-4C73-9AC1-27B1618C5A7E}"/>
              </a:ext>
            </a:extLst>
          </p:cNvPr>
          <p:cNvCxnSpPr>
            <a:cxnSpLocks/>
          </p:cNvCxnSpPr>
          <p:nvPr/>
        </p:nvCxnSpPr>
        <p:spPr>
          <a:xfrm flipH="1">
            <a:off x="6530141" y="2915388"/>
            <a:ext cx="43358" cy="33960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9BF47ED-6DA1-4AF0-A0AE-B9ED96DAB974}"/>
              </a:ext>
            </a:extLst>
          </p:cNvPr>
          <p:cNvCxnSpPr>
            <a:cxnSpLocks/>
          </p:cNvCxnSpPr>
          <p:nvPr/>
        </p:nvCxnSpPr>
        <p:spPr>
          <a:xfrm flipH="1">
            <a:off x="8382261" y="2914356"/>
            <a:ext cx="33489" cy="34036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D33BEF0-CCBA-4293-AEFF-B570DD822B14}"/>
              </a:ext>
            </a:extLst>
          </p:cNvPr>
          <p:cNvCxnSpPr>
            <a:cxnSpLocks/>
          </p:cNvCxnSpPr>
          <p:nvPr/>
        </p:nvCxnSpPr>
        <p:spPr>
          <a:xfrm flipH="1">
            <a:off x="10177678" y="2946182"/>
            <a:ext cx="66764" cy="33718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AFBCBF-DF77-47D2-95C0-DA44AE730353}"/>
              </a:ext>
            </a:extLst>
          </p:cNvPr>
          <p:cNvSpPr txBox="1"/>
          <p:nvPr/>
        </p:nvSpPr>
        <p:spPr>
          <a:xfrm flipH="1">
            <a:off x="4673660" y="4028836"/>
            <a:ext cx="189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em Data Science e </a:t>
            </a:r>
            <a:r>
              <a:rPr lang="pt-BR" sz="1200" dirty="0" err="1"/>
              <a:t>Analytics</a:t>
            </a:r>
            <a:r>
              <a:rPr lang="pt-BR" sz="1200" dirty="0"/>
              <a:t> - USP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D27070-17BE-485D-A435-55FB868FB5DD}"/>
              </a:ext>
            </a:extLst>
          </p:cNvPr>
          <p:cNvSpPr txBox="1"/>
          <p:nvPr/>
        </p:nvSpPr>
        <p:spPr>
          <a:xfrm flipH="1">
            <a:off x="6484873" y="5193073"/>
            <a:ext cx="190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Planejamento de Casamento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79F9870-8EDD-496E-8E5C-D0EE7B372EEC}"/>
              </a:ext>
            </a:extLst>
          </p:cNvPr>
          <p:cNvSpPr txBox="1"/>
          <p:nvPr/>
        </p:nvSpPr>
        <p:spPr>
          <a:xfrm flipH="1">
            <a:off x="6484873" y="5709204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Viajar para o exterior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7C69F4-4979-4C71-B6EA-36D27D664F3E}"/>
              </a:ext>
            </a:extLst>
          </p:cNvPr>
          <p:cNvSpPr txBox="1"/>
          <p:nvPr/>
        </p:nvSpPr>
        <p:spPr>
          <a:xfrm flipH="1">
            <a:off x="4673661" y="5709204"/>
            <a:ext cx="186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Planej. de Casa própria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8036D9-D8E4-4192-8210-6F8BCD8E06C9}"/>
              </a:ext>
            </a:extLst>
          </p:cNvPr>
          <p:cNvSpPr txBox="1"/>
          <p:nvPr/>
        </p:nvSpPr>
        <p:spPr>
          <a:xfrm flipH="1">
            <a:off x="2861115" y="5196236"/>
            <a:ext cx="184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Habilitação e carro 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DBE3980-DBEC-418F-9A4C-C75A4E19F8E8}"/>
              </a:ext>
            </a:extLst>
          </p:cNvPr>
          <p:cNvSpPr txBox="1"/>
          <p:nvPr/>
        </p:nvSpPr>
        <p:spPr>
          <a:xfrm flipH="1">
            <a:off x="2861115" y="2922905"/>
            <a:ext cx="18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 e 4 meses </a:t>
            </a:r>
            <a:r>
              <a:rPr lang="pt-BR" sz="1200" dirty="0"/>
              <a:t>– Digitalização Finanças 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8EBA1-58F6-47BF-88B0-094E3E6A2F6B}"/>
              </a:ext>
            </a:extLst>
          </p:cNvPr>
          <p:cNvSpPr txBox="1"/>
          <p:nvPr/>
        </p:nvSpPr>
        <p:spPr>
          <a:xfrm flipH="1">
            <a:off x="4698921" y="2922905"/>
            <a:ext cx="202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2 anos e 1 mês – Digitalização Finanças</a:t>
            </a:r>
            <a:endParaRPr lang="pt-BR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96C51CB-284B-4B6F-ADF7-181DBCB589F8}"/>
              </a:ext>
            </a:extLst>
          </p:cNvPr>
          <p:cNvSpPr txBox="1"/>
          <p:nvPr/>
        </p:nvSpPr>
        <p:spPr>
          <a:xfrm flipH="1">
            <a:off x="4696893" y="3377317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5 meses – Custos Finanças</a:t>
            </a:r>
            <a:endParaRPr lang="pt-BR" sz="16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D9E5E74-1229-4AC4-9B08-D2DA724BBB59}"/>
              </a:ext>
            </a:extLst>
          </p:cNvPr>
          <p:cNvSpPr txBox="1"/>
          <p:nvPr/>
        </p:nvSpPr>
        <p:spPr>
          <a:xfrm flipH="1">
            <a:off x="4696893" y="3659051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4 meses – Telemetria</a:t>
            </a:r>
            <a:endParaRPr lang="pt-BR" sz="16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1B8BF31-EFDA-487B-BE85-0579B52FB3C1}"/>
              </a:ext>
            </a:extLst>
          </p:cNvPr>
          <p:cNvSpPr txBox="1"/>
          <p:nvPr/>
        </p:nvSpPr>
        <p:spPr>
          <a:xfrm flipH="1">
            <a:off x="6563190" y="292630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Telemetria</a:t>
            </a:r>
            <a:endParaRPr lang="pt-BR" sz="16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84A8DB6-0A36-43CA-86FB-A4120A9EF20E}"/>
              </a:ext>
            </a:extLst>
          </p:cNvPr>
          <p:cNvSpPr txBox="1"/>
          <p:nvPr/>
        </p:nvSpPr>
        <p:spPr>
          <a:xfrm flipH="1">
            <a:off x="8374927" y="2926307"/>
            <a:ext cx="18952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de Estruturação de Dados</a:t>
            </a:r>
            <a:endParaRPr lang="pt-BR" sz="16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87F270-CC17-46B0-9A32-B7DE24BEBFA9}"/>
              </a:ext>
            </a:extLst>
          </p:cNvPr>
          <p:cNvSpPr txBox="1"/>
          <p:nvPr/>
        </p:nvSpPr>
        <p:spPr>
          <a:xfrm flipH="1">
            <a:off x="6571558" y="337731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Analytics</a:t>
            </a:r>
            <a:endParaRPr lang="pt-BR" sz="1600" dirty="0"/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71264A56-1FBA-4265-8ED3-983DF7CDCF81}"/>
              </a:ext>
            </a:extLst>
          </p:cNvPr>
          <p:cNvSpPr/>
          <p:nvPr/>
        </p:nvSpPr>
        <p:spPr>
          <a:xfrm>
            <a:off x="1061659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Estágio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DD3F0BB3-D6BE-4B16-867A-412DD7505C72}"/>
              </a:ext>
            </a:extLst>
          </p:cNvPr>
          <p:cNvSpPr/>
          <p:nvPr/>
        </p:nvSpPr>
        <p:spPr>
          <a:xfrm>
            <a:off x="1061659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2016/2017 </a:t>
            </a:r>
            <a:r>
              <a:rPr lang="en-US" sz="1100" dirty="0"/>
              <a:t>(1 ano)</a:t>
            </a:r>
            <a:endParaRPr lang="en-US" sz="1400" dirty="0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0EA4E93-96B6-42D9-979B-6C47E1399589}"/>
              </a:ext>
            </a:extLst>
          </p:cNvPr>
          <p:cNvCxnSpPr>
            <a:cxnSpLocks/>
          </p:cNvCxnSpPr>
          <p:nvPr/>
        </p:nvCxnSpPr>
        <p:spPr>
          <a:xfrm flipH="1">
            <a:off x="2865312" y="2946182"/>
            <a:ext cx="36647" cy="33432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01960F7-96D5-467B-89A2-38A91628CD11}"/>
              </a:ext>
            </a:extLst>
          </p:cNvPr>
          <p:cNvSpPr txBox="1"/>
          <p:nvPr/>
        </p:nvSpPr>
        <p:spPr>
          <a:xfrm flipH="1">
            <a:off x="980930" y="2922905"/>
            <a:ext cx="167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</a:t>
            </a:r>
            <a:r>
              <a:rPr lang="pt-BR" sz="1200" dirty="0"/>
              <a:t>– Segurança da Informação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677999D-E5DD-4DF4-A6A8-25E516E4B1C1}"/>
              </a:ext>
            </a:extLst>
          </p:cNvPr>
          <p:cNvSpPr txBox="1"/>
          <p:nvPr/>
        </p:nvSpPr>
        <p:spPr>
          <a:xfrm flipH="1">
            <a:off x="980930" y="4028836"/>
            <a:ext cx="206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em Sistema </a:t>
            </a:r>
          </a:p>
          <a:p>
            <a:r>
              <a:rPr lang="pt-BR" sz="1200" dirty="0"/>
              <a:t>de informação -Unicamp</a:t>
            </a:r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D94C4D6-20DE-4849-98DB-0E5D5C833742}"/>
              </a:ext>
            </a:extLst>
          </p:cNvPr>
          <p:cNvSpPr txBox="1"/>
          <p:nvPr/>
        </p:nvSpPr>
        <p:spPr>
          <a:xfrm flipH="1">
            <a:off x="980930" y="4561067"/>
            <a:ext cx="20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Analise e Desenvolvimento de Sistemas-Unicamp</a:t>
            </a:r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A769B8D-ED2F-40CE-B2B5-3032122880DE}"/>
              </a:ext>
            </a:extLst>
          </p:cNvPr>
          <p:cNvSpPr txBox="1"/>
          <p:nvPr/>
        </p:nvSpPr>
        <p:spPr>
          <a:xfrm flipH="1">
            <a:off x="10175176" y="4028836"/>
            <a:ext cx="191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no Exterior Liderança / Inovação / Novas Tecnologias</a:t>
            </a:r>
            <a:endParaRPr lang="pt-BR" dirty="0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D944F9D-E2DD-4927-89CD-6769AA4E3AD7}"/>
              </a:ext>
            </a:extLst>
          </p:cNvPr>
          <p:cNvCxnSpPr>
            <a:cxnSpLocks/>
          </p:cNvCxnSpPr>
          <p:nvPr/>
        </p:nvCxnSpPr>
        <p:spPr>
          <a:xfrm>
            <a:off x="6590282" y="4029412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FD87B8F-3A98-442E-9FA5-715A5FA4A705}"/>
              </a:ext>
            </a:extLst>
          </p:cNvPr>
          <p:cNvCxnSpPr>
            <a:cxnSpLocks/>
          </p:cNvCxnSpPr>
          <p:nvPr/>
        </p:nvCxnSpPr>
        <p:spPr>
          <a:xfrm>
            <a:off x="6583651" y="2514477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9B5B33E-9F77-43B1-AEAC-8987F033ED77}"/>
              </a:ext>
            </a:extLst>
          </p:cNvPr>
          <p:cNvSpPr txBox="1"/>
          <p:nvPr/>
        </p:nvSpPr>
        <p:spPr>
          <a:xfrm flipH="1">
            <a:off x="980930" y="5196236"/>
            <a:ext cx="188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Indepência financeira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D5F38EE-1DCF-4A9E-BCAA-43296E909B43}"/>
              </a:ext>
            </a:extLst>
          </p:cNvPr>
          <p:cNvSpPr txBox="1"/>
          <p:nvPr/>
        </p:nvSpPr>
        <p:spPr>
          <a:xfrm flipH="1">
            <a:off x="10198407" y="2926307"/>
            <a:ext cx="19116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Dados / Automação  / Inovação</a:t>
            </a:r>
            <a:endParaRPr lang="pt-BR" sz="1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3667E43-9C08-4EB0-9197-604826F97427}"/>
              </a:ext>
            </a:extLst>
          </p:cNvPr>
          <p:cNvSpPr txBox="1"/>
          <p:nvPr/>
        </p:nvSpPr>
        <p:spPr>
          <a:xfrm flipH="1">
            <a:off x="10175175" y="5193073"/>
            <a:ext cx="19279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aula na área da Computação / Gestão de Projetos</a:t>
            </a:r>
            <a:endParaRPr lang="pt-BR" sz="16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77D36BF-6256-4230-8DFC-655404B4AA0A}"/>
              </a:ext>
            </a:extLst>
          </p:cNvPr>
          <p:cNvSpPr txBox="1"/>
          <p:nvPr/>
        </p:nvSpPr>
        <p:spPr>
          <a:xfrm flipH="1">
            <a:off x="10175175" y="5724593"/>
            <a:ext cx="176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8AA6FD0-DBEC-4BA9-92BD-882FA47B7134}"/>
              </a:ext>
            </a:extLst>
          </p:cNvPr>
          <p:cNvSpPr txBox="1"/>
          <p:nvPr/>
        </p:nvSpPr>
        <p:spPr>
          <a:xfrm flipH="1">
            <a:off x="8351696" y="5724593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8AF8638-6335-4C31-94E7-EC9A36A08062}"/>
              </a:ext>
            </a:extLst>
          </p:cNvPr>
          <p:cNvSpPr txBox="1"/>
          <p:nvPr/>
        </p:nvSpPr>
        <p:spPr>
          <a:xfrm flipH="1">
            <a:off x="8351696" y="5195138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Prêmio com pesquisa</a:t>
            </a:r>
            <a:endParaRPr lang="pt-BR" sz="16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97B0131-F108-4011-8091-E9403F8470D6}"/>
              </a:ext>
            </a:extLst>
          </p:cNvPr>
          <p:cNvSpPr txBox="1"/>
          <p:nvPr/>
        </p:nvSpPr>
        <p:spPr>
          <a:xfrm flipH="1">
            <a:off x="4673661" y="6012388"/>
            <a:ext cx="18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Pular de Para -  quedas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ED149B9-5A45-4C73-86DB-75FE98D14DB9}"/>
              </a:ext>
            </a:extLst>
          </p:cNvPr>
          <p:cNvSpPr txBox="1"/>
          <p:nvPr/>
        </p:nvSpPr>
        <p:spPr>
          <a:xfrm flipH="1">
            <a:off x="6484873" y="6012388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Aula Violão e Teatro</a:t>
            </a:r>
            <a:endParaRPr lang="pt-BR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6EC22DF-4934-455D-9729-4E858D38BA8A}"/>
              </a:ext>
            </a:extLst>
          </p:cNvPr>
          <p:cNvSpPr txBox="1"/>
          <p:nvPr/>
        </p:nvSpPr>
        <p:spPr>
          <a:xfrm flipH="1">
            <a:off x="4673732" y="5196236"/>
            <a:ext cx="205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Mudar de área (assunto)</a:t>
            </a:r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0635B5C-B9F7-4F96-907F-9467EB2603E0}"/>
              </a:ext>
            </a:extLst>
          </p:cNvPr>
          <p:cNvSpPr txBox="1"/>
          <p:nvPr/>
        </p:nvSpPr>
        <p:spPr>
          <a:xfrm flipH="1">
            <a:off x="2861115" y="4028836"/>
            <a:ext cx="18455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Certificação Modelagem Multidimensional – Cubo </a:t>
            </a:r>
            <a:r>
              <a:rPr lang="pt-BR" sz="1100" dirty="0" err="1"/>
              <a:t>Olap</a:t>
            </a:r>
            <a:endParaRPr lang="pt-BR" dirty="0"/>
          </a:p>
        </p:txBody>
      </p:sp>
      <p:sp>
        <p:nvSpPr>
          <p:cNvPr id="72" name="Fluxograma: Mesclar 71">
            <a:extLst>
              <a:ext uri="{FF2B5EF4-FFF2-40B4-BE49-F238E27FC236}">
                <a16:creationId xmlns:a16="http://schemas.microsoft.com/office/drawing/2014/main" id="{B73ABA26-4153-485D-BBCD-DE2AE89519A7}"/>
              </a:ext>
            </a:extLst>
          </p:cNvPr>
          <p:cNvSpPr/>
          <p:nvPr/>
        </p:nvSpPr>
        <p:spPr>
          <a:xfrm>
            <a:off x="6030646" y="1411271"/>
            <a:ext cx="1066263" cy="61914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B84F613-01FE-4D78-B1C0-D8C94C4FA83A}"/>
              </a:ext>
            </a:extLst>
          </p:cNvPr>
          <p:cNvSpPr/>
          <p:nvPr/>
        </p:nvSpPr>
        <p:spPr>
          <a:xfrm>
            <a:off x="1061659" y="196909"/>
            <a:ext cx="1986014" cy="1078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Plano de Evolução </a:t>
            </a:r>
            <a:r>
              <a:rPr lang="pt-BR" sz="1600" u="sng" dirty="0"/>
              <a:t>Acadêmica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A1C434-5FC0-4011-BA23-AE8AFC43A6C4}"/>
              </a:ext>
            </a:extLst>
          </p:cNvPr>
          <p:cNvSpPr txBox="1"/>
          <p:nvPr/>
        </p:nvSpPr>
        <p:spPr>
          <a:xfrm>
            <a:off x="3164490" y="46037"/>
            <a:ext cx="2991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Curto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Certificação AWS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Formação Tableau Avançado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Formação  Python Avançado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4E8B4E0-EDEC-4EA4-9C4F-71E42532A1B0}"/>
              </a:ext>
            </a:extLst>
          </p:cNvPr>
          <p:cNvSpPr txBox="1"/>
          <p:nvPr/>
        </p:nvSpPr>
        <p:spPr>
          <a:xfrm>
            <a:off x="5997676" y="57048"/>
            <a:ext cx="299183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Médio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Projeto para o Metrado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endParaRPr lang="pt-BR" sz="1400" dirty="0"/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58546D3-34B4-4585-A6B8-77D31CBCDDBB}"/>
              </a:ext>
            </a:extLst>
          </p:cNvPr>
          <p:cNvSpPr txBox="1"/>
          <p:nvPr/>
        </p:nvSpPr>
        <p:spPr>
          <a:xfrm>
            <a:off x="8930400" y="15971"/>
            <a:ext cx="29918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Longo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Especialização em Dados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2F1D19C9-3614-4A91-3E82-08D4E207FCA2}"/>
              </a:ext>
            </a:extLst>
          </p:cNvPr>
          <p:cNvSpPr/>
          <p:nvPr/>
        </p:nvSpPr>
        <p:spPr>
          <a:xfrm>
            <a:off x="1078827" y="2934384"/>
            <a:ext cx="5483154" cy="3369582"/>
          </a:xfrm>
          <a:prstGeom prst="rect">
            <a:avLst/>
          </a:prstGeom>
          <a:solidFill>
            <a:schemeClr val="bg1">
              <a:lumMod val="50000"/>
              <a:lumOff val="5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0558E870-9DE2-3013-DA62-98B83B4A1B50}"/>
              </a:ext>
            </a:extLst>
          </p:cNvPr>
          <p:cNvSpPr txBox="1"/>
          <p:nvPr/>
        </p:nvSpPr>
        <p:spPr>
          <a:xfrm flipH="1">
            <a:off x="6518902" y="4028836"/>
            <a:ext cx="190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Certificação AWS </a:t>
            </a:r>
            <a:r>
              <a:rPr lang="pt-BR" sz="1200" dirty="0" err="1"/>
              <a:t>Practice</a:t>
            </a:r>
            <a:endParaRPr lang="pt-BR" sz="1200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B871506-4E7F-9C93-F90E-2A728178054E}"/>
              </a:ext>
            </a:extLst>
          </p:cNvPr>
          <p:cNvSpPr txBox="1"/>
          <p:nvPr/>
        </p:nvSpPr>
        <p:spPr>
          <a:xfrm flipH="1">
            <a:off x="6568949" y="4561067"/>
            <a:ext cx="206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Inicio Projeto Mestrado - USP</a:t>
            </a:r>
            <a:endParaRPr lang="pt-BR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FC932E3D-301F-DE96-2088-8E6C9F90C161}"/>
              </a:ext>
            </a:extLst>
          </p:cNvPr>
          <p:cNvSpPr txBox="1"/>
          <p:nvPr/>
        </p:nvSpPr>
        <p:spPr>
          <a:xfrm flipH="1">
            <a:off x="8351696" y="4028836"/>
            <a:ext cx="167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Gestão de Pessoas / Liderança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400309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" grpId="0"/>
      <p:bldP spid="76" grpId="0"/>
      <p:bldP spid="77" grpId="0"/>
      <p:bldP spid="67" grpId="0" animBg="1"/>
      <p:bldP spid="68" grpId="0"/>
      <p:bldP spid="69" grpId="0"/>
      <p:bldP spid="7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>
            <a:extLst>
              <a:ext uri="{FF2B5EF4-FFF2-40B4-BE49-F238E27FC236}">
                <a16:creationId xmlns:a16="http://schemas.microsoft.com/office/drawing/2014/main" id="{58CC2A35-28C6-4F7C-9F6F-E1C62C173160}"/>
              </a:ext>
            </a:extLst>
          </p:cNvPr>
          <p:cNvSpPr/>
          <p:nvPr/>
        </p:nvSpPr>
        <p:spPr>
          <a:xfrm>
            <a:off x="28961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Junior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2E74B2F5-5BB2-4328-B06F-A2E1A767BFD6}"/>
              </a:ext>
            </a:extLst>
          </p:cNvPr>
          <p:cNvSpPr/>
          <p:nvPr/>
        </p:nvSpPr>
        <p:spPr>
          <a:xfrm>
            <a:off x="4736471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Pleno</a:t>
            </a: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FCC98554-4FA7-4D96-8475-046525406135}"/>
              </a:ext>
            </a:extLst>
          </p:cNvPr>
          <p:cNvSpPr/>
          <p:nvPr/>
        </p:nvSpPr>
        <p:spPr>
          <a:xfrm>
            <a:off x="6570983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Sênior</a:t>
            </a: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3B3ACB3A-06EF-4FA6-802F-00A4E89C9E25}"/>
              </a:ext>
            </a:extLst>
          </p:cNvPr>
          <p:cNvSpPr/>
          <p:nvPr/>
        </p:nvSpPr>
        <p:spPr>
          <a:xfrm>
            <a:off x="8405493" y="2411149"/>
            <a:ext cx="1840302" cy="503208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Coordenadora</a:t>
            </a:r>
          </a:p>
        </p:txBody>
      </p:sp>
      <p:sp>
        <p:nvSpPr>
          <p:cNvPr id="14" name="Rectangle 6">
            <a:extLst>
              <a:ext uri="{FF2B5EF4-FFF2-40B4-BE49-F238E27FC236}">
                <a16:creationId xmlns:a16="http://schemas.microsoft.com/office/drawing/2014/main" id="{1DD5970B-9ABC-4D87-BF2B-071321F3C085}"/>
              </a:ext>
            </a:extLst>
          </p:cNvPr>
          <p:cNvSpPr/>
          <p:nvPr/>
        </p:nvSpPr>
        <p:spPr>
          <a:xfrm>
            <a:off x="10240005" y="2411149"/>
            <a:ext cx="1840300" cy="503207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Gerênte</a:t>
            </a: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BA5D28F3-D1E4-4EDB-8F80-AE6D2FB34787}"/>
              </a:ext>
            </a:extLst>
          </p:cNvPr>
          <p:cNvSpPr/>
          <p:nvPr/>
        </p:nvSpPr>
        <p:spPr>
          <a:xfrm>
            <a:off x="28961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2017/2019 </a:t>
            </a:r>
            <a:r>
              <a:rPr lang="en-US" sz="1100" dirty="0"/>
              <a:t>(1 ano 4 meses)</a:t>
            </a:r>
            <a:endParaRPr lang="en-US" sz="1400" dirty="0"/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9CB5DF4D-82DD-43BA-97C8-FB53FD509D5D}"/>
              </a:ext>
            </a:extLst>
          </p:cNvPr>
          <p:cNvSpPr/>
          <p:nvPr/>
        </p:nvSpPr>
        <p:spPr>
          <a:xfrm>
            <a:off x="4736471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2019/2021 </a:t>
            </a:r>
            <a:r>
              <a:rPr lang="en-US" sz="1100" dirty="0"/>
              <a:t>(2 anos e 10 meses)</a:t>
            </a:r>
            <a:endParaRPr lang="en-US" sz="1400" dirty="0"/>
          </a:p>
        </p:txBody>
      </p:sp>
      <p:sp>
        <p:nvSpPr>
          <p:cNvPr id="17" name="Rectangle 4">
            <a:extLst>
              <a:ext uri="{FF2B5EF4-FFF2-40B4-BE49-F238E27FC236}">
                <a16:creationId xmlns:a16="http://schemas.microsoft.com/office/drawing/2014/main" id="{952E03DF-8290-418C-9AEE-FF7AA0EDF756}"/>
              </a:ext>
            </a:extLst>
          </p:cNvPr>
          <p:cNvSpPr/>
          <p:nvPr/>
        </p:nvSpPr>
        <p:spPr>
          <a:xfrm>
            <a:off x="6570983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2022/2023</a:t>
            </a:r>
          </a:p>
        </p:txBody>
      </p:sp>
      <p:sp>
        <p:nvSpPr>
          <p:cNvPr id="18" name="Rectangle 5">
            <a:extLst>
              <a:ext uri="{FF2B5EF4-FFF2-40B4-BE49-F238E27FC236}">
                <a16:creationId xmlns:a16="http://schemas.microsoft.com/office/drawing/2014/main" id="{CB8AA68F-772E-444F-89B7-6654D8E7605B}"/>
              </a:ext>
            </a:extLst>
          </p:cNvPr>
          <p:cNvSpPr/>
          <p:nvPr/>
        </p:nvSpPr>
        <p:spPr>
          <a:xfrm>
            <a:off x="8405493" y="2006350"/>
            <a:ext cx="1840302" cy="50320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2026</a:t>
            </a:r>
          </a:p>
        </p:txBody>
      </p:sp>
      <p:sp>
        <p:nvSpPr>
          <p:cNvPr id="19" name="Rectangle 6">
            <a:extLst>
              <a:ext uri="{FF2B5EF4-FFF2-40B4-BE49-F238E27FC236}">
                <a16:creationId xmlns:a16="http://schemas.microsoft.com/office/drawing/2014/main" id="{D77FF468-F6EE-4935-812A-111BC6151BF4}"/>
              </a:ext>
            </a:extLst>
          </p:cNvPr>
          <p:cNvSpPr/>
          <p:nvPr/>
        </p:nvSpPr>
        <p:spPr>
          <a:xfrm>
            <a:off x="10240005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2028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127B29EF-8195-4F30-93F3-A0F55B578E9E}"/>
              </a:ext>
            </a:extLst>
          </p:cNvPr>
          <p:cNvSpPr/>
          <p:nvPr/>
        </p:nvSpPr>
        <p:spPr>
          <a:xfrm>
            <a:off x="36053" y="2930785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Profissional</a:t>
            </a:r>
          </a:p>
          <a:p>
            <a:pPr algn="ctr"/>
            <a:r>
              <a:rPr lang="pt-BR" sz="1100" dirty="0"/>
              <a:t>(Itaú)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DC6FFF8D-EE80-40E5-AD38-1EAFA9141A67}"/>
              </a:ext>
            </a:extLst>
          </p:cNvPr>
          <p:cNvSpPr/>
          <p:nvPr/>
        </p:nvSpPr>
        <p:spPr>
          <a:xfrm>
            <a:off x="36053" y="4070133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Acadêmico</a:t>
            </a:r>
            <a:endParaRPr lang="pt-BR" sz="140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8ED41B61-F4C6-4F22-9CBE-427D693A5F22}"/>
              </a:ext>
            </a:extLst>
          </p:cNvPr>
          <p:cNvSpPr/>
          <p:nvPr/>
        </p:nvSpPr>
        <p:spPr>
          <a:xfrm>
            <a:off x="36053" y="5209480"/>
            <a:ext cx="1017389" cy="112395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1100" dirty="0"/>
              <a:t>Pessoal</a:t>
            </a:r>
            <a:endParaRPr lang="pt-BR" sz="1400" dirty="0"/>
          </a:p>
        </p:txBody>
      </p:sp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FD443960-E6B4-42EB-9877-E44DF5F24558}"/>
              </a:ext>
            </a:extLst>
          </p:cNvPr>
          <p:cNvCxnSpPr>
            <a:cxnSpLocks/>
          </p:cNvCxnSpPr>
          <p:nvPr/>
        </p:nvCxnSpPr>
        <p:spPr>
          <a:xfrm flipV="1">
            <a:off x="1053442" y="4039340"/>
            <a:ext cx="11026863" cy="2783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to 23">
            <a:extLst>
              <a:ext uri="{FF2B5EF4-FFF2-40B4-BE49-F238E27FC236}">
                <a16:creationId xmlns:a16="http://schemas.microsoft.com/office/drawing/2014/main" id="{E3ECC9F0-B2EC-4D20-8644-B50A336C335D}"/>
              </a:ext>
            </a:extLst>
          </p:cNvPr>
          <p:cNvCxnSpPr>
            <a:cxnSpLocks/>
          </p:cNvCxnSpPr>
          <p:nvPr/>
        </p:nvCxnSpPr>
        <p:spPr>
          <a:xfrm>
            <a:off x="1053442" y="5209118"/>
            <a:ext cx="11026863" cy="2501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ector reto 24">
            <a:extLst>
              <a:ext uri="{FF2B5EF4-FFF2-40B4-BE49-F238E27FC236}">
                <a16:creationId xmlns:a16="http://schemas.microsoft.com/office/drawing/2014/main" id="{57B8E2E1-FEF3-40DA-A6CD-744BFF075D2D}"/>
              </a:ext>
            </a:extLst>
          </p:cNvPr>
          <p:cNvCxnSpPr>
            <a:cxnSpLocks/>
          </p:cNvCxnSpPr>
          <p:nvPr/>
        </p:nvCxnSpPr>
        <p:spPr>
          <a:xfrm flipV="1">
            <a:off x="1053442" y="6289387"/>
            <a:ext cx="11026863" cy="44044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ED6C0625-7B1F-401C-8A71-F4085B181747}"/>
              </a:ext>
            </a:extLst>
          </p:cNvPr>
          <p:cNvCxnSpPr>
            <a:cxnSpLocks/>
          </p:cNvCxnSpPr>
          <p:nvPr/>
        </p:nvCxnSpPr>
        <p:spPr>
          <a:xfrm>
            <a:off x="12080305" y="2504099"/>
            <a:ext cx="0" cy="3798538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ector reto 26">
            <a:extLst>
              <a:ext uri="{FF2B5EF4-FFF2-40B4-BE49-F238E27FC236}">
                <a16:creationId xmlns:a16="http://schemas.microsoft.com/office/drawing/2014/main" id="{19EA1B6F-F5FB-4AC0-AA22-5FCF635F018B}"/>
              </a:ext>
            </a:extLst>
          </p:cNvPr>
          <p:cNvCxnSpPr>
            <a:cxnSpLocks/>
          </p:cNvCxnSpPr>
          <p:nvPr/>
        </p:nvCxnSpPr>
        <p:spPr>
          <a:xfrm flipH="1">
            <a:off x="4703414" y="2946182"/>
            <a:ext cx="34315" cy="3365227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to 27">
            <a:extLst>
              <a:ext uri="{FF2B5EF4-FFF2-40B4-BE49-F238E27FC236}">
                <a16:creationId xmlns:a16="http://schemas.microsoft.com/office/drawing/2014/main" id="{81A6DD75-15B6-4C73-9AC1-27B1618C5A7E}"/>
              </a:ext>
            </a:extLst>
          </p:cNvPr>
          <p:cNvCxnSpPr>
            <a:cxnSpLocks/>
          </p:cNvCxnSpPr>
          <p:nvPr/>
        </p:nvCxnSpPr>
        <p:spPr>
          <a:xfrm flipH="1">
            <a:off x="6530141" y="2915388"/>
            <a:ext cx="43358" cy="3396021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ector reto 28">
            <a:extLst>
              <a:ext uri="{FF2B5EF4-FFF2-40B4-BE49-F238E27FC236}">
                <a16:creationId xmlns:a16="http://schemas.microsoft.com/office/drawing/2014/main" id="{C9BF47ED-6DA1-4AF0-A0AE-B9ED96DAB974}"/>
              </a:ext>
            </a:extLst>
          </p:cNvPr>
          <p:cNvCxnSpPr>
            <a:cxnSpLocks/>
          </p:cNvCxnSpPr>
          <p:nvPr/>
        </p:nvCxnSpPr>
        <p:spPr>
          <a:xfrm flipH="1">
            <a:off x="8382261" y="2914356"/>
            <a:ext cx="33489" cy="3403678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to 29">
            <a:extLst>
              <a:ext uri="{FF2B5EF4-FFF2-40B4-BE49-F238E27FC236}">
                <a16:creationId xmlns:a16="http://schemas.microsoft.com/office/drawing/2014/main" id="{9D33BEF0-CCBA-4293-AEFF-B570DD822B14}"/>
              </a:ext>
            </a:extLst>
          </p:cNvPr>
          <p:cNvCxnSpPr>
            <a:cxnSpLocks/>
          </p:cNvCxnSpPr>
          <p:nvPr/>
        </p:nvCxnSpPr>
        <p:spPr>
          <a:xfrm flipH="1">
            <a:off x="10177678" y="2946182"/>
            <a:ext cx="66764" cy="337185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27AFBCBF-DF77-47D2-95C0-DA44AE730353}"/>
              </a:ext>
            </a:extLst>
          </p:cNvPr>
          <p:cNvSpPr txBox="1"/>
          <p:nvPr/>
        </p:nvSpPr>
        <p:spPr>
          <a:xfrm flipH="1">
            <a:off x="4673660" y="4028836"/>
            <a:ext cx="18986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em Data Science e </a:t>
            </a:r>
            <a:r>
              <a:rPr lang="pt-BR" sz="1200" dirty="0" err="1"/>
              <a:t>Analytics</a:t>
            </a:r>
            <a:r>
              <a:rPr lang="pt-BR" sz="1200" dirty="0"/>
              <a:t> - USP</a:t>
            </a:r>
            <a:endParaRPr lang="pt-BR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3D27070-17BE-485D-A435-55FB868FB5DD}"/>
              </a:ext>
            </a:extLst>
          </p:cNvPr>
          <p:cNvSpPr txBox="1"/>
          <p:nvPr/>
        </p:nvSpPr>
        <p:spPr>
          <a:xfrm flipH="1">
            <a:off x="6484873" y="5193073"/>
            <a:ext cx="19021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Planejamento de Casamento</a:t>
            </a:r>
            <a:endParaRPr lang="pt-BR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979F9870-8EDD-496E-8E5C-D0EE7B372EEC}"/>
              </a:ext>
            </a:extLst>
          </p:cNvPr>
          <p:cNvSpPr txBox="1"/>
          <p:nvPr/>
        </p:nvSpPr>
        <p:spPr>
          <a:xfrm flipH="1">
            <a:off x="6484873" y="5709204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Viajar para o exterior</a:t>
            </a:r>
            <a:endParaRPr lang="pt-BR" dirty="0"/>
          </a:p>
        </p:txBody>
      </p:sp>
      <p:sp>
        <p:nvSpPr>
          <p:cNvPr id="38" name="CaixaDeTexto 37">
            <a:extLst>
              <a:ext uri="{FF2B5EF4-FFF2-40B4-BE49-F238E27FC236}">
                <a16:creationId xmlns:a16="http://schemas.microsoft.com/office/drawing/2014/main" id="{927C69F4-4979-4C71-B6EA-36D27D664F3E}"/>
              </a:ext>
            </a:extLst>
          </p:cNvPr>
          <p:cNvSpPr txBox="1"/>
          <p:nvPr/>
        </p:nvSpPr>
        <p:spPr>
          <a:xfrm flipH="1">
            <a:off x="4673661" y="5709204"/>
            <a:ext cx="186703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Planej. de Casa própria</a:t>
            </a:r>
            <a:endParaRPr lang="pt-BR" dirty="0"/>
          </a:p>
        </p:txBody>
      </p:sp>
      <p:sp>
        <p:nvSpPr>
          <p:cNvPr id="39" name="CaixaDeTexto 38">
            <a:extLst>
              <a:ext uri="{FF2B5EF4-FFF2-40B4-BE49-F238E27FC236}">
                <a16:creationId xmlns:a16="http://schemas.microsoft.com/office/drawing/2014/main" id="{D98036D9-D8E4-4192-8210-6F8BCD8E06C9}"/>
              </a:ext>
            </a:extLst>
          </p:cNvPr>
          <p:cNvSpPr txBox="1"/>
          <p:nvPr/>
        </p:nvSpPr>
        <p:spPr>
          <a:xfrm flipH="1">
            <a:off x="2861115" y="5196236"/>
            <a:ext cx="18455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Habilitação e carro </a:t>
            </a:r>
            <a:endParaRPr lang="pt-BR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FDBE3980-DBEC-418F-9A4C-C75A4E19F8E8}"/>
              </a:ext>
            </a:extLst>
          </p:cNvPr>
          <p:cNvSpPr txBox="1"/>
          <p:nvPr/>
        </p:nvSpPr>
        <p:spPr>
          <a:xfrm flipH="1">
            <a:off x="2861115" y="2922905"/>
            <a:ext cx="18455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 e 4 meses </a:t>
            </a:r>
            <a:r>
              <a:rPr lang="pt-BR" sz="1200" dirty="0"/>
              <a:t>– Digitalização Finanças </a:t>
            </a:r>
            <a:endParaRPr lang="pt-BR" dirty="0"/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0898EBA1-58F6-47BF-88B0-094E3E6A2F6B}"/>
              </a:ext>
            </a:extLst>
          </p:cNvPr>
          <p:cNvSpPr txBox="1"/>
          <p:nvPr/>
        </p:nvSpPr>
        <p:spPr>
          <a:xfrm flipH="1">
            <a:off x="4698921" y="2922905"/>
            <a:ext cx="202448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2 anos e 1 mês – Digitalização Finanças</a:t>
            </a:r>
            <a:endParaRPr lang="pt-BR" sz="1600" dirty="0"/>
          </a:p>
        </p:txBody>
      </p:sp>
      <p:sp>
        <p:nvSpPr>
          <p:cNvPr id="42" name="CaixaDeTexto 41">
            <a:extLst>
              <a:ext uri="{FF2B5EF4-FFF2-40B4-BE49-F238E27FC236}">
                <a16:creationId xmlns:a16="http://schemas.microsoft.com/office/drawing/2014/main" id="{F96C51CB-284B-4B6F-ADF7-181DBCB589F8}"/>
              </a:ext>
            </a:extLst>
          </p:cNvPr>
          <p:cNvSpPr txBox="1"/>
          <p:nvPr/>
        </p:nvSpPr>
        <p:spPr>
          <a:xfrm flipH="1">
            <a:off x="4696893" y="3377317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5 meses – Custos Finanças</a:t>
            </a:r>
            <a:endParaRPr lang="pt-BR" sz="1600" dirty="0"/>
          </a:p>
        </p:txBody>
      </p:sp>
      <p:sp>
        <p:nvSpPr>
          <p:cNvPr id="43" name="CaixaDeTexto 42">
            <a:extLst>
              <a:ext uri="{FF2B5EF4-FFF2-40B4-BE49-F238E27FC236}">
                <a16:creationId xmlns:a16="http://schemas.microsoft.com/office/drawing/2014/main" id="{FD9E5E74-1229-4AC4-9B08-D2DA724BBB59}"/>
              </a:ext>
            </a:extLst>
          </p:cNvPr>
          <p:cNvSpPr txBox="1"/>
          <p:nvPr/>
        </p:nvSpPr>
        <p:spPr>
          <a:xfrm flipH="1">
            <a:off x="4696893" y="3659051"/>
            <a:ext cx="211321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4 meses – Telemetria</a:t>
            </a:r>
            <a:endParaRPr lang="pt-BR" sz="16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91B8BF31-EFDA-487B-BE85-0579B52FB3C1}"/>
              </a:ext>
            </a:extLst>
          </p:cNvPr>
          <p:cNvSpPr txBox="1"/>
          <p:nvPr/>
        </p:nvSpPr>
        <p:spPr>
          <a:xfrm flipH="1">
            <a:off x="6563190" y="292630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Telemetria</a:t>
            </a:r>
            <a:endParaRPr lang="pt-BR" sz="16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D84A8DB6-0A36-43CA-86FB-A4120A9EF20E}"/>
              </a:ext>
            </a:extLst>
          </p:cNvPr>
          <p:cNvSpPr txBox="1"/>
          <p:nvPr/>
        </p:nvSpPr>
        <p:spPr>
          <a:xfrm flipH="1">
            <a:off x="8374927" y="2926307"/>
            <a:ext cx="18952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de Estruturação de Dados</a:t>
            </a:r>
            <a:endParaRPr lang="pt-BR" sz="16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3487F270-CC17-46B0-9A32-B7DE24BEBFA9}"/>
              </a:ext>
            </a:extLst>
          </p:cNvPr>
          <p:cNvSpPr txBox="1"/>
          <p:nvPr/>
        </p:nvSpPr>
        <p:spPr>
          <a:xfrm flipH="1">
            <a:off x="6571558" y="3377317"/>
            <a:ext cx="18496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 err="1"/>
              <a:t>Analytics</a:t>
            </a:r>
            <a:endParaRPr lang="pt-BR" sz="1600" dirty="0"/>
          </a:p>
        </p:txBody>
      </p:sp>
      <p:sp>
        <p:nvSpPr>
          <p:cNvPr id="47" name="Rectangle 2">
            <a:extLst>
              <a:ext uri="{FF2B5EF4-FFF2-40B4-BE49-F238E27FC236}">
                <a16:creationId xmlns:a16="http://schemas.microsoft.com/office/drawing/2014/main" id="{71264A56-1FBA-4265-8ED3-983DF7CDCF81}"/>
              </a:ext>
            </a:extLst>
          </p:cNvPr>
          <p:cNvSpPr/>
          <p:nvPr/>
        </p:nvSpPr>
        <p:spPr>
          <a:xfrm>
            <a:off x="1061659" y="2411149"/>
            <a:ext cx="1840300" cy="5032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Estágio</a:t>
            </a:r>
          </a:p>
        </p:txBody>
      </p:sp>
      <p:sp>
        <p:nvSpPr>
          <p:cNvPr id="48" name="Rectangle 2">
            <a:extLst>
              <a:ext uri="{FF2B5EF4-FFF2-40B4-BE49-F238E27FC236}">
                <a16:creationId xmlns:a16="http://schemas.microsoft.com/office/drawing/2014/main" id="{DD3F0BB3-D6BE-4B16-867A-412DD7505C72}"/>
              </a:ext>
            </a:extLst>
          </p:cNvPr>
          <p:cNvSpPr/>
          <p:nvPr/>
        </p:nvSpPr>
        <p:spPr>
          <a:xfrm>
            <a:off x="1061659" y="2006351"/>
            <a:ext cx="1840300" cy="50320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2016/2017 </a:t>
            </a:r>
            <a:r>
              <a:rPr lang="en-US" sz="1100" dirty="0"/>
              <a:t>(1 ano)</a:t>
            </a:r>
            <a:endParaRPr lang="en-US" sz="1400" dirty="0"/>
          </a:p>
        </p:txBody>
      </p:sp>
      <p:cxnSp>
        <p:nvCxnSpPr>
          <p:cNvPr id="49" name="Conector reto 48">
            <a:extLst>
              <a:ext uri="{FF2B5EF4-FFF2-40B4-BE49-F238E27FC236}">
                <a16:creationId xmlns:a16="http://schemas.microsoft.com/office/drawing/2014/main" id="{E0EA4E93-96B6-42D9-979B-6C47E1399589}"/>
              </a:ext>
            </a:extLst>
          </p:cNvPr>
          <p:cNvCxnSpPr>
            <a:cxnSpLocks/>
          </p:cNvCxnSpPr>
          <p:nvPr/>
        </p:nvCxnSpPr>
        <p:spPr>
          <a:xfrm flipH="1">
            <a:off x="2865312" y="2946182"/>
            <a:ext cx="36647" cy="3343205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701960F7-96D5-467B-89A2-38A91628CD11}"/>
              </a:ext>
            </a:extLst>
          </p:cNvPr>
          <p:cNvSpPr txBox="1"/>
          <p:nvPr/>
        </p:nvSpPr>
        <p:spPr>
          <a:xfrm flipH="1">
            <a:off x="980930" y="2922905"/>
            <a:ext cx="167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1 ano</a:t>
            </a:r>
            <a:r>
              <a:rPr lang="pt-BR" sz="1200" dirty="0"/>
              <a:t>– Segurança da Informação</a:t>
            </a:r>
            <a:endParaRPr lang="pt-BR" dirty="0"/>
          </a:p>
        </p:txBody>
      </p:sp>
      <p:sp>
        <p:nvSpPr>
          <p:cNvPr id="53" name="CaixaDeTexto 52">
            <a:extLst>
              <a:ext uri="{FF2B5EF4-FFF2-40B4-BE49-F238E27FC236}">
                <a16:creationId xmlns:a16="http://schemas.microsoft.com/office/drawing/2014/main" id="{6677999D-E5DD-4DF4-A6A8-25E516E4B1C1}"/>
              </a:ext>
            </a:extLst>
          </p:cNvPr>
          <p:cNvSpPr txBox="1"/>
          <p:nvPr/>
        </p:nvSpPr>
        <p:spPr>
          <a:xfrm flipH="1">
            <a:off x="980930" y="4028836"/>
            <a:ext cx="2062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em Sistema </a:t>
            </a:r>
          </a:p>
          <a:p>
            <a:r>
              <a:rPr lang="pt-BR" sz="1200" dirty="0"/>
              <a:t>de informação -Unicamp</a:t>
            </a:r>
            <a:endParaRPr lang="pt-BR" dirty="0"/>
          </a:p>
        </p:txBody>
      </p:sp>
      <p:sp>
        <p:nvSpPr>
          <p:cNvPr id="54" name="CaixaDeTexto 53">
            <a:extLst>
              <a:ext uri="{FF2B5EF4-FFF2-40B4-BE49-F238E27FC236}">
                <a16:creationId xmlns:a16="http://schemas.microsoft.com/office/drawing/2014/main" id="{8D94C4D6-20DE-4849-98DB-0E5D5C833742}"/>
              </a:ext>
            </a:extLst>
          </p:cNvPr>
          <p:cNvSpPr txBox="1"/>
          <p:nvPr/>
        </p:nvSpPr>
        <p:spPr>
          <a:xfrm flipH="1">
            <a:off x="980930" y="4561067"/>
            <a:ext cx="2062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 err="1"/>
              <a:t>Grad</a:t>
            </a:r>
            <a:r>
              <a:rPr lang="pt-BR" sz="1200" dirty="0"/>
              <a:t>. Analise e Desenvolvimento de Sistemas-Unicamp</a:t>
            </a:r>
            <a:endParaRPr lang="pt-BR" dirty="0"/>
          </a:p>
        </p:txBody>
      </p:sp>
      <p:sp>
        <p:nvSpPr>
          <p:cNvPr id="55" name="CaixaDeTexto 54">
            <a:extLst>
              <a:ext uri="{FF2B5EF4-FFF2-40B4-BE49-F238E27FC236}">
                <a16:creationId xmlns:a16="http://schemas.microsoft.com/office/drawing/2014/main" id="{0A769B8D-ED2F-40CE-B2B5-3032122880DE}"/>
              </a:ext>
            </a:extLst>
          </p:cNvPr>
          <p:cNvSpPr txBox="1"/>
          <p:nvPr/>
        </p:nvSpPr>
        <p:spPr>
          <a:xfrm flipH="1">
            <a:off x="10175176" y="4028836"/>
            <a:ext cx="19116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MBA no Exterior Liderança / Inovação / Novas Tecnologias</a:t>
            </a:r>
            <a:endParaRPr lang="pt-BR" dirty="0"/>
          </a:p>
        </p:txBody>
      </p:sp>
      <p:cxnSp>
        <p:nvCxnSpPr>
          <p:cNvPr id="56" name="Conector reto 55">
            <a:extLst>
              <a:ext uri="{FF2B5EF4-FFF2-40B4-BE49-F238E27FC236}">
                <a16:creationId xmlns:a16="http://schemas.microsoft.com/office/drawing/2014/main" id="{3D944F9D-E2DD-4927-89CD-6769AA4E3AD7}"/>
              </a:ext>
            </a:extLst>
          </p:cNvPr>
          <p:cNvCxnSpPr>
            <a:cxnSpLocks/>
          </p:cNvCxnSpPr>
          <p:nvPr/>
        </p:nvCxnSpPr>
        <p:spPr>
          <a:xfrm>
            <a:off x="6590282" y="4029412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4FD87B8F-3A98-442E-9FA5-715A5FA4A705}"/>
              </a:ext>
            </a:extLst>
          </p:cNvPr>
          <p:cNvCxnSpPr>
            <a:cxnSpLocks/>
          </p:cNvCxnSpPr>
          <p:nvPr/>
        </p:nvCxnSpPr>
        <p:spPr>
          <a:xfrm>
            <a:off x="6583651" y="2514477"/>
            <a:ext cx="5486365" cy="1"/>
          </a:xfrm>
          <a:prstGeom prst="line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9B5B33E-9F77-43B1-AEAC-8987F033ED77}"/>
              </a:ext>
            </a:extLst>
          </p:cNvPr>
          <p:cNvSpPr txBox="1"/>
          <p:nvPr/>
        </p:nvSpPr>
        <p:spPr>
          <a:xfrm flipH="1">
            <a:off x="980930" y="5196236"/>
            <a:ext cx="18843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Indepência financeira</a:t>
            </a:r>
            <a:endParaRPr lang="pt-BR" dirty="0"/>
          </a:p>
        </p:txBody>
      </p: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7D5F38EE-1DCF-4A9E-BCAA-43296E909B43}"/>
              </a:ext>
            </a:extLst>
          </p:cNvPr>
          <p:cNvSpPr txBox="1"/>
          <p:nvPr/>
        </p:nvSpPr>
        <p:spPr>
          <a:xfrm flipH="1">
            <a:off x="10198407" y="2926307"/>
            <a:ext cx="191160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Áreas que necessitem de Projetos Dados / Automação  / Inovação</a:t>
            </a:r>
            <a:endParaRPr lang="pt-BR" sz="1600" dirty="0"/>
          </a:p>
        </p:txBody>
      </p:sp>
      <p:sp>
        <p:nvSpPr>
          <p:cNvPr id="60" name="CaixaDeTexto 59">
            <a:extLst>
              <a:ext uri="{FF2B5EF4-FFF2-40B4-BE49-F238E27FC236}">
                <a16:creationId xmlns:a16="http://schemas.microsoft.com/office/drawing/2014/main" id="{B3667E43-9C08-4EB0-9197-604826F97427}"/>
              </a:ext>
            </a:extLst>
          </p:cNvPr>
          <p:cNvSpPr txBox="1"/>
          <p:nvPr/>
        </p:nvSpPr>
        <p:spPr>
          <a:xfrm flipH="1">
            <a:off x="10175175" y="5193073"/>
            <a:ext cx="19279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aula na área da Computação / Gestão de Projetos</a:t>
            </a:r>
            <a:endParaRPr lang="pt-BR" sz="1600" dirty="0"/>
          </a:p>
        </p:txBody>
      </p:sp>
      <p:sp>
        <p:nvSpPr>
          <p:cNvPr id="61" name="CaixaDeTexto 60">
            <a:extLst>
              <a:ext uri="{FF2B5EF4-FFF2-40B4-BE49-F238E27FC236}">
                <a16:creationId xmlns:a16="http://schemas.microsoft.com/office/drawing/2014/main" id="{977D36BF-6256-4230-8DFC-655404B4AA0A}"/>
              </a:ext>
            </a:extLst>
          </p:cNvPr>
          <p:cNvSpPr txBox="1"/>
          <p:nvPr/>
        </p:nvSpPr>
        <p:spPr>
          <a:xfrm flipH="1">
            <a:off x="10175175" y="5724593"/>
            <a:ext cx="176547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68AA6FD0-DBEC-4BA9-92BD-882FA47B7134}"/>
              </a:ext>
            </a:extLst>
          </p:cNvPr>
          <p:cNvSpPr txBox="1"/>
          <p:nvPr/>
        </p:nvSpPr>
        <p:spPr>
          <a:xfrm flipH="1">
            <a:off x="8351696" y="5724593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Dar Mentorias</a:t>
            </a:r>
            <a:endParaRPr lang="pt-BR" sz="16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A8AF8638-6335-4C31-94E7-EC9A36A08062}"/>
              </a:ext>
            </a:extLst>
          </p:cNvPr>
          <p:cNvSpPr txBox="1"/>
          <p:nvPr/>
        </p:nvSpPr>
        <p:spPr>
          <a:xfrm flipH="1">
            <a:off x="8351696" y="5195138"/>
            <a:ext cx="1639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Prêmio com pesquisa</a:t>
            </a:r>
            <a:endParaRPr lang="pt-BR" sz="1600" dirty="0"/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97B0131-F108-4011-8091-E9403F8470D6}"/>
              </a:ext>
            </a:extLst>
          </p:cNvPr>
          <p:cNvSpPr txBox="1"/>
          <p:nvPr/>
        </p:nvSpPr>
        <p:spPr>
          <a:xfrm flipH="1">
            <a:off x="4673661" y="6012388"/>
            <a:ext cx="1879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Pular de Para -  quedas</a:t>
            </a:r>
            <a:endParaRPr lang="pt-BR" dirty="0"/>
          </a:p>
        </p:txBody>
      </p:sp>
      <p:sp>
        <p:nvSpPr>
          <p:cNvPr id="65" name="CaixaDeTexto 64">
            <a:extLst>
              <a:ext uri="{FF2B5EF4-FFF2-40B4-BE49-F238E27FC236}">
                <a16:creationId xmlns:a16="http://schemas.microsoft.com/office/drawing/2014/main" id="{EED149B9-5A45-4C73-86DB-75FE98D14DB9}"/>
              </a:ext>
            </a:extLst>
          </p:cNvPr>
          <p:cNvSpPr txBox="1"/>
          <p:nvPr/>
        </p:nvSpPr>
        <p:spPr>
          <a:xfrm flipH="1">
            <a:off x="6484873" y="6012388"/>
            <a:ext cx="19568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Aula Violão e Teatro</a:t>
            </a:r>
            <a:endParaRPr lang="pt-BR" dirty="0"/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6EC22DF-4934-455D-9729-4E858D38BA8A}"/>
              </a:ext>
            </a:extLst>
          </p:cNvPr>
          <p:cNvSpPr txBox="1"/>
          <p:nvPr/>
        </p:nvSpPr>
        <p:spPr>
          <a:xfrm flipH="1">
            <a:off x="4673732" y="5196236"/>
            <a:ext cx="205391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Mudar de área (assunto)</a:t>
            </a:r>
            <a:endParaRPr lang="pt-BR" dirty="0"/>
          </a:p>
        </p:txBody>
      </p:sp>
      <p:sp>
        <p:nvSpPr>
          <p:cNvPr id="70" name="CaixaDeTexto 69">
            <a:extLst>
              <a:ext uri="{FF2B5EF4-FFF2-40B4-BE49-F238E27FC236}">
                <a16:creationId xmlns:a16="http://schemas.microsoft.com/office/drawing/2014/main" id="{50635B5C-B9F7-4F96-907F-9467EB2603E0}"/>
              </a:ext>
            </a:extLst>
          </p:cNvPr>
          <p:cNvSpPr txBox="1"/>
          <p:nvPr/>
        </p:nvSpPr>
        <p:spPr>
          <a:xfrm flipH="1">
            <a:off x="2861115" y="4028836"/>
            <a:ext cx="184554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Certificação Modelagem Multidimensional – Cubo </a:t>
            </a:r>
            <a:r>
              <a:rPr lang="pt-BR" sz="1100" dirty="0" err="1"/>
              <a:t>Olap</a:t>
            </a:r>
            <a:endParaRPr lang="pt-BR" dirty="0"/>
          </a:p>
        </p:txBody>
      </p:sp>
      <p:sp>
        <p:nvSpPr>
          <p:cNvPr id="72" name="Fluxograma: Mesclar 71">
            <a:extLst>
              <a:ext uri="{FF2B5EF4-FFF2-40B4-BE49-F238E27FC236}">
                <a16:creationId xmlns:a16="http://schemas.microsoft.com/office/drawing/2014/main" id="{B73ABA26-4153-485D-BBCD-DE2AE89519A7}"/>
              </a:ext>
            </a:extLst>
          </p:cNvPr>
          <p:cNvSpPr/>
          <p:nvPr/>
        </p:nvSpPr>
        <p:spPr>
          <a:xfrm>
            <a:off x="6030646" y="1411271"/>
            <a:ext cx="1066263" cy="619144"/>
          </a:xfrm>
          <a:prstGeom prst="flowChartMerg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4" name="Elipse 73">
            <a:extLst>
              <a:ext uri="{FF2B5EF4-FFF2-40B4-BE49-F238E27FC236}">
                <a16:creationId xmlns:a16="http://schemas.microsoft.com/office/drawing/2014/main" id="{BB84F613-01FE-4D78-B1C0-D8C94C4FA83A}"/>
              </a:ext>
            </a:extLst>
          </p:cNvPr>
          <p:cNvSpPr/>
          <p:nvPr/>
        </p:nvSpPr>
        <p:spPr>
          <a:xfrm>
            <a:off x="1061659" y="196909"/>
            <a:ext cx="1986014" cy="107802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dirty="0"/>
              <a:t>Plano de Evolução </a:t>
            </a:r>
            <a:r>
              <a:rPr lang="pt-BR" sz="1600" u="sng" dirty="0"/>
              <a:t>Profissional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8CD45CE-8EF0-4389-B404-04A241AFB3C5}"/>
              </a:ext>
            </a:extLst>
          </p:cNvPr>
          <p:cNvSpPr/>
          <p:nvPr/>
        </p:nvSpPr>
        <p:spPr>
          <a:xfrm>
            <a:off x="3167271" y="64979"/>
            <a:ext cx="8876242" cy="13052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CA1C434-5FC0-4011-BA23-AE8AFC43A6C4}"/>
              </a:ext>
            </a:extLst>
          </p:cNvPr>
          <p:cNvSpPr txBox="1"/>
          <p:nvPr/>
        </p:nvSpPr>
        <p:spPr>
          <a:xfrm>
            <a:off x="3167271" y="37685"/>
            <a:ext cx="2991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Curto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Estruturar informações de valores para a </a:t>
            </a:r>
            <a:r>
              <a:rPr lang="pt-BR" sz="1400" dirty="0" err="1"/>
              <a:t>Supt</a:t>
            </a:r>
            <a:endParaRPr lang="pt-BR" sz="1400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Apoio e Desenvolvimento de Sistemas de tomada de decisão (cubo)</a:t>
            </a:r>
          </a:p>
        </p:txBody>
      </p:sp>
      <p:sp>
        <p:nvSpPr>
          <p:cNvPr id="76" name="CaixaDeTexto 75">
            <a:extLst>
              <a:ext uri="{FF2B5EF4-FFF2-40B4-BE49-F238E27FC236}">
                <a16:creationId xmlns:a16="http://schemas.microsoft.com/office/drawing/2014/main" id="{A4E8B4E0-EDEC-4EA4-9C4F-71E42532A1B0}"/>
              </a:ext>
            </a:extLst>
          </p:cNvPr>
          <p:cNvSpPr txBox="1"/>
          <p:nvPr/>
        </p:nvSpPr>
        <p:spPr>
          <a:xfrm>
            <a:off x="6000457" y="48696"/>
            <a:ext cx="2991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Médio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Implementação de documentação para a produção de projetos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Estruturar projetos para Cloud</a:t>
            </a:r>
          </a:p>
        </p:txBody>
      </p:sp>
      <p:sp>
        <p:nvSpPr>
          <p:cNvPr id="77" name="CaixaDeTexto 76">
            <a:extLst>
              <a:ext uri="{FF2B5EF4-FFF2-40B4-BE49-F238E27FC236}">
                <a16:creationId xmlns:a16="http://schemas.microsoft.com/office/drawing/2014/main" id="{958546D3-34B4-4585-A6B8-77D31CBCDDBB}"/>
              </a:ext>
            </a:extLst>
          </p:cNvPr>
          <p:cNvSpPr txBox="1"/>
          <p:nvPr/>
        </p:nvSpPr>
        <p:spPr>
          <a:xfrm>
            <a:off x="8933180" y="7619"/>
            <a:ext cx="32588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u="sng" dirty="0"/>
              <a:t>Longo Prazo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Implementação de modelo integrado de informação na Cloud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pt-BR" sz="1400" dirty="0"/>
              <a:t>Ampliação da Cultura de Data Drive pelas comunidades</a:t>
            </a:r>
          </a:p>
        </p:txBody>
      </p:sp>
      <p:sp>
        <p:nvSpPr>
          <p:cNvPr id="67" name="Retângulo 66">
            <a:extLst>
              <a:ext uri="{FF2B5EF4-FFF2-40B4-BE49-F238E27FC236}">
                <a16:creationId xmlns:a16="http://schemas.microsoft.com/office/drawing/2014/main" id="{4DB0EEEF-68BF-F877-DD51-FB6F0CC6F731}"/>
              </a:ext>
            </a:extLst>
          </p:cNvPr>
          <p:cNvSpPr/>
          <p:nvPr/>
        </p:nvSpPr>
        <p:spPr>
          <a:xfrm>
            <a:off x="1052571" y="2919805"/>
            <a:ext cx="5483154" cy="3369582"/>
          </a:xfrm>
          <a:prstGeom prst="rect">
            <a:avLst/>
          </a:prstGeom>
          <a:solidFill>
            <a:schemeClr val="bg1">
              <a:lumMod val="50000"/>
              <a:lumOff val="50000"/>
              <a:alpha val="59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8" name="CaixaDeTexto 67">
            <a:extLst>
              <a:ext uri="{FF2B5EF4-FFF2-40B4-BE49-F238E27FC236}">
                <a16:creationId xmlns:a16="http://schemas.microsoft.com/office/drawing/2014/main" id="{BB281EA9-C750-BA77-C1FE-C96FAB82F96D}"/>
              </a:ext>
            </a:extLst>
          </p:cNvPr>
          <p:cNvSpPr txBox="1"/>
          <p:nvPr/>
        </p:nvSpPr>
        <p:spPr>
          <a:xfrm flipH="1">
            <a:off x="6518902" y="4028836"/>
            <a:ext cx="19062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Certificação AWS </a:t>
            </a:r>
            <a:r>
              <a:rPr lang="pt-BR" sz="1200" dirty="0" err="1"/>
              <a:t>Practice</a:t>
            </a:r>
            <a:endParaRPr lang="pt-BR" sz="1200" dirty="0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8A0D4E6E-91ED-1789-463E-C6864B51C6A2}"/>
              </a:ext>
            </a:extLst>
          </p:cNvPr>
          <p:cNvSpPr txBox="1"/>
          <p:nvPr/>
        </p:nvSpPr>
        <p:spPr>
          <a:xfrm flipH="1">
            <a:off x="6568949" y="4561067"/>
            <a:ext cx="20617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Inicio Projeto Mestrado - USP</a:t>
            </a:r>
            <a:endParaRPr lang="pt-BR" dirty="0"/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02EED88C-1AAC-B399-6B43-FBBD2A0E0E3C}"/>
              </a:ext>
            </a:extLst>
          </p:cNvPr>
          <p:cNvSpPr txBox="1"/>
          <p:nvPr/>
        </p:nvSpPr>
        <p:spPr>
          <a:xfrm flipH="1">
            <a:off x="8351696" y="4028836"/>
            <a:ext cx="16714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/>
              <a:t>Gestão de Pessoas / Liderança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16473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 animBg="1"/>
      <p:bldP spid="5" grpId="0"/>
      <p:bldP spid="76" grpId="0"/>
      <p:bldP spid="77" grpId="0"/>
      <p:bldP spid="67" grpId="0" animBg="1"/>
      <p:bldP spid="68" grpId="0"/>
      <p:bldP spid="69" grpId="0"/>
      <p:bldP spid="71" grpId="0"/>
    </p:bldLst>
  </p:timing>
</p:sld>
</file>

<file path=ppt/theme/theme1.xml><?xml version="1.0" encoding="utf-8"?>
<a:theme xmlns:a="http://schemas.openxmlformats.org/drawingml/2006/main" name="RetrospectVTI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Sagona Extra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Sagona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427</TotalTime>
  <Words>730</Words>
  <Application>Microsoft Office PowerPoint</Application>
  <PresentationFormat>Widescreen</PresentationFormat>
  <Paragraphs>177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Calibri</vt:lpstr>
      <vt:lpstr>Sagona Book</vt:lpstr>
      <vt:lpstr>Sagona ExtraLight</vt:lpstr>
      <vt:lpstr>Wingdings</vt:lpstr>
      <vt:lpstr>RetrospectVTI</vt:lpstr>
      <vt:lpstr>Carreira – Amanda Oliveira</vt:lpstr>
      <vt:lpstr>Apresentação do PowerPoint</vt:lpstr>
      <vt:lpstr>Jornada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Amanda Oliveira</dc:creator>
  <cp:lastModifiedBy>Amanda Oliveira</cp:lastModifiedBy>
  <cp:revision>204</cp:revision>
  <dcterms:created xsi:type="dcterms:W3CDTF">2021-11-03T13:22:23Z</dcterms:created>
  <dcterms:modified xsi:type="dcterms:W3CDTF">2022-05-30T18:26:41Z</dcterms:modified>
</cp:coreProperties>
</file>