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9" r:id="rId2"/>
    <p:sldId id="256" r:id="rId3"/>
    <p:sldId id="257" r:id="rId4"/>
    <p:sldId id="258" r:id="rId5"/>
    <p:sldId id="264" r:id="rId6"/>
    <p:sldId id="271" r:id="rId7"/>
    <p:sldId id="267" r:id="rId8"/>
    <p:sldId id="272" r:id="rId9"/>
    <p:sldId id="273" r:id="rId10"/>
    <p:sldId id="274" r:id="rId11"/>
    <p:sldId id="268" r:id="rId12"/>
    <p:sldId id="277" r:id="rId13"/>
    <p:sldId id="278" r:id="rId14"/>
    <p:sldId id="280" r:id="rId15"/>
    <p:sldId id="279" r:id="rId16"/>
    <p:sldId id="282" r:id="rId17"/>
    <p:sldId id="281" r:id="rId18"/>
    <p:sldId id="269" r:id="rId19"/>
    <p:sldId id="283" r:id="rId20"/>
    <p:sldId id="284" r:id="rId21"/>
    <p:sldId id="286" r:id="rId22"/>
    <p:sldId id="285" r:id="rId23"/>
    <p:sldId id="276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6300"/>
    <a:srgbClr val="FF90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60"/>
  </p:normalViewPr>
  <p:slideViewPr>
    <p:cSldViewPr snapToGrid="0">
      <p:cViewPr>
        <p:scale>
          <a:sx n="110" d="100"/>
          <a:sy n="110" d="100"/>
        </p:scale>
        <p:origin x="2184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F1C359-62FB-4A2D-A397-6D6D02C5F83F}" type="datetimeFigureOut">
              <a:rPr lang="pt-BR" smtClean="0"/>
              <a:t>11/04/2025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83A727-E3D3-40F8-ABC4-E947B3F66C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1839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83A727-E3D3-40F8-ABC4-E947B3F66C93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7222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D7FA6C-A53A-23EF-DD90-B4785DE890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43F3CB-2BCF-0DD5-AEBF-447F5C75F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405A91-FDDC-12D8-0C88-FB37B3727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F634E-3854-4410-B30C-49C1408B6F56}" type="datetimeFigureOut">
              <a:rPr lang="pt-BR" smtClean="0"/>
              <a:t>11/04/2025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787B14-B6E2-90EE-CC08-F7D0CE1B6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38C647-AEAC-3212-83DB-72A7AAD03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A57B0-C5B9-4583-BE5F-9E18FC7BC0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28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960637-14D3-96D7-8DDD-A4A19B4D2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05EB517-16CC-642D-A1F0-E86CA56BD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8C7945-439E-42BA-93AF-CEA67938C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F634E-3854-4410-B30C-49C1408B6F56}" type="datetimeFigureOut">
              <a:rPr lang="pt-BR" smtClean="0"/>
              <a:t>11/04/2025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E85F59-364C-44A3-5E94-3F9AB87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AE9146-1453-20F5-1778-A70CDD20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A57B0-C5B9-4583-BE5F-9E18FC7BC0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1545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FF7DC96-00C7-AFDC-4BDF-4AAA998925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3E7DB73-6852-A1E6-B032-D5FB48E47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46AE67-8D3A-EB8E-2054-3C33CD1FB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F634E-3854-4410-B30C-49C1408B6F56}" type="datetimeFigureOut">
              <a:rPr lang="pt-BR" smtClean="0"/>
              <a:t>11/04/2025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F91E76-710D-753B-4494-6CEA76F79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AFC825-2194-882C-0639-5EE54E348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A57B0-C5B9-4583-BE5F-9E18FC7BC0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1277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768B78-B7C0-351A-26FB-EE511B31F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EF83FF-32B6-82BA-A6A9-5DCFA1F60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068381-597E-D7F6-93AE-9AA2BED7A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F634E-3854-4410-B30C-49C1408B6F56}" type="datetimeFigureOut">
              <a:rPr lang="pt-BR" smtClean="0"/>
              <a:t>11/04/2025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16D554-850F-09E6-94EE-F3C032349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CAEF4D-E185-D418-1C12-98A11A3F0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A57B0-C5B9-4583-BE5F-9E18FC7BC0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722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BBC5E1-7F98-A2D7-3790-0E5CE6E87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AB38CF-E336-C0F9-B066-C11B46FA3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75F0EC-D48C-7A90-C5B8-C9427F970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F634E-3854-4410-B30C-49C1408B6F56}" type="datetimeFigureOut">
              <a:rPr lang="pt-BR" smtClean="0"/>
              <a:t>11/04/2025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BA6E34-CAC7-32B1-75B0-3B0B71EC3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FB292D-61C2-AB9E-F759-F85704ABF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A57B0-C5B9-4583-BE5F-9E18FC7BC0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4581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BEBA2B-22D9-F92C-1EE6-9A5B17D61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D78D62-4D28-0D39-3E1C-0FA692497A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722E96-B205-48B3-8F05-11E5CEC24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C154A5A-CC9F-D943-3FDC-DBE14D5F5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F634E-3854-4410-B30C-49C1408B6F56}" type="datetimeFigureOut">
              <a:rPr lang="pt-BR" smtClean="0"/>
              <a:t>11/04/2025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6868A1E-6D19-3673-61DB-FF4C83C2A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307723A-E231-DEDA-AD08-52173F393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A57B0-C5B9-4583-BE5F-9E18FC7BC0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1823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AD7169-ED45-465A-5D0D-19527A21E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811DD96-1B52-EC54-7201-97F532548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3DEE2F8-FFAD-309E-2AE7-CD4DF3264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F77E8B7-EE2A-7D19-57E3-FEE13664E3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E235682-DBFF-AF2D-86C3-71F0D4EF37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300542C-C9A3-93CB-2D73-576429587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F634E-3854-4410-B30C-49C1408B6F56}" type="datetimeFigureOut">
              <a:rPr lang="pt-BR" smtClean="0"/>
              <a:t>11/04/2025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4A44A08-2C22-C8D7-9BD1-98A7FB24D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7339667-72A5-EEAF-15D5-6182CD873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A57B0-C5B9-4583-BE5F-9E18FC7BC0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9573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B8679C-354C-6278-BE5A-C932F860E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6AF9475-FAED-D749-59A3-08C64C7B3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F634E-3854-4410-B30C-49C1408B6F56}" type="datetimeFigureOut">
              <a:rPr lang="pt-BR" smtClean="0"/>
              <a:t>11/04/2025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FCF2781-A79E-428C-AF03-175F8626E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6B14FC-6C4E-11E3-C0D2-734D82765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A57B0-C5B9-4583-BE5F-9E18FC7BC0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8261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D3F23ED-5FB3-4C06-7BF8-8CDB2E00F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F634E-3854-4410-B30C-49C1408B6F56}" type="datetimeFigureOut">
              <a:rPr lang="pt-BR" smtClean="0"/>
              <a:t>11/04/2025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62C33B2-8546-5D5E-48D3-B97937378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2EF8CA3-1D9A-66DB-9D50-AFE26E7CB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A57B0-C5B9-4583-BE5F-9E18FC7BC0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6147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200479-4513-D561-D924-4FAE7B2F4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0890A2-916A-E8AB-4B40-658457CED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B16D1B8-3CDA-7BAC-2A6B-E186B6A19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98D687D-1E72-B72F-CA65-4235D7EC6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F634E-3854-4410-B30C-49C1408B6F56}" type="datetimeFigureOut">
              <a:rPr lang="pt-BR" smtClean="0"/>
              <a:t>11/04/2025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233E1E5-EADC-4A4A-58FA-32A0C46CF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EE4833-BE2D-DC98-12F7-BFED65C0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A57B0-C5B9-4583-BE5F-9E18FC7BC0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7104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38272F-80D6-BE77-96BE-70B46C7D4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EF318C2-20BE-120B-FFC7-BB0ACEDA5B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00CDE50-2428-AE27-4CE4-B7EDE05C1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2EA99AA-3565-B0B6-7540-72E430F64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F634E-3854-4410-B30C-49C1408B6F56}" type="datetimeFigureOut">
              <a:rPr lang="pt-BR" smtClean="0"/>
              <a:t>11/04/2025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D2686AB-838C-B7C6-B6D7-2F5DE4067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A443AE3-BF7D-6BEE-F53A-3B624BED3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A57B0-C5B9-4583-BE5F-9E18FC7BC0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0672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59F8B89-75E0-FD06-4C76-CE57761E8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038B68-5C04-F1E0-BE37-5F6B7EE67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452BAF-B32A-5995-916B-91355BD00C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F634E-3854-4410-B30C-49C1408B6F56}" type="datetimeFigureOut">
              <a:rPr lang="pt-BR" smtClean="0"/>
              <a:t>11/04/2025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9C2CCA-30B8-9341-17BF-932550BAAB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F70E8C-B66F-BA7E-EA72-892C79ACA6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A57B0-C5B9-4583-BE5F-9E18FC7BC0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430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sv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F381DB1-1C9F-8A9F-979F-66EF1CBD8F4A}"/>
              </a:ext>
            </a:extLst>
          </p:cNvPr>
          <p:cNvSpPr/>
          <p:nvPr/>
        </p:nvSpPr>
        <p:spPr>
          <a:xfrm>
            <a:off x="-17931" y="-8965"/>
            <a:ext cx="6223047" cy="69297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1225EB4E-C954-4640-66E3-7A4C8FCDF010}"/>
              </a:ext>
            </a:extLst>
          </p:cNvPr>
          <p:cNvSpPr/>
          <p:nvPr/>
        </p:nvSpPr>
        <p:spPr>
          <a:xfrm rot="19117592">
            <a:off x="5493705" y="2358023"/>
            <a:ext cx="1114942" cy="113737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F4747F9-562E-1616-8034-6949200BA1D8}"/>
              </a:ext>
            </a:extLst>
          </p:cNvPr>
          <p:cNvSpPr/>
          <p:nvPr/>
        </p:nvSpPr>
        <p:spPr>
          <a:xfrm rot="20035434">
            <a:off x="5646105" y="2510423"/>
            <a:ext cx="1114942" cy="113737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0DBDE3A-CA89-BB66-698D-13BC556867C3}"/>
              </a:ext>
            </a:extLst>
          </p:cNvPr>
          <p:cNvSpPr txBox="1"/>
          <p:nvPr/>
        </p:nvSpPr>
        <p:spPr>
          <a:xfrm>
            <a:off x="4848368" y="3765124"/>
            <a:ext cx="2997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Atuação</a:t>
            </a:r>
            <a:r>
              <a:rPr lang="pt-BR" sz="2800" b="1" dirty="0"/>
              <a:t> Prioritária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8BCC096A-0062-3C10-14C4-0595375FC890}"/>
              </a:ext>
            </a:extLst>
          </p:cNvPr>
          <p:cNvGrpSpPr/>
          <p:nvPr/>
        </p:nvGrpSpPr>
        <p:grpSpPr>
          <a:xfrm>
            <a:off x="5746375" y="2492650"/>
            <a:ext cx="914400" cy="1030479"/>
            <a:chOff x="4105829" y="2492650"/>
            <a:chExt cx="914400" cy="1030479"/>
          </a:xfrm>
        </p:grpSpPr>
        <p:pic>
          <p:nvPicPr>
            <p:cNvPr id="7" name="Gráfico 6" descr="Discurso">
              <a:extLst>
                <a:ext uri="{FF2B5EF4-FFF2-40B4-BE49-F238E27FC236}">
                  <a16:creationId xmlns:a16="http://schemas.microsoft.com/office/drawing/2014/main" id="{64DF97AF-88DE-17A7-5ACC-6E21CB2BC9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05829" y="2672485"/>
              <a:ext cx="914400" cy="850644"/>
            </a:xfrm>
            <a:prstGeom prst="rect">
              <a:avLst/>
            </a:prstGeom>
          </p:spPr>
        </p:pic>
        <p:pic>
          <p:nvPicPr>
            <p:cNvPr id="8" name="Picture 2" descr="Ponto de exclamação - Ícones Interface do usuário e gestos">
              <a:extLst>
                <a:ext uri="{FF2B5EF4-FFF2-40B4-BE49-F238E27FC236}">
                  <a16:creationId xmlns:a16="http://schemas.microsoft.com/office/drawing/2014/main" id="{44037DEC-3921-DD00-9DC2-A007AEED8C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9618" y="2492650"/>
              <a:ext cx="757017" cy="7570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823AECD1-3FB7-65CE-9A10-F4B355ED4AAF}"/>
                </a:ext>
              </a:extLst>
            </p:cNvPr>
            <p:cNvSpPr txBox="1"/>
            <p:nvPr/>
          </p:nvSpPr>
          <p:spPr>
            <a:xfrm>
              <a:off x="4168864" y="2686492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3807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7F897D-FC2E-4237-F09C-0A33F7946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luxograma: Exibir 56">
            <a:extLst>
              <a:ext uri="{FF2B5EF4-FFF2-40B4-BE49-F238E27FC236}">
                <a16:creationId xmlns:a16="http://schemas.microsoft.com/office/drawing/2014/main" id="{C084CBFF-8BAA-76FE-E32F-54E5DB0A656A}"/>
              </a:ext>
            </a:extLst>
          </p:cNvPr>
          <p:cNvSpPr/>
          <p:nvPr/>
        </p:nvSpPr>
        <p:spPr>
          <a:xfrm>
            <a:off x="-1059116" y="1691930"/>
            <a:ext cx="5016137" cy="4305136"/>
          </a:xfrm>
          <a:prstGeom prst="flowChartDispla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32EFE11-896C-6F28-ED0C-BE2C6F855FB6}"/>
              </a:ext>
            </a:extLst>
          </p:cNvPr>
          <p:cNvSpPr txBox="1"/>
          <p:nvPr/>
        </p:nvSpPr>
        <p:spPr>
          <a:xfrm>
            <a:off x="188258" y="477379"/>
            <a:ext cx="102042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Governança de Atuações Prioritárias | </a:t>
            </a:r>
            <a:r>
              <a:rPr lang="pt-BR" sz="1600" dirty="0"/>
              <a:t>Solicitação de demandas e/ou Estratégia de atuação prioritária</a:t>
            </a:r>
            <a:endParaRPr lang="pt-BR" sz="2400" dirty="0"/>
          </a:p>
          <a:p>
            <a:endParaRPr lang="pt-BR" sz="24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7017E6F-8410-066A-2CF6-3DD802824AD5}"/>
              </a:ext>
            </a:extLst>
          </p:cNvPr>
          <p:cNvSpPr txBox="1"/>
          <p:nvPr/>
        </p:nvSpPr>
        <p:spPr>
          <a:xfrm>
            <a:off x="188258" y="208438"/>
            <a:ext cx="1713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/>
              <a:t>Gestão de Ofertas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AFA00A6D-C0EC-D799-54C4-E83B51089120}"/>
              </a:ext>
            </a:extLst>
          </p:cNvPr>
          <p:cNvGrpSpPr/>
          <p:nvPr/>
        </p:nvGrpSpPr>
        <p:grpSpPr>
          <a:xfrm>
            <a:off x="10963829" y="-4522"/>
            <a:ext cx="914400" cy="936852"/>
            <a:chOff x="4105829" y="2492650"/>
            <a:chExt cx="914400" cy="936852"/>
          </a:xfrm>
        </p:grpSpPr>
        <p:pic>
          <p:nvPicPr>
            <p:cNvPr id="10" name="Gráfico 9" descr="Discurso">
              <a:extLst>
                <a:ext uri="{FF2B5EF4-FFF2-40B4-BE49-F238E27FC236}">
                  <a16:creationId xmlns:a16="http://schemas.microsoft.com/office/drawing/2014/main" id="{E181FCB5-979D-1E06-A289-ED4D4BF56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05829" y="2672485"/>
              <a:ext cx="914400" cy="757017"/>
            </a:xfrm>
            <a:prstGeom prst="rect">
              <a:avLst/>
            </a:prstGeom>
          </p:spPr>
        </p:pic>
        <p:pic>
          <p:nvPicPr>
            <p:cNvPr id="11" name="Picture 2" descr="Ponto de exclamação - Ícones Interface do usuário e gestos">
              <a:extLst>
                <a:ext uri="{FF2B5EF4-FFF2-40B4-BE49-F238E27FC236}">
                  <a16:creationId xmlns:a16="http://schemas.microsoft.com/office/drawing/2014/main" id="{A8E443FD-3338-9CB8-51D3-27B4B98379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9618" y="2492650"/>
              <a:ext cx="757017" cy="7570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E742C01B-A486-B7BF-7B77-6A974D944B1C}"/>
                </a:ext>
              </a:extLst>
            </p:cNvPr>
            <p:cNvSpPr txBox="1"/>
            <p:nvPr/>
          </p:nvSpPr>
          <p:spPr>
            <a:xfrm>
              <a:off x="4168864" y="2686492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...</a:t>
              </a:r>
            </a:p>
          </p:txBody>
        </p:sp>
      </p:grpSp>
      <p:sp>
        <p:nvSpPr>
          <p:cNvPr id="4" name="Retângulo 3">
            <a:extLst>
              <a:ext uri="{FF2B5EF4-FFF2-40B4-BE49-F238E27FC236}">
                <a16:creationId xmlns:a16="http://schemas.microsoft.com/office/drawing/2014/main" id="{88B216CE-C6EE-7E41-ED3E-60EA56DC26C6}"/>
              </a:ext>
            </a:extLst>
          </p:cNvPr>
          <p:cNvSpPr/>
          <p:nvPr/>
        </p:nvSpPr>
        <p:spPr>
          <a:xfrm>
            <a:off x="262873" y="2721816"/>
            <a:ext cx="3403692" cy="36933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 err="1">
                <a:solidFill>
                  <a:srgbClr val="FF6201"/>
                </a:solidFill>
              </a:rPr>
              <a:t>Warnings</a:t>
            </a:r>
            <a:endParaRPr lang="pt-BR" sz="2000" b="1" dirty="0">
              <a:solidFill>
                <a:srgbClr val="FF620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0252B1D-6999-AB4E-0218-FECCEAA46A08}"/>
              </a:ext>
            </a:extLst>
          </p:cNvPr>
          <p:cNvSpPr txBox="1"/>
          <p:nvPr/>
        </p:nvSpPr>
        <p:spPr>
          <a:xfrm>
            <a:off x="277907" y="3167160"/>
            <a:ext cx="332744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Alertas provenientes de dados que indicam oportunidades de atuação junto com o cliente (riscos de crédito, compliance, regulamentação e oportunidades de venda)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A5EEEFB-8A45-36F4-988F-DB4A65F850DD}"/>
              </a:ext>
            </a:extLst>
          </p:cNvPr>
          <p:cNvSpPr txBox="1"/>
          <p:nvPr/>
        </p:nvSpPr>
        <p:spPr>
          <a:xfrm>
            <a:off x="4399622" y="3154840"/>
            <a:ext cx="71359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Clientes que serão considerados para o disparo do gatilho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044443C-7DFE-ACAA-FB0D-6C930A94020E}"/>
              </a:ext>
            </a:extLst>
          </p:cNvPr>
          <p:cNvSpPr txBox="1"/>
          <p:nvPr/>
        </p:nvSpPr>
        <p:spPr>
          <a:xfrm>
            <a:off x="4399622" y="3926746"/>
            <a:ext cx="71359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Atores que receberam esse gatilho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0B2EC1B-EBE9-598C-8EF0-32A4BCAAECC7}"/>
              </a:ext>
            </a:extLst>
          </p:cNvPr>
          <p:cNvSpPr txBox="1"/>
          <p:nvPr/>
        </p:nvSpPr>
        <p:spPr>
          <a:xfrm>
            <a:off x="4399622" y="4698652"/>
            <a:ext cx="71359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Ferramentas nas quais o gatilho é disparado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F6961DC8-5882-1B43-737B-B684735D545E}"/>
              </a:ext>
            </a:extLst>
          </p:cNvPr>
          <p:cNvSpPr txBox="1"/>
          <p:nvPr/>
        </p:nvSpPr>
        <p:spPr>
          <a:xfrm>
            <a:off x="4399622" y="5481989"/>
            <a:ext cx="71359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Descrição do alerta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EDD05A34-B26F-7485-A67D-74C25673965A}"/>
              </a:ext>
            </a:extLst>
          </p:cNvPr>
          <p:cNvSpPr/>
          <p:nvPr/>
        </p:nvSpPr>
        <p:spPr>
          <a:xfrm>
            <a:off x="4173199" y="1691930"/>
            <a:ext cx="3403692" cy="36933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 err="1">
                <a:solidFill>
                  <a:srgbClr val="FF6201"/>
                </a:solidFill>
              </a:rPr>
              <a:t>Blienfing</a:t>
            </a:r>
            <a:endParaRPr lang="pt-BR" sz="2000" b="1" dirty="0">
              <a:solidFill>
                <a:srgbClr val="FF6201"/>
              </a:solidFill>
            </a:endParaRPr>
          </a:p>
        </p:txBody>
      </p:sp>
      <p:sp>
        <p:nvSpPr>
          <p:cNvPr id="58" name="Retângulo: Cantos Arredondados 57">
            <a:extLst>
              <a:ext uri="{FF2B5EF4-FFF2-40B4-BE49-F238E27FC236}">
                <a16:creationId xmlns:a16="http://schemas.microsoft.com/office/drawing/2014/main" id="{4A770ACD-84D4-B59D-F99D-D8D16A6EDFDA}"/>
              </a:ext>
            </a:extLst>
          </p:cNvPr>
          <p:cNvSpPr/>
          <p:nvPr/>
        </p:nvSpPr>
        <p:spPr>
          <a:xfrm>
            <a:off x="-235131" y="1691930"/>
            <a:ext cx="12009766" cy="4305136"/>
          </a:xfrm>
          <a:prstGeom prst="roundRect">
            <a:avLst>
              <a:gd name="adj" fmla="val 129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3FB1B9C7-1979-F95A-4FE8-1CDAEBE12B75}"/>
              </a:ext>
            </a:extLst>
          </p:cNvPr>
          <p:cNvCxnSpPr>
            <a:cxnSpLocks/>
          </p:cNvCxnSpPr>
          <p:nvPr/>
        </p:nvCxnSpPr>
        <p:spPr>
          <a:xfrm>
            <a:off x="4329607" y="2390524"/>
            <a:ext cx="0" cy="331292"/>
          </a:xfrm>
          <a:prstGeom prst="line">
            <a:avLst/>
          </a:prstGeom>
          <a:ln w="28575">
            <a:solidFill>
              <a:srgbClr val="FE63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E3D3209E-87AA-0080-9BDF-20AD79EF912D}"/>
              </a:ext>
            </a:extLst>
          </p:cNvPr>
          <p:cNvCxnSpPr>
            <a:cxnSpLocks/>
          </p:cNvCxnSpPr>
          <p:nvPr/>
        </p:nvCxnSpPr>
        <p:spPr>
          <a:xfrm>
            <a:off x="4329607" y="3168145"/>
            <a:ext cx="0" cy="331292"/>
          </a:xfrm>
          <a:prstGeom prst="line">
            <a:avLst/>
          </a:prstGeom>
          <a:ln w="28575">
            <a:solidFill>
              <a:srgbClr val="FE63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F452BC9B-7D50-456A-BB6C-BB06B97FC143}"/>
              </a:ext>
            </a:extLst>
          </p:cNvPr>
          <p:cNvCxnSpPr>
            <a:cxnSpLocks/>
          </p:cNvCxnSpPr>
          <p:nvPr/>
        </p:nvCxnSpPr>
        <p:spPr>
          <a:xfrm>
            <a:off x="4329607" y="3945766"/>
            <a:ext cx="0" cy="331292"/>
          </a:xfrm>
          <a:prstGeom prst="line">
            <a:avLst/>
          </a:prstGeom>
          <a:ln w="28575">
            <a:solidFill>
              <a:srgbClr val="FE63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7135B490-A7C9-DA75-67AC-A3AE364BD046}"/>
              </a:ext>
            </a:extLst>
          </p:cNvPr>
          <p:cNvCxnSpPr>
            <a:cxnSpLocks/>
          </p:cNvCxnSpPr>
          <p:nvPr/>
        </p:nvCxnSpPr>
        <p:spPr>
          <a:xfrm>
            <a:off x="4352825" y="4723387"/>
            <a:ext cx="0" cy="331292"/>
          </a:xfrm>
          <a:prstGeom prst="line">
            <a:avLst/>
          </a:prstGeom>
          <a:ln w="28575">
            <a:solidFill>
              <a:srgbClr val="FE63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92FCACF8-E87D-5283-A41C-ABF03B8BFEC6}"/>
              </a:ext>
            </a:extLst>
          </p:cNvPr>
          <p:cNvCxnSpPr>
            <a:cxnSpLocks/>
          </p:cNvCxnSpPr>
          <p:nvPr/>
        </p:nvCxnSpPr>
        <p:spPr>
          <a:xfrm>
            <a:off x="4367335" y="5501009"/>
            <a:ext cx="0" cy="331292"/>
          </a:xfrm>
          <a:prstGeom prst="line">
            <a:avLst/>
          </a:prstGeom>
          <a:ln w="28575">
            <a:solidFill>
              <a:srgbClr val="FE63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E3EAE18A-ADB1-A7AB-E913-CA8A578130F5}"/>
              </a:ext>
            </a:extLst>
          </p:cNvPr>
          <p:cNvSpPr txBox="1"/>
          <p:nvPr/>
        </p:nvSpPr>
        <p:spPr>
          <a:xfrm>
            <a:off x="4399622" y="2376321"/>
            <a:ext cx="71359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/>
              <a:t>Valuetion</a:t>
            </a:r>
            <a:r>
              <a:rPr lang="pt-BR" dirty="0"/>
              <a:t> de impacto financeiro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932812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7D33D5-FD20-E374-E2C3-3FF08B71B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Diagonais Arredondados 5">
            <a:extLst>
              <a:ext uri="{FF2B5EF4-FFF2-40B4-BE49-F238E27FC236}">
                <a16:creationId xmlns:a16="http://schemas.microsoft.com/office/drawing/2014/main" id="{9CEE19F7-F105-2FF8-8A7E-741079BCB36D}"/>
              </a:ext>
            </a:extLst>
          </p:cNvPr>
          <p:cNvSpPr/>
          <p:nvPr/>
        </p:nvSpPr>
        <p:spPr>
          <a:xfrm>
            <a:off x="4353257" y="2517069"/>
            <a:ext cx="6825740" cy="504000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rgbClr val="FE63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E980CB5-C502-1539-3EAA-A92CCDD4AF28}"/>
              </a:ext>
            </a:extLst>
          </p:cNvPr>
          <p:cNvSpPr/>
          <p:nvPr/>
        </p:nvSpPr>
        <p:spPr>
          <a:xfrm>
            <a:off x="-17930" y="-8965"/>
            <a:ext cx="4572000" cy="69297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99F082F7-BF75-F395-BF68-47964F3D7780}"/>
              </a:ext>
            </a:extLst>
          </p:cNvPr>
          <p:cNvSpPr txBox="1"/>
          <p:nvPr/>
        </p:nvSpPr>
        <p:spPr>
          <a:xfrm>
            <a:off x="1807104" y="771183"/>
            <a:ext cx="4677637" cy="4764429"/>
          </a:xfrm>
          <a:prstGeom prst="rect">
            <a:avLst/>
          </a:prstGeom>
        </p:spPr>
        <p:txBody>
          <a:bodyPr rot="0" spcFirstLastPara="0" vertOverflow="overflow" horzOverflow="overflow" vert="horz" lIns="0" tIns="0" rIns="0" bIns="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accent4"/>
              </a:buClr>
              <a:buFont typeface="The Hand Extrablack" panose="03070A02030502020204" pitchFamily="66" charset="0"/>
              <a:buChar char="•"/>
            </a:pPr>
            <a:endParaRPr lang="en-US" sz="2000" spc="20">
              <a:solidFill>
                <a:schemeClr val="tx1">
                  <a:alpha val="58000"/>
                </a:schemeClr>
              </a:solidFill>
            </a:endParaRPr>
          </a:p>
        </p:txBody>
      </p:sp>
      <p:sp>
        <p:nvSpPr>
          <p:cNvPr id="3" name="Retângulo: Cantos Diagonais Arredondados 2">
            <a:extLst>
              <a:ext uri="{FF2B5EF4-FFF2-40B4-BE49-F238E27FC236}">
                <a16:creationId xmlns:a16="http://schemas.microsoft.com/office/drawing/2014/main" id="{F0629D07-6555-690D-978C-92485077B326}"/>
              </a:ext>
            </a:extLst>
          </p:cNvPr>
          <p:cNvSpPr/>
          <p:nvPr/>
        </p:nvSpPr>
        <p:spPr>
          <a:xfrm>
            <a:off x="4353257" y="1872289"/>
            <a:ext cx="6825740" cy="504000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Diagonais Arredondados 6">
            <a:extLst>
              <a:ext uri="{FF2B5EF4-FFF2-40B4-BE49-F238E27FC236}">
                <a16:creationId xmlns:a16="http://schemas.microsoft.com/office/drawing/2014/main" id="{8EF7F277-3C89-DB44-1134-66D35128F504}"/>
              </a:ext>
            </a:extLst>
          </p:cNvPr>
          <p:cNvSpPr/>
          <p:nvPr/>
        </p:nvSpPr>
        <p:spPr>
          <a:xfrm>
            <a:off x="4353257" y="3161849"/>
            <a:ext cx="6825740" cy="504000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Diagonais Arredondados 8">
            <a:extLst>
              <a:ext uri="{FF2B5EF4-FFF2-40B4-BE49-F238E27FC236}">
                <a16:creationId xmlns:a16="http://schemas.microsoft.com/office/drawing/2014/main" id="{04346BC5-B9BD-E8C8-5CA6-CEB56F27F6EE}"/>
              </a:ext>
            </a:extLst>
          </p:cNvPr>
          <p:cNvSpPr/>
          <p:nvPr/>
        </p:nvSpPr>
        <p:spPr>
          <a:xfrm>
            <a:off x="4353257" y="3806629"/>
            <a:ext cx="6825740" cy="504000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: Cantos Diagonais Arredondados 1">
            <a:extLst>
              <a:ext uri="{FF2B5EF4-FFF2-40B4-BE49-F238E27FC236}">
                <a16:creationId xmlns:a16="http://schemas.microsoft.com/office/drawing/2014/main" id="{8550D5E7-19E9-D702-6C0E-1CC22CF82BC4}"/>
              </a:ext>
            </a:extLst>
          </p:cNvPr>
          <p:cNvSpPr/>
          <p:nvPr/>
        </p:nvSpPr>
        <p:spPr>
          <a:xfrm>
            <a:off x="4353257" y="4446425"/>
            <a:ext cx="6825740" cy="504000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07B8A4E-6ECB-1E0B-9230-0C55E9BF1525}"/>
              </a:ext>
            </a:extLst>
          </p:cNvPr>
          <p:cNvSpPr txBox="1"/>
          <p:nvPr/>
        </p:nvSpPr>
        <p:spPr>
          <a:xfrm>
            <a:off x="4554070" y="1872289"/>
            <a:ext cx="655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Solicitação de demandas e/ou Estratégia de atuação prioritária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77026770-48EB-4A80-E665-55CB6A22E605}"/>
              </a:ext>
            </a:extLst>
          </p:cNvPr>
          <p:cNvSpPr txBox="1"/>
          <p:nvPr/>
        </p:nvSpPr>
        <p:spPr>
          <a:xfrm>
            <a:off x="4554070" y="2570222"/>
            <a:ext cx="7037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Levantamento, clusterização do público e estratégia de distribuição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016DA28-B2B7-EE16-9AC3-63E19A6CE490}"/>
              </a:ext>
            </a:extLst>
          </p:cNvPr>
          <p:cNvSpPr txBox="1"/>
          <p:nvPr/>
        </p:nvSpPr>
        <p:spPr>
          <a:xfrm>
            <a:off x="4554070" y="3215002"/>
            <a:ext cx="7037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Aprovação de gatilhos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DB8AB0BA-1FC9-5F93-CCB1-F995F9931EF0}"/>
              </a:ext>
            </a:extLst>
          </p:cNvPr>
          <p:cNvSpPr txBox="1"/>
          <p:nvPr/>
        </p:nvSpPr>
        <p:spPr>
          <a:xfrm>
            <a:off x="4554070" y="3871685"/>
            <a:ext cx="7037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Lançamento das ofertas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D52F0D0-B10E-130B-645A-A6E237C66E72}"/>
              </a:ext>
            </a:extLst>
          </p:cNvPr>
          <p:cNvSpPr txBox="1"/>
          <p:nvPr/>
        </p:nvSpPr>
        <p:spPr>
          <a:xfrm>
            <a:off x="4554070" y="4513759"/>
            <a:ext cx="7037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Acompanhamento e diagnósticos</a:t>
            </a:r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5D66EDB6-766E-51F9-3540-21561AD71BDD}"/>
              </a:ext>
            </a:extLst>
          </p:cNvPr>
          <p:cNvSpPr/>
          <p:nvPr/>
        </p:nvSpPr>
        <p:spPr>
          <a:xfrm rot="19117592">
            <a:off x="1710846" y="2358023"/>
            <a:ext cx="1114942" cy="113737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C2220A70-939E-9B6E-D647-1D47C0CD98A7}"/>
              </a:ext>
            </a:extLst>
          </p:cNvPr>
          <p:cNvSpPr/>
          <p:nvPr/>
        </p:nvSpPr>
        <p:spPr>
          <a:xfrm rot="20035434">
            <a:off x="1863246" y="2510423"/>
            <a:ext cx="1114942" cy="113737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97BC144B-D829-B597-B047-9B56238E566B}"/>
              </a:ext>
            </a:extLst>
          </p:cNvPr>
          <p:cNvGrpSpPr/>
          <p:nvPr/>
        </p:nvGrpSpPr>
        <p:grpSpPr>
          <a:xfrm>
            <a:off x="1963516" y="2492650"/>
            <a:ext cx="914400" cy="1030479"/>
            <a:chOff x="4105829" y="2492650"/>
            <a:chExt cx="914400" cy="1030479"/>
          </a:xfrm>
        </p:grpSpPr>
        <p:pic>
          <p:nvPicPr>
            <p:cNvPr id="40" name="Gráfico 39" descr="Discurso">
              <a:extLst>
                <a:ext uri="{FF2B5EF4-FFF2-40B4-BE49-F238E27FC236}">
                  <a16:creationId xmlns:a16="http://schemas.microsoft.com/office/drawing/2014/main" id="{CC29E63C-ADA5-B4DC-9A7A-C128287CF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05829" y="2672485"/>
              <a:ext cx="914400" cy="850644"/>
            </a:xfrm>
            <a:prstGeom prst="rect">
              <a:avLst/>
            </a:prstGeom>
          </p:spPr>
        </p:pic>
        <p:pic>
          <p:nvPicPr>
            <p:cNvPr id="41" name="Picture 2" descr="Ponto de exclamação - Ícones Interface do usuário e gestos">
              <a:extLst>
                <a:ext uri="{FF2B5EF4-FFF2-40B4-BE49-F238E27FC236}">
                  <a16:creationId xmlns:a16="http://schemas.microsoft.com/office/drawing/2014/main" id="{92A95402-A7F4-5594-28D8-4126786494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9618" y="2492650"/>
              <a:ext cx="757017" cy="7570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9D9DB28C-8111-8F0D-0F6C-68052A92202F}"/>
                </a:ext>
              </a:extLst>
            </p:cNvPr>
            <p:cNvSpPr txBox="1"/>
            <p:nvPr/>
          </p:nvSpPr>
          <p:spPr>
            <a:xfrm>
              <a:off x="4168864" y="2686492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...</a:t>
              </a:r>
            </a:p>
          </p:txBody>
        </p:sp>
      </p:grp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49E77DEE-964C-D717-CCB8-0B535D1C3A23}"/>
              </a:ext>
            </a:extLst>
          </p:cNvPr>
          <p:cNvCxnSpPr>
            <a:cxnSpLocks/>
          </p:cNvCxnSpPr>
          <p:nvPr/>
        </p:nvCxnSpPr>
        <p:spPr>
          <a:xfrm flipH="1">
            <a:off x="563296" y="3446927"/>
            <a:ext cx="1338636" cy="0"/>
          </a:xfrm>
          <a:prstGeom prst="line">
            <a:avLst/>
          </a:prstGeom>
          <a:ln w="3175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15C693FC-EED6-355C-968F-7EFD2A5CA215}"/>
              </a:ext>
            </a:extLst>
          </p:cNvPr>
          <p:cNvSpPr txBox="1"/>
          <p:nvPr/>
        </p:nvSpPr>
        <p:spPr>
          <a:xfrm>
            <a:off x="1065509" y="3765124"/>
            <a:ext cx="2997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Atuação Prioritária</a:t>
            </a:r>
          </a:p>
        </p:txBody>
      </p:sp>
    </p:spTree>
    <p:extLst>
      <p:ext uri="{BB962C8B-B14F-4D97-AF65-F5344CB8AC3E}">
        <p14:creationId xmlns:p14="http://schemas.microsoft.com/office/powerpoint/2010/main" val="3857047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A66F7D-455D-4500-552A-C3B10B241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D6F1967-4F8A-4FF9-12F4-4C52DEEDAF9E}"/>
              </a:ext>
            </a:extLst>
          </p:cNvPr>
          <p:cNvSpPr/>
          <p:nvPr/>
        </p:nvSpPr>
        <p:spPr>
          <a:xfrm>
            <a:off x="822837" y="2295047"/>
            <a:ext cx="4202655" cy="4113658"/>
          </a:xfrm>
          <a:prstGeom prst="roundRect">
            <a:avLst>
              <a:gd name="adj" fmla="val 1724"/>
            </a:avLst>
          </a:prstGeom>
          <a:noFill/>
          <a:ln>
            <a:solidFill>
              <a:srgbClr val="FE6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72252E82-3B5F-042D-D117-FBEC0EA509C2}"/>
              </a:ext>
            </a:extLst>
          </p:cNvPr>
          <p:cNvSpPr/>
          <p:nvPr/>
        </p:nvSpPr>
        <p:spPr>
          <a:xfrm>
            <a:off x="313387" y="1890098"/>
            <a:ext cx="4202655" cy="4113658"/>
          </a:xfrm>
          <a:prstGeom prst="roundRect">
            <a:avLst>
              <a:gd name="adj" fmla="val 1724"/>
            </a:avLst>
          </a:prstGeom>
          <a:noFill/>
          <a:ln>
            <a:solidFill>
              <a:srgbClr val="FE6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AACA13C7-828C-1C93-C29E-CAEB41A06601}"/>
              </a:ext>
            </a:extLst>
          </p:cNvPr>
          <p:cNvSpPr/>
          <p:nvPr/>
        </p:nvSpPr>
        <p:spPr>
          <a:xfrm>
            <a:off x="822836" y="2422940"/>
            <a:ext cx="3555643" cy="358081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rgbClr val="FE6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58D56AA5-C3DE-85FF-484E-760DEC5DA835}"/>
              </a:ext>
            </a:extLst>
          </p:cNvPr>
          <p:cNvSpPr/>
          <p:nvPr/>
        </p:nvSpPr>
        <p:spPr>
          <a:xfrm>
            <a:off x="822838" y="1890098"/>
            <a:ext cx="4202655" cy="4113658"/>
          </a:xfrm>
          <a:prstGeom prst="roundRect">
            <a:avLst>
              <a:gd name="adj" fmla="val 1724"/>
            </a:avLst>
          </a:prstGeom>
          <a:solidFill>
            <a:schemeClr val="bg1">
              <a:lumMod val="85000"/>
            </a:schemeClr>
          </a:solidFill>
          <a:ln>
            <a:solidFill>
              <a:srgbClr val="FE6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494B73B-1D37-9994-A8A6-3EEC1AD82CE7}"/>
              </a:ext>
            </a:extLst>
          </p:cNvPr>
          <p:cNvSpPr txBox="1"/>
          <p:nvPr/>
        </p:nvSpPr>
        <p:spPr>
          <a:xfrm>
            <a:off x="188258" y="477379"/>
            <a:ext cx="105714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Governança de Atuações Prioritárias | </a:t>
            </a:r>
            <a:r>
              <a:rPr lang="pt-BR" sz="1600" dirty="0"/>
              <a:t>Levantamento, clusterização do público e estratégia de distribuição</a:t>
            </a:r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BB0A3AA-E4CA-7D38-E8FC-53A864FB437D}"/>
              </a:ext>
            </a:extLst>
          </p:cNvPr>
          <p:cNvSpPr txBox="1"/>
          <p:nvPr/>
        </p:nvSpPr>
        <p:spPr>
          <a:xfrm>
            <a:off x="188258" y="208438"/>
            <a:ext cx="1713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/>
              <a:t>Gestão de Ofertas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4874FDFC-BAC3-EB9D-69F2-2682AC10893C}"/>
              </a:ext>
            </a:extLst>
          </p:cNvPr>
          <p:cNvGrpSpPr/>
          <p:nvPr/>
        </p:nvGrpSpPr>
        <p:grpSpPr>
          <a:xfrm>
            <a:off x="10963829" y="-4522"/>
            <a:ext cx="914400" cy="936852"/>
            <a:chOff x="4105829" y="2492650"/>
            <a:chExt cx="914400" cy="936852"/>
          </a:xfrm>
        </p:grpSpPr>
        <p:pic>
          <p:nvPicPr>
            <p:cNvPr id="10" name="Gráfico 9" descr="Discurso">
              <a:extLst>
                <a:ext uri="{FF2B5EF4-FFF2-40B4-BE49-F238E27FC236}">
                  <a16:creationId xmlns:a16="http://schemas.microsoft.com/office/drawing/2014/main" id="{E09AFBA4-7C5F-3586-3EFE-A99E7947AA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05829" y="2672485"/>
              <a:ext cx="914400" cy="757017"/>
            </a:xfrm>
            <a:prstGeom prst="rect">
              <a:avLst/>
            </a:prstGeom>
          </p:spPr>
        </p:pic>
        <p:pic>
          <p:nvPicPr>
            <p:cNvPr id="11" name="Picture 2" descr="Ponto de exclamação - Ícones Interface do usuário e gestos">
              <a:extLst>
                <a:ext uri="{FF2B5EF4-FFF2-40B4-BE49-F238E27FC236}">
                  <a16:creationId xmlns:a16="http://schemas.microsoft.com/office/drawing/2014/main" id="{082DA187-B7AD-3989-9F69-01F2338E3F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9618" y="2492650"/>
              <a:ext cx="757017" cy="7570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6F996ABD-30AE-5498-8CEC-3C2AB221D71E}"/>
                </a:ext>
              </a:extLst>
            </p:cNvPr>
            <p:cNvSpPr txBox="1"/>
            <p:nvPr/>
          </p:nvSpPr>
          <p:spPr>
            <a:xfrm>
              <a:off x="4168864" y="2686492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...</a:t>
              </a:r>
            </a:p>
          </p:txBody>
        </p:sp>
      </p:grpSp>
      <p:sp>
        <p:nvSpPr>
          <p:cNvPr id="56" name="Retângulo 55">
            <a:extLst>
              <a:ext uri="{FF2B5EF4-FFF2-40B4-BE49-F238E27FC236}">
                <a16:creationId xmlns:a16="http://schemas.microsoft.com/office/drawing/2014/main" id="{243EC066-0CE5-CB25-008E-6C2BF73A0F8B}"/>
              </a:ext>
            </a:extLst>
          </p:cNvPr>
          <p:cNvSpPr/>
          <p:nvPr/>
        </p:nvSpPr>
        <p:spPr>
          <a:xfrm>
            <a:off x="188258" y="982819"/>
            <a:ext cx="7426618" cy="36933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>
                <a:solidFill>
                  <a:srgbClr val="FF6201"/>
                </a:solidFill>
              </a:rPr>
              <a:t>Framework de Priorização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A27E7F7A-F210-D535-CEF2-EE093E9C2883}"/>
              </a:ext>
            </a:extLst>
          </p:cNvPr>
          <p:cNvCxnSpPr>
            <a:stCxn id="18" idx="0"/>
            <a:endCxn id="18" idx="2"/>
          </p:cNvCxnSpPr>
          <p:nvPr/>
        </p:nvCxnSpPr>
        <p:spPr>
          <a:xfrm>
            <a:off x="2924166" y="1890098"/>
            <a:ext cx="0" cy="4113658"/>
          </a:xfrm>
          <a:prstGeom prst="line">
            <a:avLst/>
          </a:prstGeom>
          <a:ln>
            <a:solidFill>
              <a:srgbClr val="FE6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16F9A34-6DF1-05DE-0587-607A653C92DC}"/>
              </a:ext>
            </a:extLst>
          </p:cNvPr>
          <p:cNvCxnSpPr>
            <a:stCxn id="18" idx="1"/>
            <a:endCxn id="18" idx="3"/>
          </p:cNvCxnSpPr>
          <p:nvPr/>
        </p:nvCxnSpPr>
        <p:spPr>
          <a:xfrm>
            <a:off x="822838" y="3946927"/>
            <a:ext cx="4202655" cy="0"/>
          </a:xfrm>
          <a:prstGeom prst="line">
            <a:avLst/>
          </a:prstGeom>
          <a:ln>
            <a:solidFill>
              <a:srgbClr val="FE6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0D9BA1B5-3FE8-8892-A282-380F05FED694}"/>
              </a:ext>
            </a:extLst>
          </p:cNvPr>
          <p:cNvSpPr txBox="1"/>
          <p:nvPr/>
        </p:nvSpPr>
        <p:spPr>
          <a:xfrm rot="16200000">
            <a:off x="-1497623" y="3771165"/>
            <a:ext cx="4131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Score de Risco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738CC881-BE08-31D0-DB01-2F04B26FE8F9}"/>
              </a:ext>
            </a:extLst>
          </p:cNvPr>
          <p:cNvSpPr txBox="1"/>
          <p:nvPr/>
        </p:nvSpPr>
        <p:spPr>
          <a:xfrm>
            <a:off x="822836" y="6021564"/>
            <a:ext cx="420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Score de Oportunidade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DA64D04-39D4-4398-4A21-A013A3B76428}"/>
              </a:ext>
            </a:extLst>
          </p:cNvPr>
          <p:cNvSpPr txBox="1"/>
          <p:nvPr/>
        </p:nvSpPr>
        <p:spPr>
          <a:xfrm>
            <a:off x="3220078" y="2595347"/>
            <a:ext cx="151529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Prioridade Máxima</a:t>
            </a:r>
          </a:p>
          <a:p>
            <a:pPr algn="ctr"/>
            <a:r>
              <a:rPr lang="pt-BR" sz="800" dirty="0"/>
              <a:t>Alto risco + Alto potencial de retorno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178987B4-A4EF-3D39-3716-A87CA661C0B5}"/>
              </a:ext>
            </a:extLst>
          </p:cNvPr>
          <p:cNvSpPr txBox="1"/>
          <p:nvPr/>
        </p:nvSpPr>
        <p:spPr>
          <a:xfrm>
            <a:off x="1112593" y="4578139"/>
            <a:ext cx="15152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Acompanhar de Perto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800" dirty="0"/>
              <a:t>Alto risco, mas retorno limitado</a:t>
            </a:r>
            <a:endParaRPr lang="pt-BR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F94B0BC3-E603-CEB0-1219-E715937D9357}"/>
              </a:ext>
            </a:extLst>
          </p:cNvPr>
          <p:cNvSpPr txBox="1"/>
          <p:nvPr/>
        </p:nvSpPr>
        <p:spPr>
          <a:xfrm>
            <a:off x="3220078" y="4578140"/>
            <a:ext cx="151529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Prospecção com Foco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800" dirty="0"/>
              <a:t>Baixo risco + Alto potencial de retorno</a:t>
            </a:r>
            <a:endParaRPr lang="pt-BR" dirty="0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2B6D752F-6B48-F3DB-D11B-01EDA656E179}"/>
              </a:ext>
            </a:extLst>
          </p:cNvPr>
          <p:cNvSpPr txBox="1"/>
          <p:nvPr/>
        </p:nvSpPr>
        <p:spPr>
          <a:xfrm>
            <a:off x="1112593" y="2621591"/>
            <a:ext cx="151529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Baixa Prioridade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800" dirty="0"/>
              <a:t>Sem sinais relevantes no momento</a:t>
            </a:r>
            <a:endParaRPr lang="pt-BR" dirty="0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86B8F4CA-08E8-2022-934F-31519B7AD6C3}"/>
              </a:ext>
            </a:extLst>
          </p:cNvPr>
          <p:cNvSpPr/>
          <p:nvPr/>
        </p:nvSpPr>
        <p:spPr>
          <a:xfrm>
            <a:off x="637783" y="1577317"/>
            <a:ext cx="4712103" cy="36933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rgbClr val="FF6201"/>
                </a:solidFill>
              </a:rPr>
              <a:t>Matriz Risco vs. Oportunidade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0524E15-74D2-8C17-19DF-0D47C21A0BF9}"/>
              </a:ext>
            </a:extLst>
          </p:cNvPr>
          <p:cNvSpPr txBox="1"/>
          <p:nvPr/>
        </p:nvSpPr>
        <p:spPr>
          <a:xfrm>
            <a:off x="5808695" y="2621591"/>
            <a:ext cx="53970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Priorizar ações com base em impacto potencial e urgência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Alerta de clientes que precisam de atuação imediata e quem pode esperar.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Enxergar padrões e tendência nos segmentos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6C05C316-8AFC-D0D6-A78C-D1E159D61813}"/>
              </a:ext>
            </a:extLst>
          </p:cNvPr>
          <p:cNvSpPr/>
          <p:nvPr/>
        </p:nvSpPr>
        <p:spPr>
          <a:xfrm>
            <a:off x="5599690" y="2709401"/>
            <a:ext cx="209005" cy="226423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1478BA7B-61E9-66F7-4FDA-AD816AF5871D}"/>
              </a:ext>
            </a:extLst>
          </p:cNvPr>
          <p:cNvSpPr/>
          <p:nvPr/>
        </p:nvSpPr>
        <p:spPr>
          <a:xfrm>
            <a:off x="5599690" y="3834348"/>
            <a:ext cx="209005" cy="226423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8A285FAE-2DF3-CF79-AC78-2762F9585B8D}"/>
              </a:ext>
            </a:extLst>
          </p:cNvPr>
          <p:cNvSpPr/>
          <p:nvPr/>
        </p:nvSpPr>
        <p:spPr>
          <a:xfrm>
            <a:off x="5599690" y="4914728"/>
            <a:ext cx="209005" cy="226423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5080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7B8B04-ECC5-20C7-81BA-BF65F77F4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784EEB5D-CF58-246A-E46A-5E958B9656D5}"/>
              </a:ext>
            </a:extLst>
          </p:cNvPr>
          <p:cNvSpPr/>
          <p:nvPr/>
        </p:nvSpPr>
        <p:spPr>
          <a:xfrm>
            <a:off x="822837" y="2295047"/>
            <a:ext cx="4202655" cy="4113658"/>
          </a:xfrm>
          <a:prstGeom prst="roundRect">
            <a:avLst>
              <a:gd name="adj" fmla="val 1724"/>
            </a:avLst>
          </a:prstGeom>
          <a:noFill/>
          <a:ln>
            <a:solidFill>
              <a:srgbClr val="FE6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DBD666C9-FE36-58FC-5741-978A1E264AB9}"/>
              </a:ext>
            </a:extLst>
          </p:cNvPr>
          <p:cNvSpPr/>
          <p:nvPr/>
        </p:nvSpPr>
        <p:spPr>
          <a:xfrm>
            <a:off x="313387" y="1890098"/>
            <a:ext cx="4202655" cy="4113658"/>
          </a:xfrm>
          <a:prstGeom prst="roundRect">
            <a:avLst>
              <a:gd name="adj" fmla="val 1724"/>
            </a:avLst>
          </a:prstGeom>
          <a:noFill/>
          <a:ln>
            <a:solidFill>
              <a:srgbClr val="FE6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C46CFA77-B3E6-05BE-C12D-0BC16C9756EF}"/>
              </a:ext>
            </a:extLst>
          </p:cNvPr>
          <p:cNvSpPr/>
          <p:nvPr/>
        </p:nvSpPr>
        <p:spPr>
          <a:xfrm>
            <a:off x="822836" y="2422940"/>
            <a:ext cx="3555643" cy="358081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rgbClr val="FE6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36B0A32B-7200-A982-F06F-FBDCEA086BF5}"/>
              </a:ext>
            </a:extLst>
          </p:cNvPr>
          <p:cNvSpPr/>
          <p:nvPr/>
        </p:nvSpPr>
        <p:spPr>
          <a:xfrm>
            <a:off x="822838" y="1890098"/>
            <a:ext cx="4202655" cy="4113658"/>
          </a:xfrm>
          <a:prstGeom prst="roundRect">
            <a:avLst>
              <a:gd name="adj" fmla="val 1724"/>
            </a:avLst>
          </a:prstGeom>
          <a:solidFill>
            <a:schemeClr val="bg1">
              <a:lumMod val="85000"/>
            </a:schemeClr>
          </a:solidFill>
          <a:ln>
            <a:solidFill>
              <a:srgbClr val="FE6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13E1B22-F1A5-1D60-666B-903CC51BBD52}"/>
              </a:ext>
            </a:extLst>
          </p:cNvPr>
          <p:cNvSpPr txBox="1"/>
          <p:nvPr/>
        </p:nvSpPr>
        <p:spPr>
          <a:xfrm>
            <a:off x="188258" y="477379"/>
            <a:ext cx="105714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Governança de Atuações Prioritárias | </a:t>
            </a:r>
            <a:r>
              <a:rPr lang="pt-BR" sz="1600" dirty="0"/>
              <a:t>Levantamento, clusterização do público e estratégia de distribuição</a:t>
            </a:r>
            <a:endParaRPr lang="pt-BR" sz="2400" dirty="0"/>
          </a:p>
          <a:p>
            <a:endParaRPr lang="pt-BR" sz="24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564B875-E8C0-2462-B78E-9DA4AD035178}"/>
              </a:ext>
            </a:extLst>
          </p:cNvPr>
          <p:cNvSpPr txBox="1"/>
          <p:nvPr/>
        </p:nvSpPr>
        <p:spPr>
          <a:xfrm>
            <a:off x="188258" y="208438"/>
            <a:ext cx="1713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/>
              <a:t>Gestão de Ofertas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1F176F7E-6683-50CD-B99E-DA24FF31B3A5}"/>
              </a:ext>
            </a:extLst>
          </p:cNvPr>
          <p:cNvGrpSpPr/>
          <p:nvPr/>
        </p:nvGrpSpPr>
        <p:grpSpPr>
          <a:xfrm>
            <a:off x="10963829" y="-4522"/>
            <a:ext cx="914400" cy="936852"/>
            <a:chOff x="4105829" y="2492650"/>
            <a:chExt cx="914400" cy="936852"/>
          </a:xfrm>
        </p:grpSpPr>
        <p:pic>
          <p:nvPicPr>
            <p:cNvPr id="10" name="Gráfico 9" descr="Discurso">
              <a:extLst>
                <a:ext uri="{FF2B5EF4-FFF2-40B4-BE49-F238E27FC236}">
                  <a16:creationId xmlns:a16="http://schemas.microsoft.com/office/drawing/2014/main" id="{C03AE14D-EBC6-C0F0-D6CA-D01105B1E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05829" y="2672485"/>
              <a:ext cx="914400" cy="757017"/>
            </a:xfrm>
            <a:prstGeom prst="rect">
              <a:avLst/>
            </a:prstGeom>
          </p:spPr>
        </p:pic>
        <p:pic>
          <p:nvPicPr>
            <p:cNvPr id="11" name="Picture 2" descr="Ponto de exclamação - Ícones Interface do usuário e gestos">
              <a:extLst>
                <a:ext uri="{FF2B5EF4-FFF2-40B4-BE49-F238E27FC236}">
                  <a16:creationId xmlns:a16="http://schemas.microsoft.com/office/drawing/2014/main" id="{5FB23259-724B-B5BB-5762-91C6E7E44E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9618" y="2492650"/>
              <a:ext cx="757017" cy="7570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DD5D8E67-A7FD-2A55-6C13-B6E40090D30F}"/>
                </a:ext>
              </a:extLst>
            </p:cNvPr>
            <p:cNvSpPr txBox="1"/>
            <p:nvPr/>
          </p:nvSpPr>
          <p:spPr>
            <a:xfrm>
              <a:off x="4168864" y="2686492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...</a:t>
              </a:r>
            </a:p>
          </p:txBody>
        </p:sp>
      </p:grpSp>
      <p:sp>
        <p:nvSpPr>
          <p:cNvPr id="56" name="Retângulo 55">
            <a:extLst>
              <a:ext uri="{FF2B5EF4-FFF2-40B4-BE49-F238E27FC236}">
                <a16:creationId xmlns:a16="http://schemas.microsoft.com/office/drawing/2014/main" id="{F64C1BC5-72FC-B7A8-EC9D-46DF38B35297}"/>
              </a:ext>
            </a:extLst>
          </p:cNvPr>
          <p:cNvSpPr/>
          <p:nvPr/>
        </p:nvSpPr>
        <p:spPr>
          <a:xfrm>
            <a:off x="188258" y="982819"/>
            <a:ext cx="7426618" cy="36933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>
                <a:solidFill>
                  <a:srgbClr val="FF6201"/>
                </a:solidFill>
              </a:rPr>
              <a:t>Framework de Priorização - Cliente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DF212C56-D3BA-6DE8-C3E2-1D53D6B6980F}"/>
              </a:ext>
            </a:extLst>
          </p:cNvPr>
          <p:cNvCxnSpPr>
            <a:stCxn id="18" idx="0"/>
            <a:endCxn id="18" idx="2"/>
          </p:cNvCxnSpPr>
          <p:nvPr/>
        </p:nvCxnSpPr>
        <p:spPr>
          <a:xfrm>
            <a:off x="2924166" y="1890098"/>
            <a:ext cx="0" cy="4113658"/>
          </a:xfrm>
          <a:prstGeom prst="line">
            <a:avLst/>
          </a:prstGeom>
          <a:ln>
            <a:solidFill>
              <a:srgbClr val="FE6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9B6AF636-A959-4E58-7551-E6F33CF5EB8B}"/>
              </a:ext>
            </a:extLst>
          </p:cNvPr>
          <p:cNvCxnSpPr>
            <a:stCxn id="18" idx="1"/>
            <a:endCxn id="18" idx="3"/>
          </p:cNvCxnSpPr>
          <p:nvPr/>
        </p:nvCxnSpPr>
        <p:spPr>
          <a:xfrm>
            <a:off x="822838" y="3946927"/>
            <a:ext cx="4202655" cy="0"/>
          </a:xfrm>
          <a:prstGeom prst="line">
            <a:avLst/>
          </a:prstGeom>
          <a:ln>
            <a:solidFill>
              <a:srgbClr val="FE6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906086D1-3755-0663-39B2-B76D66142CBD}"/>
              </a:ext>
            </a:extLst>
          </p:cNvPr>
          <p:cNvSpPr txBox="1"/>
          <p:nvPr/>
        </p:nvSpPr>
        <p:spPr>
          <a:xfrm rot="16200000">
            <a:off x="-1497623" y="3771165"/>
            <a:ext cx="4131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Score de Risco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4ED331C9-945C-7205-8FC2-9B93FA67585B}"/>
              </a:ext>
            </a:extLst>
          </p:cNvPr>
          <p:cNvSpPr txBox="1"/>
          <p:nvPr/>
        </p:nvSpPr>
        <p:spPr>
          <a:xfrm>
            <a:off x="822836" y="6021564"/>
            <a:ext cx="420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Score de Oportunidade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9EC8206F-70C0-5AD5-6FD4-5DC6112DD7CA}"/>
              </a:ext>
            </a:extLst>
          </p:cNvPr>
          <p:cNvSpPr txBox="1"/>
          <p:nvPr/>
        </p:nvSpPr>
        <p:spPr>
          <a:xfrm>
            <a:off x="3220078" y="2595347"/>
            <a:ext cx="151529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Prioridade Máxima</a:t>
            </a:r>
          </a:p>
          <a:p>
            <a:pPr algn="ctr"/>
            <a:r>
              <a:rPr lang="pt-BR" sz="800" dirty="0"/>
              <a:t>Alto risco + Alto potencial de retorno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5D81C42B-F113-B512-8DD6-970A8F7355D1}"/>
              </a:ext>
            </a:extLst>
          </p:cNvPr>
          <p:cNvSpPr txBox="1"/>
          <p:nvPr/>
        </p:nvSpPr>
        <p:spPr>
          <a:xfrm>
            <a:off x="1112593" y="4578139"/>
            <a:ext cx="15152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Acompanhar de Perto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800" dirty="0"/>
              <a:t>Alto risco, mas retorno limitado</a:t>
            </a:r>
            <a:endParaRPr lang="pt-BR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8A48091A-93AC-BE73-2AD1-FD92204B103D}"/>
              </a:ext>
            </a:extLst>
          </p:cNvPr>
          <p:cNvSpPr txBox="1"/>
          <p:nvPr/>
        </p:nvSpPr>
        <p:spPr>
          <a:xfrm>
            <a:off x="3220078" y="4578140"/>
            <a:ext cx="151529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Prospecção com Foco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800" dirty="0"/>
              <a:t>Baixo risco + Alto potencial de retorno</a:t>
            </a:r>
            <a:endParaRPr lang="pt-BR" dirty="0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FACAD870-3411-5DC4-CFC1-50AD32C5430D}"/>
              </a:ext>
            </a:extLst>
          </p:cNvPr>
          <p:cNvSpPr txBox="1"/>
          <p:nvPr/>
        </p:nvSpPr>
        <p:spPr>
          <a:xfrm>
            <a:off x="1112593" y="2621591"/>
            <a:ext cx="151529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Baixa Prioridade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800" dirty="0"/>
              <a:t>Sem sinais relevantes no momento</a:t>
            </a:r>
            <a:endParaRPr lang="pt-BR" dirty="0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8016DF95-AFBF-97DB-9D84-F13AF9CF9C46}"/>
              </a:ext>
            </a:extLst>
          </p:cNvPr>
          <p:cNvSpPr/>
          <p:nvPr/>
        </p:nvSpPr>
        <p:spPr>
          <a:xfrm>
            <a:off x="637783" y="1577317"/>
            <a:ext cx="4712103" cy="36933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rgbClr val="FF6201"/>
                </a:solidFill>
              </a:rPr>
              <a:t>Matriz Risco vs. Oportunidade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0307BCA-BEEB-9E46-833E-26E7E1D1E4B4}"/>
              </a:ext>
            </a:extLst>
          </p:cNvPr>
          <p:cNvSpPr txBox="1"/>
          <p:nvPr/>
        </p:nvSpPr>
        <p:spPr>
          <a:xfrm>
            <a:off x="5604225" y="1833382"/>
            <a:ext cx="5949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Levantamento de pesos e critérios para os scores (0 a 10) das solicitação recebidas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F3F3E79-BEC5-9C3E-DA8D-81C302E70277}"/>
              </a:ext>
            </a:extLst>
          </p:cNvPr>
          <p:cNvSpPr txBox="1"/>
          <p:nvPr/>
        </p:nvSpPr>
        <p:spPr>
          <a:xfrm>
            <a:off x="5604225" y="2421536"/>
            <a:ext cx="594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Ex</a:t>
            </a:r>
            <a:r>
              <a:rPr lang="pt-BR" dirty="0"/>
              <a:t>: </a:t>
            </a:r>
          </a:p>
        </p:txBody>
      </p:sp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8F814388-1DB6-0FF7-D427-9D72ABCDA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108839"/>
              </p:ext>
            </p:extLst>
          </p:nvPr>
        </p:nvGraphicFramePr>
        <p:xfrm>
          <a:off x="5965371" y="2472472"/>
          <a:ext cx="5809263" cy="15849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299379">
                  <a:extLst>
                    <a:ext uri="{9D8B030D-6E8A-4147-A177-3AD203B41FA5}">
                      <a16:colId xmlns:a16="http://schemas.microsoft.com/office/drawing/2014/main" val="2818563903"/>
                    </a:ext>
                  </a:extLst>
                </a:gridCol>
                <a:gridCol w="443084">
                  <a:extLst>
                    <a:ext uri="{9D8B030D-6E8A-4147-A177-3AD203B41FA5}">
                      <a16:colId xmlns:a16="http://schemas.microsoft.com/office/drawing/2014/main" val="573442596"/>
                    </a:ext>
                  </a:extLst>
                </a:gridCol>
                <a:gridCol w="1355600">
                  <a:extLst>
                    <a:ext uri="{9D8B030D-6E8A-4147-A177-3AD203B41FA5}">
                      <a16:colId xmlns:a16="http://schemas.microsoft.com/office/drawing/2014/main" val="136249616"/>
                    </a:ext>
                  </a:extLst>
                </a:gridCol>
                <a:gridCol w="1090760">
                  <a:extLst>
                    <a:ext uri="{9D8B030D-6E8A-4147-A177-3AD203B41FA5}">
                      <a16:colId xmlns:a16="http://schemas.microsoft.com/office/drawing/2014/main" val="104149082"/>
                    </a:ext>
                  </a:extLst>
                </a:gridCol>
                <a:gridCol w="1620440">
                  <a:extLst>
                    <a:ext uri="{9D8B030D-6E8A-4147-A177-3AD203B41FA5}">
                      <a16:colId xmlns:a16="http://schemas.microsoft.com/office/drawing/2014/main" val="274753193"/>
                    </a:ext>
                  </a:extLst>
                </a:gridCol>
              </a:tblGrid>
              <a:tr h="160328"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/>
                        <a:t>Indicador de Risco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/>
                        <a:t>Peso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/>
                        <a:t>Detalhe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/>
                        <a:t>Exemplo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/>
                        <a:t>Indicador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512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800" dirty="0"/>
                        <a:t>Queda do uso do limite de crédito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/>
                        <a:t>% de queda nos ultimo 30 dias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/>
                        <a:t>Cliente tinha 100M de uso e caiu para 60M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/>
                        <a:t>Queda de 40% / 100 = 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983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800" dirty="0"/>
                        <a:t>Redução no volume de pagamento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/>
                        <a:t>Sinal de menor operações ou caixa apertado nos últimos 30 dias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/>
                        <a:t>Cliente caiu 20% de volume de pagamento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/>
                        <a:t>Queda 20% / 100 = 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422467"/>
                  </a:ext>
                </a:extLst>
              </a:tr>
              <a:tr h="165347">
                <a:tc>
                  <a:txBody>
                    <a:bodyPr/>
                    <a:lstStyle/>
                    <a:p>
                      <a:pPr algn="ctr"/>
                      <a:r>
                        <a:rPr lang="pt-BR" sz="800" dirty="0"/>
                        <a:t>Atraso ou inadimplência em um produto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/>
                        <a:t>Indicação de Risco, normalizar de 0 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/>
                        <a:t>Cliente atrasou  o pagamento nos ultimo 30 dias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277595"/>
                  </a:ext>
                </a:extLst>
              </a:tr>
            </a:tbl>
          </a:graphicData>
        </a:graphic>
      </p:graphicFrame>
      <p:graphicFrame>
        <p:nvGraphicFramePr>
          <p:cNvPr id="16" name="Tabela 15">
            <a:extLst>
              <a:ext uri="{FF2B5EF4-FFF2-40B4-BE49-F238E27FC236}">
                <a16:creationId xmlns:a16="http://schemas.microsoft.com/office/drawing/2014/main" id="{25CC02EB-E634-24A0-029B-C52524A035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815517"/>
              </p:ext>
            </p:extLst>
          </p:nvPr>
        </p:nvGraphicFramePr>
        <p:xfrm>
          <a:off x="5965371" y="4019855"/>
          <a:ext cx="5809264" cy="164592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299380">
                  <a:extLst>
                    <a:ext uri="{9D8B030D-6E8A-4147-A177-3AD203B41FA5}">
                      <a16:colId xmlns:a16="http://schemas.microsoft.com/office/drawing/2014/main" val="2818563903"/>
                    </a:ext>
                  </a:extLst>
                </a:gridCol>
                <a:gridCol w="443084">
                  <a:extLst>
                    <a:ext uri="{9D8B030D-6E8A-4147-A177-3AD203B41FA5}">
                      <a16:colId xmlns:a16="http://schemas.microsoft.com/office/drawing/2014/main" val="573442596"/>
                    </a:ext>
                  </a:extLst>
                </a:gridCol>
                <a:gridCol w="1355600">
                  <a:extLst>
                    <a:ext uri="{9D8B030D-6E8A-4147-A177-3AD203B41FA5}">
                      <a16:colId xmlns:a16="http://schemas.microsoft.com/office/drawing/2014/main" val="136249616"/>
                    </a:ext>
                  </a:extLst>
                </a:gridCol>
                <a:gridCol w="1221388">
                  <a:extLst>
                    <a:ext uri="{9D8B030D-6E8A-4147-A177-3AD203B41FA5}">
                      <a16:colId xmlns:a16="http://schemas.microsoft.com/office/drawing/2014/main" val="4187651649"/>
                    </a:ext>
                  </a:extLst>
                </a:gridCol>
                <a:gridCol w="1489812">
                  <a:extLst>
                    <a:ext uri="{9D8B030D-6E8A-4147-A177-3AD203B41FA5}">
                      <a16:colId xmlns:a16="http://schemas.microsoft.com/office/drawing/2014/main" val="290708663"/>
                    </a:ext>
                  </a:extLst>
                </a:gridCol>
              </a:tblGrid>
              <a:tr h="160328"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/>
                        <a:t>Indicador de Oportunidade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/>
                        <a:t>Peso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/>
                        <a:t>Detalhe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/>
                        <a:t>Exemplo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/>
                        <a:t>Indicador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512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800" dirty="0"/>
                        <a:t>Melhora no rating interno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/>
                        <a:t>Pode facilitar ofertas com condições melhores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/>
                        <a:t>Crescimento em 20% da carteira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/>
                        <a:t>0.20 / 100 = 0.20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983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800" dirty="0"/>
                        <a:t>Uso parcial de carteira de produtos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/>
                        <a:t>Cliente só usa produtos de crédito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/>
                        <a:t>Cliente usa só crédito , cambio e seguro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/>
                        <a:t>Normalização: 1 – (3/6) = 0.5</a:t>
                      </a:r>
                    </a:p>
                    <a:p>
                      <a:pPr algn="ctr"/>
                      <a:r>
                        <a:rPr lang="pt-BR" sz="600" dirty="0"/>
                        <a:t>*Total de produtos disponíveis para o 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422467"/>
                  </a:ext>
                </a:extLst>
              </a:tr>
              <a:tr h="165347">
                <a:tc>
                  <a:txBody>
                    <a:bodyPr/>
                    <a:lstStyle/>
                    <a:p>
                      <a:pPr algn="ctr"/>
                      <a:r>
                        <a:rPr lang="pt-BR" sz="800" dirty="0"/>
                        <a:t>Interesse nas campanhas digitais no </a:t>
                      </a:r>
                      <a:r>
                        <a:rPr lang="pt-BR" sz="800" dirty="0" err="1"/>
                        <a:t>bkl</a:t>
                      </a:r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/>
                        <a:t>Breve demonstração de interesse em produtos que estão </a:t>
                      </a:r>
                      <a:r>
                        <a:rPr lang="pt-BR" sz="800" dirty="0" err="1"/>
                        <a:t>bkl</a:t>
                      </a:r>
                      <a:r>
                        <a:rPr lang="pt-BR" sz="8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/>
                        <a:t>Cliente clicou 3 vezes no banner (o maior numero de cliques por um cliente foi 10 vezes)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/>
                        <a:t>3/10 = 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277595"/>
                  </a:ext>
                </a:extLst>
              </a:tr>
            </a:tbl>
          </a:graphicData>
        </a:graphic>
      </p:graphicFrame>
      <p:sp>
        <p:nvSpPr>
          <p:cNvPr id="17" name="CaixaDeTexto 16">
            <a:extLst>
              <a:ext uri="{FF2B5EF4-FFF2-40B4-BE49-F238E27FC236}">
                <a16:creationId xmlns:a16="http://schemas.microsoft.com/office/drawing/2014/main" id="{8124A592-C5B4-F579-8AAD-CCB840BA707C}"/>
              </a:ext>
            </a:extLst>
          </p:cNvPr>
          <p:cNvSpPr txBox="1"/>
          <p:nvPr/>
        </p:nvSpPr>
        <p:spPr>
          <a:xfrm>
            <a:off x="5895006" y="5731268"/>
            <a:ext cx="5949992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/>
              <a:t>Score de Risco</a:t>
            </a:r>
            <a:r>
              <a:rPr lang="pt-BR" sz="1050" dirty="0"/>
              <a:t>: (peso1 * Indicador1 + </a:t>
            </a:r>
            <a:r>
              <a:rPr lang="pt-BR" sz="1050" dirty="0" err="1"/>
              <a:t>pesoN</a:t>
            </a:r>
            <a:r>
              <a:rPr lang="pt-BR" sz="1050" dirty="0"/>
              <a:t> * </a:t>
            </a:r>
            <a:r>
              <a:rPr lang="pt-BR" sz="1050" dirty="0" err="1"/>
              <a:t>indicadorN</a:t>
            </a:r>
            <a:r>
              <a:rPr lang="pt-BR" sz="1050" dirty="0"/>
              <a:t>) / soma pesos * 10</a:t>
            </a:r>
          </a:p>
          <a:p>
            <a:r>
              <a:rPr lang="pt-BR" sz="1050" dirty="0"/>
              <a:t>                             2*0.4 + 2* 0.2 + 3*1) / 5 * 10 = 8.4 </a:t>
            </a:r>
          </a:p>
          <a:p>
            <a:r>
              <a:rPr lang="pt-BR" sz="1050" b="1" dirty="0"/>
              <a:t>Score de Oportunidade</a:t>
            </a:r>
            <a:r>
              <a:rPr lang="pt-BR" sz="1050" dirty="0"/>
              <a:t>: (peso1 * Indicador1 + </a:t>
            </a:r>
            <a:r>
              <a:rPr lang="pt-BR" sz="1050" dirty="0" err="1"/>
              <a:t>pesoN</a:t>
            </a:r>
            <a:r>
              <a:rPr lang="pt-BR" sz="1050" dirty="0"/>
              <a:t> * </a:t>
            </a:r>
            <a:r>
              <a:rPr lang="pt-BR" sz="1050" dirty="0" err="1"/>
              <a:t>indicadorN</a:t>
            </a:r>
            <a:r>
              <a:rPr lang="pt-BR" sz="1050" dirty="0"/>
              <a:t>) / soma pesos * 10</a:t>
            </a:r>
          </a:p>
          <a:p>
            <a:r>
              <a:rPr lang="pt-BR" sz="1050" dirty="0"/>
              <a:t>                             2*0.2 + 2* 0.5 + 3*0.3) / 5 * 10 = 4.6</a:t>
            </a:r>
          </a:p>
          <a:p>
            <a:r>
              <a:rPr lang="pt-BR" sz="1050" b="1" dirty="0"/>
              <a:t>Matriz</a:t>
            </a:r>
            <a:r>
              <a:rPr lang="pt-BR" sz="1050" dirty="0"/>
              <a:t>: Score de risco Alto + Score de oportunidade baixo </a:t>
            </a:r>
            <a:r>
              <a:rPr lang="pt-BR" sz="1050" u="sng" dirty="0"/>
              <a:t>= Acompanhar de perto</a:t>
            </a:r>
          </a:p>
          <a:p>
            <a:endParaRPr lang="pt-BR" sz="1200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B09CA0E-10D0-C361-5CF7-DE5F6312645F}"/>
              </a:ext>
            </a:extLst>
          </p:cNvPr>
          <p:cNvSpPr txBox="1"/>
          <p:nvPr/>
        </p:nvSpPr>
        <p:spPr>
          <a:xfrm>
            <a:off x="651760" y="594720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0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7023379-DCF2-4A78-6BAC-B0EC3FEFE3AE}"/>
              </a:ext>
            </a:extLst>
          </p:cNvPr>
          <p:cNvSpPr txBox="1"/>
          <p:nvPr/>
        </p:nvSpPr>
        <p:spPr>
          <a:xfrm>
            <a:off x="591152" y="185759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1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A033961D-6A8E-6A70-E8F8-8A0EA3A93CB2}"/>
              </a:ext>
            </a:extLst>
          </p:cNvPr>
          <p:cNvSpPr txBox="1"/>
          <p:nvPr/>
        </p:nvSpPr>
        <p:spPr>
          <a:xfrm>
            <a:off x="4819191" y="594720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47582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AA3D44-7A0D-5560-D7FD-EEC276F84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827ECF5-7AFD-E3E7-72EE-614FCE3E6552}"/>
              </a:ext>
            </a:extLst>
          </p:cNvPr>
          <p:cNvSpPr txBox="1"/>
          <p:nvPr/>
        </p:nvSpPr>
        <p:spPr>
          <a:xfrm>
            <a:off x="188258" y="477379"/>
            <a:ext cx="105714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Governança de Atuações Prioritárias | </a:t>
            </a:r>
            <a:r>
              <a:rPr lang="pt-BR" sz="1600" dirty="0"/>
              <a:t>Levantamento, clusterização do público e estratégia de distribuição</a:t>
            </a:r>
            <a:endParaRPr lang="pt-BR" sz="2400" dirty="0"/>
          </a:p>
          <a:p>
            <a:endParaRPr lang="pt-BR" sz="24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2724B35-A118-148C-EA3F-553793985D86}"/>
              </a:ext>
            </a:extLst>
          </p:cNvPr>
          <p:cNvSpPr txBox="1"/>
          <p:nvPr/>
        </p:nvSpPr>
        <p:spPr>
          <a:xfrm>
            <a:off x="188258" y="208438"/>
            <a:ext cx="1713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/>
              <a:t>Gestão de Ofertas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9D056086-037D-25B0-3DE3-76719756A921}"/>
              </a:ext>
            </a:extLst>
          </p:cNvPr>
          <p:cNvGrpSpPr/>
          <p:nvPr/>
        </p:nvGrpSpPr>
        <p:grpSpPr>
          <a:xfrm>
            <a:off x="10963829" y="-4522"/>
            <a:ext cx="914400" cy="936852"/>
            <a:chOff x="4105829" y="2492650"/>
            <a:chExt cx="914400" cy="936852"/>
          </a:xfrm>
        </p:grpSpPr>
        <p:pic>
          <p:nvPicPr>
            <p:cNvPr id="10" name="Gráfico 9" descr="Discurso">
              <a:extLst>
                <a:ext uri="{FF2B5EF4-FFF2-40B4-BE49-F238E27FC236}">
                  <a16:creationId xmlns:a16="http://schemas.microsoft.com/office/drawing/2014/main" id="{C770DB76-0B53-8EFA-FADE-12F86ED63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05829" y="2672485"/>
              <a:ext cx="914400" cy="757017"/>
            </a:xfrm>
            <a:prstGeom prst="rect">
              <a:avLst/>
            </a:prstGeom>
          </p:spPr>
        </p:pic>
        <p:pic>
          <p:nvPicPr>
            <p:cNvPr id="11" name="Picture 2" descr="Ponto de exclamação - Ícones Interface do usuário e gestos">
              <a:extLst>
                <a:ext uri="{FF2B5EF4-FFF2-40B4-BE49-F238E27FC236}">
                  <a16:creationId xmlns:a16="http://schemas.microsoft.com/office/drawing/2014/main" id="{D2CED02D-BF2C-6856-6C22-C1263A9295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9618" y="2492650"/>
              <a:ext cx="757017" cy="7570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1793819A-DC74-E03D-DEC0-E12117C8646F}"/>
                </a:ext>
              </a:extLst>
            </p:cNvPr>
            <p:cNvSpPr txBox="1"/>
            <p:nvPr/>
          </p:nvSpPr>
          <p:spPr>
            <a:xfrm>
              <a:off x="4168864" y="2686492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...</a:t>
              </a:r>
            </a:p>
          </p:txBody>
        </p:sp>
      </p:grpSp>
      <p:sp>
        <p:nvSpPr>
          <p:cNvPr id="56" name="Retângulo 55">
            <a:extLst>
              <a:ext uri="{FF2B5EF4-FFF2-40B4-BE49-F238E27FC236}">
                <a16:creationId xmlns:a16="http://schemas.microsoft.com/office/drawing/2014/main" id="{998A7E3C-BAE0-04A2-67A8-26E10FC14F6B}"/>
              </a:ext>
            </a:extLst>
          </p:cNvPr>
          <p:cNvSpPr/>
          <p:nvPr/>
        </p:nvSpPr>
        <p:spPr>
          <a:xfrm>
            <a:off x="188258" y="982819"/>
            <a:ext cx="7426618" cy="36933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>
                <a:solidFill>
                  <a:srgbClr val="FF6201"/>
                </a:solidFill>
              </a:rPr>
              <a:t>Framework de Priorização – Torre de tempo: volumetria de leads</a:t>
            </a:r>
          </a:p>
        </p:txBody>
      </p:sp>
    </p:spTree>
    <p:extLst>
      <p:ext uri="{BB962C8B-B14F-4D97-AF65-F5344CB8AC3E}">
        <p14:creationId xmlns:p14="http://schemas.microsoft.com/office/powerpoint/2010/main" val="3367852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33C05F-2EAB-C404-8683-74CFB4043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: Cantos Diagonais Arredondados 6">
            <a:extLst>
              <a:ext uri="{FF2B5EF4-FFF2-40B4-BE49-F238E27FC236}">
                <a16:creationId xmlns:a16="http://schemas.microsoft.com/office/drawing/2014/main" id="{CC1E40EC-5F0A-819D-B283-FB592D3C5D6B}"/>
              </a:ext>
            </a:extLst>
          </p:cNvPr>
          <p:cNvSpPr/>
          <p:nvPr/>
        </p:nvSpPr>
        <p:spPr>
          <a:xfrm>
            <a:off x="4353257" y="3161849"/>
            <a:ext cx="6825740" cy="504000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rgbClr val="FE63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Diagonais Arredondados 5">
            <a:extLst>
              <a:ext uri="{FF2B5EF4-FFF2-40B4-BE49-F238E27FC236}">
                <a16:creationId xmlns:a16="http://schemas.microsoft.com/office/drawing/2014/main" id="{E9CFA794-C78D-52DE-7D3A-553DFC8DC5BB}"/>
              </a:ext>
            </a:extLst>
          </p:cNvPr>
          <p:cNvSpPr/>
          <p:nvPr/>
        </p:nvSpPr>
        <p:spPr>
          <a:xfrm>
            <a:off x="4353257" y="2517069"/>
            <a:ext cx="6825740" cy="504000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E461E541-70A6-E648-DC37-D7F228CD5222}"/>
              </a:ext>
            </a:extLst>
          </p:cNvPr>
          <p:cNvSpPr/>
          <p:nvPr/>
        </p:nvSpPr>
        <p:spPr>
          <a:xfrm>
            <a:off x="-17930" y="-8965"/>
            <a:ext cx="4572000" cy="69297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4F740A54-D702-A654-E858-64E7A615EA66}"/>
              </a:ext>
            </a:extLst>
          </p:cNvPr>
          <p:cNvSpPr txBox="1"/>
          <p:nvPr/>
        </p:nvSpPr>
        <p:spPr>
          <a:xfrm>
            <a:off x="1807104" y="771183"/>
            <a:ext cx="4677637" cy="4764429"/>
          </a:xfrm>
          <a:prstGeom prst="rect">
            <a:avLst/>
          </a:prstGeom>
        </p:spPr>
        <p:txBody>
          <a:bodyPr rot="0" spcFirstLastPara="0" vertOverflow="overflow" horzOverflow="overflow" vert="horz" lIns="0" tIns="0" rIns="0" bIns="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accent4"/>
              </a:buClr>
              <a:buFont typeface="The Hand Extrablack" panose="03070A02030502020204" pitchFamily="66" charset="0"/>
              <a:buChar char="•"/>
            </a:pPr>
            <a:endParaRPr lang="en-US" sz="2000" spc="20">
              <a:solidFill>
                <a:schemeClr val="tx1">
                  <a:alpha val="58000"/>
                </a:schemeClr>
              </a:solidFill>
            </a:endParaRPr>
          </a:p>
        </p:txBody>
      </p:sp>
      <p:sp>
        <p:nvSpPr>
          <p:cNvPr id="3" name="Retângulo: Cantos Diagonais Arredondados 2">
            <a:extLst>
              <a:ext uri="{FF2B5EF4-FFF2-40B4-BE49-F238E27FC236}">
                <a16:creationId xmlns:a16="http://schemas.microsoft.com/office/drawing/2014/main" id="{34A2FB16-BD2E-007E-C659-C09C7B8728DB}"/>
              </a:ext>
            </a:extLst>
          </p:cNvPr>
          <p:cNvSpPr/>
          <p:nvPr/>
        </p:nvSpPr>
        <p:spPr>
          <a:xfrm>
            <a:off x="4353257" y="1872289"/>
            <a:ext cx="6825740" cy="504000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Diagonais Arredondados 8">
            <a:extLst>
              <a:ext uri="{FF2B5EF4-FFF2-40B4-BE49-F238E27FC236}">
                <a16:creationId xmlns:a16="http://schemas.microsoft.com/office/drawing/2014/main" id="{34F49EAC-9E3A-4F35-E105-08FA8BC79907}"/>
              </a:ext>
            </a:extLst>
          </p:cNvPr>
          <p:cNvSpPr/>
          <p:nvPr/>
        </p:nvSpPr>
        <p:spPr>
          <a:xfrm>
            <a:off x="4353257" y="3806629"/>
            <a:ext cx="6825740" cy="504000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: Cantos Diagonais Arredondados 1">
            <a:extLst>
              <a:ext uri="{FF2B5EF4-FFF2-40B4-BE49-F238E27FC236}">
                <a16:creationId xmlns:a16="http://schemas.microsoft.com/office/drawing/2014/main" id="{4A70F0E9-880A-A094-4897-E22A8BE24898}"/>
              </a:ext>
            </a:extLst>
          </p:cNvPr>
          <p:cNvSpPr/>
          <p:nvPr/>
        </p:nvSpPr>
        <p:spPr>
          <a:xfrm>
            <a:off x="4353257" y="4446425"/>
            <a:ext cx="6825740" cy="504000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DAF0149-207D-A00D-B77F-863C90790B19}"/>
              </a:ext>
            </a:extLst>
          </p:cNvPr>
          <p:cNvSpPr txBox="1"/>
          <p:nvPr/>
        </p:nvSpPr>
        <p:spPr>
          <a:xfrm>
            <a:off x="4554070" y="1872289"/>
            <a:ext cx="655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Solicitação de demandas e/ou Estratégia de atuação prioritária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9897470-5D09-BEB2-8EE0-8931FC5D5E79}"/>
              </a:ext>
            </a:extLst>
          </p:cNvPr>
          <p:cNvSpPr txBox="1"/>
          <p:nvPr/>
        </p:nvSpPr>
        <p:spPr>
          <a:xfrm>
            <a:off x="4554070" y="2570222"/>
            <a:ext cx="7037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Levantamento, clusterização do público e estratégia de distribuição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EA48890-0280-0B55-613D-AA7EEE40D599}"/>
              </a:ext>
            </a:extLst>
          </p:cNvPr>
          <p:cNvSpPr txBox="1"/>
          <p:nvPr/>
        </p:nvSpPr>
        <p:spPr>
          <a:xfrm>
            <a:off x="4554070" y="3215002"/>
            <a:ext cx="7037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Aprovação de gatilhos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069DC325-5C03-ABC1-3942-08FDC2A952B0}"/>
              </a:ext>
            </a:extLst>
          </p:cNvPr>
          <p:cNvSpPr txBox="1"/>
          <p:nvPr/>
        </p:nvSpPr>
        <p:spPr>
          <a:xfrm>
            <a:off x="4554070" y="3871685"/>
            <a:ext cx="7037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Lançamento das ofertas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0F46409-0B80-12A6-A845-4DE734B54438}"/>
              </a:ext>
            </a:extLst>
          </p:cNvPr>
          <p:cNvSpPr txBox="1"/>
          <p:nvPr/>
        </p:nvSpPr>
        <p:spPr>
          <a:xfrm>
            <a:off x="4554070" y="4513759"/>
            <a:ext cx="7037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Acompanhamento e diagnósticos</a:t>
            </a:r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6D5EF1F4-3A28-B4EB-8AAF-957F5E90DE10}"/>
              </a:ext>
            </a:extLst>
          </p:cNvPr>
          <p:cNvSpPr/>
          <p:nvPr/>
        </p:nvSpPr>
        <p:spPr>
          <a:xfrm rot="19117592">
            <a:off x="1710846" y="2358023"/>
            <a:ext cx="1114942" cy="113737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70EFBBCB-7EA9-9276-67BE-9DC8783FAC1A}"/>
              </a:ext>
            </a:extLst>
          </p:cNvPr>
          <p:cNvSpPr/>
          <p:nvPr/>
        </p:nvSpPr>
        <p:spPr>
          <a:xfrm rot="20035434">
            <a:off x="1863246" y="2510423"/>
            <a:ext cx="1114942" cy="113737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9D9BC132-EE1A-082A-111A-206722B8F67D}"/>
              </a:ext>
            </a:extLst>
          </p:cNvPr>
          <p:cNvGrpSpPr/>
          <p:nvPr/>
        </p:nvGrpSpPr>
        <p:grpSpPr>
          <a:xfrm>
            <a:off x="1963516" y="2492650"/>
            <a:ext cx="914400" cy="1030479"/>
            <a:chOff x="4105829" y="2492650"/>
            <a:chExt cx="914400" cy="1030479"/>
          </a:xfrm>
        </p:grpSpPr>
        <p:pic>
          <p:nvPicPr>
            <p:cNvPr id="40" name="Gráfico 39" descr="Discurso">
              <a:extLst>
                <a:ext uri="{FF2B5EF4-FFF2-40B4-BE49-F238E27FC236}">
                  <a16:creationId xmlns:a16="http://schemas.microsoft.com/office/drawing/2014/main" id="{0EDAB10D-B931-1556-8F61-235B66CAB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05829" y="2672485"/>
              <a:ext cx="914400" cy="850644"/>
            </a:xfrm>
            <a:prstGeom prst="rect">
              <a:avLst/>
            </a:prstGeom>
          </p:spPr>
        </p:pic>
        <p:pic>
          <p:nvPicPr>
            <p:cNvPr id="41" name="Picture 2" descr="Ponto de exclamação - Ícones Interface do usuário e gestos">
              <a:extLst>
                <a:ext uri="{FF2B5EF4-FFF2-40B4-BE49-F238E27FC236}">
                  <a16:creationId xmlns:a16="http://schemas.microsoft.com/office/drawing/2014/main" id="{260BB6E5-00AF-887F-A620-490542EE20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9618" y="2492650"/>
              <a:ext cx="757017" cy="7570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BC6C7EE8-A877-9A26-2C74-C3FB0FDA47A2}"/>
                </a:ext>
              </a:extLst>
            </p:cNvPr>
            <p:cNvSpPr txBox="1"/>
            <p:nvPr/>
          </p:nvSpPr>
          <p:spPr>
            <a:xfrm>
              <a:off x="4168864" y="2686492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...</a:t>
              </a:r>
            </a:p>
          </p:txBody>
        </p:sp>
      </p:grp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32B88D7E-D052-ABE4-6D87-B0AF84C6DB17}"/>
              </a:ext>
            </a:extLst>
          </p:cNvPr>
          <p:cNvCxnSpPr>
            <a:cxnSpLocks/>
          </p:cNvCxnSpPr>
          <p:nvPr/>
        </p:nvCxnSpPr>
        <p:spPr>
          <a:xfrm flipH="1">
            <a:off x="563296" y="3446927"/>
            <a:ext cx="1338636" cy="0"/>
          </a:xfrm>
          <a:prstGeom prst="line">
            <a:avLst/>
          </a:prstGeom>
          <a:ln w="3175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D2428D50-4F79-B15F-4C04-269239B8CBD3}"/>
              </a:ext>
            </a:extLst>
          </p:cNvPr>
          <p:cNvSpPr txBox="1"/>
          <p:nvPr/>
        </p:nvSpPr>
        <p:spPr>
          <a:xfrm>
            <a:off x="1065509" y="3765124"/>
            <a:ext cx="2997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Atuação Prioritária</a:t>
            </a:r>
          </a:p>
        </p:txBody>
      </p:sp>
    </p:spTree>
    <p:extLst>
      <p:ext uri="{BB962C8B-B14F-4D97-AF65-F5344CB8AC3E}">
        <p14:creationId xmlns:p14="http://schemas.microsoft.com/office/powerpoint/2010/main" val="1170400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F669EC-D380-4295-29B5-1CB9AB72E0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2FD1397-B1D2-690B-30B9-E7D20F513C8A}"/>
              </a:ext>
            </a:extLst>
          </p:cNvPr>
          <p:cNvSpPr txBox="1"/>
          <p:nvPr/>
        </p:nvSpPr>
        <p:spPr>
          <a:xfrm>
            <a:off x="188258" y="477379"/>
            <a:ext cx="68302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Governança de Atuações Prioritárias | </a:t>
            </a:r>
            <a:r>
              <a:rPr lang="pt-BR" sz="1600" dirty="0"/>
              <a:t>Aprovação de gatilhos</a:t>
            </a:r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C1A5AEF-D858-0110-45C4-A02976208594}"/>
              </a:ext>
            </a:extLst>
          </p:cNvPr>
          <p:cNvSpPr txBox="1"/>
          <p:nvPr/>
        </p:nvSpPr>
        <p:spPr>
          <a:xfrm>
            <a:off x="188258" y="208438"/>
            <a:ext cx="1713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/>
              <a:t>Gestão de Ofertas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B3EFFFDF-6FE7-4EF5-55F1-BB4F7413D44A}"/>
              </a:ext>
            </a:extLst>
          </p:cNvPr>
          <p:cNvGrpSpPr/>
          <p:nvPr/>
        </p:nvGrpSpPr>
        <p:grpSpPr>
          <a:xfrm>
            <a:off x="10963829" y="-4522"/>
            <a:ext cx="914400" cy="936852"/>
            <a:chOff x="4105829" y="2492650"/>
            <a:chExt cx="914400" cy="936852"/>
          </a:xfrm>
        </p:grpSpPr>
        <p:pic>
          <p:nvPicPr>
            <p:cNvPr id="10" name="Gráfico 9" descr="Discurso">
              <a:extLst>
                <a:ext uri="{FF2B5EF4-FFF2-40B4-BE49-F238E27FC236}">
                  <a16:creationId xmlns:a16="http://schemas.microsoft.com/office/drawing/2014/main" id="{A61FEAB5-FC34-89DE-F42A-A0A933477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05829" y="2672485"/>
              <a:ext cx="914400" cy="757017"/>
            </a:xfrm>
            <a:prstGeom prst="rect">
              <a:avLst/>
            </a:prstGeom>
          </p:spPr>
        </p:pic>
        <p:pic>
          <p:nvPicPr>
            <p:cNvPr id="11" name="Picture 2" descr="Ponto de exclamação - Ícones Interface do usuário e gestos">
              <a:extLst>
                <a:ext uri="{FF2B5EF4-FFF2-40B4-BE49-F238E27FC236}">
                  <a16:creationId xmlns:a16="http://schemas.microsoft.com/office/drawing/2014/main" id="{232754EA-79F0-8166-40B8-4601F523CC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9618" y="2492650"/>
              <a:ext cx="757017" cy="7570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1032ED6-0908-03F6-3C60-155BEC35AB43}"/>
                </a:ext>
              </a:extLst>
            </p:cNvPr>
            <p:cNvSpPr txBox="1"/>
            <p:nvPr/>
          </p:nvSpPr>
          <p:spPr>
            <a:xfrm>
              <a:off x="4168864" y="2686492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...</a:t>
              </a:r>
            </a:p>
          </p:txBody>
        </p:sp>
      </p:grpSp>
      <p:sp>
        <p:nvSpPr>
          <p:cNvPr id="56" name="Retângulo 55">
            <a:extLst>
              <a:ext uri="{FF2B5EF4-FFF2-40B4-BE49-F238E27FC236}">
                <a16:creationId xmlns:a16="http://schemas.microsoft.com/office/drawing/2014/main" id="{43C01C28-B792-A814-65A6-1F00FDE42638}"/>
              </a:ext>
            </a:extLst>
          </p:cNvPr>
          <p:cNvSpPr/>
          <p:nvPr/>
        </p:nvSpPr>
        <p:spPr>
          <a:xfrm>
            <a:off x="1675201" y="2210381"/>
            <a:ext cx="2592000" cy="36933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>
                <a:solidFill>
                  <a:srgbClr val="FF6201"/>
                </a:solidFill>
              </a:rPr>
              <a:t>Middle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91797CF-A28D-0A15-6680-FA626C64CE1D}"/>
              </a:ext>
            </a:extLst>
          </p:cNvPr>
          <p:cNvSpPr/>
          <p:nvPr/>
        </p:nvSpPr>
        <p:spPr>
          <a:xfrm>
            <a:off x="1600388" y="2179610"/>
            <a:ext cx="4005942" cy="4305136"/>
          </a:xfrm>
          <a:prstGeom prst="roundRect">
            <a:avLst>
              <a:gd name="adj" fmla="val 129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BCEECFE-9D2C-9596-C6E0-2BCB3FD98CA3}"/>
              </a:ext>
            </a:extLst>
          </p:cNvPr>
          <p:cNvSpPr/>
          <p:nvPr/>
        </p:nvSpPr>
        <p:spPr>
          <a:xfrm>
            <a:off x="6170813" y="2210381"/>
            <a:ext cx="2592000" cy="36933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>
                <a:solidFill>
                  <a:srgbClr val="FF6201"/>
                </a:solidFill>
              </a:rPr>
              <a:t>Large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84451AE5-4AF9-DB23-3197-AF3272BA3AA5}"/>
              </a:ext>
            </a:extLst>
          </p:cNvPr>
          <p:cNvSpPr/>
          <p:nvPr/>
        </p:nvSpPr>
        <p:spPr>
          <a:xfrm>
            <a:off x="6096000" y="2179610"/>
            <a:ext cx="4005942" cy="4305136"/>
          </a:xfrm>
          <a:prstGeom prst="roundRect">
            <a:avLst>
              <a:gd name="adj" fmla="val 129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1461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6C3C20-63C2-DF32-F6E4-8B9E04541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Diagonais Arredondados 8">
            <a:extLst>
              <a:ext uri="{FF2B5EF4-FFF2-40B4-BE49-F238E27FC236}">
                <a16:creationId xmlns:a16="http://schemas.microsoft.com/office/drawing/2014/main" id="{52CE16E8-91B5-9BFB-9620-62FC8DAE40C1}"/>
              </a:ext>
            </a:extLst>
          </p:cNvPr>
          <p:cNvSpPr/>
          <p:nvPr/>
        </p:nvSpPr>
        <p:spPr>
          <a:xfrm>
            <a:off x="4353257" y="3806629"/>
            <a:ext cx="6825740" cy="504000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rgbClr val="FE63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Diagonais Arredondados 5">
            <a:extLst>
              <a:ext uri="{FF2B5EF4-FFF2-40B4-BE49-F238E27FC236}">
                <a16:creationId xmlns:a16="http://schemas.microsoft.com/office/drawing/2014/main" id="{3C875F4C-026D-F4F0-68EA-EFB10FACC0C2}"/>
              </a:ext>
            </a:extLst>
          </p:cNvPr>
          <p:cNvSpPr/>
          <p:nvPr/>
        </p:nvSpPr>
        <p:spPr>
          <a:xfrm>
            <a:off x="4353257" y="2517069"/>
            <a:ext cx="6825740" cy="504000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4219AF12-B9C5-E3AE-CDD9-7969EBC9B387}"/>
              </a:ext>
            </a:extLst>
          </p:cNvPr>
          <p:cNvSpPr/>
          <p:nvPr/>
        </p:nvSpPr>
        <p:spPr>
          <a:xfrm>
            <a:off x="-17930" y="-8965"/>
            <a:ext cx="4572000" cy="69297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B591100F-5878-D08B-82CF-33DB1C29AFE8}"/>
              </a:ext>
            </a:extLst>
          </p:cNvPr>
          <p:cNvSpPr txBox="1"/>
          <p:nvPr/>
        </p:nvSpPr>
        <p:spPr>
          <a:xfrm>
            <a:off x="1807104" y="771183"/>
            <a:ext cx="4677637" cy="4764429"/>
          </a:xfrm>
          <a:prstGeom prst="rect">
            <a:avLst/>
          </a:prstGeom>
        </p:spPr>
        <p:txBody>
          <a:bodyPr rot="0" spcFirstLastPara="0" vertOverflow="overflow" horzOverflow="overflow" vert="horz" lIns="0" tIns="0" rIns="0" bIns="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accent4"/>
              </a:buClr>
              <a:buFont typeface="The Hand Extrablack" panose="03070A02030502020204" pitchFamily="66" charset="0"/>
              <a:buChar char="•"/>
            </a:pPr>
            <a:endParaRPr lang="en-US" sz="2000" spc="20">
              <a:solidFill>
                <a:schemeClr val="tx1">
                  <a:alpha val="58000"/>
                </a:schemeClr>
              </a:solidFill>
            </a:endParaRPr>
          </a:p>
        </p:txBody>
      </p:sp>
      <p:sp>
        <p:nvSpPr>
          <p:cNvPr id="3" name="Retângulo: Cantos Diagonais Arredondados 2">
            <a:extLst>
              <a:ext uri="{FF2B5EF4-FFF2-40B4-BE49-F238E27FC236}">
                <a16:creationId xmlns:a16="http://schemas.microsoft.com/office/drawing/2014/main" id="{85CF53F2-238C-53CD-8994-0AA9FC179A3F}"/>
              </a:ext>
            </a:extLst>
          </p:cNvPr>
          <p:cNvSpPr/>
          <p:nvPr/>
        </p:nvSpPr>
        <p:spPr>
          <a:xfrm>
            <a:off x="4353257" y="1872289"/>
            <a:ext cx="6825740" cy="504000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Diagonais Arredondados 6">
            <a:extLst>
              <a:ext uri="{FF2B5EF4-FFF2-40B4-BE49-F238E27FC236}">
                <a16:creationId xmlns:a16="http://schemas.microsoft.com/office/drawing/2014/main" id="{B45A2140-6D9F-075C-E8A0-D66CA7497505}"/>
              </a:ext>
            </a:extLst>
          </p:cNvPr>
          <p:cNvSpPr/>
          <p:nvPr/>
        </p:nvSpPr>
        <p:spPr>
          <a:xfrm>
            <a:off x="4353257" y="3161849"/>
            <a:ext cx="6825740" cy="504000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: Cantos Diagonais Arredondados 1">
            <a:extLst>
              <a:ext uri="{FF2B5EF4-FFF2-40B4-BE49-F238E27FC236}">
                <a16:creationId xmlns:a16="http://schemas.microsoft.com/office/drawing/2014/main" id="{473B77C4-68BE-64D0-6DD0-0F255FB86E5A}"/>
              </a:ext>
            </a:extLst>
          </p:cNvPr>
          <p:cNvSpPr/>
          <p:nvPr/>
        </p:nvSpPr>
        <p:spPr>
          <a:xfrm>
            <a:off x="4353257" y="4446425"/>
            <a:ext cx="6825740" cy="504000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E99EE4D-B6AE-2B7E-47D5-CC2B3D947DEA}"/>
              </a:ext>
            </a:extLst>
          </p:cNvPr>
          <p:cNvSpPr txBox="1"/>
          <p:nvPr/>
        </p:nvSpPr>
        <p:spPr>
          <a:xfrm>
            <a:off x="4554070" y="1872289"/>
            <a:ext cx="655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Solicitação de demandas e/ou Estratégia de atuação prioritária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55E7BE6-D2B1-1689-9DFB-357DD81056DE}"/>
              </a:ext>
            </a:extLst>
          </p:cNvPr>
          <p:cNvSpPr txBox="1"/>
          <p:nvPr/>
        </p:nvSpPr>
        <p:spPr>
          <a:xfrm>
            <a:off x="4554070" y="2570222"/>
            <a:ext cx="7037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Levantamento, clusterização do público e estratégia de distribuição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626CAC7-5513-0321-6B7D-1D0C88D0F4CE}"/>
              </a:ext>
            </a:extLst>
          </p:cNvPr>
          <p:cNvSpPr txBox="1"/>
          <p:nvPr/>
        </p:nvSpPr>
        <p:spPr>
          <a:xfrm>
            <a:off x="4554070" y="3215002"/>
            <a:ext cx="7037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Aprovação de gatilhos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38E30AE-FCEA-A2E5-24BB-AA2B13FDCD0E}"/>
              </a:ext>
            </a:extLst>
          </p:cNvPr>
          <p:cNvSpPr txBox="1"/>
          <p:nvPr/>
        </p:nvSpPr>
        <p:spPr>
          <a:xfrm>
            <a:off x="4554070" y="3871685"/>
            <a:ext cx="7037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Lançamento das ofertas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D8DB6CA5-E3B3-0A69-E8C8-6E49BB5ABDDB}"/>
              </a:ext>
            </a:extLst>
          </p:cNvPr>
          <p:cNvSpPr txBox="1"/>
          <p:nvPr/>
        </p:nvSpPr>
        <p:spPr>
          <a:xfrm>
            <a:off x="4554070" y="4513759"/>
            <a:ext cx="7037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Acompanhamento e diagnósticos</a:t>
            </a:r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E88868D2-40E5-9436-3B66-8632448CDABC}"/>
              </a:ext>
            </a:extLst>
          </p:cNvPr>
          <p:cNvSpPr/>
          <p:nvPr/>
        </p:nvSpPr>
        <p:spPr>
          <a:xfrm rot="19117592">
            <a:off x="1710846" y="2358023"/>
            <a:ext cx="1114942" cy="113737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5B875018-4703-8982-2F7B-B48078EE34EE}"/>
              </a:ext>
            </a:extLst>
          </p:cNvPr>
          <p:cNvSpPr/>
          <p:nvPr/>
        </p:nvSpPr>
        <p:spPr>
          <a:xfrm rot="20035434">
            <a:off x="1863246" y="2510423"/>
            <a:ext cx="1114942" cy="113737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8A9B7C68-2F8B-C585-B6AB-0C1D9C07E354}"/>
              </a:ext>
            </a:extLst>
          </p:cNvPr>
          <p:cNvGrpSpPr/>
          <p:nvPr/>
        </p:nvGrpSpPr>
        <p:grpSpPr>
          <a:xfrm>
            <a:off x="1963516" y="2492650"/>
            <a:ext cx="914400" cy="1030479"/>
            <a:chOff x="4105829" y="2492650"/>
            <a:chExt cx="914400" cy="1030479"/>
          </a:xfrm>
        </p:grpSpPr>
        <p:pic>
          <p:nvPicPr>
            <p:cNvPr id="40" name="Gráfico 39" descr="Discurso">
              <a:extLst>
                <a:ext uri="{FF2B5EF4-FFF2-40B4-BE49-F238E27FC236}">
                  <a16:creationId xmlns:a16="http://schemas.microsoft.com/office/drawing/2014/main" id="{42318CDC-ED65-0D5D-3244-22BFEE755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05829" y="2672485"/>
              <a:ext cx="914400" cy="850644"/>
            </a:xfrm>
            <a:prstGeom prst="rect">
              <a:avLst/>
            </a:prstGeom>
          </p:spPr>
        </p:pic>
        <p:pic>
          <p:nvPicPr>
            <p:cNvPr id="41" name="Picture 2" descr="Ponto de exclamação - Ícones Interface do usuário e gestos">
              <a:extLst>
                <a:ext uri="{FF2B5EF4-FFF2-40B4-BE49-F238E27FC236}">
                  <a16:creationId xmlns:a16="http://schemas.microsoft.com/office/drawing/2014/main" id="{8C1F04AD-97AD-2F5E-E247-0407D6ED33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9618" y="2492650"/>
              <a:ext cx="757017" cy="7570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8C301D1C-D06B-96FE-1A48-FBA00B3C9688}"/>
                </a:ext>
              </a:extLst>
            </p:cNvPr>
            <p:cNvSpPr txBox="1"/>
            <p:nvPr/>
          </p:nvSpPr>
          <p:spPr>
            <a:xfrm>
              <a:off x="4168864" y="2686492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...</a:t>
              </a:r>
            </a:p>
          </p:txBody>
        </p:sp>
      </p:grp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76732854-5110-3815-B1E9-81831670B7B8}"/>
              </a:ext>
            </a:extLst>
          </p:cNvPr>
          <p:cNvCxnSpPr>
            <a:cxnSpLocks/>
          </p:cNvCxnSpPr>
          <p:nvPr/>
        </p:nvCxnSpPr>
        <p:spPr>
          <a:xfrm flipH="1">
            <a:off x="563296" y="3446927"/>
            <a:ext cx="1338636" cy="0"/>
          </a:xfrm>
          <a:prstGeom prst="line">
            <a:avLst/>
          </a:prstGeom>
          <a:ln w="3175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D4E0090-A30A-B64D-9B59-F5FF546E10CE}"/>
              </a:ext>
            </a:extLst>
          </p:cNvPr>
          <p:cNvSpPr txBox="1"/>
          <p:nvPr/>
        </p:nvSpPr>
        <p:spPr>
          <a:xfrm>
            <a:off x="1065509" y="3765124"/>
            <a:ext cx="2997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Atuação Prioritária</a:t>
            </a:r>
          </a:p>
        </p:txBody>
      </p:sp>
    </p:spTree>
    <p:extLst>
      <p:ext uri="{BB962C8B-B14F-4D97-AF65-F5344CB8AC3E}">
        <p14:creationId xmlns:p14="http://schemas.microsoft.com/office/powerpoint/2010/main" val="3124005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43F325-8BEC-BB72-A242-D2167ADD3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Conector: Angulado 52">
            <a:extLst>
              <a:ext uri="{FF2B5EF4-FFF2-40B4-BE49-F238E27FC236}">
                <a16:creationId xmlns:a16="http://schemas.microsoft.com/office/drawing/2014/main" id="{14CBDE74-9F3A-E223-DF90-D1FBD188A4B4}"/>
              </a:ext>
            </a:extLst>
          </p:cNvPr>
          <p:cNvCxnSpPr>
            <a:cxnSpLocks/>
          </p:cNvCxnSpPr>
          <p:nvPr/>
        </p:nvCxnSpPr>
        <p:spPr>
          <a:xfrm flipH="1">
            <a:off x="7496417" y="3178531"/>
            <a:ext cx="2582765" cy="571334"/>
          </a:xfrm>
          <a:prstGeom prst="bentConnector3">
            <a:avLst>
              <a:gd name="adj1" fmla="val 82627"/>
            </a:avLst>
          </a:prstGeom>
          <a:ln>
            <a:solidFill>
              <a:srgbClr val="FE6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: Angulado 53">
            <a:extLst>
              <a:ext uri="{FF2B5EF4-FFF2-40B4-BE49-F238E27FC236}">
                <a16:creationId xmlns:a16="http://schemas.microsoft.com/office/drawing/2014/main" id="{A76F40B4-577B-C087-03C9-A66FDA9F9D6A}"/>
              </a:ext>
            </a:extLst>
          </p:cNvPr>
          <p:cNvCxnSpPr>
            <a:cxnSpLocks/>
          </p:cNvCxnSpPr>
          <p:nvPr/>
        </p:nvCxnSpPr>
        <p:spPr>
          <a:xfrm flipH="1">
            <a:off x="7521259" y="3679357"/>
            <a:ext cx="2517280" cy="65747"/>
          </a:xfrm>
          <a:prstGeom prst="bentConnector3">
            <a:avLst>
              <a:gd name="adj1" fmla="val 83120"/>
            </a:avLst>
          </a:prstGeom>
          <a:ln>
            <a:solidFill>
              <a:srgbClr val="FE6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: Angulado 56">
            <a:extLst>
              <a:ext uri="{FF2B5EF4-FFF2-40B4-BE49-F238E27FC236}">
                <a16:creationId xmlns:a16="http://schemas.microsoft.com/office/drawing/2014/main" id="{611802C2-EFD3-86F3-3955-7A90058AB49B}"/>
              </a:ext>
            </a:extLst>
          </p:cNvPr>
          <p:cNvCxnSpPr>
            <a:cxnSpLocks/>
          </p:cNvCxnSpPr>
          <p:nvPr/>
        </p:nvCxnSpPr>
        <p:spPr>
          <a:xfrm flipH="1" flipV="1">
            <a:off x="7563574" y="3747485"/>
            <a:ext cx="2517280" cy="399824"/>
          </a:xfrm>
          <a:prstGeom prst="bentConnector3">
            <a:avLst>
              <a:gd name="adj1" fmla="val 84900"/>
            </a:avLst>
          </a:prstGeom>
          <a:ln>
            <a:solidFill>
              <a:srgbClr val="FE6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EC50E8F7-51BD-51DD-3061-C1323FA26EF3}"/>
              </a:ext>
            </a:extLst>
          </p:cNvPr>
          <p:cNvCxnSpPr>
            <a:cxnSpLocks/>
          </p:cNvCxnSpPr>
          <p:nvPr/>
        </p:nvCxnSpPr>
        <p:spPr>
          <a:xfrm flipH="1" flipV="1">
            <a:off x="7563574" y="3745104"/>
            <a:ext cx="2474965" cy="935905"/>
          </a:xfrm>
          <a:prstGeom prst="bentConnector3">
            <a:avLst>
              <a:gd name="adj1" fmla="val 84462"/>
            </a:avLst>
          </a:prstGeom>
          <a:ln>
            <a:solidFill>
              <a:srgbClr val="FE6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: Angulado 25">
            <a:extLst>
              <a:ext uri="{FF2B5EF4-FFF2-40B4-BE49-F238E27FC236}">
                <a16:creationId xmlns:a16="http://schemas.microsoft.com/office/drawing/2014/main" id="{60AB9317-F6C7-B9E1-51E3-24ECF74848E5}"/>
              </a:ext>
            </a:extLst>
          </p:cNvPr>
          <p:cNvCxnSpPr>
            <a:cxnSpLocks/>
          </p:cNvCxnSpPr>
          <p:nvPr/>
        </p:nvCxnSpPr>
        <p:spPr>
          <a:xfrm>
            <a:off x="1980909" y="3244278"/>
            <a:ext cx="2582765" cy="571334"/>
          </a:xfrm>
          <a:prstGeom prst="bentConnector3">
            <a:avLst>
              <a:gd name="adj1" fmla="val 82627"/>
            </a:avLst>
          </a:prstGeom>
          <a:ln>
            <a:solidFill>
              <a:srgbClr val="FE6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: Angulado 32">
            <a:extLst>
              <a:ext uri="{FF2B5EF4-FFF2-40B4-BE49-F238E27FC236}">
                <a16:creationId xmlns:a16="http://schemas.microsoft.com/office/drawing/2014/main" id="{A3164086-5820-0491-18BE-92E5DED5802C}"/>
              </a:ext>
            </a:extLst>
          </p:cNvPr>
          <p:cNvCxnSpPr>
            <a:cxnSpLocks/>
          </p:cNvCxnSpPr>
          <p:nvPr/>
        </p:nvCxnSpPr>
        <p:spPr>
          <a:xfrm>
            <a:off x="2021552" y="3745104"/>
            <a:ext cx="2517280" cy="65747"/>
          </a:xfrm>
          <a:prstGeom prst="bentConnector3">
            <a:avLst>
              <a:gd name="adj1" fmla="val 83120"/>
            </a:avLst>
          </a:prstGeom>
          <a:ln>
            <a:solidFill>
              <a:srgbClr val="FE6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: Angulado 36">
            <a:extLst>
              <a:ext uri="{FF2B5EF4-FFF2-40B4-BE49-F238E27FC236}">
                <a16:creationId xmlns:a16="http://schemas.microsoft.com/office/drawing/2014/main" id="{4140AB6E-A081-5DB4-6874-14C10E3C1991}"/>
              </a:ext>
            </a:extLst>
          </p:cNvPr>
          <p:cNvCxnSpPr>
            <a:cxnSpLocks/>
          </p:cNvCxnSpPr>
          <p:nvPr/>
        </p:nvCxnSpPr>
        <p:spPr>
          <a:xfrm flipV="1">
            <a:off x="1979237" y="3813232"/>
            <a:ext cx="2517280" cy="399824"/>
          </a:xfrm>
          <a:prstGeom prst="bentConnector3">
            <a:avLst>
              <a:gd name="adj1" fmla="val 84900"/>
            </a:avLst>
          </a:prstGeom>
          <a:ln>
            <a:solidFill>
              <a:srgbClr val="FE6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: Angulado 43">
            <a:extLst>
              <a:ext uri="{FF2B5EF4-FFF2-40B4-BE49-F238E27FC236}">
                <a16:creationId xmlns:a16="http://schemas.microsoft.com/office/drawing/2014/main" id="{21381020-95BD-EA07-BE9E-C1501CD71897}"/>
              </a:ext>
            </a:extLst>
          </p:cNvPr>
          <p:cNvCxnSpPr>
            <a:cxnSpLocks/>
          </p:cNvCxnSpPr>
          <p:nvPr/>
        </p:nvCxnSpPr>
        <p:spPr>
          <a:xfrm flipV="1">
            <a:off x="2021552" y="3810851"/>
            <a:ext cx="2474965" cy="935905"/>
          </a:xfrm>
          <a:prstGeom prst="bentConnector3">
            <a:avLst>
              <a:gd name="adj1" fmla="val 84637"/>
            </a:avLst>
          </a:prstGeom>
          <a:ln>
            <a:solidFill>
              <a:srgbClr val="FE6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id="{114D4F68-944C-E03E-D9AA-56D77E5B8A71}"/>
              </a:ext>
            </a:extLst>
          </p:cNvPr>
          <p:cNvSpPr/>
          <p:nvPr/>
        </p:nvSpPr>
        <p:spPr>
          <a:xfrm>
            <a:off x="4383448" y="2209580"/>
            <a:ext cx="3218330" cy="32468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EFDC97B-0BCD-3BB9-CB89-10888888D6E6}"/>
              </a:ext>
            </a:extLst>
          </p:cNvPr>
          <p:cNvSpPr txBox="1"/>
          <p:nvPr/>
        </p:nvSpPr>
        <p:spPr>
          <a:xfrm>
            <a:off x="188258" y="477379"/>
            <a:ext cx="105714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Governança de Atuações Prioritárias | </a:t>
            </a:r>
            <a:r>
              <a:rPr lang="pt-BR" sz="1600" dirty="0"/>
              <a:t>Levantamento, clusterização do público e estratégia de distribuição</a:t>
            </a:r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385F521-A4DC-AB9C-DC30-6C5E30ACAB1B}"/>
              </a:ext>
            </a:extLst>
          </p:cNvPr>
          <p:cNvSpPr txBox="1"/>
          <p:nvPr/>
        </p:nvSpPr>
        <p:spPr>
          <a:xfrm>
            <a:off x="188258" y="208438"/>
            <a:ext cx="1713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/>
              <a:t>Gestão de Ofertas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43605948-7995-A385-14D8-84AF0B730CC1}"/>
              </a:ext>
            </a:extLst>
          </p:cNvPr>
          <p:cNvGrpSpPr/>
          <p:nvPr/>
        </p:nvGrpSpPr>
        <p:grpSpPr>
          <a:xfrm>
            <a:off x="10963829" y="-4522"/>
            <a:ext cx="914400" cy="936852"/>
            <a:chOff x="4105829" y="2492650"/>
            <a:chExt cx="914400" cy="936852"/>
          </a:xfrm>
        </p:grpSpPr>
        <p:pic>
          <p:nvPicPr>
            <p:cNvPr id="10" name="Gráfico 9" descr="Discurso">
              <a:extLst>
                <a:ext uri="{FF2B5EF4-FFF2-40B4-BE49-F238E27FC236}">
                  <a16:creationId xmlns:a16="http://schemas.microsoft.com/office/drawing/2014/main" id="{BBB308BC-0803-4456-3A71-4D98B7E9DB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05829" y="2672485"/>
              <a:ext cx="914400" cy="757017"/>
            </a:xfrm>
            <a:prstGeom prst="rect">
              <a:avLst/>
            </a:prstGeom>
          </p:spPr>
        </p:pic>
        <p:pic>
          <p:nvPicPr>
            <p:cNvPr id="11" name="Picture 2" descr="Ponto de exclamação - Ícones Interface do usuário e gestos">
              <a:extLst>
                <a:ext uri="{FF2B5EF4-FFF2-40B4-BE49-F238E27FC236}">
                  <a16:creationId xmlns:a16="http://schemas.microsoft.com/office/drawing/2014/main" id="{3E21D555-3631-C6EC-59E7-9E0CB75904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9618" y="2492650"/>
              <a:ext cx="757017" cy="7570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990C8023-9605-65C4-316B-ECD41A6816A1}"/>
                </a:ext>
              </a:extLst>
            </p:cNvPr>
            <p:cNvSpPr txBox="1"/>
            <p:nvPr/>
          </p:nvSpPr>
          <p:spPr>
            <a:xfrm>
              <a:off x="4168864" y="2686492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...</a:t>
              </a:r>
            </a:p>
          </p:txBody>
        </p:sp>
      </p:grpSp>
      <p:sp>
        <p:nvSpPr>
          <p:cNvPr id="15" name="Retângulo 14">
            <a:extLst>
              <a:ext uri="{FF2B5EF4-FFF2-40B4-BE49-F238E27FC236}">
                <a16:creationId xmlns:a16="http://schemas.microsoft.com/office/drawing/2014/main" id="{5E8078D0-5030-5D1F-2520-8433FE80B35A}"/>
              </a:ext>
            </a:extLst>
          </p:cNvPr>
          <p:cNvSpPr/>
          <p:nvPr/>
        </p:nvSpPr>
        <p:spPr>
          <a:xfrm>
            <a:off x="1901931" y="2874946"/>
            <a:ext cx="2340581" cy="36933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rgbClr val="FF6201"/>
                </a:solidFill>
              </a:rPr>
              <a:t>Gatilhos de Simulação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906DAB8-8C41-69CA-219C-6B9A6921E4AF}"/>
              </a:ext>
            </a:extLst>
          </p:cNvPr>
          <p:cNvSpPr/>
          <p:nvPr/>
        </p:nvSpPr>
        <p:spPr>
          <a:xfrm>
            <a:off x="1901932" y="3375772"/>
            <a:ext cx="2103810" cy="36933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rgbClr val="FF6201"/>
                </a:solidFill>
              </a:rPr>
              <a:t>Ações Prioritárias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09A2007A-0D6F-03D7-D9A3-BA9F3FB14954}"/>
              </a:ext>
            </a:extLst>
          </p:cNvPr>
          <p:cNvSpPr/>
          <p:nvPr/>
        </p:nvSpPr>
        <p:spPr>
          <a:xfrm>
            <a:off x="1901932" y="3876598"/>
            <a:ext cx="2103810" cy="36933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rgbClr val="FF6201"/>
                </a:solidFill>
              </a:rPr>
              <a:t>Gatilhos de Risco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557A2BFC-01C1-9741-3592-DDA2D159ECBB}"/>
              </a:ext>
            </a:extLst>
          </p:cNvPr>
          <p:cNvSpPr/>
          <p:nvPr/>
        </p:nvSpPr>
        <p:spPr>
          <a:xfrm>
            <a:off x="1901932" y="4377424"/>
            <a:ext cx="2103810" cy="36933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 err="1">
                <a:solidFill>
                  <a:srgbClr val="FF6201"/>
                </a:solidFill>
              </a:rPr>
              <a:t>Warnings</a:t>
            </a:r>
            <a:endParaRPr lang="pt-BR" b="1" dirty="0">
              <a:solidFill>
                <a:srgbClr val="FF6201"/>
              </a:solidFill>
            </a:endParaRPr>
          </a:p>
        </p:txBody>
      </p:sp>
      <p:pic>
        <p:nvPicPr>
          <p:cNvPr id="13" name="Gráfico 12" descr="Engrenagens">
            <a:extLst>
              <a:ext uri="{FF2B5EF4-FFF2-40B4-BE49-F238E27FC236}">
                <a16:creationId xmlns:a16="http://schemas.microsoft.com/office/drawing/2014/main" id="{BF753E57-2A97-143B-19DE-218AA9FE73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945634">
            <a:off x="5469494" y="3322973"/>
            <a:ext cx="1290717" cy="1290717"/>
          </a:xfrm>
          <a:prstGeom prst="rect">
            <a:avLst/>
          </a:prstGeom>
        </p:spPr>
      </p:pic>
      <p:pic>
        <p:nvPicPr>
          <p:cNvPr id="19" name="Gráfico 18" descr="Engrenagem única">
            <a:extLst>
              <a:ext uri="{FF2B5EF4-FFF2-40B4-BE49-F238E27FC236}">
                <a16:creationId xmlns:a16="http://schemas.microsoft.com/office/drawing/2014/main" id="{CE85BEB4-CF50-E458-749E-6C8E0EF0E3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00453" y="3109863"/>
            <a:ext cx="914400" cy="914400"/>
          </a:xfrm>
          <a:prstGeom prst="rect">
            <a:avLst/>
          </a:prstGeom>
        </p:spPr>
      </p:pic>
      <p:pic>
        <p:nvPicPr>
          <p:cNvPr id="20" name="Gráfico 19" descr="Engrenagem única">
            <a:extLst>
              <a:ext uri="{FF2B5EF4-FFF2-40B4-BE49-F238E27FC236}">
                <a16:creationId xmlns:a16="http://schemas.microsoft.com/office/drawing/2014/main" id="{FAFDAE9D-7171-6259-F30E-1E3A50DDEF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36366" y="3650973"/>
            <a:ext cx="914400" cy="914400"/>
          </a:xfrm>
          <a:prstGeom prst="rect">
            <a:avLst/>
          </a:prstGeom>
        </p:spPr>
      </p:pic>
      <p:pic>
        <p:nvPicPr>
          <p:cNvPr id="21" name="Gráfico 20" descr="Engrenagem única">
            <a:extLst>
              <a:ext uri="{FF2B5EF4-FFF2-40B4-BE49-F238E27FC236}">
                <a16:creationId xmlns:a16="http://schemas.microsoft.com/office/drawing/2014/main" id="{6DE0E748-A55B-B8AB-A3B3-31A31C1039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33288" y="3059612"/>
            <a:ext cx="756000" cy="756000"/>
          </a:xfrm>
          <a:prstGeom prst="rect">
            <a:avLst/>
          </a:prstGeom>
        </p:spPr>
      </p:pic>
      <p:sp>
        <p:nvSpPr>
          <p:cNvPr id="59" name="Retângulo 58">
            <a:extLst>
              <a:ext uri="{FF2B5EF4-FFF2-40B4-BE49-F238E27FC236}">
                <a16:creationId xmlns:a16="http://schemas.microsoft.com/office/drawing/2014/main" id="{CB8919C0-2CED-863E-A58E-6430EEF18950}"/>
              </a:ext>
            </a:extLst>
          </p:cNvPr>
          <p:cNvSpPr/>
          <p:nvPr/>
        </p:nvSpPr>
        <p:spPr>
          <a:xfrm flipH="1">
            <a:off x="8054349" y="2809199"/>
            <a:ext cx="2103810" cy="36933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rgbClr val="FF6201"/>
                </a:solidFill>
              </a:rPr>
              <a:t>Officer Comercial</a:t>
            </a: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9C74495E-5893-9373-97E3-BFE8AF1AEE07}"/>
              </a:ext>
            </a:extLst>
          </p:cNvPr>
          <p:cNvSpPr/>
          <p:nvPr/>
        </p:nvSpPr>
        <p:spPr>
          <a:xfrm flipH="1">
            <a:off x="8054349" y="3310025"/>
            <a:ext cx="2266810" cy="36933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rgbClr val="FF6201"/>
                </a:solidFill>
              </a:rPr>
              <a:t>Assistente Comercial</a:t>
            </a:r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63F56645-658C-CC50-8623-06FED041C412}"/>
              </a:ext>
            </a:extLst>
          </p:cNvPr>
          <p:cNvSpPr/>
          <p:nvPr/>
        </p:nvSpPr>
        <p:spPr>
          <a:xfrm flipH="1">
            <a:off x="8054349" y="3810851"/>
            <a:ext cx="2103810" cy="36933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rgbClr val="FF6201"/>
                </a:solidFill>
              </a:rPr>
              <a:t>Officer Cash</a:t>
            </a:r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457CE47A-B332-AFBD-D8E9-A8818CBB6808}"/>
              </a:ext>
            </a:extLst>
          </p:cNvPr>
          <p:cNvSpPr/>
          <p:nvPr/>
        </p:nvSpPr>
        <p:spPr>
          <a:xfrm flipH="1">
            <a:off x="8054349" y="4311677"/>
            <a:ext cx="2103810" cy="36933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rgbClr val="FF6201"/>
                </a:solidFill>
              </a:rPr>
              <a:t>...</a:t>
            </a:r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A12F28F6-DCDA-5CF9-49BB-F7D32CBAA5A3}"/>
              </a:ext>
            </a:extLst>
          </p:cNvPr>
          <p:cNvSpPr/>
          <p:nvPr/>
        </p:nvSpPr>
        <p:spPr>
          <a:xfrm>
            <a:off x="1979237" y="1583910"/>
            <a:ext cx="2103810" cy="36933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Leads</a:t>
            </a:r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879923B1-9CEF-5548-520D-60BB7B79F039}"/>
              </a:ext>
            </a:extLst>
          </p:cNvPr>
          <p:cNvSpPr/>
          <p:nvPr/>
        </p:nvSpPr>
        <p:spPr>
          <a:xfrm>
            <a:off x="4671330" y="1590933"/>
            <a:ext cx="2405391" cy="36933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Método de priorização </a:t>
            </a:r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147763BE-72B3-0955-A7EA-42CFB7B08A1E}"/>
              </a:ext>
            </a:extLst>
          </p:cNvPr>
          <p:cNvSpPr/>
          <p:nvPr/>
        </p:nvSpPr>
        <p:spPr>
          <a:xfrm>
            <a:off x="7601778" y="1554028"/>
            <a:ext cx="2103810" cy="36933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Piloto</a:t>
            </a:r>
          </a:p>
        </p:txBody>
      </p:sp>
    </p:spTree>
    <p:extLst>
      <p:ext uri="{BB962C8B-B14F-4D97-AF65-F5344CB8AC3E}">
        <p14:creationId xmlns:p14="http://schemas.microsoft.com/office/powerpoint/2010/main" val="3139026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C57674-3EFE-A926-A0AA-9D0406741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Diagonais Arredondados 1">
            <a:extLst>
              <a:ext uri="{FF2B5EF4-FFF2-40B4-BE49-F238E27FC236}">
                <a16:creationId xmlns:a16="http://schemas.microsoft.com/office/drawing/2014/main" id="{7BC646F7-728B-00E6-18A6-A870E1905E21}"/>
              </a:ext>
            </a:extLst>
          </p:cNvPr>
          <p:cNvSpPr/>
          <p:nvPr/>
        </p:nvSpPr>
        <p:spPr>
          <a:xfrm>
            <a:off x="4353257" y="4446425"/>
            <a:ext cx="6825740" cy="504000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rgbClr val="FE63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Diagonais Arredondados 8">
            <a:extLst>
              <a:ext uri="{FF2B5EF4-FFF2-40B4-BE49-F238E27FC236}">
                <a16:creationId xmlns:a16="http://schemas.microsoft.com/office/drawing/2014/main" id="{75182030-D059-79E8-4A7E-9A1B629A125E}"/>
              </a:ext>
            </a:extLst>
          </p:cNvPr>
          <p:cNvSpPr/>
          <p:nvPr/>
        </p:nvSpPr>
        <p:spPr>
          <a:xfrm>
            <a:off x="4353257" y="3806629"/>
            <a:ext cx="6825740" cy="504000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Diagonais Arredondados 5">
            <a:extLst>
              <a:ext uri="{FF2B5EF4-FFF2-40B4-BE49-F238E27FC236}">
                <a16:creationId xmlns:a16="http://schemas.microsoft.com/office/drawing/2014/main" id="{67902806-1A0E-09AC-8C87-7A053ED7DFD8}"/>
              </a:ext>
            </a:extLst>
          </p:cNvPr>
          <p:cNvSpPr/>
          <p:nvPr/>
        </p:nvSpPr>
        <p:spPr>
          <a:xfrm>
            <a:off x="4353257" y="2517069"/>
            <a:ext cx="6825740" cy="504000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55FAF268-5F68-98B4-625F-9C97AC070296}"/>
              </a:ext>
            </a:extLst>
          </p:cNvPr>
          <p:cNvSpPr/>
          <p:nvPr/>
        </p:nvSpPr>
        <p:spPr>
          <a:xfrm>
            <a:off x="-17930" y="-8965"/>
            <a:ext cx="4572000" cy="69297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E836ACDA-7FA7-5792-C905-716D3F914C03}"/>
              </a:ext>
            </a:extLst>
          </p:cNvPr>
          <p:cNvSpPr txBox="1"/>
          <p:nvPr/>
        </p:nvSpPr>
        <p:spPr>
          <a:xfrm>
            <a:off x="1807104" y="771183"/>
            <a:ext cx="4677637" cy="4764429"/>
          </a:xfrm>
          <a:prstGeom prst="rect">
            <a:avLst/>
          </a:prstGeom>
        </p:spPr>
        <p:txBody>
          <a:bodyPr rot="0" spcFirstLastPara="0" vertOverflow="overflow" horzOverflow="overflow" vert="horz" lIns="0" tIns="0" rIns="0" bIns="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accent4"/>
              </a:buClr>
              <a:buFont typeface="The Hand Extrablack" panose="03070A02030502020204" pitchFamily="66" charset="0"/>
              <a:buChar char="•"/>
            </a:pPr>
            <a:endParaRPr lang="en-US" sz="2000" spc="20">
              <a:solidFill>
                <a:schemeClr val="tx1">
                  <a:alpha val="58000"/>
                </a:schemeClr>
              </a:solidFill>
            </a:endParaRPr>
          </a:p>
        </p:txBody>
      </p:sp>
      <p:sp>
        <p:nvSpPr>
          <p:cNvPr id="3" name="Retângulo: Cantos Diagonais Arredondados 2">
            <a:extLst>
              <a:ext uri="{FF2B5EF4-FFF2-40B4-BE49-F238E27FC236}">
                <a16:creationId xmlns:a16="http://schemas.microsoft.com/office/drawing/2014/main" id="{DA369061-9CA6-7E09-CB54-11A5DE765ECA}"/>
              </a:ext>
            </a:extLst>
          </p:cNvPr>
          <p:cNvSpPr/>
          <p:nvPr/>
        </p:nvSpPr>
        <p:spPr>
          <a:xfrm>
            <a:off x="4353257" y="1872289"/>
            <a:ext cx="6825740" cy="504000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Diagonais Arredondados 6">
            <a:extLst>
              <a:ext uri="{FF2B5EF4-FFF2-40B4-BE49-F238E27FC236}">
                <a16:creationId xmlns:a16="http://schemas.microsoft.com/office/drawing/2014/main" id="{281B0284-4DA7-823A-ED8C-BC49EEF02305}"/>
              </a:ext>
            </a:extLst>
          </p:cNvPr>
          <p:cNvSpPr/>
          <p:nvPr/>
        </p:nvSpPr>
        <p:spPr>
          <a:xfrm>
            <a:off x="4353257" y="3161849"/>
            <a:ext cx="6825740" cy="504000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608A7CD-D342-BF22-D611-1ADB93A98807}"/>
              </a:ext>
            </a:extLst>
          </p:cNvPr>
          <p:cNvSpPr txBox="1"/>
          <p:nvPr/>
        </p:nvSpPr>
        <p:spPr>
          <a:xfrm>
            <a:off x="4554070" y="1872289"/>
            <a:ext cx="655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Solicitação de demandas e/ou Estratégia de atuação prioritária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6C410E4-9F6D-E6A9-12CA-FE6AA1B4257F}"/>
              </a:ext>
            </a:extLst>
          </p:cNvPr>
          <p:cNvSpPr txBox="1"/>
          <p:nvPr/>
        </p:nvSpPr>
        <p:spPr>
          <a:xfrm>
            <a:off x="4554070" y="2570222"/>
            <a:ext cx="7037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Levantamento, clusterização do público e estratégia de distribuição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8CDFAD1-893B-6545-AF7F-BCD1BE070552}"/>
              </a:ext>
            </a:extLst>
          </p:cNvPr>
          <p:cNvSpPr txBox="1"/>
          <p:nvPr/>
        </p:nvSpPr>
        <p:spPr>
          <a:xfrm>
            <a:off x="4554070" y="3215002"/>
            <a:ext cx="7037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Aprovação de gatilhos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D1E7E89A-6E71-C72D-4A06-39D12E0DF7B5}"/>
              </a:ext>
            </a:extLst>
          </p:cNvPr>
          <p:cNvSpPr txBox="1"/>
          <p:nvPr/>
        </p:nvSpPr>
        <p:spPr>
          <a:xfrm>
            <a:off x="4554070" y="3871685"/>
            <a:ext cx="7037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Lançamento das ofertas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AEC3C10-D4D4-C8F0-1CBA-FB1BBA4BB99A}"/>
              </a:ext>
            </a:extLst>
          </p:cNvPr>
          <p:cNvSpPr txBox="1"/>
          <p:nvPr/>
        </p:nvSpPr>
        <p:spPr>
          <a:xfrm>
            <a:off x="4554070" y="4513759"/>
            <a:ext cx="7037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Acompanhamento e diagnósticos</a:t>
            </a:r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AF0CD379-DEBA-AD72-B559-571846C5860F}"/>
              </a:ext>
            </a:extLst>
          </p:cNvPr>
          <p:cNvSpPr/>
          <p:nvPr/>
        </p:nvSpPr>
        <p:spPr>
          <a:xfrm rot="19117592">
            <a:off x="1710846" y="2358023"/>
            <a:ext cx="1114942" cy="113737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850F898E-C544-EA3D-9039-B6F75F4CB8DC}"/>
              </a:ext>
            </a:extLst>
          </p:cNvPr>
          <p:cNvSpPr/>
          <p:nvPr/>
        </p:nvSpPr>
        <p:spPr>
          <a:xfrm rot="20035434">
            <a:off x="1863246" y="2510423"/>
            <a:ext cx="1114942" cy="113737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7AAA130E-E1D1-D72F-B512-53DA9FB4BAF2}"/>
              </a:ext>
            </a:extLst>
          </p:cNvPr>
          <p:cNvGrpSpPr/>
          <p:nvPr/>
        </p:nvGrpSpPr>
        <p:grpSpPr>
          <a:xfrm>
            <a:off x="1963516" y="2492650"/>
            <a:ext cx="914400" cy="1030479"/>
            <a:chOff x="4105829" y="2492650"/>
            <a:chExt cx="914400" cy="1030479"/>
          </a:xfrm>
        </p:grpSpPr>
        <p:pic>
          <p:nvPicPr>
            <p:cNvPr id="40" name="Gráfico 39" descr="Discurso">
              <a:extLst>
                <a:ext uri="{FF2B5EF4-FFF2-40B4-BE49-F238E27FC236}">
                  <a16:creationId xmlns:a16="http://schemas.microsoft.com/office/drawing/2014/main" id="{33877F23-6253-7D18-07F5-580442D0FA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05829" y="2672485"/>
              <a:ext cx="914400" cy="850644"/>
            </a:xfrm>
            <a:prstGeom prst="rect">
              <a:avLst/>
            </a:prstGeom>
          </p:spPr>
        </p:pic>
        <p:pic>
          <p:nvPicPr>
            <p:cNvPr id="41" name="Picture 2" descr="Ponto de exclamação - Ícones Interface do usuário e gestos">
              <a:extLst>
                <a:ext uri="{FF2B5EF4-FFF2-40B4-BE49-F238E27FC236}">
                  <a16:creationId xmlns:a16="http://schemas.microsoft.com/office/drawing/2014/main" id="{84C4314D-D20C-568B-5183-3378BDCC0B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9618" y="2492650"/>
              <a:ext cx="757017" cy="7570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30BB0619-6793-C82D-BCA1-0162860E03A6}"/>
                </a:ext>
              </a:extLst>
            </p:cNvPr>
            <p:cNvSpPr txBox="1"/>
            <p:nvPr/>
          </p:nvSpPr>
          <p:spPr>
            <a:xfrm>
              <a:off x="4168864" y="2686492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...</a:t>
              </a:r>
            </a:p>
          </p:txBody>
        </p:sp>
      </p:grp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DB62EA71-910B-FC07-84C2-7A26CF6E5DE4}"/>
              </a:ext>
            </a:extLst>
          </p:cNvPr>
          <p:cNvCxnSpPr>
            <a:cxnSpLocks/>
          </p:cNvCxnSpPr>
          <p:nvPr/>
        </p:nvCxnSpPr>
        <p:spPr>
          <a:xfrm flipH="1">
            <a:off x="563296" y="3446927"/>
            <a:ext cx="1338636" cy="0"/>
          </a:xfrm>
          <a:prstGeom prst="line">
            <a:avLst/>
          </a:prstGeom>
          <a:ln w="3175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577E64F4-A190-4D78-37FB-9E399ACF3A90}"/>
              </a:ext>
            </a:extLst>
          </p:cNvPr>
          <p:cNvSpPr txBox="1"/>
          <p:nvPr/>
        </p:nvSpPr>
        <p:spPr>
          <a:xfrm>
            <a:off x="1065509" y="3765124"/>
            <a:ext cx="2997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Atuação Prioritária</a:t>
            </a:r>
          </a:p>
        </p:txBody>
      </p:sp>
    </p:spTree>
    <p:extLst>
      <p:ext uri="{BB962C8B-B14F-4D97-AF65-F5344CB8AC3E}">
        <p14:creationId xmlns:p14="http://schemas.microsoft.com/office/powerpoint/2010/main" val="613230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CF2BFF0-A44B-A01F-3FF4-7A4EF0ABC4BD}"/>
              </a:ext>
            </a:extLst>
          </p:cNvPr>
          <p:cNvSpPr/>
          <p:nvPr/>
        </p:nvSpPr>
        <p:spPr>
          <a:xfrm>
            <a:off x="-17930" y="-8965"/>
            <a:ext cx="4572000" cy="69297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368FF0B5-7AAD-CA62-32D3-F636FF8A1016}"/>
              </a:ext>
            </a:extLst>
          </p:cNvPr>
          <p:cNvSpPr/>
          <p:nvPr/>
        </p:nvSpPr>
        <p:spPr>
          <a:xfrm rot="19117592">
            <a:off x="1710846" y="2358023"/>
            <a:ext cx="1114942" cy="113737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2537B37A-B3B3-88CA-A79E-6663939BACAB}"/>
              </a:ext>
            </a:extLst>
          </p:cNvPr>
          <p:cNvSpPr/>
          <p:nvPr/>
        </p:nvSpPr>
        <p:spPr>
          <a:xfrm rot="20035434">
            <a:off x="1863246" y="2510423"/>
            <a:ext cx="1114942" cy="113737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097D4C0-5170-FCE7-B0D9-51EA3B2D42E1}"/>
              </a:ext>
            </a:extLst>
          </p:cNvPr>
          <p:cNvSpPr txBox="1"/>
          <p:nvPr/>
        </p:nvSpPr>
        <p:spPr>
          <a:xfrm>
            <a:off x="1065509" y="3765124"/>
            <a:ext cx="2997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Atuação Prioritária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9F8AC3EB-9A73-6F1B-5A89-675C629E76C2}"/>
              </a:ext>
            </a:extLst>
          </p:cNvPr>
          <p:cNvGrpSpPr/>
          <p:nvPr/>
        </p:nvGrpSpPr>
        <p:grpSpPr>
          <a:xfrm>
            <a:off x="1963516" y="2492650"/>
            <a:ext cx="914400" cy="1030479"/>
            <a:chOff x="4105829" y="2492650"/>
            <a:chExt cx="914400" cy="1030479"/>
          </a:xfrm>
        </p:grpSpPr>
        <p:pic>
          <p:nvPicPr>
            <p:cNvPr id="9" name="Gráfico 8" descr="Discurso">
              <a:extLst>
                <a:ext uri="{FF2B5EF4-FFF2-40B4-BE49-F238E27FC236}">
                  <a16:creationId xmlns:a16="http://schemas.microsoft.com/office/drawing/2014/main" id="{21A33891-605F-1933-FD6B-2D3641E4C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05829" y="2672485"/>
              <a:ext cx="914400" cy="850644"/>
            </a:xfrm>
            <a:prstGeom prst="rect">
              <a:avLst/>
            </a:prstGeom>
          </p:spPr>
        </p:pic>
        <p:pic>
          <p:nvPicPr>
            <p:cNvPr id="10" name="Picture 2" descr="Ponto de exclamação - Ícones Interface do usuário e gestos">
              <a:extLst>
                <a:ext uri="{FF2B5EF4-FFF2-40B4-BE49-F238E27FC236}">
                  <a16:creationId xmlns:a16="http://schemas.microsoft.com/office/drawing/2014/main" id="{74EBCE15-BEE6-B213-2789-3029E62030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9618" y="2492650"/>
              <a:ext cx="757017" cy="7570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2D252EE7-91DC-3BA6-5F9F-8DFD5327C4E6}"/>
                </a:ext>
              </a:extLst>
            </p:cNvPr>
            <p:cNvSpPr txBox="1"/>
            <p:nvPr/>
          </p:nvSpPr>
          <p:spPr>
            <a:xfrm>
              <a:off x="4168864" y="2686492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...</a:t>
              </a:r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EA83BA9-6E58-13EE-D98F-A36EFE5512D8}"/>
              </a:ext>
            </a:extLst>
          </p:cNvPr>
          <p:cNvSpPr txBox="1"/>
          <p:nvPr/>
        </p:nvSpPr>
        <p:spPr>
          <a:xfrm>
            <a:off x="5199017" y="2308064"/>
            <a:ext cx="63432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Identificar riscos e oportunidades não óbvios nos clientes, seja por necessidade de relacionamento, negocio ou alerta</a:t>
            </a:r>
          </a:p>
          <a:p>
            <a:endParaRPr lang="pt-BR" sz="2000" dirty="0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792D5F5-B918-7D97-3ADC-8918D28FDC03}"/>
              </a:ext>
            </a:extLst>
          </p:cNvPr>
          <p:cNvSpPr/>
          <p:nvPr/>
        </p:nvSpPr>
        <p:spPr>
          <a:xfrm>
            <a:off x="4972595" y="2409457"/>
            <a:ext cx="209005" cy="226423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A7B57AE0-1C11-C230-9FC4-F45BEA652D0F}"/>
              </a:ext>
            </a:extLst>
          </p:cNvPr>
          <p:cNvSpPr/>
          <p:nvPr/>
        </p:nvSpPr>
        <p:spPr>
          <a:xfrm>
            <a:off x="4972595" y="3508277"/>
            <a:ext cx="209005" cy="226423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84D04CE6-C0BD-A2E4-0F4E-F53AC7B8A395}"/>
              </a:ext>
            </a:extLst>
          </p:cNvPr>
          <p:cNvSpPr/>
          <p:nvPr/>
        </p:nvSpPr>
        <p:spPr>
          <a:xfrm>
            <a:off x="4972595" y="4571239"/>
            <a:ext cx="209005" cy="226423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1D99F8C-DE52-2DC2-0AAE-417D21271119}"/>
              </a:ext>
            </a:extLst>
          </p:cNvPr>
          <p:cNvSpPr txBox="1"/>
          <p:nvPr/>
        </p:nvSpPr>
        <p:spPr>
          <a:xfrm>
            <a:off x="5181600" y="3408998"/>
            <a:ext cx="6118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Apoio em atuações tempestivas de necessidades do cliente ou estratégias de negocio de curto prazo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C4953A4-F13C-720E-43C2-D0B77897BD8F}"/>
              </a:ext>
            </a:extLst>
          </p:cNvPr>
          <p:cNvSpPr txBox="1"/>
          <p:nvPr/>
        </p:nvSpPr>
        <p:spPr>
          <a:xfrm>
            <a:off x="5181600" y="4475382"/>
            <a:ext cx="6206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Oferecer soluções personalizadas com base em dados transacionais e externos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E30026D-D3EC-653B-D0B4-03AD3603BFEF}"/>
              </a:ext>
            </a:extLst>
          </p:cNvPr>
          <p:cNvSpPr txBox="1"/>
          <p:nvPr/>
        </p:nvSpPr>
        <p:spPr>
          <a:xfrm>
            <a:off x="4554070" y="625928"/>
            <a:ext cx="3640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FF6201"/>
                </a:solidFill>
              </a:rPr>
              <a:t>Objetivo</a:t>
            </a:r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6D67DCD2-04FF-DF7E-C6BD-E729FF86360F}"/>
              </a:ext>
            </a:extLst>
          </p:cNvPr>
          <p:cNvCxnSpPr>
            <a:cxnSpLocks/>
          </p:cNvCxnSpPr>
          <p:nvPr/>
        </p:nvCxnSpPr>
        <p:spPr>
          <a:xfrm flipH="1">
            <a:off x="4467498" y="1182753"/>
            <a:ext cx="6783208" cy="0"/>
          </a:xfrm>
          <a:prstGeom prst="line">
            <a:avLst/>
          </a:prstGeom>
          <a:ln w="3175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23F1C81A-36F2-ED08-70AC-4E2669E327F8}"/>
              </a:ext>
            </a:extLst>
          </p:cNvPr>
          <p:cNvCxnSpPr>
            <a:cxnSpLocks/>
          </p:cNvCxnSpPr>
          <p:nvPr/>
        </p:nvCxnSpPr>
        <p:spPr>
          <a:xfrm flipH="1">
            <a:off x="563296" y="3446927"/>
            <a:ext cx="1338636" cy="0"/>
          </a:xfrm>
          <a:prstGeom prst="line">
            <a:avLst/>
          </a:prstGeom>
          <a:ln w="3175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D02AECE9-77BB-23DE-DCFF-015F7FB4028D}"/>
              </a:ext>
            </a:extLst>
          </p:cNvPr>
          <p:cNvSpPr txBox="1"/>
          <p:nvPr/>
        </p:nvSpPr>
        <p:spPr>
          <a:xfrm>
            <a:off x="1065508" y="4348863"/>
            <a:ext cx="2997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Alertas inteligentes e priorização de oportunidades</a:t>
            </a:r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3237F3EF-0F89-AC18-D0C2-C86F721446A7}"/>
              </a:ext>
            </a:extLst>
          </p:cNvPr>
          <p:cNvCxnSpPr>
            <a:cxnSpLocks/>
          </p:cNvCxnSpPr>
          <p:nvPr/>
        </p:nvCxnSpPr>
        <p:spPr>
          <a:xfrm flipH="1">
            <a:off x="1075894" y="4288344"/>
            <a:ext cx="2877797" cy="0"/>
          </a:xfrm>
          <a:prstGeom prst="line">
            <a:avLst/>
          </a:prstGeom>
          <a:ln w="3175"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5950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DC261A-E2E7-395F-D485-02DCB70BA1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7DB3BAB-F755-C6B0-EDD4-C434C2881602}"/>
              </a:ext>
            </a:extLst>
          </p:cNvPr>
          <p:cNvSpPr txBox="1"/>
          <p:nvPr/>
        </p:nvSpPr>
        <p:spPr>
          <a:xfrm>
            <a:off x="188258" y="477379"/>
            <a:ext cx="776655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Governança de Atuações Prioritárias | </a:t>
            </a:r>
            <a:r>
              <a:rPr lang="pt-BR" sz="1600" dirty="0"/>
              <a:t>Acompanhamento e diagnósticos</a:t>
            </a:r>
          </a:p>
          <a:p>
            <a:endParaRPr lang="pt-BR" sz="1600" dirty="0"/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5E1DC89-AEE6-36BF-8FD4-5301B49AE72B}"/>
              </a:ext>
            </a:extLst>
          </p:cNvPr>
          <p:cNvSpPr txBox="1"/>
          <p:nvPr/>
        </p:nvSpPr>
        <p:spPr>
          <a:xfrm>
            <a:off x="188258" y="208438"/>
            <a:ext cx="1713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/>
              <a:t>Gestão de Ofertas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ADBE697B-F1BF-ABA5-9DA6-A335BDE54028}"/>
              </a:ext>
            </a:extLst>
          </p:cNvPr>
          <p:cNvGrpSpPr/>
          <p:nvPr/>
        </p:nvGrpSpPr>
        <p:grpSpPr>
          <a:xfrm>
            <a:off x="10963829" y="-4522"/>
            <a:ext cx="914400" cy="936852"/>
            <a:chOff x="4105829" y="2492650"/>
            <a:chExt cx="914400" cy="936852"/>
          </a:xfrm>
        </p:grpSpPr>
        <p:pic>
          <p:nvPicPr>
            <p:cNvPr id="10" name="Gráfico 9" descr="Discurso">
              <a:extLst>
                <a:ext uri="{FF2B5EF4-FFF2-40B4-BE49-F238E27FC236}">
                  <a16:creationId xmlns:a16="http://schemas.microsoft.com/office/drawing/2014/main" id="{262EB805-371B-0794-1767-470AE2ADA3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05829" y="2672485"/>
              <a:ext cx="914400" cy="757017"/>
            </a:xfrm>
            <a:prstGeom prst="rect">
              <a:avLst/>
            </a:prstGeom>
          </p:spPr>
        </p:pic>
        <p:pic>
          <p:nvPicPr>
            <p:cNvPr id="11" name="Picture 2" descr="Ponto de exclamação - Ícones Interface do usuário e gestos">
              <a:extLst>
                <a:ext uri="{FF2B5EF4-FFF2-40B4-BE49-F238E27FC236}">
                  <a16:creationId xmlns:a16="http://schemas.microsoft.com/office/drawing/2014/main" id="{491E8D18-9C46-6401-1B0E-CB6B902B64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9618" y="2492650"/>
              <a:ext cx="757017" cy="7570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3ABCD73F-09AF-3FCE-5D40-67C1119774A0}"/>
                </a:ext>
              </a:extLst>
            </p:cNvPr>
            <p:cNvSpPr txBox="1"/>
            <p:nvPr/>
          </p:nvSpPr>
          <p:spPr>
            <a:xfrm>
              <a:off x="4168864" y="2686492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...</a:t>
              </a:r>
            </a:p>
          </p:txBody>
        </p:sp>
      </p:grpSp>
      <p:sp>
        <p:nvSpPr>
          <p:cNvPr id="4" name="Retângulo 3">
            <a:extLst>
              <a:ext uri="{FF2B5EF4-FFF2-40B4-BE49-F238E27FC236}">
                <a16:creationId xmlns:a16="http://schemas.microsoft.com/office/drawing/2014/main" id="{6108D54C-9308-1C1A-6745-17F5E5CC8071}"/>
              </a:ext>
            </a:extLst>
          </p:cNvPr>
          <p:cNvSpPr/>
          <p:nvPr/>
        </p:nvSpPr>
        <p:spPr>
          <a:xfrm>
            <a:off x="188258" y="982819"/>
            <a:ext cx="7426618" cy="36933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>
                <a:solidFill>
                  <a:srgbClr val="FF6201"/>
                </a:solidFill>
              </a:rPr>
              <a:t>Comunicações</a:t>
            </a:r>
          </a:p>
        </p:txBody>
      </p:sp>
    </p:spTree>
    <p:extLst>
      <p:ext uri="{BB962C8B-B14F-4D97-AF65-F5344CB8AC3E}">
        <p14:creationId xmlns:p14="http://schemas.microsoft.com/office/powerpoint/2010/main" val="3141791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5D19E2-683E-2312-9E0A-9A3C173800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A48F19A-C50C-E4A3-6885-143815AE3092}"/>
              </a:ext>
            </a:extLst>
          </p:cNvPr>
          <p:cNvSpPr txBox="1"/>
          <p:nvPr/>
        </p:nvSpPr>
        <p:spPr>
          <a:xfrm>
            <a:off x="188258" y="477379"/>
            <a:ext cx="776655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Governança de Atuações Prioritárias | </a:t>
            </a:r>
            <a:r>
              <a:rPr lang="pt-BR" sz="1600" dirty="0"/>
              <a:t>Acompanhamento e diagnósticos</a:t>
            </a:r>
          </a:p>
          <a:p>
            <a:endParaRPr lang="pt-BR" sz="1600" dirty="0"/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314DC58-3B93-26A2-81FD-B0BC16D2C345}"/>
              </a:ext>
            </a:extLst>
          </p:cNvPr>
          <p:cNvSpPr txBox="1"/>
          <p:nvPr/>
        </p:nvSpPr>
        <p:spPr>
          <a:xfrm>
            <a:off x="188258" y="208438"/>
            <a:ext cx="1713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/>
              <a:t>Gestão de Ofertas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D957E041-0D89-6672-1CE9-B164855AC284}"/>
              </a:ext>
            </a:extLst>
          </p:cNvPr>
          <p:cNvGrpSpPr/>
          <p:nvPr/>
        </p:nvGrpSpPr>
        <p:grpSpPr>
          <a:xfrm>
            <a:off x="10963829" y="-4522"/>
            <a:ext cx="914400" cy="936852"/>
            <a:chOff x="4105829" y="2492650"/>
            <a:chExt cx="914400" cy="936852"/>
          </a:xfrm>
        </p:grpSpPr>
        <p:pic>
          <p:nvPicPr>
            <p:cNvPr id="10" name="Gráfico 9" descr="Discurso">
              <a:extLst>
                <a:ext uri="{FF2B5EF4-FFF2-40B4-BE49-F238E27FC236}">
                  <a16:creationId xmlns:a16="http://schemas.microsoft.com/office/drawing/2014/main" id="{9392BCD2-5694-ED98-7F21-A95E4E2B69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05829" y="2672485"/>
              <a:ext cx="914400" cy="757017"/>
            </a:xfrm>
            <a:prstGeom prst="rect">
              <a:avLst/>
            </a:prstGeom>
          </p:spPr>
        </p:pic>
        <p:pic>
          <p:nvPicPr>
            <p:cNvPr id="11" name="Picture 2" descr="Ponto de exclamação - Ícones Interface do usuário e gestos">
              <a:extLst>
                <a:ext uri="{FF2B5EF4-FFF2-40B4-BE49-F238E27FC236}">
                  <a16:creationId xmlns:a16="http://schemas.microsoft.com/office/drawing/2014/main" id="{2B670DC9-1079-43AA-040C-8226AC40A1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9618" y="2492650"/>
              <a:ext cx="757017" cy="7570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E743FD62-0831-4C59-667A-7626393E4954}"/>
                </a:ext>
              </a:extLst>
            </p:cNvPr>
            <p:cNvSpPr txBox="1"/>
            <p:nvPr/>
          </p:nvSpPr>
          <p:spPr>
            <a:xfrm>
              <a:off x="4168864" y="2686492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...</a:t>
              </a:r>
            </a:p>
          </p:txBody>
        </p:sp>
      </p:grpSp>
      <p:sp>
        <p:nvSpPr>
          <p:cNvPr id="4" name="Retângulo 3">
            <a:extLst>
              <a:ext uri="{FF2B5EF4-FFF2-40B4-BE49-F238E27FC236}">
                <a16:creationId xmlns:a16="http://schemas.microsoft.com/office/drawing/2014/main" id="{7E04D7C1-74CB-737E-E6E2-0D5DE6AAFA56}"/>
              </a:ext>
            </a:extLst>
          </p:cNvPr>
          <p:cNvSpPr/>
          <p:nvPr/>
        </p:nvSpPr>
        <p:spPr>
          <a:xfrm>
            <a:off x="188258" y="982819"/>
            <a:ext cx="7426618" cy="36933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>
                <a:solidFill>
                  <a:srgbClr val="FF6201"/>
                </a:solidFill>
              </a:rPr>
              <a:t>Dash de acompanhamento</a:t>
            </a:r>
          </a:p>
        </p:txBody>
      </p:sp>
    </p:spTree>
    <p:extLst>
      <p:ext uri="{BB962C8B-B14F-4D97-AF65-F5344CB8AC3E}">
        <p14:creationId xmlns:p14="http://schemas.microsoft.com/office/powerpoint/2010/main" val="754725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42908-99BD-62FD-CAA6-6657B55B6C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98BB692-A631-CDDC-5FA3-D835C4DD08E4}"/>
              </a:ext>
            </a:extLst>
          </p:cNvPr>
          <p:cNvSpPr txBox="1"/>
          <p:nvPr/>
        </p:nvSpPr>
        <p:spPr>
          <a:xfrm>
            <a:off x="188258" y="477379"/>
            <a:ext cx="776655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Governança de Atuações Prioritárias | </a:t>
            </a:r>
            <a:r>
              <a:rPr lang="pt-BR" sz="1600" dirty="0"/>
              <a:t>Acompanhamento e diagnósticos</a:t>
            </a:r>
          </a:p>
          <a:p>
            <a:endParaRPr lang="pt-BR" sz="1600" dirty="0"/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5C3833D-7754-F689-C3D2-0C921248FC64}"/>
              </a:ext>
            </a:extLst>
          </p:cNvPr>
          <p:cNvSpPr txBox="1"/>
          <p:nvPr/>
        </p:nvSpPr>
        <p:spPr>
          <a:xfrm>
            <a:off x="188258" y="208438"/>
            <a:ext cx="1713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/>
              <a:t>Gestão de Ofertas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1817D785-56A1-6798-A21B-4B25E40C6A82}"/>
              </a:ext>
            </a:extLst>
          </p:cNvPr>
          <p:cNvGrpSpPr/>
          <p:nvPr/>
        </p:nvGrpSpPr>
        <p:grpSpPr>
          <a:xfrm>
            <a:off x="10963829" y="-4522"/>
            <a:ext cx="914400" cy="936852"/>
            <a:chOff x="4105829" y="2492650"/>
            <a:chExt cx="914400" cy="936852"/>
          </a:xfrm>
        </p:grpSpPr>
        <p:pic>
          <p:nvPicPr>
            <p:cNvPr id="10" name="Gráfico 9" descr="Discurso">
              <a:extLst>
                <a:ext uri="{FF2B5EF4-FFF2-40B4-BE49-F238E27FC236}">
                  <a16:creationId xmlns:a16="http://schemas.microsoft.com/office/drawing/2014/main" id="{BAAE9723-FBB6-75BD-7FF9-B30A56C62E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05829" y="2672485"/>
              <a:ext cx="914400" cy="757017"/>
            </a:xfrm>
            <a:prstGeom prst="rect">
              <a:avLst/>
            </a:prstGeom>
          </p:spPr>
        </p:pic>
        <p:pic>
          <p:nvPicPr>
            <p:cNvPr id="11" name="Picture 2" descr="Ponto de exclamação - Ícones Interface do usuário e gestos">
              <a:extLst>
                <a:ext uri="{FF2B5EF4-FFF2-40B4-BE49-F238E27FC236}">
                  <a16:creationId xmlns:a16="http://schemas.microsoft.com/office/drawing/2014/main" id="{59990FCB-5CF7-C13E-0C9C-1685A9D6B8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9618" y="2492650"/>
              <a:ext cx="757017" cy="7570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6C83FF6B-479C-D698-9ECE-54D887BF736F}"/>
                </a:ext>
              </a:extLst>
            </p:cNvPr>
            <p:cNvSpPr txBox="1"/>
            <p:nvPr/>
          </p:nvSpPr>
          <p:spPr>
            <a:xfrm>
              <a:off x="4168864" y="2686492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...</a:t>
              </a:r>
            </a:p>
          </p:txBody>
        </p:sp>
      </p:grpSp>
      <p:sp>
        <p:nvSpPr>
          <p:cNvPr id="4" name="Retângulo 3">
            <a:extLst>
              <a:ext uri="{FF2B5EF4-FFF2-40B4-BE49-F238E27FC236}">
                <a16:creationId xmlns:a16="http://schemas.microsoft.com/office/drawing/2014/main" id="{3911865C-1530-06A7-E975-46E0CD5A8BF4}"/>
              </a:ext>
            </a:extLst>
          </p:cNvPr>
          <p:cNvSpPr/>
          <p:nvPr/>
        </p:nvSpPr>
        <p:spPr>
          <a:xfrm>
            <a:off x="188258" y="982819"/>
            <a:ext cx="7426618" cy="36933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>
                <a:solidFill>
                  <a:srgbClr val="FF6201"/>
                </a:solidFill>
              </a:rPr>
              <a:t>Principais Insights Atuais</a:t>
            </a:r>
          </a:p>
        </p:txBody>
      </p:sp>
    </p:spTree>
    <p:extLst>
      <p:ext uri="{BB962C8B-B14F-4D97-AF65-F5344CB8AC3E}">
        <p14:creationId xmlns:p14="http://schemas.microsoft.com/office/powerpoint/2010/main" val="3183467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82623A8-C369-E3B8-7BD9-7AC629C6E486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Principais Insights Atuais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DC1B3B9-52BD-1714-6385-A7DC8B1C3E01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  <a:p>
            <a:pPr>
              <a:defRPr sz="1400">
                <a:solidFill>
                  <a:srgbClr val="002776"/>
                </a:solidFill>
              </a:defRPr>
            </a:pPr>
            <a:r>
              <a:rPr lang="pt-BR" sz="1400" dirty="0">
                <a:solidFill>
                  <a:srgbClr val="002776"/>
                </a:solidFill>
              </a:rPr>
              <a:t>Grupo Solar reduziu 40% do uso do limite e emitiu debêntures com outro banco.</a:t>
            </a:r>
          </a:p>
          <a:p>
            <a:pPr>
              <a:defRPr sz="1400">
                <a:solidFill>
                  <a:srgbClr val="002776"/>
                </a:solidFill>
              </a:defRPr>
            </a:pPr>
            <a:r>
              <a:rPr lang="pt-BR" sz="1400" dirty="0" err="1">
                <a:solidFill>
                  <a:srgbClr val="002776"/>
                </a:solidFill>
              </a:rPr>
              <a:t>AgroXP</a:t>
            </a:r>
            <a:r>
              <a:rPr lang="pt-BR" sz="1400" dirty="0">
                <a:solidFill>
                  <a:srgbClr val="002776"/>
                </a:solidFill>
              </a:rPr>
              <a:t> Ltda aumentou operações de câmbio — potencial para hedge e trade </a:t>
            </a:r>
            <a:r>
              <a:rPr lang="pt-BR" sz="1400" dirty="0" err="1">
                <a:solidFill>
                  <a:srgbClr val="002776"/>
                </a:solidFill>
              </a:rPr>
              <a:t>finance</a:t>
            </a:r>
            <a:r>
              <a:rPr lang="pt-BR" sz="1400" dirty="0">
                <a:solidFill>
                  <a:srgbClr val="002776"/>
                </a:solidFill>
              </a:rPr>
              <a:t>.</a:t>
            </a:r>
          </a:p>
          <a:p>
            <a:pPr>
              <a:defRPr sz="1400">
                <a:solidFill>
                  <a:srgbClr val="002776"/>
                </a:solidFill>
              </a:defRPr>
            </a:pPr>
            <a:r>
              <a:rPr lang="pt-BR" sz="1400" dirty="0">
                <a:solidFill>
                  <a:srgbClr val="002776"/>
                </a:solidFill>
              </a:rPr>
              <a:t>Logística BR apresenta risco de liquidez com queda em pagamentos recorrentes.</a:t>
            </a:r>
          </a:p>
          <a:p>
            <a:pPr>
              <a:defRPr sz="1400">
                <a:solidFill>
                  <a:srgbClr val="002776"/>
                </a:solidFill>
              </a:defRPr>
            </a:pPr>
            <a:r>
              <a:rPr lang="pt-BR" sz="1400" dirty="0">
                <a:solidFill>
                  <a:srgbClr val="002776"/>
                </a:solidFill>
              </a:rPr>
              <a:t>Metalúrgica Alfa passou por fusão — revisar estrutura de crédito.</a:t>
            </a:r>
          </a:p>
          <a:p>
            <a:pPr>
              <a:defRPr sz="1400">
                <a:solidFill>
                  <a:srgbClr val="002776"/>
                </a:solidFill>
              </a:defRPr>
            </a:pPr>
            <a:r>
              <a:rPr lang="pt-BR" sz="1400" dirty="0">
                <a:solidFill>
                  <a:srgbClr val="002776"/>
                </a:solidFill>
              </a:rPr>
              <a:t>Construtora Nova Era captou fora do banco — oportunidade de oferta estruturada.</a:t>
            </a:r>
          </a:p>
        </p:txBody>
      </p:sp>
      <p:pic>
        <p:nvPicPr>
          <p:cNvPr id="10" name="Picture 2" descr="Matriz_Priorizacao_Risco_vs_Oportunidade.png">
            <a:extLst>
              <a:ext uri="{FF2B5EF4-FFF2-40B4-BE49-F238E27FC236}">
                <a16:creationId xmlns:a16="http://schemas.microsoft.com/office/drawing/2014/main" id="{76734831-DFDD-4A8B-C1B9-7415474F0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269" y="2107474"/>
            <a:ext cx="5721531" cy="394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856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93747D7-CCC4-3E1E-39A4-A9F1F65F726F}"/>
              </a:ext>
            </a:extLst>
          </p:cNvPr>
          <p:cNvSpPr txBox="1"/>
          <p:nvPr/>
        </p:nvSpPr>
        <p:spPr>
          <a:xfrm>
            <a:off x="188258" y="477379"/>
            <a:ext cx="471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Governança de Atuações Prioritárias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92BB834-5D79-A139-5489-93990D7E26E1}"/>
              </a:ext>
            </a:extLst>
          </p:cNvPr>
          <p:cNvSpPr txBox="1"/>
          <p:nvPr/>
        </p:nvSpPr>
        <p:spPr>
          <a:xfrm>
            <a:off x="188258" y="208438"/>
            <a:ext cx="1713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/>
              <a:t>Gestão de Ofertas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5B0E9E6B-385E-4F62-B531-153DCB1E39B1}"/>
              </a:ext>
            </a:extLst>
          </p:cNvPr>
          <p:cNvGrpSpPr/>
          <p:nvPr/>
        </p:nvGrpSpPr>
        <p:grpSpPr>
          <a:xfrm>
            <a:off x="10963829" y="-4522"/>
            <a:ext cx="914400" cy="936852"/>
            <a:chOff x="4105829" y="2492650"/>
            <a:chExt cx="914400" cy="936852"/>
          </a:xfrm>
        </p:grpSpPr>
        <p:pic>
          <p:nvPicPr>
            <p:cNvPr id="5" name="Gráfico 4" descr="Discurso">
              <a:extLst>
                <a:ext uri="{FF2B5EF4-FFF2-40B4-BE49-F238E27FC236}">
                  <a16:creationId xmlns:a16="http://schemas.microsoft.com/office/drawing/2014/main" id="{61E58747-BE1F-F9FA-1065-47E59D5D2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05829" y="2672485"/>
              <a:ext cx="914400" cy="757017"/>
            </a:xfrm>
            <a:prstGeom prst="rect">
              <a:avLst/>
            </a:prstGeom>
          </p:spPr>
        </p:pic>
        <p:pic>
          <p:nvPicPr>
            <p:cNvPr id="6" name="Picture 2" descr="Ponto de exclamação - Ícones Interface do usuário e gestos">
              <a:extLst>
                <a:ext uri="{FF2B5EF4-FFF2-40B4-BE49-F238E27FC236}">
                  <a16:creationId xmlns:a16="http://schemas.microsoft.com/office/drawing/2014/main" id="{696156EB-9C9E-BBCD-573D-19CD1C23CB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9618" y="2492650"/>
              <a:ext cx="757017" cy="7570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E50B1B4F-6DD6-91AB-356B-A02DB02E3411}"/>
                </a:ext>
              </a:extLst>
            </p:cNvPr>
            <p:cNvSpPr txBox="1"/>
            <p:nvPr/>
          </p:nvSpPr>
          <p:spPr>
            <a:xfrm>
              <a:off x="4168864" y="2686492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...</a:t>
              </a:r>
            </a:p>
          </p:txBody>
        </p:sp>
      </p:grp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A1347B3F-343F-1669-41AE-1E63723C47BB}"/>
              </a:ext>
            </a:extLst>
          </p:cNvPr>
          <p:cNvCxnSpPr>
            <a:cxnSpLocks/>
          </p:cNvCxnSpPr>
          <p:nvPr/>
        </p:nvCxnSpPr>
        <p:spPr>
          <a:xfrm>
            <a:off x="3423916" y="1604680"/>
            <a:ext cx="0" cy="4249270"/>
          </a:xfrm>
          <a:prstGeom prst="line">
            <a:avLst/>
          </a:prstGeom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92842CEB-6B55-BB02-E661-D7C5BEA10AB9}"/>
              </a:ext>
            </a:extLst>
          </p:cNvPr>
          <p:cNvCxnSpPr>
            <a:cxnSpLocks/>
          </p:cNvCxnSpPr>
          <p:nvPr/>
        </p:nvCxnSpPr>
        <p:spPr>
          <a:xfrm>
            <a:off x="5713568" y="1604680"/>
            <a:ext cx="0" cy="4249270"/>
          </a:xfrm>
          <a:prstGeom prst="line">
            <a:avLst/>
          </a:prstGeom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ED7CBB74-5866-6FB7-2A0D-2CDAB36A40B8}"/>
              </a:ext>
            </a:extLst>
          </p:cNvPr>
          <p:cNvCxnSpPr>
            <a:cxnSpLocks/>
          </p:cNvCxnSpPr>
          <p:nvPr/>
        </p:nvCxnSpPr>
        <p:spPr>
          <a:xfrm>
            <a:off x="8128729" y="1604680"/>
            <a:ext cx="0" cy="4249270"/>
          </a:xfrm>
          <a:prstGeom prst="line">
            <a:avLst/>
          </a:prstGeom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D198B91-1A40-476C-60F4-DC6FBB7996E3}"/>
              </a:ext>
            </a:extLst>
          </p:cNvPr>
          <p:cNvSpPr txBox="1"/>
          <p:nvPr/>
        </p:nvSpPr>
        <p:spPr>
          <a:xfrm>
            <a:off x="1078051" y="2076667"/>
            <a:ext cx="2087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Gatilhos provenientes de interações do cliente com a jornada de constatações no </a:t>
            </a:r>
            <a:r>
              <a:rPr lang="pt-BR" sz="1200" dirty="0" err="1"/>
              <a:t>bankline</a:t>
            </a:r>
            <a:endParaRPr lang="pt-BR" sz="12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24257AD-D178-C2FB-EF0E-B1C1A7B0D7E5}"/>
              </a:ext>
            </a:extLst>
          </p:cNvPr>
          <p:cNvSpPr txBox="1"/>
          <p:nvPr/>
        </p:nvSpPr>
        <p:spPr>
          <a:xfrm>
            <a:off x="3504589" y="2076667"/>
            <a:ext cx="2103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Ações com necessidades de atuações imediatas e de prioridade elevada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93E1118-F448-2F1C-1BFD-D11D3AA53442}"/>
              </a:ext>
            </a:extLst>
          </p:cNvPr>
          <p:cNvSpPr txBox="1"/>
          <p:nvPr/>
        </p:nvSpPr>
        <p:spPr>
          <a:xfrm>
            <a:off x="5855717" y="2076667"/>
            <a:ext cx="21038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Movimentações criticas no cenário de riscos do cliente que demandam atuação comercial para regularização para garantir a estabilidade financeira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95294AA-9759-1DBE-557A-3D0EB9E91E9F}"/>
              </a:ext>
            </a:extLst>
          </p:cNvPr>
          <p:cNvSpPr txBox="1"/>
          <p:nvPr/>
        </p:nvSpPr>
        <p:spPr>
          <a:xfrm>
            <a:off x="8368380" y="2076667"/>
            <a:ext cx="20939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Alertas provenientes de dados que indicam oportunidades de atuação junto com o cliente (riscos de crédito, compliance, regulamentação e oportunidades de venda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049F34D9-F5E5-4924-332C-A9D52C311486}"/>
              </a:ext>
            </a:extLst>
          </p:cNvPr>
          <p:cNvCxnSpPr>
            <a:cxnSpLocks/>
          </p:cNvCxnSpPr>
          <p:nvPr/>
        </p:nvCxnSpPr>
        <p:spPr>
          <a:xfrm flipH="1">
            <a:off x="1453089" y="3473821"/>
            <a:ext cx="1338636" cy="0"/>
          </a:xfrm>
          <a:prstGeom prst="line">
            <a:avLst/>
          </a:prstGeom>
          <a:ln w="3175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0C808C44-0704-2F9C-8457-6082E1FE1CB0}"/>
              </a:ext>
            </a:extLst>
          </p:cNvPr>
          <p:cNvCxnSpPr>
            <a:cxnSpLocks/>
          </p:cNvCxnSpPr>
          <p:nvPr/>
        </p:nvCxnSpPr>
        <p:spPr>
          <a:xfrm flipH="1">
            <a:off x="3884033" y="3473821"/>
            <a:ext cx="1338636" cy="0"/>
          </a:xfrm>
          <a:prstGeom prst="line">
            <a:avLst/>
          </a:prstGeom>
          <a:ln w="3175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D1B216C7-78C1-7242-22D4-41B729180E82}"/>
              </a:ext>
            </a:extLst>
          </p:cNvPr>
          <p:cNvCxnSpPr>
            <a:cxnSpLocks/>
          </p:cNvCxnSpPr>
          <p:nvPr/>
        </p:nvCxnSpPr>
        <p:spPr>
          <a:xfrm flipH="1">
            <a:off x="6395662" y="3473821"/>
            <a:ext cx="1338636" cy="0"/>
          </a:xfrm>
          <a:prstGeom prst="line">
            <a:avLst/>
          </a:prstGeom>
          <a:ln w="3175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55025E42-00FD-8621-E1D5-1CD25BEF983C}"/>
              </a:ext>
            </a:extLst>
          </p:cNvPr>
          <p:cNvCxnSpPr>
            <a:cxnSpLocks/>
          </p:cNvCxnSpPr>
          <p:nvPr/>
        </p:nvCxnSpPr>
        <p:spPr>
          <a:xfrm flipH="1">
            <a:off x="8817642" y="3473821"/>
            <a:ext cx="1338636" cy="0"/>
          </a:xfrm>
          <a:prstGeom prst="line">
            <a:avLst/>
          </a:prstGeom>
          <a:ln w="3175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17EB543A-DFD7-BEA0-959B-A63E9CDE8714}"/>
              </a:ext>
            </a:extLst>
          </p:cNvPr>
          <p:cNvSpPr txBox="1"/>
          <p:nvPr/>
        </p:nvSpPr>
        <p:spPr>
          <a:xfrm>
            <a:off x="1374480" y="3588624"/>
            <a:ext cx="2087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Simulador de Giro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7D14148-0D3D-6B87-D0EE-6EC127D7637E}"/>
              </a:ext>
            </a:extLst>
          </p:cNvPr>
          <p:cNvSpPr txBox="1"/>
          <p:nvPr/>
        </p:nvSpPr>
        <p:spPr>
          <a:xfrm>
            <a:off x="3770421" y="3588624"/>
            <a:ext cx="2087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FGI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35117FB-F552-9811-E1E1-13ADF6003965}"/>
              </a:ext>
            </a:extLst>
          </p:cNvPr>
          <p:cNvSpPr txBox="1"/>
          <p:nvPr/>
        </p:nvSpPr>
        <p:spPr>
          <a:xfrm>
            <a:off x="6185222" y="3588624"/>
            <a:ext cx="1799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Contexto Res. 4966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38752D36-E65C-C932-2BE3-A8BDD19BEDA4}"/>
              </a:ext>
            </a:extLst>
          </p:cNvPr>
          <p:cNvSpPr txBox="1"/>
          <p:nvPr/>
        </p:nvSpPr>
        <p:spPr>
          <a:xfrm>
            <a:off x="8555900" y="3588624"/>
            <a:ext cx="2177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Queda volumetria de pagamentos recorrentes</a:t>
            </a:r>
          </a:p>
        </p:txBody>
      </p:sp>
      <p:pic>
        <p:nvPicPr>
          <p:cNvPr id="27" name="Gráfico 26" descr="Marca de seleção">
            <a:extLst>
              <a:ext uri="{FF2B5EF4-FFF2-40B4-BE49-F238E27FC236}">
                <a16:creationId xmlns:a16="http://schemas.microsoft.com/office/drawing/2014/main" id="{9615FDBB-8BB6-E1D9-7FB5-CC9EC08ECE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65455" y="3630255"/>
            <a:ext cx="216000" cy="216000"/>
          </a:xfrm>
          <a:prstGeom prst="rect">
            <a:avLst/>
          </a:prstGeom>
        </p:spPr>
      </p:pic>
      <p:sp>
        <p:nvSpPr>
          <p:cNvPr id="28" name="Forma Livre: Forma 27">
            <a:extLst>
              <a:ext uri="{FF2B5EF4-FFF2-40B4-BE49-F238E27FC236}">
                <a16:creationId xmlns:a16="http://schemas.microsoft.com/office/drawing/2014/main" id="{B131DEE2-CF15-1446-F143-77BE20883EC9}"/>
              </a:ext>
            </a:extLst>
          </p:cNvPr>
          <p:cNvSpPr/>
          <p:nvPr/>
        </p:nvSpPr>
        <p:spPr>
          <a:xfrm>
            <a:off x="1220014" y="4252413"/>
            <a:ext cx="67952" cy="17310"/>
          </a:xfrm>
          <a:custGeom>
            <a:avLst/>
            <a:gdLst>
              <a:gd name="connsiteX0" fmla="*/ 59792 w 67952"/>
              <a:gd name="connsiteY0" fmla="*/ 0 h 17310"/>
              <a:gd name="connsiteX1" fmla="*/ 8161 w 67952"/>
              <a:gd name="connsiteY1" fmla="*/ 0 h 17310"/>
              <a:gd name="connsiteX2" fmla="*/ 15 w 67952"/>
              <a:gd name="connsiteY2" fmla="*/ 9165 h 17310"/>
              <a:gd name="connsiteX3" fmla="*/ 8161 w 67952"/>
              <a:gd name="connsiteY3" fmla="*/ 17310 h 17310"/>
              <a:gd name="connsiteX4" fmla="*/ 59792 w 67952"/>
              <a:gd name="connsiteY4" fmla="*/ 17310 h 17310"/>
              <a:gd name="connsiteX5" fmla="*/ 67937 w 67952"/>
              <a:gd name="connsiteY5" fmla="*/ 8145 h 17310"/>
              <a:gd name="connsiteX6" fmla="*/ 59792 w 67952"/>
              <a:gd name="connsiteY6" fmla="*/ 0 h 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952" h="17310">
                <a:moveTo>
                  <a:pt x="59792" y="0"/>
                </a:moveTo>
                <a:lnTo>
                  <a:pt x="8161" y="0"/>
                </a:lnTo>
                <a:cubicBezTo>
                  <a:pt x="3381" y="282"/>
                  <a:pt x="-266" y="4385"/>
                  <a:pt x="15" y="9165"/>
                </a:cubicBezTo>
                <a:cubicBezTo>
                  <a:pt x="274" y="13552"/>
                  <a:pt x="3774" y="17052"/>
                  <a:pt x="8161" y="17310"/>
                </a:cubicBezTo>
                <a:lnTo>
                  <a:pt x="59792" y="17310"/>
                </a:lnTo>
                <a:cubicBezTo>
                  <a:pt x="64572" y="17029"/>
                  <a:pt x="68218" y="12925"/>
                  <a:pt x="67937" y="8145"/>
                </a:cubicBezTo>
                <a:cubicBezTo>
                  <a:pt x="67678" y="3758"/>
                  <a:pt x="64179" y="258"/>
                  <a:pt x="59792" y="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82C2CC49-BDF8-D816-25E9-D4151E6E3558}"/>
              </a:ext>
            </a:extLst>
          </p:cNvPr>
          <p:cNvSpPr/>
          <p:nvPr/>
        </p:nvSpPr>
        <p:spPr>
          <a:xfrm>
            <a:off x="1235255" y="4281724"/>
            <a:ext cx="37470" cy="17310"/>
          </a:xfrm>
          <a:custGeom>
            <a:avLst/>
            <a:gdLst>
              <a:gd name="connsiteX0" fmla="*/ 18750 w 37470"/>
              <a:gd name="connsiteY0" fmla="*/ 17310 h 17310"/>
              <a:gd name="connsiteX1" fmla="*/ 37471 w 37470"/>
              <a:gd name="connsiteY1" fmla="*/ 0 h 17310"/>
              <a:gd name="connsiteX2" fmla="*/ 0 w 37470"/>
              <a:gd name="connsiteY2" fmla="*/ 0 h 17310"/>
              <a:gd name="connsiteX3" fmla="*/ 18750 w 37470"/>
              <a:gd name="connsiteY3" fmla="*/ 17310 h 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70" h="17310">
                <a:moveTo>
                  <a:pt x="18750" y="17310"/>
                </a:moveTo>
                <a:cubicBezTo>
                  <a:pt x="28546" y="17295"/>
                  <a:pt x="36689" y="9764"/>
                  <a:pt x="37471" y="0"/>
                </a:cubicBezTo>
                <a:lnTo>
                  <a:pt x="0" y="0"/>
                </a:lnTo>
                <a:cubicBezTo>
                  <a:pt x="796" y="9769"/>
                  <a:pt x="8949" y="17296"/>
                  <a:pt x="18750" y="1731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0826BA86-B7CB-2D3A-8593-924F37248C0A}"/>
              </a:ext>
            </a:extLst>
          </p:cNvPr>
          <p:cNvSpPr/>
          <p:nvPr/>
        </p:nvSpPr>
        <p:spPr>
          <a:xfrm>
            <a:off x="1178914" y="4084800"/>
            <a:ext cx="150002" cy="155612"/>
          </a:xfrm>
          <a:custGeom>
            <a:avLst/>
            <a:gdLst>
              <a:gd name="connsiteX0" fmla="*/ 150003 w 150002"/>
              <a:gd name="connsiteY0" fmla="*/ 76651 h 155612"/>
              <a:gd name="connsiteX1" fmla="*/ 150003 w 150002"/>
              <a:gd name="connsiteY1" fmla="*/ 74071 h 155612"/>
              <a:gd name="connsiteX2" fmla="*/ 75001 w 150002"/>
              <a:gd name="connsiteY2" fmla="*/ 0 h 155612"/>
              <a:gd name="connsiteX3" fmla="*/ 75001 w 150002"/>
              <a:gd name="connsiteY3" fmla="*/ 0 h 155612"/>
              <a:gd name="connsiteX4" fmla="*/ 0 w 150002"/>
              <a:gd name="connsiteY4" fmla="*/ 74071 h 155612"/>
              <a:gd name="connsiteX5" fmla="*/ 0 w 150002"/>
              <a:gd name="connsiteY5" fmla="*/ 76651 h 155612"/>
              <a:gd name="connsiteX6" fmla="*/ 5220 w 150002"/>
              <a:gd name="connsiteY6" fmla="*/ 102602 h 155612"/>
              <a:gd name="connsiteX7" fmla="*/ 18240 w 150002"/>
              <a:gd name="connsiteY7" fmla="*/ 123932 h 155612"/>
              <a:gd name="connsiteX8" fmla="*/ 35791 w 150002"/>
              <a:gd name="connsiteY8" fmla="*/ 152433 h 155612"/>
              <a:gd name="connsiteX9" fmla="*/ 40951 w 150002"/>
              <a:gd name="connsiteY9" fmla="*/ 155613 h 155612"/>
              <a:gd name="connsiteX10" fmla="*/ 109052 w 150002"/>
              <a:gd name="connsiteY10" fmla="*/ 155613 h 155612"/>
              <a:gd name="connsiteX11" fmla="*/ 114212 w 150002"/>
              <a:gd name="connsiteY11" fmla="*/ 152433 h 155612"/>
              <a:gd name="connsiteX12" fmla="*/ 131762 w 150002"/>
              <a:gd name="connsiteY12" fmla="*/ 123932 h 155612"/>
              <a:gd name="connsiteX13" fmla="*/ 144783 w 150002"/>
              <a:gd name="connsiteY13" fmla="*/ 102602 h 155612"/>
              <a:gd name="connsiteX14" fmla="*/ 150003 w 150002"/>
              <a:gd name="connsiteY14" fmla="*/ 76651 h 155612"/>
              <a:gd name="connsiteX15" fmla="*/ 132722 w 150002"/>
              <a:gd name="connsiteY15" fmla="*/ 76381 h 155612"/>
              <a:gd name="connsiteX16" fmla="*/ 128732 w 150002"/>
              <a:gd name="connsiteY16" fmla="*/ 96542 h 155612"/>
              <a:gd name="connsiteX17" fmla="*/ 119012 w 150002"/>
              <a:gd name="connsiteY17" fmla="*/ 112382 h 155612"/>
              <a:gd name="connsiteX18" fmla="*/ 102002 w 150002"/>
              <a:gd name="connsiteY18" fmla="*/ 138242 h 155612"/>
              <a:gd name="connsiteX19" fmla="*/ 48001 w 150002"/>
              <a:gd name="connsiteY19" fmla="*/ 138242 h 155612"/>
              <a:gd name="connsiteX20" fmla="*/ 31141 w 150002"/>
              <a:gd name="connsiteY20" fmla="*/ 112292 h 155612"/>
              <a:gd name="connsiteX21" fmla="*/ 21420 w 150002"/>
              <a:gd name="connsiteY21" fmla="*/ 96452 h 155612"/>
              <a:gd name="connsiteX22" fmla="*/ 17280 w 150002"/>
              <a:gd name="connsiteY22" fmla="*/ 76291 h 155612"/>
              <a:gd name="connsiteX23" fmla="*/ 17280 w 150002"/>
              <a:gd name="connsiteY23" fmla="*/ 74131 h 155612"/>
              <a:gd name="connsiteX24" fmla="*/ 74911 w 150002"/>
              <a:gd name="connsiteY24" fmla="*/ 17130 h 155612"/>
              <a:gd name="connsiteX25" fmla="*/ 74911 w 150002"/>
              <a:gd name="connsiteY25" fmla="*/ 17130 h 155612"/>
              <a:gd name="connsiteX26" fmla="*/ 132542 w 150002"/>
              <a:gd name="connsiteY26" fmla="*/ 74131 h 15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50002" h="155612">
                <a:moveTo>
                  <a:pt x="150003" y="76651"/>
                </a:moveTo>
                <a:lnTo>
                  <a:pt x="150003" y="74071"/>
                </a:lnTo>
                <a:cubicBezTo>
                  <a:pt x="149238" y="33122"/>
                  <a:pt x="115957" y="253"/>
                  <a:pt x="75001" y="0"/>
                </a:cubicBezTo>
                <a:lnTo>
                  <a:pt x="75001" y="0"/>
                </a:lnTo>
                <a:cubicBezTo>
                  <a:pt x="34045" y="253"/>
                  <a:pt x="764" y="33122"/>
                  <a:pt x="0" y="74071"/>
                </a:cubicBezTo>
                <a:lnTo>
                  <a:pt x="0" y="76651"/>
                </a:lnTo>
                <a:cubicBezTo>
                  <a:pt x="274" y="85533"/>
                  <a:pt x="2039" y="94305"/>
                  <a:pt x="5220" y="102602"/>
                </a:cubicBezTo>
                <a:cubicBezTo>
                  <a:pt x="8256" y="110430"/>
                  <a:pt x="12666" y="117653"/>
                  <a:pt x="18240" y="123932"/>
                </a:cubicBezTo>
                <a:cubicBezTo>
                  <a:pt x="25110" y="131402"/>
                  <a:pt x="32611" y="145953"/>
                  <a:pt x="35791" y="152433"/>
                </a:cubicBezTo>
                <a:cubicBezTo>
                  <a:pt x="36763" y="154390"/>
                  <a:pt x="38765" y="155624"/>
                  <a:pt x="40951" y="155613"/>
                </a:cubicBezTo>
                <a:lnTo>
                  <a:pt x="109052" y="155613"/>
                </a:lnTo>
                <a:cubicBezTo>
                  <a:pt x="111238" y="155624"/>
                  <a:pt x="113239" y="154390"/>
                  <a:pt x="114212" y="152433"/>
                </a:cubicBezTo>
                <a:cubicBezTo>
                  <a:pt x="117392" y="145953"/>
                  <a:pt x="124892" y="131432"/>
                  <a:pt x="131762" y="123932"/>
                </a:cubicBezTo>
                <a:cubicBezTo>
                  <a:pt x="137337" y="117653"/>
                  <a:pt x="141746" y="110430"/>
                  <a:pt x="144783" y="102602"/>
                </a:cubicBezTo>
                <a:cubicBezTo>
                  <a:pt x="147964" y="94305"/>
                  <a:pt x="149728" y="85533"/>
                  <a:pt x="150003" y="76651"/>
                </a:cubicBezTo>
                <a:close/>
                <a:moveTo>
                  <a:pt x="132722" y="76381"/>
                </a:moveTo>
                <a:cubicBezTo>
                  <a:pt x="132509" y="83275"/>
                  <a:pt x="131161" y="90086"/>
                  <a:pt x="128732" y="96542"/>
                </a:cubicBezTo>
                <a:cubicBezTo>
                  <a:pt x="126454" y="102355"/>
                  <a:pt x="123163" y="107718"/>
                  <a:pt x="119012" y="112382"/>
                </a:cubicBezTo>
                <a:cubicBezTo>
                  <a:pt x="112353" y="120309"/>
                  <a:pt x="106644" y="128988"/>
                  <a:pt x="102002" y="138242"/>
                </a:cubicBezTo>
                <a:lnTo>
                  <a:pt x="48001" y="138242"/>
                </a:lnTo>
                <a:cubicBezTo>
                  <a:pt x="43412" y="128964"/>
                  <a:pt x="37753" y="120255"/>
                  <a:pt x="31141" y="112292"/>
                </a:cubicBezTo>
                <a:cubicBezTo>
                  <a:pt x="26989" y="107628"/>
                  <a:pt x="23698" y="102265"/>
                  <a:pt x="21420" y="96452"/>
                </a:cubicBezTo>
                <a:cubicBezTo>
                  <a:pt x="18941" y="90005"/>
                  <a:pt x="17542" y="83194"/>
                  <a:pt x="17280" y="76291"/>
                </a:cubicBezTo>
                <a:lnTo>
                  <a:pt x="17280" y="74131"/>
                </a:lnTo>
                <a:cubicBezTo>
                  <a:pt x="17818" y="42631"/>
                  <a:pt x="43407" y="17321"/>
                  <a:pt x="74911" y="17130"/>
                </a:cubicBezTo>
                <a:lnTo>
                  <a:pt x="74911" y="17130"/>
                </a:lnTo>
                <a:cubicBezTo>
                  <a:pt x="106416" y="17321"/>
                  <a:pt x="132005" y="42631"/>
                  <a:pt x="132542" y="74131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62BAC3BE-4996-22A9-80B2-75744EBA7278}"/>
              </a:ext>
            </a:extLst>
          </p:cNvPr>
          <p:cNvSpPr/>
          <p:nvPr/>
        </p:nvSpPr>
        <p:spPr>
          <a:xfrm>
            <a:off x="1248575" y="4040040"/>
            <a:ext cx="12000" cy="33000"/>
          </a:xfrm>
          <a:custGeom>
            <a:avLst/>
            <a:gdLst>
              <a:gd name="connsiteX0" fmla="*/ 6000 w 12000"/>
              <a:gd name="connsiteY0" fmla="*/ 33001 h 33000"/>
              <a:gd name="connsiteX1" fmla="*/ 12000 w 12000"/>
              <a:gd name="connsiteY1" fmla="*/ 27000 h 33000"/>
              <a:gd name="connsiteX2" fmla="*/ 12000 w 12000"/>
              <a:gd name="connsiteY2" fmla="*/ 6000 h 33000"/>
              <a:gd name="connsiteX3" fmla="*/ 6000 w 12000"/>
              <a:gd name="connsiteY3" fmla="*/ 0 h 33000"/>
              <a:gd name="connsiteX4" fmla="*/ 0 w 12000"/>
              <a:gd name="connsiteY4" fmla="*/ 6000 h 33000"/>
              <a:gd name="connsiteX5" fmla="*/ 0 w 12000"/>
              <a:gd name="connsiteY5" fmla="*/ 27000 h 33000"/>
              <a:gd name="connsiteX6" fmla="*/ 6000 w 12000"/>
              <a:gd name="connsiteY6" fmla="*/ 33001 h 3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000" h="33000">
                <a:moveTo>
                  <a:pt x="6000" y="33001"/>
                </a:moveTo>
                <a:cubicBezTo>
                  <a:pt x="9314" y="33001"/>
                  <a:pt x="12000" y="30314"/>
                  <a:pt x="12000" y="27000"/>
                </a:cubicBezTo>
                <a:lnTo>
                  <a:pt x="12000" y="6000"/>
                </a:lnTo>
                <a:cubicBezTo>
                  <a:pt x="12000" y="2686"/>
                  <a:pt x="9314" y="0"/>
                  <a:pt x="6000" y="0"/>
                </a:cubicBezTo>
                <a:cubicBezTo>
                  <a:pt x="2686" y="0"/>
                  <a:pt x="0" y="2686"/>
                  <a:pt x="0" y="6000"/>
                </a:cubicBezTo>
                <a:lnTo>
                  <a:pt x="0" y="27000"/>
                </a:lnTo>
                <a:cubicBezTo>
                  <a:pt x="0" y="30314"/>
                  <a:pt x="2686" y="33001"/>
                  <a:pt x="6000" y="33001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2" name="Forma Livre: Forma 31">
            <a:extLst>
              <a:ext uri="{FF2B5EF4-FFF2-40B4-BE49-F238E27FC236}">
                <a16:creationId xmlns:a16="http://schemas.microsoft.com/office/drawing/2014/main" id="{0D9C2C41-C963-30BB-C089-3BB41998728D}"/>
              </a:ext>
            </a:extLst>
          </p:cNvPr>
          <p:cNvSpPr/>
          <p:nvPr/>
        </p:nvSpPr>
        <p:spPr>
          <a:xfrm>
            <a:off x="1166972" y="4074494"/>
            <a:ext cx="26616" cy="26661"/>
          </a:xfrm>
          <a:custGeom>
            <a:avLst/>
            <a:gdLst>
              <a:gd name="connsiteX0" fmla="*/ 16411 w 26616"/>
              <a:gd name="connsiteY0" fmla="*/ 24917 h 26661"/>
              <a:gd name="connsiteX1" fmla="*/ 24871 w 26616"/>
              <a:gd name="connsiteY1" fmla="*/ 24917 h 26661"/>
              <a:gd name="connsiteX2" fmla="*/ 24871 w 26616"/>
              <a:gd name="connsiteY2" fmla="*/ 16457 h 26661"/>
              <a:gd name="connsiteX3" fmla="*/ 10021 w 26616"/>
              <a:gd name="connsiteY3" fmla="*/ 1547 h 26661"/>
              <a:gd name="connsiteX4" fmla="*/ 1547 w 26616"/>
              <a:gd name="connsiteY4" fmla="*/ 1979 h 26661"/>
              <a:gd name="connsiteX5" fmla="*/ 1561 w 26616"/>
              <a:gd name="connsiteY5" fmla="*/ 10037 h 26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616" h="26661">
                <a:moveTo>
                  <a:pt x="16411" y="24917"/>
                </a:moveTo>
                <a:cubicBezTo>
                  <a:pt x="18752" y="27243"/>
                  <a:pt x="22531" y="27243"/>
                  <a:pt x="24871" y="24917"/>
                </a:cubicBezTo>
                <a:cubicBezTo>
                  <a:pt x="27198" y="22577"/>
                  <a:pt x="27198" y="18797"/>
                  <a:pt x="24871" y="16457"/>
                </a:cubicBezTo>
                <a:lnTo>
                  <a:pt x="10021" y="1547"/>
                </a:lnTo>
                <a:cubicBezTo>
                  <a:pt x="7562" y="-674"/>
                  <a:pt x="3768" y="-480"/>
                  <a:pt x="1547" y="1979"/>
                </a:cubicBezTo>
                <a:cubicBezTo>
                  <a:pt x="-521" y="4269"/>
                  <a:pt x="-515" y="7754"/>
                  <a:pt x="1561" y="10037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38000D41-5C8F-14E9-D1A5-579FD451FD69}"/>
              </a:ext>
            </a:extLst>
          </p:cNvPr>
          <p:cNvSpPr/>
          <p:nvPr/>
        </p:nvSpPr>
        <p:spPr>
          <a:xfrm>
            <a:off x="1315501" y="4076050"/>
            <a:ext cx="26332" cy="26276"/>
          </a:xfrm>
          <a:custGeom>
            <a:avLst/>
            <a:gdLst>
              <a:gd name="connsiteX0" fmla="*/ 6125 w 26332"/>
              <a:gd name="connsiteY0" fmla="*/ 26270 h 26276"/>
              <a:gd name="connsiteX1" fmla="*/ 10385 w 26332"/>
              <a:gd name="connsiteY1" fmla="*/ 24500 h 26276"/>
              <a:gd name="connsiteX2" fmla="*/ 25205 w 26332"/>
              <a:gd name="connsiteY2" fmla="*/ 9500 h 26276"/>
              <a:gd name="connsiteX3" fmla="*/ 23832 w 26332"/>
              <a:gd name="connsiteY3" fmla="*/ 1127 h 26276"/>
              <a:gd name="connsiteX4" fmla="*/ 16745 w 26332"/>
              <a:gd name="connsiteY4" fmla="*/ 1190 h 26276"/>
              <a:gd name="connsiteX5" fmla="*/ 1745 w 26332"/>
              <a:gd name="connsiteY5" fmla="*/ 16190 h 26276"/>
              <a:gd name="connsiteX6" fmla="*/ 1745 w 26332"/>
              <a:gd name="connsiteY6" fmla="*/ 24650 h 26276"/>
              <a:gd name="connsiteX7" fmla="*/ 6125 w 26332"/>
              <a:gd name="connsiteY7" fmla="*/ 26270 h 26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32" h="26276">
                <a:moveTo>
                  <a:pt x="6125" y="26270"/>
                </a:moveTo>
                <a:cubicBezTo>
                  <a:pt x="7724" y="26272"/>
                  <a:pt x="9257" y="25634"/>
                  <a:pt x="10385" y="24500"/>
                </a:cubicBezTo>
                <a:lnTo>
                  <a:pt x="25205" y="9500"/>
                </a:lnTo>
                <a:cubicBezTo>
                  <a:pt x="27138" y="6808"/>
                  <a:pt x="26523" y="3060"/>
                  <a:pt x="23832" y="1127"/>
                </a:cubicBezTo>
                <a:cubicBezTo>
                  <a:pt x="21708" y="-399"/>
                  <a:pt x="18841" y="-373"/>
                  <a:pt x="16745" y="1190"/>
                </a:cubicBezTo>
                <a:lnTo>
                  <a:pt x="1745" y="16190"/>
                </a:lnTo>
                <a:cubicBezTo>
                  <a:pt x="-582" y="18531"/>
                  <a:pt x="-582" y="22310"/>
                  <a:pt x="1745" y="24650"/>
                </a:cubicBezTo>
                <a:cubicBezTo>
                  <a:pt x="2926" y="25760"/>
                  <a:pt x="4506" y="26344"/>
                  <a:pt x="6125" y="2627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6794C061-AE81-A13E-4BC9-88E2F471200B}"/>
              </a:ext>
            </a:extLst>
          </p:cNvPr>
          <p:cNvSpPr/>
          <p:nvPr/>
        </p:nvSpPr>
        <p:spPr>
          <a:xfrm>
            <a:off x="1134393" y="4152542"/>
            <a:ext cx="33000" cy="12000"/>
          </a:xfrm>
          <a:custGeom>
            <a:avLst/>
            <a:gdLst>
              <a:gd name="connsiteX0" fmla="*/ 27000 w 33000"/>
              <a:gd name="connsiteY0" fmla="*/ 0 h 12000"/>
              <a:gd name="connsiteX1" fmla="*/ 6000 w 33000"/>
              <a:gd name="connsiteY1" fmla="*/ 0 h 12000"/>
              <a:gd name="connsiteX2" fmla="*/ 0 w 33000"/>
              <a:gd name="connsiteY2" fmla="*/ 6000 h 12000"/>
              <a:gd name="connsiteX3" fmla="*/ 6000 w 33000"/>
              <a:gd name="connsiteY3" fmla="*/ 12000 h 12000"/>
              <a:gd name="connsiteX4" fmla="*/ 27000 w 33000"/>
              <a:gd name="connsiteY4" fmla="*/ 12000 h 12000"/>
              <a:gd name="connsiteX5" fmla="*/ 33001 w 33000"/>
              <a:gd name="connsiteY5" fmla="*/ 6000 h 12000"/>
              <a:gd name="connsiteX6" fmla="*/ 27000 w 33000"/>
              <a:gd name="connsiteY6" fmla="*/ 0 h 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000" h="12000">
                <a:moveTo>
                  <a:pt x="27000" y="0"/>
                </a:moveTo>
                <a:lnTo>
                  <a:pt x="6000" y="0"/>
                </a:lnTo>
                <a:cubicBezTo>
                  <a:pt x="2686" y="0"/>
                  <a:pt x="0" y="2686"/>
                  <a:pt x="0" y="6000"/>
                </a:cubicBezTo>
                <a:cubicBezTo>
                  <a:pt x="0" y="9314"/>
                  <a:pt x="2686" y="12000"/>
                  <a:pt x="6000" y="12000"/>
                </a:cubicBezTo>
                <a:lnTo>
                  <a:pt x="27000" y="12000"/>
                </a:lnTo>
                <a:cubicBezTo>
                  <a:pt x="30314" y="12000"/>
                  <a:pt x="33001" y="9314"/>
                  <a:pt x="33001" y="6000"/>
                </a:cubicBezTo>
                <a:cubicBezTo>
                  <a:pt x="33001" y="2686"/>
                  <a:pt x="30314" y="0"/>
                  <a:pt x="27000" y="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5" name="Forma Livre: Forma 34">
            <a:extLst>
              <a:ext uri="{FF2B5EF4-FFF2-40B4-BE49-F238E27FC236}">
                <a16:creationId xmlns:a16="http://schemas.microsoft.com/office/drawing/2014/main" id="{53527375-F563-B67B-19E3-448672C3A97B}"/>
              </a:ext>
            </a:extLst>
          </p:cNvPr>
          <p:cNvSpPr/>
          <p:nvPr/>
        </p:nvSpPr>
        <p:spPr>
          <a:xfrm>
            <a:off x="1166436" y="4216020"/>
            <a:ext cx="26850" cy="27000"/>
          </a:xfrm>
          <a:custGeom>
            <a:avLst/>
            <a:gdLst>
              <a:gd name="connsiteX0" fmla="*/ 16948 w 26850"/>
              <a:gd name="connsiteY0" fmla="*/ 1443 h 27000"/>
              <a:gd name="connsiteX1" fmla="*/ 2098 w 26850"/>
              <a:gd name="connsiteY1" fmla="*/ 16443 h 27000"/>
              <a:gd name="connsiteX2" fmla="*/ 1443 w 26850"/>
              <a:gd name="connsiteY2" fmla="*/ 24903 h 27000"/>
              <a:gd name="connsiteX3" fmla="*/ 9903 w 26850"/>
              <a:gd name="connsiteY3" fmla="*/ 25558 h 27000"/>
              <a:gd name="connsiteX4" fmla="*/ 10558 w 26850"/>
              <a:gd name="connsiteY4" fmla="*/ 24903 h 27000"/>
              <a:gd name="connsiteX5" fmla="*/ 25408 w 26850"/>
              <a:gd name="connsiteY5" fmla="*/ 9903 h 27000"/>
              <a:gd name="connsiteX6" fmla="*/ 24753 w 26850"/>
              <a:gd name="connsiteY6" fmla="*/ 1443 h 27000"/>
              <a:gd name="connsiteX7" fmla="*/ 16948 w 26850"/>
              <a:gd name="connsiteY7" fmla="*/ 1443 h 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850" h="27000">
                <a:moveTo>
                  <a:pt x="16948" y="1443"/>
                </a:moveTo>
                <a:lnTo>
                  <a:pt x="2098" y="16443"/>
                </a:lnTo>
                <a:cubicBezTo>
                  <a:pt x="-420" y="18599"/>
                  <a:pt x="-713" y="22386"/>
                  <a:pt x="1443" y="24903"/>
                </a:cubicBezTo>
                <a:cubicBezTo>
                  <a:pt x="3598" y="27420"/>
                  <a:pt x="7386" y="27713"/>
                  <a:pt x="9903" y="25558"/>
                </a:cubicBezTo>
                <a:cubicBezTo>
                  <a:pt x="10138" y="25357"/>
                  <a:pt x="10357" y="25138"/>
                  <a:pt x="10558" y="24903"/>
                </a:cubicBezTo>
                <a:lnTo>
                  <a:pt x="25408" y="9903"/>
                </a:lnTo>
                <a:cubicBezTo>
                  <a:pt x="27563" y="7386"/>
                  <a:pt x="27270" y="3598"/>
                  <a:pt x="24753" y="1443"/>
                </a:cubicBezTo>
                <a:cubicBezTo>
                  <a:pt x="22507" y="-481"/>
                  <a:pt x="19194" y="-481"/>
                  <a:pt x="16948" y="1443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6" name="Forma Livre: Forma 35">
            <a:extLst>
              <a:ext uri="{FF2B5EF4-FFF2-40B4-BE49-F238E27FC236}">
                <a16:creationId xmlns:a16="http://schemas.microsoft.com/office/drawing/2014/main" id="{765F9E6A-032E-A17D-8808-85350C4A6F60}"/>
              </a:ext>
            </a:extLst>
          </p:cNvPr>
          <p:cNvSpPr/>
          <p:nvPr/>
        </p:nvSpPr>
        <p:spPr>
          <a:xfrm>
            <a:off x="1315433" y="4214344"/>
            <a:ext cx="27574" cy="27599"/>
          </a:xfrm>
          <a:custGeom>
            <a:avLst/>
            <a:gdLst>
              <a:gd name="connsiteX0" fmla="*/ 10454 w 27574"/>
              <a:gd name="connsiteY0" fmla="*/ 1979 h 27599"/>
              <a:gd name="connsiteX1" fmla="*/ 1979 w 27574"/>
              <a:gd name="connsiteY1" fmla="*/ 1547 h 27599"/>
              <a:gd name="connsiteX2" fmla="*/ 1547 w 27574"/>
              <a:gd name="connsiteY2" fmla="*/ 10021 h 27599"/>
              <a:gd name="connsiteX3" fmla="*/ 1963 w 27574"/>
              <a:gd name="connsiteY3" fmla="*/ 10439 h 27599"/>
              <a:gd name="connsiteX4" fmla="*/ 16964 w 27574"/>
              <a:gd name="connsiteY4" fmla="*/ 25439 h 27599"/>
              <a:gd name="connsiteX5" fmla="*/ 25414 w 27574"/>
              <a:gd name="connsiteY5" fmla="*/ 26209 h 27599"/>
              <a:gd name="connsiteX6" fmla="*/ 26184 w 27574"/>
              <a:gd name="connsiteY6" fmla="*/ 17759 h 27599"/>
              <a:gd name="connsiteX7" fmla="*/ 25214 w 27574"/>
              <a:gd name="connsiteY7" fmla="*/ 16829 h 27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574" h="27599">
                <a:moveTo>
                  <a:pt x="10454" y="1979"/>
                </a:moveTo>
                <a:cubicBezTo>
                  <a:pt x="8233" y="-480"/>
                  <a:pt x="4439" y="-674"/>
                  <a:pt x="1979" y="1547"/>
                </a:cubicBezTo>
                <a:cubicBezTo>
                  <a:pt x="-480" y="3767"/>
                  <a:pt x="-674" y="7562"/>
                  <a:pt x="1547" y="10021"/>
                </a:cubicBezTo>
                <a:cubicBezTo>
                  <a:pt x="1679" y="10167"/>
                  <a:pt x="1818" y="10307"/>
                  <a:pt x="1963" y="10439"/>
                </a:cubicBezTo>
                <a:lnTo>
                  <a:pt x="16964" y="25439"/>
                </a:lnTo>
                <a:cubicBezTo>
                  <a:pt x="19085" y="27986"/>
                  <a:pt x="22868" y="28330"/>
                  <a:pt x="25414" y="26209"/>
                </a:cubicBezTo>
                <a:cubicBezTo>
                  <a:pt x="27960" y="24089"/>
                  <a:pt x="28305" y="20305"/>
                  <a:pt x="26184" y="17759"/>
                </a:cubicBezTo>
                <a:cubicBezTo>
                  <a:pt x="25896" y="17414"/>
                  <a:pt x="25571" y="17102"/>
                  <a:pt x="25214" y="16829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7" name="Forma Livre: Forma 36">
            <a:extLst>
              <a:ext uri="{FF2B5EF4-FFF2-40B4-BE49-F238E27FC236}">
                <a16:creationId xmlns:a16="http://schemas.microsoft.com/office/drawing/2014/main" id="{EC1ECE5F-CD53-3519-E53E-088A03640ACB}"/>
              </a:ext>
            </a:extLst>
          </p:cNvPr>
          <p:cNvSpPr/>
          <p:nvPr/>
        </p:nvSpPr>
        <p:spPr>
          <a:xfrm>
            <a:off x="1340646" y="4152332"/>
            <a:ext cx="33000" cy="12000"/>
          </a:xfrm>
          <a:custGeom>
            <a:avLst/>
            <a:gdLst>
              <a:gd name="connsiteX0" fmla="*/ 27000 w 33000"/>
              <a:gd name="connsiteY0" fmla="*/ 0 h 12000"/>
              <a:gd name="connsiteX1" fmla="*/ 6000 w 33000"/>
              <a:gd name="connsiteY1" fmla="*/ 0 h 12000"/>
              <a:gd name="connsiteX2" fmla="*/ 0 w 33000"/>
              <a:gd name="connsiteY2" fmla="*/ 6000 h 12000"/>
              <a:gd name="connsiteX3" fmla="*/ 6000 w 33000"/>
              <a:gd name="connsiteY3" fmla="*/ 12000 h 12000"/>
              <a:gd name="connsiteX4" fmla="*/ 27000 w 33000"/>
              <a:gd name="connsiteY4" fmla="*/ 12000 h 12000"/>
              <a:gd name="connsiteX5" fmla="*/ 33001 w 33000"/>
              <a:gd name="connsiteY5" fmla="*/ 6000 h 12000"/>
              <a:gd name="connsiteX6" fmla="*/ 27000 w 33000"/>
              <a:gd name="connsiteY6" fmla="*/ 0 h 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000" h="12000">
                <a:moveTo>
                  <a:pt x="27000" y="0"/>
                </a:moveTo>
                <a:lnTo>
                  <a:pt x="6000" y="0"/>
                </a:lnTo>
                <a:cubicBezTo>
                  <a:pt x="2686" y="0"/>
                  <a:pt x="0" y="2686"/>
                  <a:pt x="0" y="6000"/>
                </a:cubicBezTo>
                <a:cubicBezTo>
                  <a:pt x="0" y="9314"/>
                  <a:pt x="2686" y="12000"/>
                  <a:pt x="6000" y="12000"/>
                </a:cubicBezTo>
                <a:lnTo>
                  <a:pt x="27000" y="12000"/>
                </a:lnTo>
                <a:cubicBezTo>
                  <a:pt x="30314" y="12000"/>
                  <a:pt x="33001" y="9314"/>
                  <a:pt x="33001" y="6000"/>
                </a:cubicBezTo>
                <a:cubicBezTo>
                  <a:pt x="33001" y="2686"/>
                  <a:pt x="30314" y="0"/>
                  <a:pt x="27000" y="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C24B2AD4-B274-EB83-2BA3-E969B1BB94F2}"/>
              </a:ext>
            </a:extLst>
          </p:cNvPr>
          <p:cNvSpPr txBox="1"/>
          <p:nvPr/>
        </p:nvSpPr>
        <p:spPr>
          <a:xfrm>
            <a:off x="1361927" y="4022955"/>
            <a:ext cx="2087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Seguro Prestamista</a:t>
            </a:r>
          </a:p>
        </p:txBody>
      </p:sp>
      <p:sp>
        <p:nvSpPr>
          <p:cNvPr id="39" name="Forma Livre: Forma 38">
            <a:extLst>
              <a:ext uri="{FF2B5EF4-FFF2-40B4-BE49-F238E27FC236}">
                <a16:creationId xmlns:a16="http://schemas.microsoft.com/office/drawing/2014/main" id="{524484DB-701D-5FAA-269B-9FD386C4E8A2}"/>
              </a:ext>
            </a:extLst>
          </p:cNvPr>
          <p:cNvSpPr/>
          <p:nvPr/>
        </p:nvSpPr>
        <p:spPr>
          <a:xfrm>
            <a:off x="3665035" y="3820099"/>
            <a:ext cx="67952" cy="17310"/>
          </a:xfrm>
          <a:custGeom>
            <a:avLst/>
            <a:gdLst>
              <a:gd name="connsiteX0" fmla="*/ 59792 w 67952"/>
              <a:gd name="connsiteY0" fmla="*/ 0 h 17310"/>
              <a:gd name="connsiteX1" fmla="*/ 8161 w 67952"/>
              <a:gd name="connsiteY1" fmla="*/ 0 h 17310"/>
              <a:gd name="connsiteX2" fmla="*/ 15 w 67952"/>
              <a:gd name="connsiteY2" fmla="*/ 9165 h 17310"/>
              <a:gd name="connsiteX3" fmla="*/ 8161 w 67952"/>
              <a:gd name="connsiteY3" fmla="*/ 17310 h 17310"/>
              <a:gd name="connsiteX4" fmla="*/ 59792 w 67952"/>
              <a:gd name="connsiteY4" fmla="*/ 17310 h 17310"/>
              <a:gd name="connsiteX5" fmla="*/ 67937 w 67952"/>
              <a:gd name="connsiteY5" fmla="*/ 8145 h 17310"/>
              <a:gd name="connsiteX6" fmla="*/ 59792 w 67952"/>
              <a:gd name="connsiteY6" fmla="*/ 0 h 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952" h="17310">
                <a:moveTo>
                  <a:pt x="59792" y="0"/>
                </a:moveTo>
                <a:lnTo>
                  <a:pt x="8161" y="0"/>
                </a:lnTo>
                <a:cubicBezTo>
                  <a:pt x="3381" y="282"/>
                  <a:pt x="-266" y="4385"/>
                  <a:pt x="15" y="9165"/>
                </a:cubicBezTo>
                <a:cubicBezTo>
                  <a:pt x="274" y="13552"/>
                  <a:pt x="3774" y="17052"/>
                  <a:pt x="8161" y="17310"/>
                </a:cubicBezTo>
                <a:lnTo>
                  <a:pt x="59792" y="17310"/>
                </a:lnTo>
                <a:cubicBezTo>
                  <a:pt x="64572" y="17029"/>
                  <a:pt x="68218" y="12925"/>
                  <a:pt x="67937" y="8145"/>
                </a:cubicBezTo>
                <a:cubicBezTo>
                  <a:pt x="67678" y="3758"/>
                  <a:pt x="64179" y="258"/>
                  <a:pt x="59792" y="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0" name="Forma Livre: Forma 39">
            <a:extLst>
              <a:ext uri="{FF2B5EF4-FFF2-40B4-BE49-F238E27FC236}">
                <a16:creationId xmlns:a16="http://schemas.microsoft.com/office/drawing/2014/main" id="{C5D70802-DE3C-BD0D-ECE3-F437E4B9A67E}"/>
              </a:ext>
            </a:extLst>
          </p:cNvPr>
          <p:cNvSpPr/>
          <p:nvPr/>
        </p:nvSpPr>
        <p:spPr>
          <a:xfrm>
            <a:off x="3680276" y="3849410"/>
            <a:ext cx="37470" cy="17310"/>
          </a:xfrm>
          <a:custGeom>
            <a:avLst/>
            <a:gdLst>
              <a:gd name="connsiteX0" fmla="*/ 18750 w 37470"/>
              <a:gd name="connsiteY0" fmla="*/ 17310 h 17310"/>
              <a:gd name="connsiteX1" fmla="*/ 37471 w 37470"/>
              <a:gd name="connsiteY1" fmla="*/ 0 h 17310"/>
              <a:gd name="connsiteX2" fmla="*/ 0 w 37470"/>
              <a:gd name="connsiteY2" fmla="*/ 0 h 17310"/>
              <a:gd name="connsiteX3" fmla="*/ 18750 w 37470"/>
              <a:gd name="connsiteY3" fmla="*/ 17310 h 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70" h="17310">
                <a:moveTo>
                  <a:pt x="18750" y="17310"/>
                </a:moveTo>
                <a:cubicBezTo>
                  <a:pt x="28546" y="17295"/>
                  <a:pt x="36689" y="9764"/>
                  <a:pt x="37471" y="0"/>
                </a:cubicBezTo>
                <a:lnTo>
                  <a:pt x="0" y="0"/>
                </a:lnTo>
                <a:cubicBezTo>
                  <a:pt x="796" y="9769"/>
                  <a:pt x="8949" y="17296"/>
                  <a:pt x="18750" y="1731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1" name="Forma Livre: Forma 40">
            <a:extLst>
              <a:ext uri="{FF2B5EF4-FFF2-40B4-BE49-F238E27FC236}">
                <a16:creationId xmlns:a16="http://schemas.microsoft.com/office/drawing/2014/main" id="{625D83F1-0367-8692-E054-31A165A09CE2}"/>
              </a:ext>
            </a:extLst>
          </p:cNvPr>
          <p:cNvSpPr/>
          <p:nvPr/>
        </p:nvSpPr>
        <p:spPr>
          <a:xfrm>
            <a:off x="3623935" y="3652486"/>
            <a:ext cx="150002" cy="155612"/>
          </a:xfrm>
          <a:custGeom>
            <a:avLst/>
            <a:gdLst>
              <a:gd name="connsiteX0" fmla="*/ 150003 w 150002"/>
              <a:gd name="connsiteY0" fmla="*/ 76651 h 155612"/>
              <a:gd name="connsiteX1" fmla="*/ 150003 w 150002"/>
              <a:gd name="connsiteY1" fmla="*/ 74071 h 155612"/>
              <a:gd name="connsiteX2" fmla="*/ 75001 w 150002"/>
              <a:gd name="connsiteY2" fmla="*/ 0 h 155612"/>
              <a:gd name="connsiteX3" fmla="*/ 75001 w 150002"/>
              <a:gd name="connsiteY3" fmla="*/ 0 h 155612"/>
              <a:gd name="connsiteX4" fmla="*/ 0 w 150002"/>
              <a:gd name="connsiteY4" fmla="*/ 74071 h 155612"/>
              <a:gd name="connsiteX5" fmla="*/ 0 w 150002"/>
              <a:gd name="connsiteY5" fmla="*/ 76651 h 155612"/>
              <a:gd name="connsiteX6" fmla="*/ 5220 w 150002"/>
              <a:gd name="connsiteY6" fmla="*/ 102602 h 155612"/>
              <a:gd name="connsiteX7" fmla="*/ 18240 w 150002"/>
              <a:gd name="connsiteY7" fmla="*/ 123932 h 155612"/>
              <a:gd name="connsiteX8" fmla="*/ 35791 w 150002"/>
              <a:gd name="connsiteY8" fmla="*/ 152433 h 155612"/>
              <a:gd name="connsiteX9" fmla="*/ 40951 w 150002"/>
              <a:gd name="connsiteY9" fmla="*/ 155613 h 155612"/>
              <a:gd name="connsiteX10" fmla="*/ 109052 w 150002"/>
              <a:gd name="connsiteY10" fmla="*/ 155613 h 155612"/>
              <a:gd name="connsiteX11" fmla="*/ 114212 w 150002"/>
              <a:gd name="connsiteY11" fmla="*/ 152433 h 155612"/>
              <a:gd name="connsiteX12" fmla="*/ 131762 w 150002"/>
              <a:gd name="connsiteY12" fmla="*/ 123932 h 155612"/>
              <a:gd name="connsiteX13" fmla="*/ 144783 w 150002"/>
              <a:gd name="connsiteY13" fmla="*/ 102602 h 155612"/>
              <a:gd name="connsiteX14" fmla="*/ 150003 w 150002"/>
              <a:gd name="connsiteY14" fmla="*/ 76651 h 155612"/>
              <a:gd name="connsiteX15" fmla="*/ 132722 w 150002"/>
              <a:gd name="connsiteY15" fmla="*/ 76381 h 155612"/>
              <a:gd name="connsiteX16" fmla="*/ 128732 w 150002"/>
              <a:gd name="connsiteY16" fmla="*/ 96542 h 155612"/>
              <a:gd name="connsiteX17" fmla="*/ 119012 w 150002"/>
              <a:gd name="connsiteY17" fmla="*/ 112382 h 155612"/>
              <a:gd name="connsiteX18" fmla="*/ 102002 w 150002"/>
              <a:gd name="connsiteY18" fmla="*/ 138242 h 155612"/>
              <a:gd name="connsiteX19" fmla="*/ 48001 w 150002"/>
              <a:gd name="connsiteY19" fmla="*/ 138242 h 155612"/>
              <a:gd name="connsiteX20" fmla="*/ 31141 w 150002"/>
              <a:gd name="connsiteY20" fmla="*/ 112292 h 155612"/>
              <a:gd name="connsiteX21" fmla="*/ 21420 w 150002"/>
              <a:gd name="connsiteY21" fmla="*/ 96452 h 155612"/>
              <a:gd name="connsiteX22" fmla="*/ 17280 w 150002"/>
              <a:gd name="connsiteY22" fmla="*/ 76291 h 155612"/>
              <a:gd name="connsiteX23" fmla="*/ 17280 w 150002"/>
              <a:gd name="connsiteY23" fmla="*/ 74131 h 155612"/>
              <a:gd name="connsiteX24" fmla="*/ 74911 w 150002"/>
              <a:gd name="connsiteY24" fmla="*/ 17130 h 155612"/>
              <a:gd name="connsiteX25" fmla="*/ 74911 w 150002"/>
              <a:gd name="connsiteY25" fmla="*/ 17130 h 155612"/>
              <a:gd name="connsiteX26" fmla="*/ 132542 w 150002"/>
              <a:gd name="connsiteY26" fmla="*/ 74131 h 15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50002" h="155612">
                <a:moveTo>
                  <a:pt x="150003" y="76651"/>
                </a:moveTo>
                <a:lnTo>
                  <a:pt x="150003" y="74071"/>
                </a:lnTo>
                <a:cubicBezTo>
                  <a:pt x="149238" y="33122"/>
                  <a:pt x="115957" y="253"/>
                  <a:pt x="75001" y="0"/>
                </a:cubicBezTo>
                <a:lnTo>
                  <a:pt x="75001" y="0"/>
                </a:lnTo>
                <a:cubicBezTo>
                  <a:pt x="34045" y="253"/>
                  <a:pt x="764" y="33122"/>
                  <a:pt x="0" y="74071"/>
                </a:cubicBezTo>
                <a:lnTo>
                  <a:pt x="0" y="76651"/>
                </a:lnTo>
                <a:cubicBezTo>
                  <a:pt x="274" y="85533"/>
                  <a:pt x="2039" y="94305"/>
                  <a:pt x="5220" y="102602"/>
                </a:cubicBezTo>
                <a:cubicBezTo>
                  <a:pt x="8256" y="110430"/>
                  <a:pt x="12666" y="117653"/>
                  <a:pt x="18240" y="123932"/>
                </a:cubicBezTo>
                <a:cubicBezTo>
                  <a:pt x="25110" y="131402"/>
                  <a:pt x="32611" y="145953"/>
                  <a:pt x="35791" y="152433"/>
                </a:cubicBezTo>
                <a:cubicBezTo>
                  <a:pt x="36763" y="154390"/>
                  <a:pt x="38765" y="155624"/>
                  <a:pt x="40951" y="155613"/>
                </a:cubicBezTo>
                <a:lnTo>
                  <a:pt x="109052" y="155613"/>
                </a:lnTo>
                <a:cubicBezTo>
                  <a:pt x="111238" y="155624"/>
                  <a:pt x="113239" y="154390"/>
                  <a:pt x="114212" y="152433"/>
                </a:cubicBezTo>
                <a:cubicBezTo>
                  <a:pt x="117392" y="145953"/>
                  <a:pt x="124892" y="131432"/>
                  <a:pt x="131762" y="123932"/>
                </a:cubicBezTo>
                <a:cubicBezTo>
                  <a:pt x="137337" y="117653"/>
                  <a:pt x="141746" y="110430"/>
                  <a:pt x="144783" y="102602"/>
                </a:cubicBezTo>
                <a:cubicBezTo>
                  <a:pt x="147964" y="94305"/>
                  <a:pt x="149728" y="85533"/>
                  <a:pt x="150003" y="76651"/>
                </a:cubicBezTo>
                <a:close/>
                <a:moveTo>
                  <a:pt x="132722" y="76381"/>
                </a:moveTo>
                <a:cubicBezTo>
                  <a:pt x="132509" y="83275"/>
                  <a:pt x="131161" y="90086"/>
                  <a:pt x="128732" y="96542"/>
                </a:cubicBezTo>
                <a:cubicBezTo>
                  <a:pt x="126454" y="102355"/>
                  <a:pt x="123163" y="107718"/>
                  <a:pt x="119012" y="112382"/>
                </a:cubicBezTo>
                <a:cubicBezTo>
                  <a:pt x="112353" y="120309"/>
                  <a:pt x="106644" y="128988"/>
                  <a:pt x="102002" y="138242"/>
                </a:cubicBezTo>
                <a:lnTo>
                  <a:pt x="48001" y="138242"/>
                </a:lnTo>
                <a:cubicBezTo>
                  <a:pt x="43412" y="128964"/>
                  <a:pt x="37753" y="120255"/>
                  <a:pt x="31141" y="112292"/>
                </a:cubicBezTo>
                <a:cubicBezTo>
                  <a:pt x="26989" y="107628"/>
                  <a:pt x="23698" y="102265"/>
                  <a:pt x="21420" y="96452"/>
                </a:cubicBezTo>
                <a:cubicBezTo>
                  <a:pt x="18941" y="90005"/>
                  <a:pt x="17542" y="83194"/>
                  <a:pt x="17280" y="76291"/>
                </a:cubicBezTo>
                <a:lnTo>
                  <a:pt x="17280" y="74131"/>
                </a:lnTo>
                <a:cubicBezTo>
                  <a:pt x="17818" y="42631"/>
                  <a:pt x="43407" y="17321"/>
                  <a:pt x="74911" y="17130"/>
                </a:cubicBezTo>
                <a:lnTo>
                  <a:pt x="74911" y="17130"/>
                </a:lnTo>
                <a:cubicBezTo>
                  <a:pt x="106416" y="17321"/>
                  <a:pt x="132005" y="42631"/>
                  <a:pt x="132542" y="74131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2" name="Forma Livre: Forma 41">
            <a:extLst>
              <a:ext uri="{FF2B5EF4-FFF2-40B4-BE49-F238E27FC236}">
                <a16:creationId xmlns:a16="http://schemas.microsoft.com/office/drawing/2014/main" id="{F0B19622-06E3-9D61-C7E6-96EB58D88CD1}"/>
              </a:ext>
            </a:extLst>
          </p:cNvPr>
          <p:cNvSpPr/>
          <p:nvPr/>
        </p:nvSpPr>
        <p:spPr>
          <a:xfrm>
            <a:off x="3693596" y="3607726"/>
            <a:ext cx="12000" cy="33000"/>
          </a:xfrm>
          <a:custGeom>
            <a:avLst/>
            <a:gdLst>
              <a:gd name="connsiteX0" fmla="*/ 6000 w 12000"/>
              <a:gd name="connsiteY0" fmla="*/ 33001 h 33000"/>
              <a:gd name="connsiteX1" fmla="*/ 12000 w 12000"/>
              <a:gd name="connsiteY1" fmla="*/ 27000 h 33000"/>
              <a:gd name="connsiteX2" fmla="*/ 12000 w 12000"/>
              <a:gd name="connsiteY2" fmla="*/ 6000 h 33000"/>
              <a:gd name="connsiteX3" fmla="*/ 6000 w 12000"/>
              <a:gd name="connsiteY3" fmla="*/ 0 h 33000"/>
              <a:gd name="connsiteX4" fmla="*/ 0 w 12000"/>
              <a:gd name="connsiteY4" fmla="*/ 6000 h 33000"/>
              <a:gd name="connsiteX5" fmla="*/ 0 w 12000"/>
              <a:gd name="connsiteY5" fmla="*/ 27000 h 33000"/>
              <a:gd name="connsiteX6" fmla="*/ 6000 w 12000"/>
              <a:gd name="connsiteY6" fmla="*/ 33001 h 3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000" h="33000">
                <a:moveTo>
                  <a:pt x="6000" y="33001"/>
                </a:moveTo>
                <a:cubicBezTo>
                  <a:pt x="9314" y="33001"/>
                  <a:pt x="12000" y="30314"/>
                  <a:pt x="12000" y="27000"/>
                </a:cubicBezTo>
                <a:lnTo>
                  <a:pt x="12000" y="6000"/>
                </a:lnTo>
                <a:cubicBezTo>
                  <a:pt x="12000" y="2686"/>
                  <a:pt x="9314" y="0"/>
                  <a:pt x="6000" y="0"/>
                </a:cubicBezTo>
                <a:cubicBezTo>
                  <a:pt x="2686" y="0"/>
                  <a:pt x="0" y="2686"/>
                  <a:pt x="0" y="6000"/>
                </a:cubicBezTo>
                <a:lnTo>
                  <a:pt x="0" y="27000"/>
                </a:lnTo>
                <a:cubicBezTo>
                  <a:pt x="0" y="30314"/>
                  <a:pt x="2686" y="33001"/>
                  <a:pt x="6000" y="33001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3" name="Forma Livre: Forma 42">
            <a:extLst>
              <a:ext uri="{FF2B5EF4-FFF2-40B4-BE49-F238E27FC236}">
                <a16:creationId xmlns:a16="http://schemas.microsoft.com/office/drawing/2014/main" id="{41E0940A-0080-EFC4-6DF0-D516CCE6CAFE}"/>
              </a:ext>
            </a:extLst>
          </p:cNvPr>
          <p:cNvSpPr/>
          <p:nvPr/>
        </p:nvSpPr>
        <p:spPr>
          <a:xfrm>
            <a:off x="3611993" y="3642180"/>
            <a:ext cx="26616" cy="26661"/>
          </a:xfrm>
          <a:custGeom>
            <a:avLst/>
            <a:gdLst>
              <a:gd name="connsiteX0" fmla="*/ 16411 w 26616"/>
              <a:gd name="connsiteY0" fmla="*/ 24917 h 26661"/>
              <a:gd name="connsiteX1" fmla="*/ 24871 w 26616"/>
              <a:gd name="connsiteY1" fmla="*/ 24917 h 26661"/>
              <a:gd name="connsiteX2" fmla="*/ 24871 w 26616"/>
              <a:gd name="connsiteY2" fmla="*/ 16457 h 26661"/>
              <a:gd name="connsiteX3" fmla="*/ 10021 w 26616"/>
              <a:gd name="connsiteY3" fmla="*/ 1547 h 26661"/>
              <a:gd name="connsiteX4" fmla="*/ 1547 w 26616"/>
              <a:gd name="connsiteY4" fmla="*/ 1979 h 26661"/>
              <a:gd name="connsiteX5" fmla="*/ 1561 w 26616"/>
              <a:gd name="connsiteY5" fmla="*/ 10037 h 26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616" h="26661">
                <a:moveTo>
                  <a:pt x="16411" y="24917"/>
                </a:moveTo>
                <a:cubicBezTo>
                  <a:pt x="18752" y="27243"/>
                  <a:pt x="22531" y="27243"/>
                  <a:pt x="24871" y="24917"/>
                </a:cubicBezTo>
                <a:cubicBezTo>
                  <a:pt x="27198" y="22577"/>
                  <a:pt x="27198" y="18797"/>
                  <a:pt x="24871" y="16457"/>
                </a:cubicBezTo>
                <a:lnTo>
                  <a:pt x="10021" y="1547"/>
                </a:lnTo>
                <a:cubicBezTo>
                  <a:pt x="7562" y="-674"/>
                  <a:pt x="3768" y="-480"/>
                  <a:pt x="1547" y="1979"/>
                </a:cubicBezTo>
                <a:cubicBezTo>
                  <a:pt x="-521" y="4269"/>
                  <a:pt x="-515" y="7754"/>
                  <a:pt x="1561" y="10037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4" name="Forma Livre: Forma 43">
            <a:extLst>
              <a:ext uri="{FF2B5EF4-FFF2-40B4-BE49-F238E27FC236}">
                <a16:creationId xmlns:a16="http://schemas.microsoft.com/office/drawing/2014/main" id="{6DDE6575-122A-CDE0-264D-2E85FADAE563}"/>
              </a:ext>
            </a:extLst>
          </p:cNvPr>
          <p:cNvSpPr/>
          <p:nvPr/>
        </p:nvSpPr>
        <p:spPr>
          <a:xfrm>
            <a:off x="3760522" y="3643736"/>
            <a:ext cx="26332" cy="26276"/>
          </a:xfrm>
          <a:custGeom>
            <a:avLst/>
            <a:gdLst>
              <a:gd name="connsiteX0" fmla="*/ 6125 w 26332"/>
              <a:gd name="connsiteY0" fmla="*/ 26270 h 26276"/>
              <a:gd name="connsiteX1" fmla="*/ 10385 w 26332"/>
              <a:gd name="connsiteY1" fmla="*/ 24500 h 26276"/>
              <a:gd name="connsiteX2" fmla="*/ 25205 w 26332"/>
              <a:gd name="connsiteY2" fmla="*/ 9500 h 26276"/>
              <a:gd name="connsiteX3" fmla="*/ 23832 w 26332"/>
              <a:gd name="connsiteY3" fmla="*/ 1127 h 26276"/>
              <a:gd name="connsiteX4" fmla="*/ 16745 w 26332"/>
              <a:gd name="connsiteY4" fmla="*/ 1190 h 26276"/>
              <a:gd name="connsiteX5" fmla="*/ 1745 w 26332"/>
              <a:gd name="connsiteY5" fmla="*/ 16190 h 26276"/>
              <a:gd name="connsiteX6" fmla="*/ 1745 w 26332"/>
              <a:gd name="connsiteY6" fmla="*/ 24650 h 26276"/>
              <a:gd name="connsiteX7" fmla="*/ 6125 w 26332"/>
              <a:gd name="connsiteY7" fmla="*/ 26270 h 26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32" h="26276">
                <a:moveTo>
                  <a:pt x="6125" y="26270"/>
                </a:moveTo>
                <a:cubicBezTo>
                  <a:pt x="7724" y="26272"/>
                  <a:pt x="9257" y="25634"/>
                  <a:pt x="10385" y="24500"/>
                </a:cubicBezTo>
                <a:lnTo>
                  <a:pt x="25205" y="9500"/>
                </a:lnTo>
                <a:cubicBezTo>
                  <a:pt x="27138" y="6808"/>
                  <a:pt x="26523" y="3060"/>
                  <a:pt x="23832" y="1127"/>
                </a:cubicBezTo>
                <a:cubicBezTo>
                  <a:pt x="21708" y="-399"/>
                  <a:pt x="18841" y="-373"/>
                  <a:pt x="16745" y="1190"/>
                </a:cubicBezTo>
                <a:lnTo>
                  <a:pt x="1745" y="16190"/>
                </a:lnTo>
                <a:cubicBezTo>
                  <a:pt x="-582" y="18531"/>
                  <a:pt x="-582" y="22310"/>
                  <a:pt x="1745" y="24650"/>
                </a:cubicBezTo>
                <a:cubicBezTo>
                  <a:pt x="2926" y="25760"/>
                  <a:pt x="4506" y="26344"/>
                  <a:pt x="6125" y="2627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5" name="Forma Livre: Forma 44">
            <a:extLst>
              <a:ext uri="{FF2B5EF4-FFF2-40B4-BE49-F238E27FC236}">
                <a16:creationId xmlns:a16="http://schemas.microsoft.com/office/drawing/2014/main" id="{8F2130BB-635E-F700-C5D4-1371CFFB0DF3}"/>
              </a:ext>
            </a:extLst>
          </p:cNvPr>
          <p:cNvSpPr/>
          <p:nvPr/>
        </p:nvSpPr>
        <p:spPr>
          <a:xfrm>
            <a:off x="3579414" y="3720228"/>
            <a:ext cx="33000" cy="12000"/>
          </a:xfrm>
          <a:custGeom>
            <a:avLst/>
            <a:gdLst>
              <a:gd name="connsiteX0" fmla="*/ 27000 w 33000"/>
              <a:gd name="connsiteY0" fmla="*/ 0 h 12000"/>
              <a:gd name="connsiteX1" fmla="*/ 6000 w 33000"/>
              <a:gd name="connsiteY1" fmla="*/ 0 h 12000"/>
              <a:gd name="connsiteX2" fmla="*/ 0 w 33000"/>
              <a:gd name="connsiteY2" fmla="*/ 6000 h 12000"/>
              <a:gd name="connsiteX3" fmla="*/ 6000 w 33000"/>
              <a:gd name="connsiteY3" fmla="*/ 12000 h 12000"/>
              <a:gd name="connsiteX4" fmla="*/ 27000 w 33000"/>
              <a:gd name="connsiteY4" fmla="*/ 12000 h 12000"/>
              <a:gd name="connsiteX5" fmla="*/ 33001 w 33000"/>
              <a:gd name="connsiteY5" fmla="*/ 6000 h 12000"/>
              <a:gd name="connsiteX6" fmla="*/ 27000 w 33000"/>
              <a:gd name="connsiteY6" fmla="*/ 0 h 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000" h="12000">
                <a:moveTo>
                  <a:pt x="27000" y="0"/>
                </a:moveTo>
                <a:lnTo>
                  <a:pt x="6000" y="0"/>
                </a:lnTo>
                <a:cubicBezTo>
                  <a:pt x="2686" y="0"/>
                  <a:pt x="0" y="2686"/>
                  <a:pt x="0" y="6000"/>
                </a:cubicBezTo>
                <a:cubicBezTo>
                  <a:pt x="0" y="9314"/>
                  <a:pt x="2686" y="12000"/>
                  <a:pt x="6000" y="12000"/>
                </a:cubicBezTo>
                <a:lnTo>
                  <a:pt x="27000" y="12000"/>
                </a:lnTo>
                <a:cubicBezTo>
                  <a:pt x="30314" y="12000"/>
                  <a:pt x="33001" y="9314"/>
                  <a:pt x="33001" y="6000"/>
                </a:cubicBezTo>
                <a:cubicBezTo>
                  <a:pt x="33001" y="2686"/>
                  <a:pt x="30314" y="0"/>
                  <a:pt x="27000" y="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6" name="Forma Livre: Forma 45">
            <a:extLst>
              <a:ext uri="{FF2B5EF4-FFF2-40B4-BE49-F238E27FC236}">
                <a16:creationId xmlns:a16="http://schemas.microsoft.com/office/drawing/2014/main" id="{0D78FDA3-177F-9B7F-5A22-0FB2A2764F11}"/>
              </a:ext>
            </a:extLst>
          </p:cNvPr>
          <p:cNvSpPr/>
          <p:nvPr/>
        </p:nvSpPr>
        <p:spPr>
          <a:xfrm>
            <a:off x="3611457" y="3783706"/>
            <a:ext cx="26850" cy="27000"/>
          </a:xfrm>
          <a:custGeom>
            <a:avLst/>
            <a:gdLst>
              <a:gd name="connsiteX0" fmla="*/ 16948 w 26850"/>
              <a:gd name="connsiteY0" fmla="*/ 1443 h 27000"/>
              <a:gd name="connsiteX1" fmla="*/ 2098 w 26850"/>
              <a:gd name="connsiteY1" fmla="*/ 16443 h 27000"/>
              <a:gd name="connsiteX2" fmla="*/ 1443 w 26850"/>
              <a:gd name="connsiteY2" fmla="*/ 24903 h 27000"/>
              <a:gd name="connsiteX3" fmla="*/ 9903 w 26850"/>
              <a:gd name="connsiteY3" fmla="*/ 25558 h 27000"/>
              <a:gd name="connsiteX4" fmla="*/ 10558 w 26850"/>
              <a:gd name="connsiteY4" fmla="*/ 24903 h 27000"/>
              <a:gd name="connsiteX5" fmla="*/ 25408 w 26850"/>
              <a:gd name="connsiteY5" fmla="*/ 9903 h 27000"/>
              <a:gd name="connsiteX6" fmla="*/ 24753 w 26850"/>
              <a:gd name="connsiteY6" fmla="*/ 1443 h 27000"/>
              <a:gd name="connsiteX7" fmla="*/ 16948 w 26850"/>
              <a:gd name="connsiteY7" fmla="*/ 1443 h 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850" h="27000">
                <a:moveTo>
                  <a:pt x="16948" y="1443"/>
                </a:moveTo>
                <a:lnTo>
                  <a:pt x="2098" y="16443"/>
                </a:lnTo>
                <a:cubicBezTo>
                  <a:pt x="-420" y="18599"/>
                  <a:pt x="-713" y="22386"/>
                  <a:pt x="1443" y="24903"/>
                </a:cubicBezTo>
                <a:cubicBezTo>
                  <a:pt x="3598" y="27420"/>
                  <a:pt x="7386" y="27713"/>
                  <a:pt x="9903" y="25558"/>
                </a:cubicBezTo>
                <a:cubicBezTo>
                  <a:pt x="10138" y="25357"/>
                  <a:pt x="10357" y="25138"/>
                  <a:pt x="10558" y="24903"/>
                </a:cubicBezTo>
                <a:lnTo>
                  <a:pt x="25408" y="9903"/>
                </a:lnTo>
                <a:cubicBezTo>
                  <a:pt x="27563" y="7386"/>
                  <a:pt x="27270" y="3598"/>
                  <a:pt x="24753" y="1443"/>
                </a:cubicBezTo>
                <a:cubicBezTo>
                  <a:pt x="22507" y="-481"/>
                  <a:pt x="19194" y="-481"/>
                  <a:pt x="16948" y="1443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7" name="Forma Livre: Forma 46">
            <a:extLst>
              <a:ext uri="{FF2B5EF4-FFF2-40B4-BE49-F238E27FC236}">
                <a16:creationId xmlns:a16="http://schemas.microsoft.com/office/drawing/2014/main" id="{36772F6C-CF9D-03CB-927E-0B52D17E6366}"/>
              </a:ext>
            </a:extLst>
          </p:cNvPr>
          <p:cNvSpPr/>
          <p:nvPr/>
        </p:nvSpPr>
        <p:spPr>
          <a:xfrm>
            <a:off x="3760454" y="3782030"/>
            <a:ext cx="27574" cy="27599"/>
          </a:xfrm>
          <a:custGeom>
            <a:avLst/>
            <a:gdLst>
              <a:gd name="connsiteX0" fmla="*/ 10454 w 27574"/>
              <a:gd name="connsiteY0" fmla="*/ 1979 h 27599"/>
              <a:gd name="connsiteX1" fmla="*/ 1979 w 27574"/>
              <a:gd name="connsiteY1" fmla="*/ 1547 h 27599"/>
              <a:gd name="connsiteX2" fmla="*/ 1547 w 27574"/>
              <a:gd name="connsiteY2" fmla="*/ 10021 h 27599"/>
              <a:gd name="connsiteX3" fmla="*/ 1963 w 27574"/>
              <a:gd name="connsiteY3" fmla="*/ 10439 h 27599"/>
              <a:gd name="connsiteX4" fmla="*/ 16964 w 27574"/>
              <a:gd name="connsiteY4" fmla="*/ 25439 h 27599"/>
              <a:gd name="connsiteX5" fmla="*/ 25414 w 27574"/>
              <a:gd name="connsiteY5" fmla="*/ 26209 h 27599"/>
              <a:gd name="connsiteX6" fmla="*/ 26184 w 27574"/>
              <a:gd name="connsiteY6" fmla="*/ 17759 h 27599"/>
              <a:gd name="connsiteX7" fmla="*/ 25214 w 27574"/>
              <a:gd name="connsiteY7" fmla="*/ 16829 h 27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574" h="27599">
                <a:moveTo>
                  <a:pt x="10454" y="1979"/>
                </a:moveTo>
                <a:cubicBezTo>
                  <a:pt x="8233" y="-480"/>
                  <a:pt x="4439" y="-674"/>
                  <a:pt x="1979" y="1547"/>
                </a:cubicBezTo>
                <a:cubicBezTo>
                  <a:pt x="-480" y="3767"/>
                  <a:pt x="-674" y="7562"/>
                  <a:pt x="1547" y="10021"/>
                </a:cubicBezTo>
                <a:cubicBezTo>
                  <a:pt x="1679" y="10167"/>
                  <a:pt x="1818" y="10307"/>
                  <a:pt x="1963" y="10439"/>
                </a:cubicBezTo>
                <a:lnTo>
                  <a:pt x="16964" y="25439"/>
                </a:lnTo>
                <a:cubicBezTo>
                  <a:pt x="19085" y="27986"/>
                  <a:pt x="22868" y="28330"/>
                  <a:pt x="25414" y="26209"/>
                </a:cubicBezTo>
                <a:cubicBezTo>
                  <a:pt x="27960" y="24089"/>
                  <a:pt x="28305" y="20305"/>
                  <a:pt x="26184" y="17759"/>
                </a:cubicBezTo>
                <a:cubicBezTo>
                  <a:pt x="25896" y="17414"/>
                  <a:pt x="25571" y="17102"/>
                  <a:pt x="25214" y="16829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8" name="Forma Livre: Forma 47">
            <a:extLst>
              <a:ext uri="{FF2B5EF4-FFF2-40B4-BE49-F238E27FC236}">
                <a16:creationId xmlns:a16="http://schemas.microsoft.com/office/drawing/2014/main" id="{24337F20-5B70-D1A2-D77F-C59454B69E1E}"/>
              </a:ext>
            </a:extLst>
          </p:cNvPr>
          <p:cNvSpPr/>
          <p:nvPr/>
        </p:nvSpPr>
        <p:spPr>
          <a:xfrm>
            <a:off x="3785667" y="3720018"/>
            <a:ext cx="33000" cy="12000"/>
          </a:xfrm>
          <a:custGeom>
            <a:avLst/>
            <a:gdLst>
              <a:gd name="connsiteX0" fmla="*/ 27000 w 33000"/>
              <a:gd name="connsiteY0" fmla="*/ 0 h 12000"/>
              <a:gd name="connsiteX1" fmla="*/ 6000 w 33000"/>
              <a:gd name="connsiteY1" fmla="*/ 0 h 12000"/>
              <a:gd name="connsiteX2" fmla="*/ 0 w 33000"/>
              <a:gd name="connsiteY2" fmla="*/ 6000 h 12000"/>
              <a:gd name="connsiteX3" fmla="*/ 6000 w 33000"/>
              <a:gd name="connsiteY3" fmla="*/ 12000 h 12000"/>
              <a:gd name="connsiteX4" fmla="*/ 27000 w 33000"/>
              <a:gd name="connsiteY4" fmla="*/ 12000 h 12000"/>
              <a:gd name="connsiteX5" fmla="*/ 33001 w 33000"/>
              <a:gd name="connsiteY5" fmla="*/ 6000 h 12000"/>
              <a:gd name="connsiteX6" fmla="*/ 27000 w 33000"/>
              <a:gd name="connsiteY6" fmla="*/ 0 h 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000" h="12000">
                <a:moveTo>
                  <a:pt x="27000" y="0"/>
                </a:moveTo>
                <a:lnTo>
                  <a:pt x="6000" y="0"/>
                </a:lnTo>
                <a:cubicBezTo>
                  <a:pt x="2686" y="0"/>
                  <a:pt x="0" y="2686"/>
                  <a:pt x="0" y="6000"/>
                </a:cubicBezTo>
                <a:cubicBezTo>
                  <a:pt x="0" y="9314"/>
                  <a:pt x="2686" y="12000"/>
                  <a:pt x="6000" y="12000"/>
                </a:cubicBezTo>
                <a:lnTo>
                  <a:pt x="27000" y="12000"/>
                </a:lnTo>
                <a:cubicBezTo>
                  <a:pt x="30314" y="12000"/>
                  <a:pt x="33001" y="9314"/>
                  <a:pt x="33001" y="6000"/>
                </a:cubicBezTo>
                <a:cubicBezTo>
                  <a:pt x="33001" y="2686"/>
                  <a:pt x="30314" y="0"/>
                  <a:pt x="27000" y="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9" name="Forma Livre: Forma 48">
            <a:extLst>
              <a:ext uri="{FF2B5EF4-FFF2-40B4-BE49-F238E27FC236}">
                <a16:creationId xmlns:a16="http://schemas.microsoft.com/office/drawing/2014/main" id="{B9F389AF-DBAD-75E3-BB33-425ECC58F6F0}"/>
              </a:ext>
            </a:extLst>
          </p:cNvPr>
          <p:cNvSpPr/>
          <p:nvPr/>
        </p:nvSpPr>
        <p:spPr>
          <a:xfrm>
            <a:off x="6068254" y="3794889"/>
            <a:ext cx="67952" cy="17310"/>
          </a:xfrm>
          <a:custGeom>
            <a:avLst/>
            <a:gdLst>
              <a:gd name="connsiteX0" fmla="*/ 59792 w 67952"/>
              <a:gd name="connsiteY0" fmla="*/ 0 h 17310"/>
              <a:gd name="connsiteX1" fmla="*/ 8161 w 67952"/>
              <a:gd name="connsiteY1" fmla="*/ 0 h 17310"/>
              <a:gd name="connsiteX2" fmla="*/ 15 w 67952"/>
              <a:gd name="connsiteY2" fmla="*/ 9165 h 17310"/>
              <a:gd name="connsiteX3" fmla="*/ 8161 w 67952"/>
              <a:gd name="connsiteY3" fmla="*/ 17310 h 17310"/>
              <a:gd name="connsiteX4" fmla="*/ 59792 w 67952"/>
              <a:gd name="connsiteY4" fmla="*/ 17310 h 17310"/>
              <a:gd name="connsiteX5" fmla="*/ 67937 w 67952"/>
              <a:gd name="connsiteY5" fmla="*/ 8145 h 17310"/>
              <a:gd name="connsiteX6" fmla="*/ 59792 w 67952"/>
              <a:gd name="connsiteY6" fmla="*/ 0 h 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952" h="17310">
                <a:moveTo>
                  <a:pt x="59792" y="0"/>
                </a:moveTo>
                <a:lnTo>
                  <a:pt x="8161" y="0"/>
                </a:lnTo>
                <a:cubicBezTo>
                  <a:pt x="3381" y="282"/>
                  <a:pt x="-266" y="4385"/>
                  <a:pt x="15" y="9165"/>
                </a:cubicBezTo>
                <a:cubicBezTo>
                  <a:pt x="274" y="13552"/>
                  <a:pt x="3774" y="17052"/>
                  <a:pt x="8161" y="17310"/>
                </a:cubicBezTo>
                <a:lnTo>
                  <a:pt x="59792" y="17310"/>
                </a:lnTo>
                <a:cubicBezTo>
                  <a:pt x="64572" y="17029"/>
                  <a:pt x="68218" y="12925"/>
                  <a:pt x="67937" y="8145"/>
                </a:cubicBezTo>
                <a:cubicBezTo>
                  <a:pt x="67678" y="3758"/>
                  <a:pt x="64179" y="258"/>
                  <a:pt x="59792" y="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0" name="Forma Livre: Forma 49">
            <a:extLst>
              <a:ext uri="{FF2B5EF4-FFF2-40B4-BE49-F238E27FC236}">
                <a16:creationId xmlns:a16="http://schemas.microsoft.com/office/drawing/2014/main" id="{A41FE853-85E2-F471-3B9C-D3A13E49F37D}"/>
              </a:ext>
            </a:extLst>
          </p:cNvPr>
          <p:cNvSpPr/>
          <p:nvPr/>
        </p:nvSpPr>
        <p:spPr>
          <a:xfrm>
            <a:off x="6083495" y="3824200"/>
            <a:ext cx="37470" cy="17310"/>
          </a:xfrm>
          <a:custGeom>
            <a:avLst/>
            <a:gdLst>
              <a:gd name="connsiteX0" fmla="*/ 18750 w 37470"/>
              <a:gd name="connsiteY0" fmla="*/ 17310 h 17310"/>
              <a:gd name="connsiteX1" fmla="*/ 37471 w 37470"/>
              <a:gd name="connsiteY1" fmla="*/ 0 h 17310"/>
              <a:gd name="connsiteX2" fmla="*/ 0 w 37470"/>
              <a:gd name="connsiteY2" fmla="*/ 0 h 17310"/>
              <a:gd name="connsiteX3" fmla="*/ 18750 w 37470"/>
              <a:gd name="connsiteY3" fmla="*/ 17310 h 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70" h="17310">
                <a:moveTo>
                  <a:pt x="18750" y="17310"/>
                </a:moveTo>
                <a:cubicBezTo>
                  <a:pt x="28546" y="17295"/>
                  <a:pt x="36689" y="9764"/>
                  <a:pt x="37471" y="0"/>
                </a:cubicBezTo>
                <a:lnTo>
                  <a:pt x="0" y="0"/>
                </a:lnTo>
                <a:cubicBezTo>
                  <a:pt x="796" y="9769"/>
                  <a:pt x="8949" y="17296"/>
                  <a:pt x="18750" y="1731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1" name="Forma Livre: Forma 50">
            <a:extLst>
              <a:ext uri="{FF2B5EF4-FFF2-40B4-BE49-F238E27FC236}">
                <a16:creationId xmlns:a16="http://schemas.microsoft.com/office/drawing/2014/main" id="{07B006E9-E075-97FB-8509-5D0E028FF5B6}"/>
              </a:ext>
            </a:extLst>
          </p:cNvPr>
          <p:cNvSpPr/>
          <p:nvPr/>
        </p:nvSpPr>
        <p:spPr>
          <a:xfrm>
            <a:off x="6027154" y="3627276"/>
            <a:ext cx="150002" cy="155612"/>
          </a:xfrm>
          <a:custGeom>
            <a:avLst/>
            <a:gdLst>
              <a:gd name="connsiteX0" fmla="*/ 150003 w 150002"/>
              <a:gd name="connsiteY0" fmla="*/ 76651 h 155612"/>
              <a:gd name="connsiteX1" fmla="*/ 150003 w 150002"/>
              <a:gd name="connsiteY1" fmla="*/ 74071 h 155612"/>
              <a:gd name="connsiteX2" fmla="*/ 75001 w 150002"/>
              <a:gd name="connsiteY2" fmla="*/ 0 h 155612"/>
              <a:gd name="connsiteX3" fmla="*/ 75001 w 150002"/>
              <a:gd name="connsiteY3" fmla="*/ 0 h 155612"/>
              <a:gd name="connsiteX4" fmla="*/ 0 w 150002"/>
              <a:gd name="connsiteY4" fmla="*/ 74071 h 155612"/>
              <a:gd name="connsiteX5" fmla="*/ 0 w 150002"/>
              <a:gd name="connsiteY5" fmla="*/ 76651 h 155612"/>
              <a:gd name="connsiteX6" fmla="*/ 5220 w 150002"/>
              <a:gd name="connsiteY6" fmla="*/ 102602 h 155612"/>
              <a:gd name="connsiteX7" fmla="*/ 18240 w 150002"/>
              <a:gd name="connsiteY7" fmla="*/ 123932 h 155612"/>
              <a:gd name="connsiteX8" fmla="*/ 35791 w 150002"/>
              <a:gd name="connsiteY8" fmla="*/ 152433 h 155612"/>
              <a:gd name="connsiteX9" fmla="*/ 40951 w 150002"/>
              <a:gd name="connsiteY9" fmla="*/ 155613 h 155612"/>
              <a:gd name="connsiteX10" fmla="*/ 109052 w 150002"/>
              <a:gd name="connsiteY10" fmla="*/ 155613 h 155612"/>
              <a:gd name="connsiteX11" fmla="*/ 114212 w 150002"/>
              <a:gd name="connsiteY11" fmla="*/ 152433 h 155612"/>
              <a:gd name="connsiteX12" fmla="*/ 131762 w 150002"/>
              <a:gd name="connsiteY12" fmla="*/ 123932 h 155612"/>
              <a:gd name="connsiteX13" fmla="*/ 144783 w 150002"/>
              <a:gd name="connsiteY13" fmla="*/ 102602 h 155612"/>
              <a:gd name="connsiteX14" fmla="*/ 150003 w 150002"/>
              <a:gd name="connsiteY14" fmla="*/ 76651 h 155612"/>
              <a:gd name="connsiteX15" fmla="*/ 132722 w 150002"/>
              <a:gd name="connsiteY15" fmla="*/ 76381 h 155612"/>
              <a:gd name="connsiteX16" fmla="*/ 128732 w 150002"/>
              <a:gd name="connsiteY16" fmla="*/ 96542 h 155612"/>
              <a:gd name="connsiteX17" fmla="*/ 119012 w 150002"/>
              <a:gd name="connsiteY17" fmla="*/ 112382 h 155612"/>
              <a:gd name="connsiteX18" fmla="*/ 102002 w 150002"/>
              <a:gd name="connsiteY18" fmla="*/ 138242 h 155612"/>
              <a:gd name="connsiteX19" fmla="*/ 48001 w 150002"/>
              <a:gd name="connsiteY19" fmla="*/ 138242 h 155612"/>
              <a:gd name="connsiteX20" fmla="*/ 31141 w 150002"/>
              <a:gd name="connsiteY20" fmla="*/ 112292 h 155612"/>
              <a:gd name="connsiteX21" fmla="*/ 21420 w 150002"/>
              <a:gd name="connsiteY21" fmla="*/ 96452 h 155612"/>
              <a:gd name="connsiteX22" fmla="*/ 17280 w 150002"/>
              <a:gd name="connsiteY22" fmla="*/ 76291 h 155612"/>
              <a:gd name="connsiteX23" fmla="*/ 17280 w 150002"/>
              <a:gd name="connsiteY23" fmla="*/ 74131 h 155612"/>
              <a:gd name="connsiteX24" fmla="*/ 74911 w 150002"/>
              <a:gd name="connsiteY24" fmla="*/ 17130 h 155612"/>
              <a:gd name="connsiteX25" fmla="*/ 74911 w 150002"/>
              <a:gd name="connsiteY25" fmla="*/ 17130 h 155612"/>
              <a:gd name="connsiteX26" fmla="*/ 132542 w 150002"/>
              <a:gd name="connsiteY26" fmla="*/ 74131 h 15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50002" h="155612">
                <a:moveTo>
                  <a:pt x="150003" y="76651"/>
                </a:moveTo>
                <a:lnTo>
                  <a:pt x="150003" y="74071"/>
                </a:lnTo>
                <a:cubicBezTo>
                  <a:pt x="149238" y="33122"/>
                  <a:pt x="115957" y="253"/>
                  <a:pt x="75001" y="0"/>
                </a:cubicBezTo>
                <a:lnTo>
                  <a:pt x="75001" y="0"/>
                </a:lnTo>
                <a:cubicBezTo>
                  <a:pt x="34045" y="253"/>
                  <a:pt x="764" y="33122"/>
                  <a:pt x="0" y="74071"/>
                </a:cubicBezTo>
                <a:lnTo>
                  <a:pt x="0" y="76651"/>
                </a:lnTo>
                <a:cubicBezTo>
                  <a:pt x="274" y="85533"/>
                  <a:pt x="2039" y="94305"/>
                  <a:pt x="5220" y="102602"/>
                </a:cubicBezTo>
                <a:cubicBezTo>
                  <a:pt x="8256" y="110430"/>
                  <a:pt x="12666" y="117653"/>
                  <a:pt x="18240" y="123932"/>
                </a:cubicBezTo>
                <a:cubicBezTo>
                  <a:pt x="25110" y="131402"/>
                  <a:pt x="32611" y="145953"/>
                  <a:pt x="35791" y="152433"/>
                </a:cubicBezTo>
                <a:cubicBezTo>
                  <a:pt x="36763" y="154390"/>
                  <a:pt x="38765" y="155624"/>
                  <a:pt x="40951" y="155613"/>
                </a:cubicBezTo>
                <a:lnTo>
                  <a:pt x="109052" y="155613"/>
                </a:lnTo>
                <a:cubicBezTo>
                  <a:pt x="111238" y="155624"/>
                  <a:pt x="113239" y="154390"/>
                  <a:pt x="114212" y="152433"/>
                </a:cubicBezTo>
                <a:cubicBezTo>
                  <a:pt x="117392" y="145953"/>
                  <a:pt x="124892" y="131432"/>
                  <a:pt x="131762" y="123932"/>
                </a:cubicBezTo>
                <a:cubicBezTo>
                  <a:pt x="137337" y="117653"/>
                  <a:pt x="141746" y="110430"/>
                  <a:pt x="144783" y="102602"/>
                </a:cubicBezTo>
                <a:cubicBezTo>
                  <a:pt x="147964" y="94305"/>
                  <a:pt x="149728" y="85533"/>
                  <a:pt x="150003" y="76651"/>
                </a:cubicBezTo>
                <a:close/>
                <a:moveTo>
                  <a:pt x="132722" y="76381"/>
                </a:moveTo>
                <a:cubicBezTo>
                  <a:pt x="132509" y="83275"/>
                  <a:pt x="131161" y="90086"/>
                  <a:pt x="128732" y="96542"/>
                </a:cubicBezTo>
                <a:cubicBezTo>
                  <a:pt x="126454" y="102355"/>
                  <a:pt x="123163" y="107718"/>
                  <a:pt x="119012" y="112382"/>
                </a:cubicBezTo>
                <a:cubicBezTo>
                  <a:pt x="112353" y="120309"/>
                  <a:pt x="106644" y="128988"/>
                  <a:pt x="102002" y="138242"/>
                </a:cubicBezTo>
                <a:lnTo>
                  <a:pt x="48001" y="138242"/>
                </a:lnTo>
                <a:cubicBezTo>
                  <a:pt x="43412" y="128964"/>
                  <a:pt x="37753" y="120255"/>
                  <a:pt x="31141" y="112292"/>
                </a:cubicBezTo>
                <a:cubicBezTo>
                  <a:pt x="26989" y="107628"/>
                  <a:pt x="23698" y="102265"/>
                  <a:pt x="21420" y="96452"/>
                </a:cubicBezTo>
                <a:cubicBezTo>
                  <a:pt x="18941" y="90005"/>
                  <a:pt x="17542" y="83194"/>
                  <a:pt x="17280" y="76291"/>
                </a:cubicBezTo>
                <a:lnTo>
                  <a:pt x="17280" y="74131"/>
                </a:lnTo>
                <a:cubicBezTo>
                  <a:pt x="17818" y="42631"/>
                  <a:pt x="43407" y="17321"/>
                  <a:pt x="74911" y="17130"/>
                </a:cubicBezTo>
                <a:lnTo>
                  <a:pt x="74911" y="17130"/>
                </a:lnTo>
                <a:cubicBezTo>
                  <a:pt x="106416" y="17321"/>
                  <a:pt x="132005" y="42631"/>
                  <a:pt x="132542" y="74131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2" name="Forma Livre: Forma 51">
            <a:extLst>
              <a:ext uri="{FF2B5EF4-FFF2-40B4-BE49-F238E27FC236}">
                <a16:creationId xmlns:a16="http://schemas.microsoft.com/office/drawing/2014/main" id="{AD6D013E-09E4-5EC2-BA02-487CBF5839E0}"/>
              </a:ext>
            </a:extLst>
          </p:cNvPr>
          <p:cNvSpPr/>
          <p:nvPr/>
        </p:nvSpPr>
        <p:spPr>
          <a:xfrm>
            <a:off x="6096815" y="3582516"/>
            <a:ext cx="12000" cy="33000"/>
          </a:xfrm>
          <a:custGeom>
            <a:avLst/>
            <a:gdLst>
              <a:gd name="connsiteX0" fmla="*/ 6000 w 12000"/>
              <a:gd name="connsiteY0" fmla="*/ 33001 h 33000"/>
              <a:gd name="connsiteX1" fmla="*/ 12000 w 12000"/>
              <a:gd name="connsiteY1" fmla="*/ 27000 h 33000"/>
              <a:gd name="connsiteX2" fmla="*/ 12000 w 12000"/>
              <a:gd name="connsiteY2" fmla="*/ 6000 h 33000"/>
              <a:gd name="connsiteX3" fmla="*/ 6000 w 12000"/>
              <a:gd name="connsiteY3" fmla="*/ 0 h 33000"/>
              <a:gd name="connsiteX4" fmla="*/ 0 w 12000"/>
              <a:gd name="connsiteY4" fmla="*/ 6000 h 33000"/>
              <a:gd name="connsiteX5" fmla="*/ 0 w 12000"/>
              <a:gd name="connsiteY5" fmla="*/ 27000 h 33000"/>
              <a:gd name="connsiteX6" fmla="*/ 6000 w 12000"/>
              <a:gd name="connsiteY6" fmla="*/ 33001 h 3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000" h="33000">
                <a:moveTo>
                  <a:pt x="6000" y="33001"/>
                </a:moveTo>
                <a:cubicBezTo>
                  <a:pt x="9314" y="33001"/>
                  <a:pt x="12000" y="30314"/>
                  <a:pt x="12000" y="27000"/>
                </a:cubicBezTo>
                <a:lnTo>
                  <a:pt x="12000" y="6000"/>
                </a:lnTo>
                <a:cubicBezTo>
                  <a:pt x="12000" y="2686"/>
                  <a:pt x="9314" y="0"/>
                  <a:pt x="6000" y="0"/>
                </a:cubicBezTo>
                <a:cubicBezTo>
                  <a:pt x="2686" y="0"/>
                  <a:pt x="0" y="2686"/>
                  <a:pt x="0" y="6000"/>
                </a:cubicBezTo>
                <a:lnTo>
                  <a:pt x="0" y="27000"/>
                </a:lnTo>
                <a:cubicBezTo>
                  <a:pt x="0" y="30314"/>
                  <a:pt x="2686" y="33001"/>
                  <a:pt x="6000" y="33001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3" name="Forma Livre: Forma 52">
            <a:extLst>
              <a:ext uri="{FF2B5EF4-FFF2-40B4-BE49-F238E27FC236}">
                <a16:creationId xmlns:a16="http://schemas.microsoft.com/office/drawing/2014/main" id="{37BF32B4-DA05-6BE6-0269-924A3EA7EFA3}"/>
              </a:ext>
            </a:extLst>
          </p:cNvPr>
          <p:cNvSpPr/>
          <p:nvPr/>
        </p:nvSpPr>
        <p:spPr>
          <a:xfrm>
            <a:off x="6015212" y="3616970"/>
            <a:ext cx="26616" cy="26661"/>
          </a:xfrm>
          <a:custGeom>
            <a:avLst/>
            <a:gdLst>
              <a:gd name="connsiteX0" fmla="*/ 16411 w 26616"/>
              <a:gd name="connsiteY0" fmla="*/ 24917 h 26661"/>
              <a:gd name="connsiteX1" fmla="*/ 24871 w 26616"/>
              <a:gd name="connsiteY1" fmla="*/ 24917 h 26661"/>
              <a:gd name="connsiteX2" fmla="*/ 24871 w 26616"/>
              <a:gd name="connsiteY2" fmla="*/ 16457 h 26661"/>
              <a:gd name="connsiteX3" fmla="*/ 10021 w 26616"/>
              <a:gd name="connsiteY3" fmla="*/ 1547 h 26661"/>
              <a:gd name="connsiteX4" fmla="*/ 1547 w 26616"/>
              <a:gd name="connsiteY4" fmla="*/ 1979 h 26661"/>
              <a:gd name="connsiteX5" fmla="*/ 1561 w 26616"/>
              <a:gd name="connsiteY5" fmla="*/ 10037 h 26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616" h="26661">
                <a:moveTo>
                  <a:pt x="16411" y="24917"/>
                </a:moveTo>
                <a:cubicBezTo>
                  <a:pt x="18752" y="27243"/>
                  <a:pt x="22531" y="27243"/>
                  <a:pt x="24871" y="24917"/>
                </a:cubicBezTo>
                <a:cubicBezTo>
                  <a:pt x="27198" y="22577"/>
                  <a:pt x="27198" y="18797"/>
                  <a:pt x="24871" y="16457"/>
                </a:cubicBezTo>
                <a:lnTo>
                  <a:pt x="10021" y="1547"/>
                </a:lnTo>
                <a:cubicBezTo>
                  <a:pt x="7562" y="-674"/>
                  <a:pt x="3768" y="-480"/>
                  <a:pt x="1547" y="1979"/>
                </a:cubicBezTo>
                <a:cubicBezTo>
                  <a:pt x="-521" y="4269"/>
                  <a:pt x="-515" y="7754"/>
                  <a:pt x="1561" y="10037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4" name="Forma Livre: Forma 53">
            <a:extLst>
              <a:ext uri="{FF2B5EF4-FFF2-40B4-BE49-F238E27FC236}">
                <a16:creationId xmlns:a16="http://schemas.microsoft.com/office/drawing/2014/main" id="{7B100E33-6246-E3EB-DF52-14C627910F65}"/>
              </a:ext>
            </a:extLst>
          </p:cNvPr>
          <p:cNvSpPr/>
          <p:nvPr/>
        </p:nvSpPr>
        <p:spPr>
          <a:xfrm>
            <a:off x="6163741" y="3618526"/>
            <a:ext cx="26332" cy="26276"/>
          </a:xfrm>
          <a:custGeom>
            <a:avLst/>
            <a:gdLst>
              <a:gd name="connsiteX0" fmla="*/ 6125 w 26332"/>
              <a:gd name="connsiteY0" fmla="*/ 26270 h 26276"/>
              <a:gd name="connsiteX1" fmla="*/ 10385 w 26332"/>
              <a:gd name="connsiteY1" fmla="*/ 24500 h 26276"/>
              <a:gd name="connsiteX2" fmla="*/ 25205 w 26332"/>
              <a:gd name="connsiteY2" fmla="*/ 9500 h 26276"/>
              <a:gd name="connsiteX3" fmla="*/ 23832 w 26332"/>
              <a:gd name="connsiteY3" fmla="*/ 1127 h 26276"/>
              <a:gd name="connsiteX4" fmla="*/ 16745 w 26332"/>
              <a:gd name="connsiteY4" fmla="*/ 1190 h 26276"/>
              <a:gd name="connsiteX5" fmla="*/ 1745 w 26332"/>
              <a:gd name="connsiteY5" fmla="*/ 16190 h 26276"/>
              <a:gd name="connsiteX6" fmla="*/ 1745 w 26332"/>
              <a:gd name="connsiteY6" fmla="*/ 24650 h 26276"/>
              <a:gd name="connsiteX7" fmla="*/ 6125 w 26332"/>
              <a:gd name="connsiteY7" fmla="*/ 26270 h 26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32" h="26276">
                <a:moveTo>
                  <a:pt x="6125" y="26270"/>
                </a:moveTo>
                <a:cubicBezTo>
                  <a:pt x="7724" y="26272"/>
                  <a:pt x="9257" y="25634"/>
                  <a:pt x="10385" y="24500"/>
                </a:cubicBezTo>
                <a:lnTo>
                  <a:pt x="25205" y="9500"/>
                </a:lnTo>
                <a:cubicBezTo>
                  <a:pt x="27138" y="6808"/>
                  <a:pt x="26523" y="3060"/>
                  <a:pt x="23832" y="1127"/>
                </a:cubicBezTo>
                <a:cubicBezTo>
                  <a:pt x="21708" y="-399"/>
                  <a:pt x="18841" y="-373"/>
                  <a:pt x="16745" y="1190"/>
                </a:cubicBezTo>
                <a:lnTo>
                  <a:pt x="1745" y="16190"/>
                </a:lnTo>
                <a:cubicBezTo>
                  <a:pt x="-582" y="18531"/>
                  <a:pt x="-582" y="22310"/>
                  <a:pt x="1745" y="24650"/>
                </a:cubicBezTo>
                <a:cubicBezTo>
                  <a:pt x="2926" y="25760"/>
                  <a:pt x="4506" y="26344"/>
                  <a:pt x="6125" y="2627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5" name="Forma Livre: Forma 54">
            <a:extLst>
              <a:ext uri="{FF2B5EF4-FFF2-40B4-BE49-F238E27FC236}">
                <a16:creationId xmlns:a16="http://schemas.microsoft.com/office/drawing/2014/main" id="{1BF2819B-60D5-F59E-24CB-178D96DF7EA7}"/>
              </a:ext>
            </a:extLst>
          </p:cNvPr>
          <p:cNvSpPr/>
          <p:nvPr/>
        </p:nvSpPr>
        <p:spPr>
          <a:xfrm>
            <a:off x="5982633" y="3695018"/>
            <a:ext cx="33000" cy="12000"/>
          </a:xfrm>
          <a:custGeom>
            <a:avLst/>
            <a:gdLst>
              <a:gd name="connsiteX0" fmla="*/ 27000 w 33000"/>
              <a:gd name="connsiteY0" fmla="*/ 0 h 12000"/>
              <a:gd name="connsiteX1" fmla="*/ 6000 w 33000"/>
              <a:gd name="connsiteY1" fmla="*/ 0 h 12000"/>
              <a:gd name="connsiteX2" fmla="*/ 0 w 33000"/>
              <a:gd name="connsiteY2" fmla="*/ 6000 h 12000"/>
              <a:gd name="connsiteX3" fmla="*/ 6000 w 33000"/>
              <a:gd name="connsiteY3" fmla="*/ 12000 h 12000"/>
              <a:gd name="connsiteX4" fmla="*/ 27000 w 33000"/>
              <a:gd name="connsiteY4" fmla="*/ 12000 h 12000"/>
              <a:gd name="connsiteX5" fmla="*/ 33001 w 33000"/>
              <a:gd name="connsiteY5" fmla="*/ 6000 h 12000"/>
              <a:gd name="connsiteX6" fmla="*/ 27000 w 33000"/>
              <a:gd name="connsiteY6" fmla="*/ 0 h 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000" h="12000">
                <a:moveTo>
                  <a:pt x="27000" y="0"/>
                </a:moveTo>
                <a:lnTo>
                  <a:pt x="6000" y="0"/>
                </a:lnTo>
                <a:cubicBezTo>
                  <a:pt x="2686" y="0"/>
                  <a:pt x="0" y="2686"/>
                  <a:pt x="0" y="6000"/>
                </a:cubicBezTo>
                <a:cubicBezTo>
                  <a:pt x="0" y="9314"/>
                  <a:pt x="2686" y="12000"/>
                  <a:pt x="6000" y="12000"/>
                </a:cubicBezTo>
                <a:lnTo>
                  <a:pt x="27000" y="12000"/>
                </a:lnTo>
                <a:cubicBezTo>
                  <a:pt x="30314" y="12000"/>
                  <a:pt x="33001" y="9314"/>
                  <a:pt x="33001" y="6000"/>
                </a:cubicBezTo>
                <a:cubicBezTo>
                  <a:pt x="33001" y="2686"/>
                  <a:pt x="30314" y="0"/>
                  <a:pt x="27000" y="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6" name="Forma Livre: Forma 55">
            <a:extLst>
              <a:ext uri="{FF2B5EF4-FFF2-40B4-BE49-F238E27FC236}">
                <a16:creationId xmlns:a16="http://schemas.microsoft.com/office/drawing/2014/main" id="{3F2AB25E-73A8-ADFB-3868-204FC8A4C739}"/>
              </a:ext>
            </a:extLst>
          </p:cNvPr>
          <p:cNvSpPr/>
          <p:nvPr/>
        </p:nvSpPr>
        <p:spPr>
          <a:xfrm>
            <a:off x="6014676" y="3758496"/>
            <a:ext cx="26850" cy="27000"/>
          </a:xfrm>
          <a:custGeom>
            <a:avLst/>
            <a:gdLst>
              <a:gd name="connsiteX0" fmla="*/ 16948 w 26850"/>
              <a:gd name="connsiteY0" fmla="*/ 1443 h 27000"/>
              <a:gd name="connsiteX1" fmla="*/ 2098 w 26850"/>
              <a:gd name="connsiteY1" fmla="*/ 16443 h 27000"/>
              <a:gd name="connsiteX2" fmla="*/ 1443 w 26850"/>
              <a:gd name="connsiteY2" fmla="*/ 24903 h 27000"/>
              <a:gd name="connsiteX3" fmla="*/ 9903 w 26850"/>
              <a:gd name="connsiteY3" fmla="*/ 25558 h 27000"/>
              <a:gd name="connsiteX4" fmla="*/ 10558 w 26850"/>
              <a:gd name="connsiteY4" fmla="*/ 24903 h 27000"/>
              <a:gd name="connsiteX5" fmla="*/ 25408 w 26850"/>
              <a:gd name="connsiteY5" fmla="*/ 9903 h 27000"/>
              <a:gd name="connsiteX6" fmla="*/ 24753 w 26850"/>
              <a:gd name="connsiteY6" fmla="*/ 1443 h 27000"/>
              <a:gd name="connsiteX7" fmla="*/ 16948 w 26850"/>
              <a:gd name="connsiteY7" fmla="*/ 1443 h 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850" h="27000">
                <a:moveTo>
                  <a:pt x="16948" y="1443"/>
                </a:moveTo>
                <a:lnTo>
                  <a:pt x="2098" y="16443"/>
                </a:lnTo>
                <a:cubicBezTo>
                  <a:pt x="-420" y="18599"/>
                  <a:pt x="-713" y="22386"/>
                  <a:pt x="1443" y="24903"/>
                </a:cubicBezTo>
                <a:cubicBezTo>
                  <a:pt x="3598" y="27420"/>
                  <a:pt x="7386" y="27713"/>
                  <a:pt x="9903" y="25558"/>
                </a:cubicBezTo>
                <a:cubicBezTo>
                  <a:pt x="10138" y="25357"/>
                  <a:pt x="10357" y="25138"/>
                  <a:pt x="10558" y="24903"/>
                </a:cubicBezTo>
                <a:lnTo>
                  <a:pt x="25408" y="9903"/>
                </a:lnTo>
                <a:cubicBezTo>
                  <a:pt x="27563" y="7386"/>
                  <a:pt x="27270" y="3598"/>
                  <a:pt x="24753" y="1443"/>
                </a:cubicBezTo>
                <a:cubicBezTo>
                  <a:pt x="22507" y="-481"/>
                  <a:pt x="19194" y="-481"/>
                  <a:pt x="16948" y="1443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7" name="Forma Livre: Forma 56">
            <a:extLst>
              <a:ext uri="{FF2B5EF4-FFF2-40B4-BE49-F238E27FC236}">
                <a16:creationId xmlns:a16="http://schemas.microsoft.com/office/drawing/2014/main" id="{8AF68BBD-9920-102F-465D-B2EC358F9BF8}"/>
              </a:ext>
            </a:extLst>
          </p:cNvPr>
          <p:cNvSpPr/>
          <p:nvPr/>
        </p:nvSpPr>
        <p:spPr>
          <a:xfrm>
            <a:off x="6163673" y="3756820"/>
            <a:ext cx="27574" cy="27599"/>
          </a:xfrm>
          <a:custGeom>
            <a:avLst/>
            <a:gdLst>
              <a:gd name="connsiteX0" fmla="*/ 10454 w 27574"/>
              <a:gd name="connsiteY0" fmla="*/ 1979 h 27599"/>
              <a:gd name="connsiteX1" fmla="*/ 1979 w 27574"/>
              <a:gd name="connsiteY1" fmla="*/ 1547 h 27599"/>
              <a:gd name="connsiteX2" fmla="*/ 1547 w 27574"/>
              <a:gd name="connsiteY2" fmla="*/ 10021 h 27599"/>
              <a:gd name="connsiteX3" fmla="*/ 1963 w 27574"/>
              <a:gd name="connsiteY3" fmla="*/ 10439 h 27599"/>
              <a:gd name="connsiteX4" fmla="*/ 16964 w 27574"/>
              <a:gd name="connsiteY4" fmla="*/ 25439 h 27599"/>
              <a:gd name="connsiteX5" fmla="*/ 25414 w 27574"/>
              <a:gd name="connsiteY5" fmla="*/ 26209 h 27599"/>
              <a:gd name="connsiteX6" fmla="*/ 26184 w 27574"/>
              <a:gd name="connsiteY6" fmla="*/ 17759 h 27599"/>
              <a:gd name="connsiteX7" fmla="*/ 25214 w 27574"/>
              <a:gd name="connsiteY7" fmla="*/ 16829 h 27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574" h="27599">
                <a:moveTo>
                  <a:pt x="10454" y="1979"/>
                </a:moveTo>
                <a:cubicBezTo>
                  <a:pt x="8233" y="-480"/>
                  <a:pt x="4439" y="-674"/>
                  <a:pt x="1979" y="1547"/>
                </a:cubicBezTo>
                <a:cubicBezTo>
                  <a:pt x="-480" y="3767"/>
                  <a:pt x="-674" y="7562"/>
                  <a:pt x="1547" y="10021"/>
                </a:cubicBezTo>
                <a:cubicBezTo>
                  <a:pt x="1679" y="10167"/>
                  <a:pt x="1818" y="10307"/>
                  <a:pt x="1963" y="10439"/>
                </a:cubicBezTo>
                <a:lnTo>
                  <a:pt x="16964" y="25439"/>
                </a:lnTo>
                <a:cubicBezTo>
                  <a:pt x="19085" y="27986"/>
                  <a:pt x="22868" y="28330"/>
                  <a:pt x="25414" y="26209"/>
                </a:cubicBezTo>
                <a:cubicBezTo>
                  <a:pt x="27960" y="24089"/>
                  <a:pt x="28305" y="20305"/>
                  <a:pt x="26184" y="17759"/>
                </a:cubicBezTo>
                <a:cubicBezTo>
                  <a:pt x="25896" y="17414"/>
                  <a:pt x="25571" y="17102"/>
                  <a:pt x="25214" y="16829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8" name="Forma Livre: Forma 57">
            <a:extLst>
              <a:ext uri="{FF2B5EF4-FFF2-40B4-BE49-F238E27FC236}">
                <a16:creationId xmlns:a16="http://schemas.microsoft.com/office/drawing/2014/main" id="{DC9C511A-FE0A-EC69-5CAA-91F072F5FE92}"/>
              </a:ext>
            </a:extLst>
          </p:cNvPr>
          <p:cNvSpPr/>
          <p:nvPr/>
        </p:nvSpPr>
        <p:spPr>
          <a:xfrm>
            <a:off x="6188886" y="3694808"/>
            <a:ext cx="33000" cy="12000"/>
          </a:xfrm>
          <a:custGeom>
            <a:avLst/>
            <a:gdLst>
              <a:gd name="connsiteX0" fmla="*/ 27000 w 33000"/>
              <a:gd name="connsiteY0" fmla="*/ 0 h 12000"/>
              <a:gd name="connsiteX1" fmla="*/ 6000 w 33000"/>
              <a:gd name="connsiteY1" fmla="*/ 0 h 12000"/>
              <a:gd name="connsiteX2" fmla="*/ 0 w 33000"/>
              <a:gd name="connsiteY2" fmla="*/ 6000 h 12000"/>
              <a:gd name="connsiteX3" fmla="*/ 6000 w 33000"/>
              <a:gd name="connsiteY3" fmla="*/ 12000 h 12000"/>
              <a:gd name="connsiteX4" fmla="*/ 27000 w 33000"/>
              <a:gd name="connsiteY4" fmla="*/ 12000 h 12000"/>
              <a:gd name="connsiteX5" fmla="*/ 33001 w 33000"/>
              <a:gd name="connsiteY5" fmla="*/ 6000 h 12000"/>
              <a:gd name="connsiteX6" fmla="*/ 27000 w 33000"/>
              <a:gd name="connsiteY6" fmla="*/ 0 h 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000" h="12000">
                <a:moveTo>
                  <a:pt x="27000" y="0"/>
                </a:moveTo>
                <a:lnTo>
                  <a:pt x="6000" y="0"/>
                </a:lnTo>
                <a:cubicBezTo>
                  <a:pt x="2686" y="0"/>
                  <a:pt x="0" y="2686"/>
                  <a:pt x="0" y="6000"/>
                </a:cubicBezTo>
                <a:cubicBezTo>
                  <a:pt x="0" y="9314"/>
                  <a:pt x="2686" y="12000"/>
                  <a:pt x="6000" y="12000"/>
                </a:cubicBezTo>
                <a:lnTo>
                  <a:pt x="27000" y="12000"/>
                </a:lnTo>
                <a:cubicBezTo>
                  <a:pt x="30314" y="12000"/>
                  <a:pt x="33001" y="9314"/>
                  <a:pt x="33001" y="6000"/>
                </a:cubicBezTo>
                <a:cubicBezTo>
                  <a:pt x="33001" y="2686"/>
                  <a:pt x="30314" y="0"/>
                  <a:pt x="27000" y="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9" name="Forma Livre: Forma 58">
            <a:extLst>
              <a:ext uri="{FF2B5EF4-FFF2-40B4-BE49-F238E27FC236}">
                <a16:creationId xmlns:a16="http://schemas.microsoft.com/office/drawing/2014/main" id="{173FF7F4-0E35-7F88-9D3F-DC760395244B}"/>
              </a:ext>
            </a:extLst>
          </p:cNvPr>
          <p:cNvSpPr/>
          <p:nvPr/>
        </p:nvSpPr>
        <p:spPr>
          <a:xfrm>
            <a:off x="6078503" y="4252413"/>
            <a:ext cx="67952" cy="17310"/>
          </a:xfrm>
          <a:custGeom>
            <a:avLst/>
            <a:gdLst>
              <a:gd name="connsiteX0" fmla="*/ 59792 w 67952"/>
              <a:gd name="connsiteY0" fmla="*/ 0 h 17310"/>
              <a:gd name="connsiteX1" fmla="*/ 8161 w 67952"/>
              <a:gd name="connsiteY1" fmla="*/ 0 h 17310"/>
              <a:gd name="connsiteX2" fmla="*/ 15 w 67952"/>
              <a:gd name="connsiteY2" fmla="*/ 9165 h 17310"/>
              <a:gd name="connsiteX3" fmla="*/ 8161 w 67952"/>
              <a:gd name="connsiteY3" fmla="*/ 17310 h 17310"/>
              <a:gd name="connsiteX4" fmla="*/ 59792 w 67952"/>
              <a:gd name="connsiteY4" fmla="*/ 17310 h 17310"/>
              <a:gd name="connsiteX5" fmla="*/ 67937 w 67952"/>
              <a:gd name="connsiteY5" fmla="*/ 8145 h 17310"/>
              <a:gd name="connsiteX6" fmla="*/ 59792 w 67952"/>
              <a:gd name="connsiteY6" fmla="*/ 0 h 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952" h="17310">
                <a:moveTo>
                  <a:pt x="59792" y="0"/>
                </a:moveTo>
                <a:lnTo>
                  <a:pt x="8161" y="0"/>
                </a:lnTo>
                <a:cubicBezTo>
                  <a:pt x="3381" y="282"/>
                  <a:pt x="-266" y="4385"/>
                  <a:pt x="15" y="9165"/>
                </a:cubicBezTo>
                <a:cubicBezTo>
                  <a:pt x="274" y="13552"/>
                  <a:pt x="3774" y="17052"/>
                  <a:pt x="8161" y="17310"/>
                </a:cubicBezTo>
                <a:lnTo>
                  <a:pt x="59792" y="17310"/>
                </a:lnTo>
                <a:cubicBezTo>
                  <a:pt x="64572" y="17029"/>
                  <a:pt x="68218" y="12925"/>
                  <a:pt x="67937" y="8145"/>
                </a:cubicBezTo>
                <a:cubicBezTo>
                  <a:pt x="67678" y="3758"/>
                  <a:pt x="64179" y="258"/>
                  <a:pt x="59792" y="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60" name="Forma Livre: Forma 59">
            <a:extLst>
              <a:ext uri="{FF2B5EF4-FFF2-40B4-BE49-F238E27FC236}">
                <a16:creationId xmlns:a16="http://schemas.microsoft.com/office/drawing/2014/main" id="{4E2A5C26-7DDE-CC8A-6221-E86375632C87}"/>
              </a:ext>
            </a:extLst>
          </p:cNvPr>
          <p:cNvSpPr/>
          <p:nvPr/>
        </p:nvSpPr>
        <p:spPr>
          <a:xfrm>
            <a:off x="6093744" y="4281724"/>
            <a:ext cx="37470" cy="17310"/>
          </a:xfrm>
          <a:custGeom>
            <a:avLst/>
            <a:gdLst>
              <a:gd name="connsiteX0" fmla="*/ 18750 w 37470"/>
              <a:gd name="connsiteY0" fmla="*/ 17310 h 17310"/>
              <a:gd name="connsiteX1" fmla="*/ 37471 w 37470"/>
              <a:gd name="connsiteY1" fmla="*/ 0 h 17310"/>
              <a:gd name="connsiteX2" fmla="*/ 0 w 37470"/>
              <a:gd name="connsiteY2" fmla="*/ 0 h 17310"/>
              <a:gd name="connsiteX3" fmla="*/ 18750 w 37470"/>
              <a:gd name="connsiteY3" fmla="*/ 17310 h 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70" h="17310">
                <a:moveTo>
                  <a:pt x="18750" y="17310"/>
                </a:moveTo>
                <a:cubicBezTo>
                  <a:pt x="28546" y="17295"/>
                  <a:pt x="36689" y="9764"/>
                  <a:pt x="37471" y="0"/>
                </a:cubicBezTo>
                <a:lnTo>
                  <a:pt x="0" y="0"/>
                </a:lnTo>
                <a:cubicBezTo>
                  <a:pt x="796" y="9769"/>
                  <a:pt x="8949" y="17296"/>
                  <a:pt x="18750" y="1731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61" name="Forma Livre: Forma 60">
            <a:extLst>
              <a:ext uri="{FF2B5EF4-FFF2-40B4-BE49-F238E27FC236}">
                <a16:creationId xmlns:a16="http://schemas.microsoft.com/office/drawing/2014/main" id="{0E5353B0-0326-FCD9-6F98-74FF88F030DF}"/>
              </a:ext>
            </a:extLst>
          </p:cNvPr>
          <p:cNvSpPr/>
          <p:nvPr/>
        </p:nvSpPr>
        <p:spPr>
          <a:xfrm>
            <a:off x="6037403" y="4084800"/>
            <a:ext cx="150002" cy="155612"/>
          </a:xfrm>
          <a:custGeom>
            <a:avLst/>
            <a:gdLst>
              <a:gd name="connsiteX0" fmla="*/ 150003 w 150002"/>
              <a:gd name="connsiteY0" fmla="*/ 76651 h 155612"/>
              <a:gd name="connsiteX1" fmla="*/ 150003 w 150002"/>
              <a:gd name="connsiteY1" fmla="*/ 74071 h 155612"/>
              <a:gd name="connsiteX2" fmla="*/ 75001 w 150002"/>
              <a:gd name="connsiteY2" fmla="*/ 0 h 155612"/>
              <a:gd name="connsiteX3" fmla="*/ 75001 w 150002"/>
              <a:gd name="connsiteY3" fmla="*/ 0 h 155612"/>
              <a:gd name="connsiteX4" fmla="*/ 0 w 150002"/>
              <a:gd name="connsiteY4" fmla="*/ 74071 h 155612"/>
              <a:gd name="connsiteX5" fmla="*/ 0 w 150002"/>
              <a:gd name="connsiteY5" fmla="*/ 76651 h 155612"/>
              <a:gd name="connsiteX6" fmla="*/ 5220 w 150002"/>
              <a:gd name="connsiteY6" fmla="*/ 102602 h 155612"/>
              <a:gd name="connsiteX7" fmla="*/ 18240 w 150002"/>
              <a:gd name="connsiteY7" fmla="*/ 123932 h 155612"/>
              <a:gd name="connsiteX8" fmla="*/ 35791 w 150002"/>
              <a:gd name="connsiteY8" fmla="*/ 152433 h 155612"/>
              <a:gd name="connsiteX9" fmla="*/ 40951 w 150002"/>
              <a:gd name="connsiteY9" fmla="*/ 155613 h 155612"/>
              <a:gd name="connsiteX10" fmla="*/ 109052 w 150002"/>
              <a:gd name="connsiteY10" fmla="*/ 155613 h 155612"/>
              <a:gd name="connsiteX11" fmla="*/ 114212 w 150002"/>
              <a:gd name="connsiteY11" fmla="*/ 152433 h 155612"/>
              <a:gd name="connsiteX12" fmla="*/ 131762 w 150002"/>
              <a:gd name="connsiteY12" fmla="*/ 123932 h 155612"/>
              <a:gd name="connsiteX13" fmla="*/ 144783 w 150002"/>
              <a:gd name="connsiteY13" fmla="*/ 102602 h 155612"/>
              <a:gd name="connsiteX14" fmla="*/ 150003 w 150002"/>
              <a:gd name="connsiteY14" fmla="*/ 76651 h 155612"/>
              <a:gd name="connsiteX15" fmla="*/ 132722 w 150002"/>
              <a:gd name="connsiteY15" fmla="*/ 76381 h 155612"/>
              <a:gd name="connsiteX16" fmla="*/ 128732 w 150002"/>
              <a:gd name="connsiteY16" fmla="*/ 96542 h 155612"/>
              <a:gd name="connsiteX17" fmla="*/ 119012 w 150002"/>
              <a:gd name="connsiteY17" fmla="*/ 112382 h 155612"/>
              <a:gd name="connsiteX18" fmla="*/ 102002 w 150002"/>
              <a:gd name="connsiteY18" fmla="*/ 138242 h 155612"/>
              <a:gd name="connsiteX19" fmla="*/ 48001 w 150002"/>
              <a:gd name="connsiteY19" fmla="*/ 138242 h 155612"/>
              <a:gd name="connsiteX20" fmla="*/ 31141 w 150002"/>
              <a:gd name="connsiteY20" fmla="*/ 112292 h 155612"/>
              <a:gd name="connsiteX21" fmla="*/ 21420 w 150002"/>
              <a:gd name="connsiteY21" fmla="*/ 96452 h 155612"/>
              <a:gd name="connsiteX22" fmla="*/ 17280 w 150002"/>
              <a:gd name="connsiteY22" fmla="*/ 76291 h 155612"/>
              <a:gd name="connsiteX23" fmla="*/ 17280 w 150002"/>
              <a:gd name="connsiteY23" fmla="*/ 74131 h 155612"/>
              <a:gd name="connsiteX24" fmla="*/ 74911 w 150002"/>
              <a:gd name="connsiteY24" fmla="*/ 17130 h 155612"/>
              <a:gd name="connsiteX25" fmla="*/ 74911 w 150002"/>
              <a:gd name="connsiteY25" fmla="*/ 17130 h 155612"/>
              <a:gd name="connsiteX26" fmla="*/ 132542 w 150002"/>
              <a:gd name="connsiteY26" fmla="*/ 74131 h 15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50002" h="155612">
                <a:moveTo>
                  <a:pt x="150003" y="76651"/>
                </a:moveTo>
                <a:lnTo>
                  <a:pt x="150003" y="74071"/>
                </a:lnTo>
                <a:cubicBezTo>
                  <a:pt x="149238" y="33122"/>
                  <a:pt x="115957" y="253"/>
                  <a:pt x="75001" y="0"/>
                </a:cubicBezTo>
                <a:lnTo>
                  <a:pt x="75001" y="0"/>
                </a:lnTo>
                <a:cubicBezTo>
                  <a:pt x="34045" y="253"/>
                  <a:pt x="764" y="33122"/>
                  <a:pt x="0" y="74071"/>
                </a:cubicBezTo>
                <a:lnTo>
                  <a:pt x="0" y="76651"/>
                </a:lnTo>
                <a:cubicBezTo>
                  <a:pt x="274" y="85533"/>
                  <a:pt x="2039" y="94305"/>
                  <a:pt x="5220" y="102602"/>
                </a:cubicBezTo>
                <a:cubicBezTo>
                  <a:pt x="8256" y="110430"/>
                  <a:pt x="12666" y="117653"/>
                  <a:pt x="18240" y="123932"/>
                </a:cubicBezTo>
                <a:cubicBezTo>
                  <a:pt x="25110" y="131402"/>
                  <a:pt x="32611" y="145953"/>
                  <a:pt x="35791" y="152433"/>
                </a:cubicBezTo>
                <a:cubicBezTo>
                  <a:pt x="36763" y="154390"/>
                  <a:pt x="38765" y="155624"/>
                  <a:pt x="40951" y="155613"/>
                </a:cubicBezTo>
                <a:lnTo>
                  <a:pt x="109052" y="155613"/>
                </a:lnTo>
                <a:cubicBezTo>
                  <a:pt x="111238" y="155624"/>
                  <a:pt x="113239" y="154390"/>
                  <a:pt x="114212" y="152433"/>
                </a:cubicBezTo>
                <a:cubicBezTo>
                  <a:pt x="117392" y="145953"/>
                  <a:pt x="124892" y="131432"/>
                  <a:pt x="131762" y="123932"/>
                </a:cubicBezTo>
                <a:cubicBezTo>
                  <a:pt x="137337" y="117653"/>
                  <a:pt x="141746" y="110430"/>
                  <a:pt x="144783" y="102602"/>
                </a:cubicBezTo>
                <a:cubicBezTo>
                  <a:pt x="147964" y="94305"/>
                  <a:pt x="149728" y="85533"/>
                  <a:pt x="150003" y="76651"/>
                </a:cubicBezTo>
                <a:close/>
                <a:moveTo>
                  <a:pt x="132722" y="76381"/>
                </a:moveTo>
                <a:cubicBezTo>
                  <a:pt x="132509" y="83275"/>
                  <a:pt x="131161" y="90086"/>
                  <a:pt x="128732" y="96542"/>
                </a:cubicBezTo>
                <a:cubicBezTo>
                  <a:pt x="126454" y="102355"/>
                  <a:pt x="123163" y="107718"/>
                  <a:pt x="119012" y="112382"/>
                </a:cubicBezTo>
                <a:cubicBezTo>
                  <a:pt x="112353" y="120309"/>
                  <a:pt x="106644" y="128988"/>
                  <a:pt x="102002" y="138242"/>
                </a:cubicBezTo>
                <a:lnTo>
                  <a:pt x="48001" y="138242"/>
                </a:lnTo>
                <a:cubicBezTo>
                  <a:pt x="43412" y="128964"/>
                  <a:pt x="37753" y="120255"/>
                  <a:pt x="31141" y="112292"/>
                </a:cubicBezTo>
                <a:cubicBezTo>
                  <a:pt x="26989" y="107628"/>
                  <a:pt x="23698" y="102265"/>
                  <a:pt x="21420" y="96452"/>
                </a:cubicBezTo>
                <a:cubicBezTo>
                  <a:pt x="18941" y="90005"/>
                  <a:pt x="17542" y="83194"/>
                  <a:pt x="17280" y="76291"/>
                </a:cubicBezTo>
                <a:lnTo>
                  <a:pt x="17280" y="74131"/>
                </a:lnTo>
                <a:cubicBezTo>
                  <a:pt x="17818" y="42631"/>
                  <a:pt x="43407" y="17321"/>
                  <a:pt x="74911" y="17130"/>
                </a:cubicBezTo>
                <a:lnTo>
                  <a:pt x="74911" y="17130"/>
                </a:lnTo>
                <a:cubicBezTo>
                  <a:pt x="106416" y="17321"/>
                  <a:pt x="132005" y="42631"/>
                  <a:pt x="132542" y="74131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62" name="Forma Livre: Forma 61">
            <a:extLst>
              <a:ext uri="{FF2B5EF4-FFF2-40B4-BE49-F238E27FC236}">
                <a16:creationId xmlns:a16="http://schemas.microsoft.com/office/drawing/2014/main" id="{DC93C2DF-5D2C-BDA7-286D-94362FE10F7B}"/>
              </a:ext>
            </a:extLst>
          </p:cNvPr>
          <p:cNvSpPr/>
          <p:nvPr/>
        </p:nvSpPr>
        <p:spPr>
          <a:xfrm>
            <a:off x="6107064" y="4040040"/>
            <a:ext cx="12000" cy="33000"/>
          </a:xfrm>
          <a:custGeom>
            <a:avLst/>
            <a:gdLst>
              <a:gd name="connsiteX0" fmla="*/ 6000 w 12000"/>
              <a:gd name="connsiteY0" fmla="*/ 33001 h 33000"/>
              <a:gd name="connsiteX1" fmla="*/ 12000 w 12000"/>
              <a:gd name="connsiteY1" fmla="*/ 27000 h 33000"/>
              <a:gd name="connsiteX2" fmla="*/ 12000 w 12000"/>
              <a:gd name="connsiteY2" fmla="*/ 6000 h 33000"/>
              <a:gd name="connsiteX3" fmla="*/ 6000 w 12000"/>
              <a:gd name="connsiteY3" fmla="*/ 0 h 33000"/>
              <a:gd name="connsiteX4" fmla="*/ 0 w 12000"/>
              <a:gd name="connsiteY4" fmla="*/ 6000 h 33000"/>
              <a:gd name="connsiteX5" fmla="*/ 0 w 12000"/>
              <a:gd name="connsiteY5" fmla="*/ 27000 h 33000"/>
              <a:gd name="connsiteX6" fmla="*/ 6000 w 12000"/>
              <a:gd name="connsiteY6" fmla="*/ 33001 h 3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000" h="33000">
                <a:moveTo>
                  <a:pt x="6000" y="33001"/>
                </a:moveTo>
                <a:cubicBezTo>
                  <a:pt x="9314" y="33001"/>
                  <a:pt x="12000" y="30314"/>
                  <a:pt x="12000" y="27000"/>
                </a:cubicBezTo>
                <a:lnTo>
                  <a:pt x="12000" y="6000"/>
                </a:lnTo>
                <a:cubicBezTo>
                  <a:pt x="12000" y="2686"/>
                  <a:pt x="9314" y="0"/>
                  <a:pt x="6000" y="0"/>
                </a:cubicBezTo>
                <a:cubicBezTo>
                  <a:pt x="2686" y="0"/>
                  <a:pt x="0" y="2686"/>
                  <a:pt x="0" y="6000"/>
                </a:cubicBezTo>
                <a:lnTo>
                  <a:pt x="0" y="27000"/>
                </a:lnTo>
                <a:cubicBezTo>
                  <a:pt x="0" y="30314"/>
                  <a:pt x="2686" y="33001"/>
                  <a:pt x="6000" y="33001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63" name="Forma Livre: Forma 62">
            <a:extLst>
              <a:ext uri="{FF2B5EF4-FFF2-40B4-BE49-F238E27FC236}">
                <a16:creationId xmlns:a16="http://schemas.microsoft.com/office/drawing/2014/main" id="{4A9E69A2-A4C0-03E2-4A94-B6BA38B83569}"/>
              </a:ext>
            </a:extLst>
          </p:cNvPr>
          <p:cNvSpPr/>
          <p:nvPr/>
        </p:nvSpPr>
        <p:spPr>
          <a:xfrm>
            <a:off x="6025461" y="4074494"/>
            <a:ext cx="26616" cy="26661"/>
          </a:xfrm>
          <a:custGeom>
            <a:avLst/>
            <a:gdLst>
              <a:gd name="connsiteX0" fmla="*/ 16411 w 26616"/>
              <a:gd name="connsiteY0" fmla="*/ 24917 h 26661"/>
              <a:gd name="connsiteX1" fmla="*/ 24871 w 26616"/>
              <a:gd name="connsiteY1" fmla="*/ 24917 h 26661"/>
              <a:gd name="connsiteX2" fmla="*/ 24871 w 26616"/>
              <a:gd name="connsiteY2" fmla="*/ 16457 h 26661"/>
              <a:gd name="connsiteX3" fmla="*/ 10021 w 26616"/>
              <a:gd name="connsiteY3" fmla="*/ 1547 h 26661"/>
              <a:gd name="connsiteX4" fmla="*/ 1547 w 26616"/>
              <a:gd name="connsiteY4" fmla="*/ 1979 h 26661"/>
              <a:gd name="connsiteX5" fmla="*/ 1561 w 26616"/>
              <a:gd name="connsiteY5" fmla="*/ 10037 h 26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616" h="26661">
                <a:moveTo>
                  <a:pt x="16411" y="24917"/>
                </a:moveTo>
                <a:cubicBezTo>
                  <a:pt x="18752" y="27243"/>
                  <a:pt x="22531" y="27243"/>
                  <a:pt x="24871" y="24917"/>
                </a:cubicBezTo>
                <a:cubicBezTo>
                  <a:pt x="27198" y="22577"/>
                  <a:pt x="27198" y="18797"/>
                  <a:pt x="24871" y="16457"/>
                </a:cubicBezTo>
                <a:lnTo>
                  <a:pt x="10021" y="1547"/>
                </a:lnTo>
                <a:cubicBezTo>
                  <a:pt x="7562" y="-674"/>
                  <a:pt x="3768" y="-480"/>
                  <a:pt x="1547" y="1979"/>
                </a:cubicBezTo>
                <a:cubicBezTo>
                  <a:pt x="-521" y="4269"/>
                  <a:pt x="-515" y="7754"/>
                  <a:pt x="1561" y="10037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64" name="Forma Livre: Forma 63">
            <a:extLst>
              <a:ext uri="{FF2B5EF4-FFF2-40B4-BE49-F238E27FC236}">
                <a16:creationId xmlns:a16="http://schemas.microsoft.com/office/drawing/2014/main" id="{02932B3C-8394-12DE-DDC4-535387B80B5B}"/>
              </a:ext>
            </a:extLst>
          </p:cNvPr>
          <p:cNvSpPr/>
          <p:nvPr/>
        </p:nvSpPr>
        <p:spPr>
          <a:xfrm>
            <a:off x="6173990" y="4076050"/>
            <a:ext cx="26332" cy="26276"/>
          </a:xfrm>
          <a:custGeom>
            <a:avLst/>
            <a:gdLst>
              <a:gd name="connsiteX0" fmla="*/ 6125 w 26332"/>
              <a:gd name="connsiteY0" fmla="*/ 26270 h 26276"/>
              <a:gd name="connsiteX1" fmla="*/ 10385 w 26332"/>
              <a:gd name="connsiteY1" fmla="*/ 24500 h 26276"/>
              <a:gd name="connsiteX2" fmla="*/ 25205 w 26332"/>
              <a:gd name="connsiteY2" fmla="*/ 9500 h 26276"/>
              <a:gd name="connsiteX3" fmla="*/ 23832 w 26332"/>
              <a:gd name="connsiteY3" fmla="*/ 1127 h 26276"/>
              <a:gd name="connsiteX4" fmla="*/ 16745 w 26332"/>
              <a:gd name="connsiteY4" fmla="*/ 1190 h 26276"/>
              <a:gd name="connsiteX5" fmla="*/ 1745 w 26332"/>
              <a:gd name="connsiteY5" fmla="*/ 16190 h 26276"/>
              <a:gd name="connsiteX6" fmla="*/ 1745 w 26332"/>
              <a:gd name="connsiteY6" fmla="*/ 24650 h 26276"/>
              <a:gd name="connsiteX7" fmla="*/ 6125 w 26332"/>
              <a:gd name="connsiteY7" fmla="*/ 26270 h 26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32" h="26276">
                <a:moveTo>
                  <a:pt x="6125" y="26270"/>
                </a:moveTo>
                <a:cubicBezTo>
                  <a:pt x="7724" y="26272"/>
                  <a:pt x="9257" y="25634"/>
                  <a:pt x="10385" y="24500"/>
                </a:cubicBezTo>
                <a:lnTo>
                  <a:pt x="25205" y="9500"/>
                </a:lnTo>
                <a:cubicBezTo>
                  <a:pt x="27138" y="6808"/>
                  <a:pt x="26523" y="3060"/>
                  <a:pt x="23832" y="1127"/>
                </a:cubicBezTo>
                <a:cubicBezTo>
                  <a:pt x="21708" y="-399"/>
                  <a:pt x="18841" y="-373"/>
                  <a:pt x="16745" y="1190"/>
                </a:cubicBezTo>
                <a:lnTo>
                  <a:pt x="1745" y="16190"/>
                </a:lnTo>
                <a:cubicBezTo>
                  <a:pt x="-582" y="18531"/>
                  <a:pt x="-582" y="22310"/>
                  <a:pt x="1745" y="24650"/>
                </a:cubicBezTo>
                <a:cubicBezTo>
                  <a:pt x="2926" y="25760"/>
                  <a:pt x="4506" y="26344"/>
                  <a:pt x="6125" y="2627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65" name="Forma Livre: Forma 64">
            <a:extLst>
              <a:ext uri="{FF2B5EF4-FFF2-40B4-BE49-F238E27FC236}">
                <a16:creationId xmlns:a16="http://schemas.microsoft.com/office/drawing/2014/main" id="{AC5A2B90-0005-4A93-827E-E640EFE416F2}"/>
              </a:ext>
            </a:extLst>
          </p:cNvPr>
          <p:cNvSpPr/>
          <p:nvPr/>
        </p:nvSpPr>
        <p:spPr>
          <a:xfrm>
            <a:off x="5992882" y="4152542"/>
            <a:ext cx="33000" cy="12000"/>
          </a:xfrm>
          <a:custGeom>
            <a:avLst/>
            <a:gdLst>
              <a:gd name="connsiteX0" fmla="*/ 27000 w 33000"/>
              <a:gd name="connsiteY0" fmla="*/ 0 h 12000"/>
              <a:gd name="connsiteX1" fmla="*/ 6000 w 33000"/>
              <a:gd name="connsiteY1" fmla="*/ 0 h 12000"/>
              <a:gd name="connsiteX2" fmla="*/ 0 w 33000"/>
              <a:gd name="connsiteY2" fmla="*/ 6000 h 12000"/>
              <a:gd name="connsiteX3" fmla="*/ 6000 w 33000"/>
              <a:gd name="connsiteY3" fmla="*/ 12000 h 12000"/>
              <a:gd name="connsiteX4" fmla="*/ 27000 w 33000"/>
              <a:gd name="connsiteY4" fmla="*/ 12000 h 12000"/>
              <a:gd name="connsiteX5" fmla="*/ 33001 w 33000"/>
              <a:gd name="connsiteY5" fmla="*/ 6000 h 12000"/>
              <a:gd name="connsiteX6" fmla="*/ 27000 w 33000"/>
              <a:gd name="connsiteY6" fmla="*/ 0 h 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000" h="12000">
                <a:moveTo>
                  <a:pt x="27000" y="0"/>
                </a:moveTo>
                <a:lnTo>
                  <a:pt x="6000" y="0"/>
                </a:lnTo>
                <a:cubicBezTo>
                  <a:pt x="2686" y="0"/>
                  <a:pt x="0" y="2686"/>
                  <a:pt x="0" y="6000"/>
                </a:cubicBezTo>
                <a:cubicBezTo>
                  <a:pt x="0" y="9314"/>
                  <a:pt x="2686" y="12000"/>
                  <a:pt x="6000" y="12000"/>
                </a:cubicBezTo>
                <a:lnTo>
                  <a:pt x="27000" y="12000"/>
                </a:lnTo>
                <a:cubicBezTo>
                  <a:pt x="30314" y="12000"/>
                  <a:pt x="33001" y="9314"/>
                  <a:pt x="33001" y="6000"/>
                </a:cubicBezTo>
                <a:cubicBezTo>
                  <a:pt x="33001" y="2686"/>
                  <a:pt x="30314" y="0"/>
                  <a:pt x="27000" y="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66" name="Forma Livre: Forma 65">
            <a:extLst>
              <a:ext uri="{FF2B5EF4-FFF2-40B4-BE49-F238E27FC236}">
                <a16:creationId xmlns:a16="http://schemas.microsoft.com/office/drawing/2014/main" id="{F8065C08-9807-9C02-85BA-BEBE6A8D4F3C}"/>
              </a:ext>
            </a:extLst>
          </p:cNvPr>
          <p:cNvSpPr/>
          <p:nvPr/>
        </p:nvSpPr>
        <p:spPr>
          <a:xfrm>
            <a:off x="6024925" y="4216020"/>
            <a:ext cx="26850" cy="27000"/>
          </a:xfrm>
          <a:custGeom>
            <a:avLst/>
            <a:gdLst>
              <a:gd name="connsiteX0" fmla="*/ 16948 w 26850"/>
              <a:gd name="connsiteY0" fmla="*/ 1443 h 27000"/>
              <a:gd name="connsiteX1" fmla="*/ 2098 w 26850"/>
              <a:gd name="connsiteY1" fmla="*/ 16443 h 27000"/>
              <a:gd name="connsiteX2" fmla="*/ 1443 w 26850"/>
              <a:gd name="connsiteY2" fmla="*/ 24903 h 27000"/>
              <a:gd name="connsiteX3" fmla="*/ 9903 w 26850"/>
              <a:gd name="connsiteY3" fmla="*/ 25558 h 27000"/>
              <a:gd name="connsiteX4" fmla="*/ 10558 w 26850"/>
              <a:gd name="connsiteY4" fmla="*/ 24903 h 27000"/>
              <a:gd name="connsiteX5" fmla="*/ 25408 w 26850"/>
              <a:gd name="connsiteY5" fmla="*/ 9903 h 27000"/>
              <a:gd name="connsiteX6" fmla="*/ 24753 w 26850"/>
              <a:gd name="connsiteY6" fmla="*/ 1443 h 27000"/>
              <a:gd name="connsiteX7" fmla="*/ 16948 w 26850"/>
              <a:gd name="connsiteY7" fmla="*/ 1443 h 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850" h="27000">
                <a:moveTo>
                  <a:pt x="16948" y="1443"/>
                </a:moveTo>
                <a:lnTo>
                  <a:pt x="2098" y="16443"/>
                </a:lnTo>
                <a:cubicBezTo>
                  <a:pt x="-420" y="18599"/>
                  <a:pt x="-713" y="22386"/>
                  <a:pt x="1443" y="24903"/>
                </a:cubicBezTo>
                <a:cubicBezTo>
                  <a:pt x="3598" y="27420"/>
                  <a:pt x="7386" y="27713"/>
                  <a:pt x="9903" y="25558"/>
                </a:cubicBezTo>
                <a:cubicBezTo>
                  <a:pt x="10138" y="25357"/>
                  <a:pt x="10357" y="25138"/>
                  <a:pt x="10558" y="24903"/>
                </a:cubicBezTo>
                <a:lnTo>
                  <a:pt x="25408" y="9903"/>
                </a:lnTo>
                <a:cubicBezTo>
                  <a:pt x="27563" y="7386"/>
                  <a:pt x="27270" y="3598"/>
                  <a:pt x="24753" y="1443"/>
                </a:cubicBezTo>
                <a:cubicBezTo>
                  <a:pt x="22507" y="-481"/>
                  <a:pt x="19194" y="-481"/>
                  <a:pt x="16948" y="1443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67" name="Forma Livre: Forma 66">
            <a:extLst>
              <a:ext uri="{FF2B5EF4-FFF2-40B4-BE49-F238E27FC236}">
                <a16:creationId xmlns:a16="http://schemas.microsoft.com/office/drawing/2014/main" id="{08CE0F88-BD8B-DD04-FF4D-1CA60C3F8C07}"/>
              </a:ext>
            </a:extLst>
          </p:cNvPr>
          <p:cNvSpPr/>
          <p:nvPr/>
        </p:nvSpPr>
        <p:spPr>
          <a:xfrm>
            <a:off x="6173922" y="4214344"/>
            <a:ext cx="27574" cy="27599"/>
          </a:xfrm>
          <a:custGeom>
            <a:avLst/>
            <a:gdLst>
              <a:gd name="connsiteX0" fmla="*/ 10454 w 27574"/>
              <a:gd name="connsiteY0" fmla="*/ 1979 h 27599"/>
              <a:gd name="connsiteX1" fmla="*/ 1979 w 27574"/>
              <a:gd name="connsiteY1" fmla="*/ 1547 h 27599"/>
              <a:gd name="connsiteX2" fmla="*/ 1547 w 27574"/>
              <a:gd name="connsiteY2" fmla="*/ 10021 h 27599"/>
              <a:gd name="connsiteX3" fmla="*/ 1963 w 27574"/>
              <a:gd name="connsiteY3" fmla="*/ 10439 h 27599"/>
              <a:gd name="connsiteX4" fmla="*/ 16964 w 27574"/>
              <a:gd name="connsiteY4" fmla="*/ 25439 h 27599"/>
              <a:gd name="connsiteX5" fmla="*/ 25414 w 27574"/>
              <a:gd name="connsiteY5" fmla="*/ 26209 h 27599"/>
              <a:gd name="connsiteX6" fmla="*/ 26184 w 27574"/>
              <a:gd name="connsiteY6" fmla="*/ 17759 h 27599"/>
              <a:gd name="connsiteX7" fmla="*/ 25214 w 27574"/>
              <a:gd name="connsiteY7" fmla="*/ 16829 h 27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574" h="27599">
                <a:moveTo>
                  <a:pt x="10454" y="1979"/>
                </a:moveTo>
                <a:cubicBezTo>
                  <a:pt x="8233" y="-480"/>
                  <a:pt x="4439" y="-674"/>
                  <a:pt x="1979" y="1547"/>
                </a:cubicBezTo>
                <a:cubicBezTo>
                  <a:pt x="-480" y="3767"/>
                  <a:pt x="-674" y="7562"/>
                  <a:pt x="1547" y="10021"/>
                </a:cubicBezTo>
                <a:cubicBezTo>
                  <a:pt x="1679" y="10167"/>
                  <a:pt x="1818" y="10307"/>
                  <a:pt x="1963" y="10439"/>
                </a:cubicBezTo>
                <a:lnTo>
                  <a:pt x="16964" y="25439"/>
                </a:lnTo>
                <a:cubicBezTo>
                  <a:pt x="19085" y="27986"/>
                  <a:pt x="22868" y="28330"/>
                  <a:pt x="25414" y="26209"/>
                </a:cubicBezTo>
                <a:cubicBezTo>
                  <a:pt x="27960" y="24089"/>
                  <a:pt x="28305" y="20305"/>
                  <a:pt x="26184" y="17759"/>
                </a:cubicBezTo>
                <a:cubicBezTo>
                  <a:pt x="25896" y="17414"/>
                  <a:pt x="25571" y="17102"/>
                  <a:pt x="25214" y="16829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68" name="Forma Livre: Forma 67">
            <a:extLst>
              <a:ext uri="{FF2B5EF4-FFF2-40B4-BE49-F238E27FC236}">
                <a16:creationId xmlns:a16="http://schemas.microsoft.com/office/drawing/2014/main" id="{2533C111-2BA4-DBE3-D570-C06A363AA97F}"/>
              </a:ext>
            </a:extLst>
          </p:cNvPr>
          <p:cNvSpPr/>
          <p:nvPr/>
        </p:nvSpPr>
        <p:spPr>
          <a:xfrm>
            <a:off x="6199135" y="4152332"/>
            <a:ext cx="33000" cy="12000"/>
          </a:xfrm>
          <a:custGeom>
            <a:avLst/>
            <a:gdLst>
              <a:gd name="connsiteX0" fmla="*/ 27000 w 33000"/>
              <a:gd name="connsiteY0" fmla="*/ 0 h 12000"/>
              <a:gd name="connsiteX1" fmla="*/ 6000 w 33000"/>
              <a:gd name="connsiteY1" fmla="*/ 0 h 12000"/>
              <a:gd name="connsiteX2" fmla="*/ 0 w 33000"/>
              <a:gd name="connsiteY2" fmla="*/ 6000 h 12000"/>
              <a:gd name="connsiteX3" fmla="*/ 6000 w 33000"/>
              <a:gd name="connsiteY3" fmla="*/ 12000 h 12000"/>
              <a:gd name="connsiteX4" fmla="*/ 27000 w 33000"/>
              <a:gd name="connsiteY4" fmla="*/ 12000 h 12000"/>
              <a:gd name="connsiteX5" fmla="*/ 33001 w 33000"/>
              <a:gd name="connsiteY5" fmla="*/ 6000 h 12000"/>
              <a:gd name="connsiteX6" fmla="*/ 27000 w 33000"/>
              <a:gd name="connsiteY6" fmla="*/ 0 h 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000" h="12000">
                <a:moveTo>
                  <a:pt x="27000" y="0"/>
                </a:moveTo>
                <a:lnTo>
                  <a:pt x="6000" y="0"/>
                </a:lnTo>
                <a:cubicBezTo>
                  <a:pt x="2686" y="0"/>
                  <a:pt x="0" y="2686"/>
                  <a:pt x="0" y="6000"/>
                </a:cubicBezTo>
                <a:cubicBezTo>
                  <a:pt x="0" y="9314"/>
                  <a:pt x="2686" y="12000"/>
                  <a:pt x="6000" y="12000"/>
                </a:cubicBezTo>
                <a:lnTo>
                  <a:pt x="27000" y="12000"/>
                </a:lnTo>
                <a:cubicBezTo>
                  <a:pt x="30314" y="12000"/>
                  <a:pt x="33001" y="9314"/>
                  <a:pt x="33001" y="6000"/>
                </a:cubicBezTo>
                <a:cubicBezTo>
                  <a:pt x="33001" y="2686"/>
                  <a:pt x="30314" y="0"/>
                  <a:pt x="27000" y="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5E7689DD-205F-5197-1F96-6DFE4EA2C5E0}"/>
              </a:ext>
            </a:extLst>
          </p:cNvPr>
          <p:cNvSpPr txBox="1"/>
          <p:nvPr/>
        </p:nvSpPr>
        <p:spPr>
          <a:xfrm>
            <a:off x="6185222" y="4022955"/>
            <a:ext cx="1776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Renegociação de dividas</a:t>
            </a:r>
          </a:p>
        </p:txBody>
      </p:sp>
      <p:sp>
        <p:nvSpPr>
          <p:cNvPr id="70" name="Forma Livre: Forma 69">
            <a:extLst>
              <a:ext uri="{FF2B5EF4-FFF2-40B4-BE49-F238E27FC236}">
                <a16:creationId xmlns:a16="http://schemas.microsoft.com/office/drawing/2014/main" id="{1D34B375-84FC-9840-4E3A-C93EA1970CF0}"/>
              </a:ext>
            </a:extLst>
          </p:cNvPr>
          <p:cNvSpPr/>
          <p:nvPr/>
        </p:nvSpPr>
        <p:spPr>
          <a:xfrm>
            <a:off x="8460419" y="3830181"/>
            <a:ext cx="67952" cy="17310"/>
          </a:xfrm>
          <a:custGeom>
            <a:avLst/>
            <a:gdLst>
              <a:gd name="connsiteX0" fmla="*/ 59792 w 67952"/>
              <a:gd name="connsiteY0" fmla="*/ 0 h 17310"/>
              <a:gd name="connsiteX1" fmla="*/ 8161 w 67952"/>
              <a:gd name="connsiteY1" fmla="*/ 0 h 17310"/>
              <a:gd name="connsiteX2" fmla="*/ 15 w 67952"/>
              <a:gd name="connsiteY2" fmla="*/ 9165 h 17310"/>
              <a:gd name="connsiteX3" fmla="*/ 8161 w 67952"/>
              <a:gd name="connsiteY3" fmla="*/ 17310 h 17310"/>
              <a:gd name="connsiteX4" fmla="*/ 59792 w 67952"/>
              <a:gd name="connsiteY4" fmla="*/ 17310 h 17310"/>
              <a:gd name="connsiteX5" fmla="*/ 67937 w 67952"/>
              <a:gd name="connsiteY5" fmla="*/ 8145 h 17310"/>
              <a:gd name="connsiteX6" fmla="*/ 59792 w 67952"/>
              <a:gd name="connsiteY6" fmla="*/ 0 h 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952" h="17310">
                <a:moveTo>
                  <a:pt x="59792" y="0"/>
                </a:moveTo>
                <a:lnTo>
                  <a:pt x="8161" y="0"/>
                </a:lnTo>
                <a:cubicBezTo>
                  <a:pt x="3381" y="282"/>
                  <a:pt x="-266" y="4385"/>
                  <a:pt x="15" y="9165"/>
                </a:cubicBezTo>
                <a:cubicBezTo>
                  <a:pt x="274" y="13552"/>
                  <a:pt x="3774" y="17052"/>
                  <a:pt x="8161" y="17310"/>
                </a:cubicBezTo>
                <a:lnTo>
                  <a:pt x="59792" y="17310"/>
                </a:lnTo>
                <a:cubicBezTo>
                  <a:pt x="64572" y="17029"/>
                  <a:pt x="68218" y="12925"/>
                  <a:pt x="67937" y="8145"/>
                </a:cubicBezTo>
                <a:cubicBezTo>
                  <a:pt x="67678" y="3758"/>
                  <a:pt x="64179" y="258"/>
                  <a:pt x="59792" y="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71" name="Forma Livre: Forma 70">
            <a:extLst>
              <a:ext uri="{FF2B5EF4-FFF2-40B4-BE49-F238E27FC236}">
                <a16:creationId xmlns:a16="http://schemas.microsoft.com/office/drawing/2014/main" id="{01AD3DD5-A3D3-62E7-7CBF-90F42B836E00}"/>
              </a:ext>
            </a:extLst>
          </p:cNvPr>
          <p:cNvSpPr/>
          <p:nvPr/>
        </p:nvSpPr>
        <p:spPr>
          <a:xfrm>
            <a:off x="8475660" y="3859492"/>
            <a:ext cx="37470" cy="17310"/>
          </a:xfrm>
          <a:custGeom>
            <a:avLst/>
            <a:gdLst>
              <a:gd name="connsiteX0" fmla="*/ 18750 w 37470"/>
              <a:gd name="connsiteY0" fmla="*/ 17310 h 17310"/>
              <a:gd name="connsiteX1" fmla="*/ 37471 w 37470"/>
              <a:gd name="connsiteY1" fmla="*/ 0 h 17310"/>
              <a:gd name="connsiteX2" fmla="*/ 0 w 37470"/>
              <a:gd name="connsiteY2" fmla="*/ 0 h 17310"/>
              <a:gd name="connsiteX3" fmla="*/ 18750 w 37470"/>
              <a:gd name="connsiteY3" fmla="*/ 17310 h 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70" h="17310">
                <a:moveTo>
                  <a:pt x="18750" y="17310"/>
                </a:moveTo>
                <a:cubicBezTo>
                  <a:pt x="28546" y="17295"/>
                  <a:pt x="36689" y="9764"/>
                  <a:pt x="37471" y="0"/>
                </a:cubicBezTo>
                <a:lnTo>
                  <a:pt x="0" y="0"/>
                </a:lnTo>
                <a:cubicBezTo>
                  <a:pt x="796" y="9769"/>
                  <a:pt x="8949" y="17296"/>
                  <a:pt x="18750" y="1731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72" name="Forma Livre: Forma 71">
            <a:extLst>
              <a:ext uri="{FF2B5EF4-FFF2-40B4-BE49-F238E27FC236}">
                <a16:creationId xmlns:a16="http://schemas.microsoft.com/office/drawing/2014/main" id="{A1B03382-F60B-810A-6C0D-DB33D6AB8CC9}"/>
              </a:ext>
            </a:extLst>
          </p:cNvPr>
          <p:cNvSpPr/>
          <p:nvPr/>
        </p:nvSpPr>
        <p:spPr>
          <a:xfrm>
            <a:off x="8419319" y="3662568"/>
            <a:ext cx="150002" cy="155612"/>
          </a:xfrm>
          <a:custGeom>
            <a:avLst/>
            <a:gdLst>
              <a:gd name="connsiteX0" fmla="*/ 150003 w 150002"/>
              <a:gd name="connsiteY0" fmla="*/ 76651 h 155612"/>
              <a:gd name="connsiteX1" fmla="*/ 150003 w 150002"/>
              <a:gd name="connsiteY1" fmla="*/ 74071 h 155612"/>
              <a:gd name="connsiteX2" fmla="*/ 75001 w 150002"/>
              <a:gd name="connsiteY2" fmla="*/ 0 h 155612"/>
              <a:gd name="connsiteX3" fmla="*/ 75001 w 150002"/>
              <a:gd name="connsiteY3" fmla="*/ 0 h 155612"/>
              <a:gd name="connsiteX4" fmla="*/ 0 w 150002"/>
              <a:gd name="connsiteY4" fmla="*/ 74071 h 155612"/>
              <a:gd name="connsiteX5" fmla="*/ 0 w 150002"/>
              <a:gd name="connsiteY5" fmla="*/ 76651 h 155612"/>
              <a:gd name="connsiteX6" fmla="*/ 5220 w 150002"/>
              <a:gd name="connsiteY6" fmla="*/ 102602 h 155612"/>
              <a:gd name="connsiteX7" fmla="*/ 18240 w 150002"/>
              <a:gd name="connsiteY7" fmla="*/ 123932 h 155612"/>
              <a:gd name="connsiteX8" fmla="*/ 35791 w 150002"/>
              <a:gd name="connsiteY8" fmla="*/ 152433 h 155612"/>
              <a:gd name="connsiteX9" fmla="*/ 40951 w 150002"/>
              <a:gd name="connsiteY9" fmla="*/ 155613 h 155612"/>
              <a:gd name="connsiteX10" fmla="*/ 109052 w 150002"/>
              <a:gd name="connsiteY10" fmla="*/ 155613 h 155612"/>
              <a:gd name="connsiteX11" fmla="*/ 114212 w 150002"/>
              <a:gd name="connsiteY11" fmla="*/ 152433 h 155612"/>
              <a:gd name="connsiteX12" fmla="*/ 131762 w 150002"/>
              <a:gd name="connsiteY12" fmla="*/ 123932 h 155612"/>
              <a:gd name="connsiteX13" fmla="*/ 144783 w 150002"/>
              <a:gd name="connsiteY13" fmla="*/ 102602 h 155612"/>
              <a:gd name="connsiteX14" fmla="*/ 150003 w 150002"/>
              <a:gd name="connsiteY14" fmla="*/ 76651 h 155612"/>
              <a:gd name="connsiteX15" fmla="*/ 132722 w 150002"/>
              <a:gd name="connsiteY15" fmla="*/ 76381 h 155612"/>
              <a:gd name="connsiteX16" fmla="*/ 128732 w 150002"/>
              <a:gd name="connsiteY16" fmla="*/ 96542 h 155612"/>
              <a:gd name="connsiteX17" fmla="*/ 119012 w 150002"/>
              <a:gd name="connsiteY17" fmla="*/ 112382 h 155612"/>
              <a:gd name="connsiteX18" fmla="*/ 102002 w 150002"/>
              <a:gd name="connsiteY18" fmla="*/ 138242 h 155612"/>
              <a:gd name="connsiteX19" fmla="*/ 48001 w 150002"/>
              <a:gd name="connsiteY19" fmla="*/ 138242 h 155612"/>
              <a:gd name="connsiteX20" fmla="*/ 31141 w 150002"/>
              <a:gd name="connsiteY20" fmla="*/ 112292 h 155612"/>
              <a:gd name="connsiteX21" fmla="*/ 21420 w 150002"/>
              <a:gd name="connsiteY21" fmla="*/ 96452 h 155612"/>
              <a:gd name="connsiteX22" fmla="*/ 17280 w 150002"/>
              <a:gd name="connsiteY22" fmla="*/ 76291 h 155612"/>
              <a:gd name="connsiteX23" fmla="*/ 17280 w 150002"/>
              <a:gd name="connsiteY23" fmla="*/ 74131 h 155612"/>
              <a:gd name="connsiteX24" fmla="*/ 74911 w 150002"/>
              <a:gd name="connsiteY24" fmla="*/ 17130 h 155612"/>
              <a:gd name="connsiteX25" fmla="*/ 74911 w 150002"/>
              <a:gd name="connsiteY25" fmla="*/ 17130 h 155612"/>
              <a:gd name="connsiteX26" fmla="*/ 132542 w 150002"/>
              <a:gd name="connsiteY26" fmla="*/ 74131 h 15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50002" h="155612">
                <a:moveTo>
                  <a:pt x="150003" y="76651"/>
                </a:moveTo>
                <a:lnTo>
                  <a:pt x="150003" y="74071"/>
                </a:lnTo>
                <a:cubicBezTo>
                  <a:pt x="149238" y="33122"/>
                  <a:pt x="115957" y="253"/>
                  <a:pt x="75001" y="0"/>
                </a:cubicBezTo>
                <a:lnTo>
                  <a:pt x="75001" y="0"/>
                </a:lnTo>
                <a:cubicBezTo>
                  <a:pt x="34045" y="253"/>
                  <a:pt x="764" y="33122"/>
                  <a:pt x="0" y="74071"/>
                </a:cubicBezTo>
                <a:lnTo>
                  <a:pt x="0" y="76651"/>
                </a:lnTo>
                <a:cubicBezTo>
                  <a:pt x="274" y="85533"/>
                  <a:pt x="2039" y="94305"/>
                  <a:pt x="5220" y="102602"/>
                </a:cubicBezTo>
                <a:cubicBezTo>
                  <a:pt x="8256" y="110430"/>
                  <a:pt x="12666" y="117653"/>
                  <a:pt x="18240" y="123932"/>
                </a:cubicBezTo>
                <a:cubicBezTo>
                  <a:pt x="25110" y="131402"/>
                  <a:pt x="32611" y="145953"/>
                  <a:pt x="35791" y="152433"/>
                </a:cubicBezTo>
                <a:cubicBezTo>
                  <a:pt x="36763" y="154390"/>
                  <a:pt x="38765" y="155624"/>
                  <a:pt x="40951" y="155613"/>
                </a:cubicBezTo>
                <a:lnTo>
                  <a:pt x="109052" y="155613"/>
                </a:lnTo>
                <a:cubicBezTo>
                  <a:pt x="111238" y="155624"/>
                  <a:pt x="113239" y="154390"/>
                  <a:pt x="114212" y="152433"/>
                </a:cubicBezTo>
                <a:cubicBezTo>
                  <a:pt x="117392" y="145953"/>
                  <a:pt x="124892" y="131432"/>
                  <a:pt x="131762" y="123932"/>
                </a:cubicBezTo>
                <a:cubicBezTo>
                  <a:pt x="137337" y="117653"/>
                  <a:pt x="141746" y="110430"/>
                  <a:pt x="144783" y="102602"/>
                </a:cubicBezTo>
                <a:cubicBezTo>
                  <a:pt x="147964" y="94305"/>
                  <a:pt x="149728" y="85533"/>
                  <a:pt x="150003" y="76651"/>
                </a:cubicBezTo>
                <a:close/>
                <a:moveTo>
                  <a:pt x="132722" y="76381"/>
                </a:moveTo>
                <a:cubicBezTo>
                  <a:pt x="132509" y="83275"/>
                  <a:pt x="131161" y="90086"/>
                  <a:pt x="128732" y="96542"/>
                </a:cubicBezTo>
                <a:cubicBezTo>
                  <a:pt x="126454" y="102355"/>
                  <a:pt x="123163" y="107718"/>
                  <a:pt x="119012" y="112382"/>
                </a:cubicBezTo>
                <a:cubicBezTo>
                  <a:pt x="112353" y="120309"/>
                  <a:pt x="106644" y="128988"/>
                  <a:pt x="102002" y="138242"/>
                </a:cubicBezTo>
                <a:lnTo>
                  <a:pt x="48001" y="138242"/>
                </a:lnTo>
                <a:cubicBezTo>
                  <a:pt x="43412" y="128964"/>
                  <a:pt x="37753" y="120255"/>
                  <a:pt x="31141" y="112292"/>
                </a:cubicBezTo>
                <a:cubicBezTo>
                  <a:pt x="26989" y="107628"/>
                  <a:pt x="23698" y="102265"/>
                  <a:pt x="21420" y="96452"/>
                </a:cubicBezTo>
                <a:cubicBezTo>
                  <a:pt x="18941" y="90005"/>
                  <a:pt x="17542" y="83194"/>
                  <a:pt x="17280" y="76291"/>
                </a:cubicBezTo>
                <a:lnTo>
                  <a:pt x="17280" y="74131"/>
                </a:lnTo>
                <a:cubicBezTo>
                  <a:pt x="17818" y="42631"/>
                  <a:pt x="43407" y="17321"/>
                  <a:pt x="74911" y="17130"/>
                </a:cubicBezTo>
                <a:lnTo>
                  <a:pt x="74911" y="17130"/>
                </a:lnTo>
                <a:cubicBezTo>
                  <a:pt x="106416" y="17321"/>
                  <a:pt x="132005" y="42631"/>
                  <a:pt x="132542" y="74131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73" name="Forma Livre: Forma 72">
            <a:extLst>
              <a:ext uri="{FF2B5EF4-FFF2-40B4-BE49-F238E27FC236}">
                <a16:creationId xmlns:a16="http://schemas.microsoft.com/office/drawing/2014/main" id="{A62604D0-B709-8947-9244-8FEC83C9C67D}"/>
              </a:ext>
            </a:extLst>
          </p:cNvPr>
          <p:cNvSpPr/>
          <p:nvPr/>
        </p:nvSpPr>
        <p:spPr>
          <a:xfrm>
            <a:off x="8488980" y="3617808"/>
            <a:ext cx="12000" cy="33000"/>
          </a:xfrm>
          <a:custGeom>
            <a:avLst/>
            <a:gdLst>
              <a:gd name="connsiteX0" fmla="*/ 6000 w 12000"/>
              <a:gd name="connsiteY0" fmla="*/ 33001 h 33000"/>
              <a:gd name="connsiteX1" fmla="*/ 12000 w 12000"/>
              <a:gd name="connsiteY1" fmla="*/ 27000 h 33000"/>
              <a:gd name="connsiteX2" fmla="*/ 12000 w 12000"/>
              <a:gd name="connsiteY2" fmla="*/ 6000 h 33000"/>
              <a:gd name="connsiteX3" fmla="*/ 6000 w 12000"/>
              <a:gd name="connsiteY3" fmla="*/ 0 h 33000"/>
              <a:gd name="connsiteX4" fmla="*/ 0 w 12000"/>
              <a:gd name="connsiteY4" fmla="*/ 6000 h 33000"/>
              <a:gd name="connsiteX5" fmla="*/ 0 w 12000"/>
              <a:gd name="connsiteY5" fmla="*/ 27000 h 33000"/>
              <a:gd name="connsiteX6" fmla="*/ 6000 w 12000"/>
              <a:gd name="connsiteY6" fmla="*/ 33001 h 3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000" h="33000">
                <a:moveTo>
                  <a:pt x="6000" y="33001"/>
                </a:moveTo>
                <a:cubicBezTo>
                  <a:pt x="9314" y="33001"/>
                  <a:pt x="12000" y="30314"/>
                  <a:pt x="12000" y="27000"/>
                </a:cubicBezTo>
                <a:lnTo>
                  <a:pt x="12000" y="6000"/>
                </a:lnTo>
                <a:cubicBezTo>
                  <a:pt x="12000" y="2686"/>
                  <a:pt x="9314" y="0"/>
                  <a:pt x="6000" y="0"/>
                </a:cubicBezTo>
                <a:cubicBezTo>
                  <a:pt x="2686" y="0"/>
                  <a:pt x="0" y="2686"/>
                  <a:pt x="0" y="6000"/>
                </a:cubicBezTo>
                <a:lnTo>
                  <a:pt x="0" y="27000"/>
                </a:lnTo>
                <a:cubicBezTo>
                  <a:pt x="0" y="30314"/>
                  <a:pt x="2686" y="33001"/>
                  <a:pt x="6000" y="33001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74" name="Forma Livre: Forma 73">
            <a:extLst>
              <a:ext uri="{FF2B5EF4-FFF2-40B4-BE49-F238E27FC236}">
                <a16:creationId xmlns:a16="http://schemas.microsoft.com/office/drawing/2014/main" id="{C75CC5F2-711B-4E65-10C6-CBD554244502}"/>
              </a:ext>
            </a:extLst>
          </p:cNvPr>
          <p:cNvSpPr/>
          <p:nvPr/>
        </p:nvSpPr>
        <p:spPr>
          <a:xfrm>
            <a:off x="8407377" y="3652262"/>
            <a:ext cx="26616" cy="26661"/>
          </a:xfrm>
          <a:custGeom>
            <a:avLst/>
            <a:gdLst>
              <a:gd name="connsiteX0" fmla="*/ 16411 w 26616"/>
              <a:gd name="connsiteY0" fmla="*/ 24917 h 26661"/>
              <a:gd name="connsiteX1" fmla="*/ 24871 w 26616"/>
              <a:gd name="connsiteY1" fmla="*/ 24917 h 26661"/>
              <a:gd name="connsiteX2" fmla="*/ 24871 w 26616"/>
              <a:gd name="connsiteY2" fmla="*/ 16457 h 26661"/>
              <a:gd name="connsiteX3" fmla="*/ 10021 w 26616"/>
              <a:gd name="connsiteY3" fmla="*/ 1547 h 26661"/>
              <a:gd name="connsiteX4" fmla="*/ 1547 w 26616"/>
              <a:gd name="connsiteY4" fmla="*/ 1979 h 26661"/>
              <a:gd name="connsiteX5" fmla="*/ 1561 w 26616"/>
              <a:gd name="connsiteY5" fmla="*/ 10037 h 26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616" h="26661">
                <a:moveTo>
                  <a:pt x="16411" y="24917"/>
                </a:moveTo>
                <a:cubicBezTo>
                  <a:pt x="18752" y="27243"/>
                  <a:pt x="22531" y="27243"/>
                  <a:pt x="24871" y="24917"/>
                </a:cubicBezTo>
                <a:cubicBezTo>
                  <a:pt x="27198" y="22577"/>
                  <a:pt x="27198" y="18797"/>
                  <a:pt x="24871" y="16457"/>
                </a:cubicBezTo>
                <a:lnTo>
                  <a:pt x="10021" y="1547"/>
                </a:lnTo>
                <a:cubicBezTo>
                  <a:pt x="7562" y="-674"/>
                  <a:pt x="3768" y="-480"/>
                  <a:pt x="1547" y="1979"/>
                </a:cubicBezTo>
                <a:cubicBezTo>
                  <a:pt x="-521" y="4269"/>
                  <a:pt x="-515" y="7754"/>
                  <a:pt x="1561" y="10037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75" name="Forma Livre: Forma 74">
            <a:extLst>
              <a:ext uri="{FF2B5EF4-FFF2-40B4-BE49-F238E27FC236}">
                <a16:creationId xmlns:a16="http://schemas.microsoft.com/office/drawing/2014/main" id="{6BBC9185-A5C2-37A9-B31A-9E0599863397}"/>
              </a:ext>
            </a:extLst>
          </p:cNvPr>
          <p:cNvSpPr/>
          <p:nvPr/>
        </p:nvSpPr>
        <p:spPr>
          <a:xfrm>
            <a:off x="8555906" y="3653818"/>
            <a:ext cx="26332" cy="26276"/>
          </a:xfrm>
          <a:custGeom>
            <a:avLst/>
            <a:gdLst>
              <a:gd name="connsiteX0" fmla="*/ 6125 w 26332"/>
              <a:gd name="connsiteY0" fmla="*/ 26270 h 26276"/>
              <a:gd name="connsiteX1" fmla="*/ 10385 w 26332"/>
              <a:gd name="connsiteY1" fmla="*/ 24500 h 26276"/>
              <a:gd name="connsiteX2" fmla="*/ 25205 w 26332"/>
              <a:gd name="connsiteY2" fmla="*/ 9500 h 26276"/>
              <a:gd name="connsiteX3" fmla="*/ 23832 w 26332"/>
              <a:gd name="connsiteY3" fmla="*/ 1127 h 26276"/>
              <a:gd name="connsiteX4" fmla="*/ 16745 w 26332"/>
              <a:gd name="connsiteY4" fmla="*/ 1190 h 26276"/>
              <a:gd name="connsiteX5" fmla="*/ 1745 w 26332"/>
              <a:gd name="connsiteY5" fmla="*/ 16190 h 26276"/>
              <a:gd name="connsiteX6" fmla="*/ 1745 w 26332"/>
              <a:gd name="connsiteY6" fmla="*/ 24650 h 26276"/>
              <a:gd name="connsiteX7" fmla="*/ 6125 w 26332"/>
              <a:gd name="connsiteY7" fmla="*/ 26270 h 26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32" h="26276">
                <a:moveTo>
                  <a:pt x="6125" y="26270"/>
                </a:moveTo>
                <a:cubicBezTo>
                  <a:pt x="7724" y="26272"/>
                  <a:pt x="9257" y="25634"/>
                  <a:pt x="10385" y="24500"/>
                </a:cubicBezTo>
                <a:lnTo>
                  <a:pt x="25205" y="9500"/>
                </a:lnTo>
                <a:cubicBezTo>
                  <a:pt x="27138" y="6808"/>
                  <a:pt x="26523" y="3060"/>
                  <a:pt x="23832" y="1127"/>
                </a:cubicBezTo>
                <a:cubicBezTo>
                  <a:pt x="21708" y="-399"/>
                  <a:pt x="18841" y="-373"/>
                  <a:pt x="16745" y="1190"/>
                </a:cubicBezTo>
                <a:lnTo>
                  <a:pt x="1745" y="16190"/>
                </a:lnTo>
                <a:cubicBezTo>
                  <a:pt x="-582" y="18531"/>
                  <a:pt x="-582" y="22310"/>
                  <a:pt x="1745" y="24650"/>
                </a:cubicBezTo>
                <a:cubicBezTo>
                  <a:pt x="2926" y="25760"/>
                  <a:pt x="4506" y="26344"/>
                  <a:pt x="6125" y="2627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76" name="Forma Livre: Forma 75">
            <a:extLst>
              <a:ext uri="{FF2B5EF4-FFF2-40B4-BE49-F238E27FC236}">
                <a16:creationId xmlns:a16="http://schemas.microsoft.com/office/drawing/2014/main" id="{D870F88F-3DE4-5B59-6185-2483295FA5B1}"/>
              </a:ext>
            </a:extLst>
          </p:cNvPr>
          <p:cNvSpPr/>
          <p:nvPr/>
        </p:nvSpPr>
        <p:spPr>
          <a:xfrm>
            <a:off x="8374798" y="3730310"/>
            <a:ext cx="33000" cy="12000"/>
          </a:xfrm>
          <a:custGeom>
            <a:avLst/>
            <a:gdLst>
              <a:gd name="connsiteX0" fmla="*/ 27000 w 33000"/>
              <a:gd name="connsiteY0" fmla="*/ 0 h 12000"/>
              <a:gd name="connsiteX1" fmla="*/ 6000 w 33000"/>
              <a:gd name="connsiteY1" fmla="*/ 0 h 12000"/>
              <a:gd name="connsiteX2" fmla="*/ 0 w 33000"/>
              <a:gd name="connsiteY2" fmla="*/ 6000 h 12000"/>
              <a:gd name="connsiteX3" fmla="*/ 6000 w 33000"/>
              <a:gd name="connsiteY3" fmla="*/ 12000 h 12000"/>
              <a:gd name="connsiteX4" fmla="*/ 27000 w 33000"/>
              <a:gd name="connsiteY4" fmla="*/ 12000 h 12000"/>
              <a:gd name="connsiteX5" fmla="*/ 33001 w 33000"/>
              <a:gd name="connsiteY5" fmla="*/ 6000 h 12000"/>
              <a:gd name="connsiteX6" fmla="*/ 27000 w 33000"/>
              <a:gd name="connsiteY6" fmla="*/ 0 h 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000" h="12000">
                <a:moveTo>
                  <a:pt x="27000" y="0"/>
                </a:moveTo>
                <a:lnTo>
                  <a:pt x="6000" y="0"/>
                </a:lnTo>
                <a:cubicBezTo>
                  <a:pt x="2686" y="0"/>
                  <a:pt x="0" y="2686"/>
                  <a:pt x="0" y="6000"/>
                </a:cubicBezTo>
                <a:cubicBezTo>
                  <a:pt x="0" y="9314"/>
                  <a:pt x="2686" y="12000"/>
                  <a:pt x="6000" y="12000"/>
                </a:cubicBezTo>
                <a:lnTo>
                  <a:pt x="27000" y="12000"/>
                </a:lnTo>
                <a:cubicBezTo>
                  <a:pt x="30314" y="12000"/>
                  <a:pt x="33001" y="9314"/>
                  <a:pt x="33001" y="6000"/>
                </a:cubicBezTo>
                <a:cubicBezTo>
                  <a:pt x="33001" y="2686"/>
                  <a:pt x="30314" y="0"/>
                  <a:pt x="27000" y="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77" name="Forma Livre: Forma 76">
            <a:extLst>
              <a:ext uri="{FF2B5EF4-FFF2-40B4-BE49-F238E27FC236}">
                <a16:creationId xmlns:a16="http://schemas.microsoft.com/office/drawing/2014/main" id="{76353AE6-CD24-A420-C88D-165F9A242594}"/>
              </a:ext>
            </a:extLst>
          </p:cNvPr>
          <p:cNvSpPr/>
          <p:nvPr/>
        </p:nvSpPr>
        <p:spPr>
          <a:xfrm>
            <a:off x="8406841" y="3793788"/>
            <a:ext cx="26850" cy="27000"/>
          </a:xfrm>
          <a:custGeom>
            <a:avLst/>
            <a:gdLst>
              <a:gd name="connsiteX0" fmla="*/ 16948 w 26850"/>
              <a:gd name="connsiteY0" fmla="*/ 1443 h 27000"/>
              <a:gd name="connsiteX1" fmla="*/ 2098 w 26850"/>
              <a:gd name="connsiteY1" fmla="*/ 16443 h 27000"/>
              <a:gd name="connsiteX2" fmla="*/ 1443 w 26850"/>
              <a:gd name="connsiteY2" fmla="*/ 24903 h 27000"/>
              <a:gd name="connsiteX3" fmla="*/ 9903 w 26850"/>
              <a:gd name="connsiteY3" fmla="*/ 25558 h 27000"/>
              <a:gd name="connsiteX4" fmla="*/ 10558 w 26850"/>
              <a:gd name="connsiteY4" fmla="*/ 24903 h 27000"/>
              <a:gd name="connsiteX5" fmla="*/ 25408 w 26850"/>
              <a:gd name="connsiteY5" fmla="*/ 9903 h 27000"/>
              <a:gd name="connsiteX6" fmla="*/ 24753 w 26850"/>
              <a:gd name="connsiteY6" fmla="*/ 1443 h 27000"/>
              <a:gd name="connsiteX7" fmla="*/ 16948 w 26850"/>
              <a:gd name="connsiteY7" fmla="*/ 1443 h 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850" h="27000">
                <a:moveTo>
                  <a:pt x="16948" y="1443"/>
                </a:moveTo>
                <a:lnTo>
                  <a:pt x="2098" y="16443"/>
                </a:lnTo>
                <a:cubicBezTo>
                  <a:pt x="-420" y="18599"/>
                  <a:pt x="-713" y="22386"/>
                  <a:pt x="1443" y="24903"/>
                </a:cubicBezTo>
                <a:cubicBezTo>
                  <a:pt x="3598" y="27420"/>
                  <a:pt x="7386" y="27713"/>
                  <a:pt x="9903" y="25558"/>
                </a:cubicBezTo>
                <a:cubicBezTo>
                  <a:pt x="10138" y="25357"/>
                  <a:pt x="10357" y="25138"/>
                  <a:pt x="10558" y="24903"/>
                </a:cubicBezTo>
                <a:lnTo>
                  <a:pt x="25408" y="9903"/>
                </a:lnTo>
                <a:cubicBezTo>
                  <a:pt x="27563" y="7386"/>
                  <a:pt x="27270" y="3598"/>
                  <a:pt x="24753" y="1443"/>
                </a:cubicBezTo>
                <a:cubicBezTo>
                  <a:pt x="22507" y="-481"/>
                  <a:pt x="19194" y="-481"/>
                  <a:pt x="16948" y="1443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78" name="Forma Livre: Forma 77">
            <a:extLst>
              <a:ext uri="{FF2B5EF4-FFF2-40B4-BE49-F238E27FC236}">
                <a16:creationId xmlns:a16="http://schemas.microsoft.com/office/drawing/2014/main" id="{03294A82-79C9-3DCF-82B9-4FB5D1EB55F1}"/>
              </a:ext>
            </a:extLst>
          </p:cNvPr>
          <p:cNvSpPr/>
          <p:nvPr/>
        </p:nvSpPr>
        <p:spPr>
          <a:xfrm>
            <a:off x="8555838" y="3792112"/>
            <a:ext cx="27574" cy="27599"/>
          </a:xfrm>
          <a:custGeom>
            <a:avLst/>
            <a:gdLst>
              <a:gd name="connsiteX0" fmla="*/ 10454 w 27574"/>
              <a:gd name="connsiteY0" fmla="*/ 1979 h 27599"/>
              <a:gd name="connsiteX1" fmla="*/ 1979 w 27574"/>
              <a:gd name="connsiteY1" fmla="*/ 1547 h 27599"/>
              <a:gd name="connsiteX2" fmla="*/ 1547 w 27574"/>
              <a:gd name="connsiteY2" fmla="*/ 10021 h 27599"/>
              <a:gd name="connsiteX3" fmla="*/ 1963 w 27574"/>
              <a:gd name="connsiteY3" fmla="*/ 10439 h 27599"/>
              <a:gd name="connsiteX4" fmla="*/ 16964 w 27574"/>
              <a:gd name="connsiteY4" fmla="*/ 25439 h 27599"/>
              <a:gd name="connsiteX5" fmla="*/ 25414 w 27574"/>
              <a:gd name="connsiteY5" fmla="*/ 26209 h 27599"/>
              <a:gd name="connsiteX6" fmla="*/ 26184 w 27574"/>
              <a:gd name="connsiteY6" fmla="*/ 17759 h 27599"/>
              <a:gd name="connsiteX7" fmla="*/ 25214 w 27574"/>
              <a:gd name="connsiteY7" fmla="*/ 16829 h 27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574" h="27599">
                <a:moveTo>
                  <a:pt x="10454" y="1979"/>
                </a:moveTo>
                <a:cubicBezTo>
                  <a:pt x="8233" y="-480"/>
                  <a:pt x="4439" y="-674"/>
                  <a:pt x="1979" y="1547"/>
                </a:cubicBezTo>
                <a:cubicBezTo>
                  <a:pt x="-480" y="3767"/>
                  <a:pt x="-674" y="7562"/>
                  <a:pt x="1547" y="10021"/>
                </a:cubicBezTo>
                <a:cubicBezTo>
                  <a:pt x="1679" y="10167"/>
                  <a:pt x="1818" y="10307"/>
                  <a:pt x="1963" y="10439"/>
                </a:cubicBezTo>
                <a:lnTo>
                  <a:pt x="16964" y="25439"/>
                </a:lnTo>
                <a:cubicBezTo>
                  <a:pt x="19085" y="27986"/>
                  <a:pt x="22868" y="28330"/>
                  <a:pt x="25414" y="26209"/>
                </a:cubicBezTo>
                <a:cubicBezTo>
                  <a:pt x="27960" y="24089"/>
                  <a:pt x="28305" y="20305"/>
                  <a:pt x="26184" y="17759"/>
                </a:cubicBezTo>
                <a:cubicBezTo>
                  <a:pt x="25896" y="17414"/>
                  <a:pt x="25571" y="17102"/>
                  <a:pt x="25214" y="16829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79" name="Forma Livre: Forma 78">
            <a:extLst>
              <a:ext uri="{FF2B5EF4-FFF2-40B4-BE49-F238E27FC236}">
                <a16:creationId xmlns:a16="http://schemas.microsoft.com/office/drawing/2014/main" id="{FBF8780D-1EA1-93DC-83CF-AC3F559BEF80}"/>
              </a:ext>
            </a:extLst>
          </p:cNvPr>
          <p:cNvSpPr/>
          <p:nvPr/>
        </p:nvSpPr>
        <p:spPr>
          <a:xfrm>
            <a:off x="8581051" y="3730100"/>
            <a:ext cx="33000" cy="12000"/>
          </a:xfrm>
          <a:custGeom>
            <a:avLst/>
            <a:gdLst>
              <a:gd name="connsiteX0" fmla="*/ 27000 w 33000"/>
              <a:gd name="connsiteY0" fmla="*/ 0 h 12000"/>
              <a:gd name="connsiteX1" fmla="*/ 6000 w 33000"/>
              <a:gd name="connsiteY1" fmla="*/ 0 h 12000"/>
              <a:gd name="connsiteX2" fmla="*/ 0 w 33000"/>
              <a:gd name="connsiteY2" fmla="*/ 6000 h 12000"/>
              <a:gd name="connsiteX3" fmla="*/ 6000 w 33000"/>
              <a:gd name="connsiteY3" fmla="*/ 12000 h 12000"/>
              <a:gd name="connsiteX4" fmla="*/ 27000 w 33000"/>
              <a:gd name="connsiteY4" fmla="*/ 12000 h 12000"/>
              <a:gd name="connsiteX5" fmla="*/ 33001 w 33000"/>
              <a:gd name="connsiteY5" fmla="*/ 6000 h 12000"/>
              <a:gd name="connsiteX6" fmla="*/ 27000 w 33000"/>
              <a:gd name="connsiteY6" fmla="*/ 0 h 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000" h="12000">
                <a:moveTo>
                  <a:pt x="27000" y="0"/>
                </a:moveTo>
                <a:lnTo>
                  <a:pt x="6000" y="0"/>
                </a:lnTo>
                <a:cubicBezTo>
                  <a:pt x="2686" y="0"/>
                  <a:pt x="0" y="2686"/>
                  <a:pt x="0" y="6000"/>
                </a:cubicBezTo>
                <a:cubicBezTo>
                  <a:pt x="0" y="9314"/>
                  <a:pt x="2686" y="12000"/>
                  <a:pt x="6000" y="12000"/>
                </a:cubicBezTo>
                <a:lnTo>
                  <a:pt x="27000" y="12000"/>
                </a:lnTo>
                <a:cubicBezTo>
                  <a:pt x="30314" y="12000"/>
                  <a:pt x="33001" y="9314"/>
                  <a:pt x="33001" y="6000"/>
                </a:cubicBezTo>
                <a:cubicBezTo>
                  <a:pt x="33001" y="2686"/>
                  <a:pt x="30314" y="0"/>
                  <a:pt x="27000" y="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80" name="Forma Livre: Forma 79">
            <a:extLst>
              <a:ext uri="{FF2B5EF4-FFF2-40B4-BE49-F238E27FC236}">
                <a16:creationId xmlns:a16="http://schemas.microsoft.com/office/drawing/2014/main" id="{56EBC6FF-E043-26BB-4DBE-A1A48CE26F56}"/>
              </a:ext>
            </a:extLst>
          </p:cNvPr>
          <p:cNvSpPr/>
          <p:nvPr/>
        </p:nvSpPr>
        <p:spPr>
          <a:xfrm>
            <a:off x="8470668" y="4252413"/>
            <a:ext cx="67952" cy="17310"/>
          </a:xfrm>
          <a:custGeom>
            <a:avLst/>
            <a:gdLst>
              <a:gd name="connsiteX0" fmla="*/ 59792 w 67952"/>
              <a:gd name="connsiteY0" fmla="*/ 0 h 17310"/>
              <a:gd name="connsiteX1" fmla="*/ 8161 w 67952"/>
              <a:gd name="connsiteY1" fmla="*/ 0 h 17310"/>
              <a:gd name="connsiteX2" fmla="*/ 15 w 67952"/>
              <a:gd name="connsiteY2" fmla="*/ 9165 h 17310"/>
              <a:gd name="connsiteX3" fmla="*/ 8161 w 67952"/>
              <a:gd name="connsiteY3" fmla="*/ 17310 h 17310"/>
              <a:gd name="connsiteX4" fmla="*/ 59792 w 67952"/>
              <a:gd name="connsiteY4" fmla="*/ 17310 h 17310"/>
              <a:gd name="connsiteX5" fmla="*/ 67937 w 67952"/>
              <a:gd name="connsiteY5" fmla="*/ 8145 h 17310"/>
              <a:gd name="connsiteX6" fmla="*/ 59792 w 67952"/>
              <a:gd name="connsiteY6" fmla="*/ 0 h 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952" h="17310">
                <a:moveTo>
                  <a:pt x="59792" y="0"/>
                </a:moveTo>
                <a:lnTo>
                  <a:pt x="8161" y="0"/>
                </a:lnTo>
                <a:cubicBezTo>
                  <a:pt x="3381" y="282"/>
                  <a:pt x="-266" y="4385"/>
                  <a:pt x="15" y="9165"/>
                </a:cubicBezTo>
                <a:cubicBezTo>
                  <a:pt x="274" y="13552"/>
                  <a:pt x="3774" y="17052"/>
                  <a:pt x="8161" y="17310"/>
                </a:cubicBezTo>
                <a:lnTo>
                  <a:pt x="59792" y="17310"/>
                </a:lnTo>
                <a:cubicBezTo>
                  <a:pt x="64572" y="17029"/>
                  <a:pt x="68218" y="12925"/>
                  <a:pt x="67937" y="8145"/>
                </a:cubicBezTo>
                <a:cubicBezTo>
                  <a:pt x="67678" y="3758"/>
                  <a:pt x="64179" y="258"/>
                  <a:pt x="59792" y="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81" name="Forma Livre: Forma 80">
            <a:extLst>
              <a:ext uri="{FF2B5EF4-FFF2-40B4-BE49-F238E27FC236}">
                <a16:creationId xmlns:a16="http://schemas.microsoft.com/office/drawing/2014/main" id="{C5E3541D-C166-8B68-D9CC-71829F89E850}"/>
              </a:ext>
            </a:extLst>
          </p:cNvPr>
          <p:cNvSpPr/>
          <p:nvPr/>
        </p:nvSpPr>
        <p:spPr>
          <a:xfrm>
            <a:off x="8485909" y="4281724"/>
            <a:ext cx="37470" cy="17310"/>
          </a:xfrm>
          <a:custGeom>
            <a:avLst/>
            <a:gdLst>
              <a:gd name="connsiteX0" fmla="*/ 18750 w 37470"/>
              <a:gd name="connsiteY0" fmla="*/ 17310 h 17310"/>
              <a:gd name="connsiteX1" fmla="*/ 37471 w 37470"/>
              <a:gd name="connsiteY1" fmla="*/ 0 h 17310"/>
              <a:gd name="connsiteX2" fmla="*/ 0 w 37470"/>
              <a:gd name="connsiteY2" fmla="*/ 0 h 17310"/>
              <a:gd name="connsiteX3" fmla="*/ 18750 w 37470"/>
              <a:gd name="connsiteY3" fmla="*/ 17310 h 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70" h="17310">
                <a:moveTo>
                  <a:pt x="18750" y="17310"/>
                </a:moveTo>
                <a:cubicBezTo>
                  <a:pt x="28546" y="17295"/>
                  <a:pt x="36689" y="9764"/>
                  <a:pt x="37471" y="0"/>
                </a:cubicBezTo>
                <a:lnTo>
                  <a:pt x="0" y="0"/>
                </a:lnTo>
                <a:cubicBezTo>
                  <a:pt x="796" y="9769"/>
                  <a:pt x="8949" y="17296"/>
                  <a:pt x="18750" y="1731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82" name="Forma Livre: Forma 81">
            <a:extLst>
              <a:ext uri="{FF2B5EF4-FFF2-40B4-BE49-F238E27FC236}">
                <a16:creationId xmlns:a16="http://schemas.microsoft.com/office/drawing/2014/main" id="{C79D024F-F8C9-AF46-7F8F-0C68C2701400}"/>
              </a:ext>
            </a:extLst>
          </p:cNvPr>
          <p:cNvSpPr/>
          <p:nvPr/>
        </p:nvSpPr>
        <p:spPr>
          <a:xfrm>
            <a:off x="8429568" y="4084800"/>
            <a:ext cx="150002" cy="155612"/>
          </a:xfrm>
          <a:custGeom>
            <a:avLst/>
            <a:gdLst>
              <a:gd name="connsiteX0" fmla="*/ 150003 w 150002"/>
              <a:gd name="connsiteY0" fmla="*/ 76651 h 155612"/>
              <a:gd name="connsiteX1" fmla="*/ 150003 w 150002"/>
              <a:gd name="connsiteY1" fmla="*/ 74071 h 155612"/>
              <a:gd name="connsiteX2" fmla="*/ 75001 w 150002"/>
              <a:gd name="connsiteY2" fmla="*/ 0 h 155612"/>
              <a:gd name="connsiteX3" fmla="*/ 75001 w 150002"/>
              <a:gd name="connsiteY3" fmla="*/ 0 h 155612"/>
              <a:gd name="connsiteX4" fmla="*/ 0 w 150002"/>
              <a:gd name="connsiteY4" fmla="*/ 74071 h 155612"/>
              <a:gd name="connsiteX5" fmla="*/ 0 w 150002"/>
              <a:gd name="connsiteY5" fmla="*/ 76651 h 155612"/>
              <a:gd name="connsiteX6" fmla="*/ 5220 w 150002"/>
              <a:gd name="connsiteY6" fmla="*/ 102602 h 155612"/>
              <a:gd name="connsiteX7" fmla="*/ 18240 w 150002"/>
              <a:gd name="connsiteY7" fmla="*/ 123932 h 155612"/>
              <a:gd name="connsiteX8" fmla="*/ 35791 w 150002"/>
              <a:gd name="connsiteY8" fmla="*/ 152433 h 155612"/>
              <a:gd name="connsiteX9" fmla="*/ 40951 w 150002"/>
              <a:gd name="connsiteY9" fmla="*/ 155613 h 155612"/>
              <a:gd name="connsiteX10" fmla="*/ 109052 w 150002"/>
              <a:gd name="connsiteY10" fmla="*/ 155613 h 155612"/>
              <a:gd name="connsiteX11" fmla="*/ 114212 w 150002"/>
              <a:gd name="connsiteY11" fmla="*/ 152433 h 155612"/>
              <a:gd name="connsiteX12" fmla="*/ 131762 w 150002"/>
              <a:gd name="connsiteY12" fmla="*/ 123932 h 155612"/>
              <a:gd name="connsiteX13" fmla="*/ 144783 w 150002"/>
              <a:gd name="connsiteY13" fmla="*/ 102602 h 155612"/>
              <a:gd name="connsiteX14" fmla="*/ 150003 w 150002"/>
              <a:gd name="connsiteY14" fmla="*/ 76651 h 155612"/>
              <a:gd name="connsiteX15" fmla="*/ 132722 w 150002"/>
              <a:gd name="connsiteY15" fmla="*/ 76381 h 155612"/>
              <a:gd name="connsiteX16" fmla="*/ 128732 w 150002"/>
              <a:gd name="connsiteY16" fmla="*/ 96542 h 155612"/>
              <a:gd name="connsiteX17" fmla="*/ 119012 w 150002"/>
              <a:gd name="connsiteY17" fmla="*/ 112382 h 155612"/>
              <a:gd name="connsiteX18" fmla="*/ 102002 w 150002"/>
              <a:gd name="connsiteY18" fmla="*/ 138242 h 155612"/>
              <a:gd name="connsiteX19" fmla="*/ 48001 w 150002"/>
              <a:gd name="connsiteY19" fmla="*/ 138242 h 155612"/>
              <a:gd name="connsiteX20" fmla="*/ 31141 w 150002"/>
              <a:gd name="connsiteY20" fmla="*/ 112292 h 155612"/>
              <a:gd name="connsiteX21" fmla="*/ 21420 w 150002"/>
              <a:gd name="connsiteY21" fmla="*/ 96452 h 155612"/>
              <a:gd name="connsiteX22" fmla="*/ 17280 w 150002"/>
              <a:gd name="connsiteY22" fmla="*/ 76291 h 155612"/>
              <a:gd name="connsiteX23" fmla="*/ 17280 w 150002"/>
              <a:gd name="connsiteY23" fmla="*/ 74131 h 155612"/>
              <a:gd name="connsiteX24" fmla="*/ 74911 w 150002"/>
              <a:gd name="connsiteY24" fmla="*/ 17130 h 155612"/>
              <a:gd name="connsiteX25" fmla="*/ 74911 w 150002"/>
              <a:gd name="connsiteY25" fmla="*/ 17130 h 155612"/>
              <a:gd name="connsiteX26" fmla="*/ 132542 w 150002"/>
              <a:gd name="connsiteY26" fmla="*/ 74131 h 15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50002" h="155612">
                <a:moveTo>
                  <a:pt x="150003" y="76651"/>
                </a:moveTo>
                <a:lnTo>
                  <a:pt x="150003" y="74071"/>
                </a:lnTo>
                <a:cubicBezTo>
                  <a:pt x="149238" y="33122"/>
                  <a:pt x="115957" y="253"/>
                  <a:pt x="75001" y="0"/>
                </a:cubicBezTo>
                <a:lnTo>
                  <a:pt x="75001" y="0"/>
                </a:lnTo>
                <a:cubicBezTo>
                  <a:pt x="34045" y="253"/>
                  <a:pt x="764" y="33122"/>
                  <a:pt x="0" y="74071"/>
                </a:cubicBezTo>
                <a:lnTo>
                  <a:pt x="0" y="76651"/>
                </a:lnTo>
                <a:cubicBezTo>
                  <a:pt x="274" y="85533"/>
                  <a:pt x="2039" y="94305"/>
                  <a:pt x="5220" y="102602"/>
                </a:cubicBezTo>
                <a:cubicBezTo>
                  <a:pt x="8256" y="110430"/>
                  <a:pt x="12666" y="117653"/>
                  <a:pt x="18240" y="123932"/>
                </a:cubicBezTo>
                <a:cubicBezTo>
                  <a:pt x="25110" y="131402"/>
                  <a:pt x="32611" y="145953"/>
                  <a:pt x="35791" y="152433"/>
                </a:cubicBezTo>
                <a:cubicBezTo>
                  <a:pt x="36763" y="154390"/>
                  <a:pt x="38765" y="155624"/>
                  <a:pt x="40951" y="155613"/>
                </a:cubicBezTo>
                <a:lnTo>
                  <a:pt x="109052" y="155613"/>
                </a:lnTo>
                <a:cubicBezTo>
                  <a:pt x="111238" y="155624"/>
                  <a:pt x="113239" y="154390"/>
                  <a:pt x="114212" y="152433"/>
                </a:cubicBezTo>
                <a:cubicBezTo>
                  <a:pt x="117392" y="145953"/>
                  <a:pt x="124892" y="131432"/>
                  <a:pt x="131762" y="123932"/>
                </a:cubicBezTo>
                <a:cubicBezTo>
                  <a:pt x="137337" y="117653"/>
                  <a:pt x="141746" y="110430"/>
                  <a:pt x="144783" y="102602"/>
                </a:cubicBezTo>
                <a:cubicBezTo>
                  <a:pt x="147964" y="94305"/>
                  <a:pt x="149728" y="85533"/>
                  <a:pt x="150003" y="76651"/>
                </a:cubicBezTo>
                <a:close/>
                <a:moveTo>
                  <a:pt x="132722" y="76381"/>
                </a:moveTo>
                <a:cubicBezTo>
                  <a:pt x="132509" y="83275"/>
                  <a:pt x="131161" y="90086"/>
                  <a:pt x="128732" y="96542"/>
                </a:cubicBezTo>
                <a:cubicBezTo>
                  <a:pt x="126454" y="102355"/>
                  <a:pt x="123163" y="107718"/>
                  <a:pt x="119012" y="112382"/>
                </a:cubicBezTo>
                <a:cubicBezTo>
                  <a:pt x="112353" y="120309"/>
                  <a:pt x="106644" y="128988"/>
                  <a:pt x="102002" y="138242"/>
                </a:cubicBezTo>
                <a:lnTo>
                  <a:pt x="48001" y="138242"/>
                </a:lnTo>
                <a:cubicBezTo>
                  <a:pt x="43412" y="128964"/>
                  <a:pt x="37753" y="120255"/>
                  <a:pt x="31141" y="112292"/>
                </a:cubicBezTo>
                <a:cubicBezTo>
                  <a:pt x="26989" y="107628"/>
                  <a:pt x="23698" y="102265"/>
                  <a:pt x="21420" y="96452"/>
                </a:cubicBezTo>
                <a:cubicBezTo>
                  <a:pt x="18941" y="90005"/>
                  <a:pt x="17542" y="83194"/>
                  <a:pt x="17280" y="76291"/>
                </a:cubicBezTo>
                <a:lnTo>
                  <a:pt x="17280" y="74131"/>
                </a:lnTo>
                <a:cubicBezTo>
                  <a:pt x="17818" y="42631"/>
                  <a:pt x="43407" y="17321"/>
                  <a:pt x="74911" y="17130"/>
                </a:cubicBezTo>
                <a:lnTo>
                  <a:pt x="74911" y="17130"/>
                </a:lnTo>
                <a:cubicBezTo>
                  <a:pt x="106416" y="17321"/>
                  <a:pt x="132005" y="42631"/>
                  <a:pt x="132542" y="74131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83" name="Forma Livre: Forma 82">
            <a:extLst>
              <a:ext uri="{FF2B5EF4-FFF2-40B4-BE49-F238E27FC236}">
                <a16:creationId xmlns:a16="http://schemas.microsoft.com/office/drawing/2014/main" id="{BBA4CE9D-801C-0046-4840-FB8ED39E9864}"/>
              </a:ext>
            </a:extLst>
          </p:cNvPr>
          <p:cNvSpPr/>
          <p:nvPr/>
        </p:nvSpPr>
        <p:spPr>
          <a:xfrm>
            <a:off x="8499229" y="4040040"/>
            <a:ext cx="12000" cy="33000"/>
          </a:xfrm>
          <a:custGeom>
            <a:avLst/>
            <a:gdLst>
              <a:gd name="connsiteX0" fmla="*/ 6000 w 12000"/>
              <a:gd name="connsiteY0" fmla="*/ 33001 h 33000"/>
              <a:gd name="connsiteX1" fmla="*/ 12000 w 12000"/>
              <a:gd name="connsiteY1" fmla="*/ 27000 h 33000"/>
              <a:gd name="connsiteX2" fmla="*/ 12000 w 12000"/>
              <a:gd name="connsiteY2" fmla="*/ 6000 h 33000"/>
              <a:gd name="connsiteX3" fmla="*/ 6000 w 12000"/>
              <a:gd name="connsiteY3" fmla="*/ 0 h 33000"/>
              <a:gd name="connsiteX4" fmla="*/ 0 w 12000"/>
              <a:gd name="connsiteY4" fmla="*/ 6000 h 33000"/>
              <a:gd name="connsiteX5" fmla="*/ 0 w 12000"/>
              <a:gd name="connsiteY5" fmla="*/ 27000 h 33000"/>
              <a:gd name="connsiteX6" fmla="*/ 6000 w 12000"/>
              <a:gd name="connsiteY6" fmla="*/ 33001 h 3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000" h="33000">
                <a:moveTo>
                  <a:pt x="6000" y="33001"/>
                </a:moveTo>
                <a:cubicBezTo>
                  <a:pt x="9314" y="33001"/>
                  <a:pt x="12000" y="30314"/>
                  <a:pt x="12000" y="27000"/>
                </a:cubicBezTo>
                <a:lnTo>
                  <a:pt x="12000" y="6000"/>
                </a:lnTo>
                <a:cubicBezTo>
                  <a:pt x="12000" y="2686"/>
                  <a:pt x="9314" y="0"/>
                  <a:pt x="6000" y="0"/>
                </a:cubicBezTo>
                <a:cubicBezTo>
                  <a:pt x="2686" y="0"/>
                  <a:pt x="0" y="2686"/>
                  <a:pt x="0" y="6000"/>
                </a:cubicBezTo>
                <a:lnTo>
                  <a:pt x="0" y="27000"/>
                </a:lnTo>
                <a:cubicBezTo>
                  <a:pt x="0" y="30314"/>
                  <a:pt x="2686" y="33001"/>
                  <a:pt x="6000" y="33001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84" name="Forma Livre: Forma 83">
            <a:extLst>
              <a:ext uri="{FF2B5EF4-FFF2-40B4-BE49-F238E27FC236}">
                <a16:creationId xmlns:a16="http://schemas.microsoft.com/office/drawing/2014/main" id="{874B66A9-1DBA-ABF4-29A2-D7AD17D5B070}"/>
              </a:ext>
            </a:extLst>
          </p:cNvPr>
          <p:cNvSpPr/>
          <p:nvPr/>
        </p:nvSpPr>
        <p:spPr>
          <a:xfrm>
            <a:off x="8417626" y="4074494"/>
            <a:ext cx="26616" cy="26661"/>
          </a:xfrm>
          <a:custGeom>
            <a:avLst/>
            <a:gdLst>
              <a:gd name="connsiteX0" fmla="*/ 16411 w 26616"/>
              <a:gd name="connsiteY0" fmla="*/ 24917 h 26661"/>
              <a:gd name="connsiteX1" fmla="*/ 24871 w 26616"/>
              <a:gd name="connsiteY1" fmla="*/ 24917 h 26661"/>
              <a:gd name="connsiteX2" fmla="*/ 24871 w 26616"/>
              <a:gd name="connsiteY2" fmla="*/ 16457 h 26661"/>
              <a:gd name="connsiteX3" fmla="*/ 10021 w 26616"/>
              <a:gd name="connsiteY3" fmla="*/ 1547 h 26661"/>
              <a:gd name="connsiteX4" fmla="*/ 1547 w 26616"/>
              <a:gd name="connsiteY4" fmla="*/ 1979 h 26661"/>
              <a:gd name="connsiteX5" fmla="*/ 1561 w 26616"/>
              <a:gd name="connsiteY5" fmla="*/ 10037 h 26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616" h="26661">
                <a:moveTo>
                  <a:pt x="16411" y="24917"/>
                </a:moveTo>
                <a:cubicBezTo>
                  <a:pt x="18752" y="27243"/>
                  <a:pt x="22531" y="27243"/>
                  <a:pt x="24871" y="24917"/>
                </a:cubicBezTo>
                <a:cubicBezTo>
                  <a:pt x="27198" y="22577"/>
                  <a:pt x="27198" y="18797"/>
                  <a:pt x="24871" y="16457"/>
                </a:cubicBezTo>
                <a:lnTo>
                  <a:pt x="10021" y="1547"/>
                </a:lnTo>
                <a:cubicBezTo>
                  <a:pt x="7562" y="-674"/>
                  <a:pt x="3768" y="-480"/>
                  <a:pt x="1547" y="1979"/>
                </a:cubicBezTo>
                <a:cubicBezTo>
                  <a:pt x="-521" y="4269"/>
                  <a:pt x="-515" y="7754"/>
                  <a:pt x="1561" y="10037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85" name="Forma Livre: Forma 84">
            <a:extLst>
              <a:ext uri="{FF2B5EF4-FFF2-40B4-BE49-F238E27FC236}">
                <a16:creationId xmlns:a16="http://schemas.microsoft.com/office/drawing/2014/main" id="{F2E5B7AD-E06E-503D-A415-D20CD00EC86D}"/>
              </a:ext>
            </a:extLst>
          </p:cNvPr>
          <p:cNvSpPr/>
          <p:nvPr/>
        </p:nvSpPr>
        <p:spPr>
          <a:xfrm>
            <a:off x="8566155" y="4076050"/>
            <a:ext cx="26332" cy="26276"/>
          </a:xfrm>
          <a:custGeom>
            <a:avLst/>
            <a:gdLst>
              <a:gd name="connsiteX0" fmla="*/ 6125 w 26332"/>
              <a:gd name="connsiteY0" fmla="*/ 26270 h 26276"/>
              <a:gd name="connsiteX1" fmla="*/ 10385 w 26332"/>
              <a:gd name="connsiteY1" fmla="*/ 24500 h 26276"/>
              <a:gd name="connsiteX2" fmla="*/ 25205 w 26332"/>
              <a:gd name="connsiteY2" fmla="*/ 9500 h 26276"/>
              <a:gd name="connsiteX3" fmla="*/ 23832 w 26332"/>
              <a:gd name="connsiteY3" fmla="*/ 1127 h 26276"/>
              <a:gd name="connsiteX4" fmla="*/ 16745 w 26332"/>
              <a:gd name="connsiteY4" fmla="*/ 1190 h 26276"/>
              <a:gd name="connsiteX5" fmla="*/ 1745 w 26332"/>
              <a:gd name="connsiteY5" fmla="*/ 16190 h 26276"/>
              <a:gd name="connsiteX6" fmla="*/ 1745 w 26332"/>
              <a:gd name="connsiteY6" fmla="*/ 24650 h 26276"/>
              <a:gd name="connsiteX7" fmla="*/ 6125 w 26332"/>
              <a:gd name="connsiteY7" fmla="*/ 26270 h 26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32" h="26276">
                <a:moveTo>
                  <a:pt x="6125" y="26270"/>
                </a:moveTo>
                <a:cubicBezTo>
                  <a:pt x="7724" y="26272"/>
                  <a:pt x="9257" y="25634"/>
                  <a:pt x="10385" y="24500"/>
                </a:cubicBezTo>
                <a:lnTo>
                  <a:pt x="25205" y="9500"/>
                </a:lnTo>
                <a:cubicBezTo>
                  <a:pt x="27138" y="6808"/>
                  <a:pt x="26523" y="3060"/>
                  <a:pt x="23832" y="1127"/>
                </a:cubicBezTo>
                <a:cubicBezTo>
                  <a:pt x="21708" y="-399"/>
                  <a:pt x="18841" y="-373"/>
                  <a:pt x="16745" y="1190"/>
                </a:cubicBezTo>
                <a:lnTo>
                  <a:pt x="1745" y="16190"/>
                </a:lnTo>
                <a:cubicBezTo>
                  <a:pt x="-582" y="18531"/>
                  <a:pt x="-582" y="22310"/>
                  <a:pt x="1745" y="24650"/>
                </a:cubicBezTo>
                <a:cubicBezTo>
                  <a:pt x="2926" y="25760"/>
                  <a:pt x="4506" y="26344"/>
                  <a:pt x="6125" y="2627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86" name="Forma Livre: Forma 85">
            <a:extLst>
              <a:ext uri="{FF2B5EF4-FFF2-40B4-BE49-F238E27FC236}">
                <a16:creationId xmlns:a16="http://schemas.microsoft.com/office/drawing/2014/main" id="{3364C18A-3AC0-9C89-EEE4-3237E07F5612}"/>
              </a:ext>
            </a:extLst>
          </p:cNvPr>
          <p:cNvSpPr/>
          <p:nvPr/>
        </p:nvSpPr>
        <p:spPr>
          <a:xfrm>
            <a:off x="8385047" y="4152542"/>
            <a:ext cx="33000" cy="12000"/>
          </a:xfrm>
          <a:custGeom>
            <a:avLst/>
            <a:gdLst>
              <a:gd name="connsiteX0" fmla="*/ 27000 w 33000"/>
              <a:gd name="connsiteY0" fmla="*/ 0 h 12000"/>
              <a:gd name="connsiteX1" fmla="*/ 6000 w 33000"/>
              <a:gd name="connsiteY1" fmla="*/ 0 h 12000"/>
              <a:gd name="connsiteX2" fmla="*/ 0 w 33000"/>
              <a:gd name="connsiteY2" fmla="*/ 6000 h 12000"/>
              <a:gd name="connsiteX3" fmla="*/ 6000 w 33000"/>
              <a:gd name="connsiteY3" fmla="*/ 12000 h 12000"/>
              <a:gd name="connsiteX4" fmla="*/ 27000 w 33000"/>
              <a:gd name="connsiteY4" fmla="*/ 12000 h 12000"/>
              <a:gd name="connsiteX5" fmla="*/ 33001 w 33000"/>
              <a:gd name="connsiteY5" fmla="*/ 6000 h 12000"/>
              <a:gd name="connsiteX6" fmla="*/ 27000 w 33000"/>
              <a:gd name="connsiteY6" fmla="*/ 0 h 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000" h="12000">
                <a:moveTo>
                  <a:pt x="27000" y="0"/>
                </a:moveTo>
                <a:lnTo>
                  <a:pt x="6000" y="0"/>
                </a:lnTo>
                <a:cubicBezTo>
                  <a:pt x="2686" y="0"/>
                  <a:pt x="0" y="2686"/>
                  <a:pt x="0" y="6000"/>
                </a:cubicBezTo>
                <a:cubicBezTo>
                  <a:pt x="0" y="9314"/>
                  <a:pt x="2686" y="12000"/>
                  <a:pt x="6000" y="12000"/>
                </a:cubicBezTo>
                <a:lnTo>
                  <a:pt x="27000" y="12000"/>
                </a:lnTo>
                <a:cubicBezTo>
                  <a:pt x="30314" y="12000"/>
                  <a:pt x="33001" y="9314"/>
                  <a:pt x="33001" y="6000"/>
                </a:cubicBezTo>
                <a:cubicBezTo>
                  <a:pt x="33001" y="2686"/>
                  <a:pt x="30314" y="0"/>
                  <a:pt x="27000" y="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87" name="Forma Livre: Forma 86">
            <a:extLst>
              <a:ext uri="{FF2B5EF4-FFF2-40B4-BE49-F238E27FC236}">
                <a16:creationId xmlns:a16="http://schemas.microsoft.com/office/drawing/2014/main" id="{B346371D-1712-5BCB-0F2B-2280F9F79292}"/>
              </a:ext>
            </a:extLst>
          </p:cNvPr>
          <p:cNvSpPr/>
          <p:nvPr/>
        </p:nvSpPr>
        <p:spPr>
          <a:xfrm>
            <a:off x="8417090" y="4216020"/>
            <a:ext cx="26850" cy="27000"/>
          </a:xfrm>
          <a:custGeom>
            <a:avLst/>
            <a:gdLst>
              <a:gd name="connsiteX0" fmla="*/ 16948 w 26850"/>
              <a:gd name="connsiteY0" fmla="*/ 1443 h 27000"/>
              <a:gd name="connsiteX1" fmla="*/ 2098 w 26850"/>
              <a:gd name="connsiteY1" fmla="*/ 16443 h 27000"/>
              <a:gd name="connsiteX2" fmla="*/ 1443 w 26850"/>
              <a:gd name="connsiteY2" fmla="*/ 24903 h 27000"/>
              <a:gd name="connsiteX3" fmla="*/ 9903 w 26850"/>
              <a:gd name="connsiteY3" fmla="*/ 25558 h 27000"/>
              <a:gd name="connsiteX4" fmla="*/ 10558 w 26850"/>
              <a:gd name="connsiteY4" fmla="*/ 24903 h 27000"/>
              <a:gd name="connsiteX5" fmla="*/ 25408 w 26850"/>
              <a:gd name="connsiteY5" fmla="*/ 9903 h 27000"/>
              <a:gd name="connsiteX6" fmla="*/ 24753 w 26850"/>
              <a:gd name="connsiteY6" fmla="*/ 1443 h 27000"/>
              <a:gd name="connsiteX7" fmla="*/ 16948 w 26850"/>
              <a:gd name="connsiteY7" fmla="*/ 1443 h 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850" h="27000">
                <a:moveTo>
                  <a:pt x="16948" y="1443"/>
                </a:moveTo>
                <a:lnTo>
                  <a:pt x="2098" y="16443"/>
                </a:lnTo>
                <a:cubicBezTo>
                  <a:pt x="-420" y="18599"/>
                  <a:pt x="-713" y="22386"/>
                  <a:pt x="1443" y="24903"/>
                </a:cubicBezTo>
                <a:cubicBezTo>
                  <a:pt x="3598" y="27420"/>
                  <a:pt x="7386" y="27713"/>
                  <a:pt x="9903" y="25558"/>
                </a:cubicBezTo>
                <a:cubicBezTo>
                  <a:pt x="10138" y="25357"/>
                  <a:pt x="10357" y="25138"/>
                  <a:pt x="10558" y="24903"/>
                </a:cubicBezTo>
                <a:lnTo>
                  <a:pt x="25408" y="9903"/>
                </a:lnTo>
                <a:cubicBezTo>
                  <a:pt x="27563" y="7386"/>
                  <a:pt x="27270" y="3598"/>
                  <a:pt x="24753" y="1443"/>
                </a:cubicBezTo>
                <a:cubicBezTo>
                  <a:pt x="22507" y="-481"/>
                  <a:pt x="19194" y="-481"/>
                  <a:pt x="16948" y="1443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88" name="Forma Livre: Forma 87">
            <a:extLst>
              <a:ext uri="{FF2B5EF4-FFF2-40B4-BE49-F238E27FC236}">
                <a16:creationId xmlns:a16="http://schemas.microsoft.com/office/drawing/2014/main" id="{28D576A4-C2D4-0BCF-DB45-159B1B648B7E}"/>
              </a:ext>
            </a:extLst>
          </p:cNvPr>
          <p:cNvSpPr/>
          <p:nvPr/>
        </p:nvSpPr>
        <p:spPr>
          <a:xfrm>
            <a:off x="8566087" y="4214344"/>
            <a:ext cx="27574" cy="27599"/>
          </a:xfrm>
          <a:custGeom>
            <a:avLst/>
            <a:gdLst>
              <a:gd name="connsiteX0" fmla="*/ 10454 w 27574"/>
              <a:gd name="connsiteY0" fmla="*/ 1979 h 27599"/>
              <a:gd name="connsiteX1" fmla="*/ 1979 w 27574"/>
              <a:gd name="connsiteY1" fmla="*/ 1547 h 27599"/>
              <a:gd name="connsiteX2" fmla="*/ 1547 w 27574"/>
              <a:gd name="connsiteY2" fmla="*/ 10021 h 27599"/>
              <a:gd name="connsiteX3" fmla="*/ 1963 w 27574"/>
              <a:gd name="connsiteY3" fmla="*/ 10439 h 27599"/>
              <a:gd name="connsiteX4" fmla="*/ 16964 w 27574"/>
              <a:gd name="connsiteY4" fmla="*/ 25439 h 27599"/>
              <a:gd name="connsiteX5" fmla="*/ 25414 w 27574"/>
              <a:gd name="connsiteY5" fmla="*/ 26209 h 27599"/>
              <a:gd name="connsiteX6" fmla="*/ 26184 w 27574"/>
              <a:gd name="connsiteY6" fmla="*/ 17759 h 27599"/>
              <a:gd name="connsiteX7" fmla="*/ 25214 w 27574"/>
              <a:gd name="connsiteY7" fmla="*/ 16829 h 27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574" h="27599">
                <a:moveTo>
                  <a:pt x="10454" y="1979"/>
                </a:moveTo>
                <a:cubicBezTo>
                  <a:pt x="8233" y="-480"/>
                  <a:pt x="4439" y="-674"/>
                  <a:pt x="1979" y="1547"/>
                </a:cubicBezTo>
                <a:cubicBezTo>
                  <a:pt x="-480" y="3767"/>
                  <a:pt x="-674" y="7562"/>
                  <a:pt x="1547" y="10021"/>
                </a:cubicBezTo>
                <a:cubicBezTo>
                  <a:pt x="1679" y="10167"/>
                  <a:pt x="1818" y="10307"/>
                  <a:pt x="1963" y="10439"/>
                </a:cubicBezTo>
                <a:lnTo>
                  <a:pt x="16964" y="25439"/>
                </a:lnTo>
                <a:cubicBezTo>
                  <a:pt x="19085" y="27986"/>
                  <a:pt x="22868" y="28330"/>
                  <a:pt x="25414" y="26209"/>
                </a:cubicBezTo>
                <a:cubicBezTo>
                  <a:pt x="27960" y="24089"/>
                  <a:pt x="28305" y="20305"/>
                  <a:pt x="26184" y="17759"/>
                </a:cubicBezTo>
                <a:cubicBezTo>
                  <a:pt x="25896" y="17414"/>
                  <a:pt x="25571" y="17102"/>
                  <a:pt x="25214" y="16829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89" name="Forma Livre: Forma 88">
            <a:extLst>
              <a:ext uri="{FF2B5EF4-FFF2-40B4-BE49-F238E27FC236}">
                <a16:creationId xmlns:a16="http://schemas.microsoft.com/office/drawing/2014/main" id="{714F62EE-73D9-AAF0-B6CD-01C68A431253}"/>
              </a:ext>
            </a:extLst>
          </p:cNvPr>
          <p:cNvSpPr/>
          <p:nvPr/>
        </p:nvSpPr>
        <p:spPr>
          <a:xfrm>
            <a:off x="8591300" y="4152332"/>
            <a:ext cx="33000" cy="12000"/>
          </a:xfrm>
          <a:custGeom>
            <a:avLst/>
            <a:gdLst>
              <a:gd name="connsiteX0" fmla="*/ 27000 w 33000"/>
              <a:gd name="connsiteY0" fmla="*/ 0 h 12000"/>
              <a:gd name="connsiteX1" fmla="*/ 6000 w 33000"/>
              <a:gd name="connsiteY1" fmla="*/ 0 h 12000"/>
              <a:gd name="connsiteX2" fmla="*/ 0 w 33000"/>
              <a:gd name="connsiteY2" fmla="*/ 6000 h 12000"/>
              <a:gd name="connsiteX3" fmla="*/ 6000 w 33000"/>
              <a:gd name="connsiteY3" fmla="*/ 12000 h 12000"/>
              <a:gd name="connsiteX4" fmla="*/ 27000 w 33000"/>
              <a:gd name="connsiteY4" fmla="*/ 12000 h 12000"/>
              <a:gd name="connsiteX5" fmla="*/ 33001 w 33000"/>
              <a:gd name="connsiteY5" fmla="*/ 6000 h 12000"/>
              <a:gd name="connsiteX6" fmla="*/ 27000 w 33000"/>
              <a:gd name="connsiteY6" fmla="*/ 0 h 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000" h="12000">
                <a:moveTo>
                  <a:pt x="27000" y="0"/>
                </a:moveTo>
                <a:lnTo>
                  <a:pt x="6000" y="0"/>
                </a:lnTo>
                <a:cubicBezTo>
                  <a:pt x="2686" y="0"/>
                  <a:pt x="0" y="2686"/>
                  <a:pt x="0" y="6000"/>
                </a:cubicBezTo>
                <a:cubicBezTo>
                  <a:pt x="0" y="9314"/>
                  <a:pt x="2686" y="12000"/>
                  <a:pt x="6000" y="12000"/>
                </a:cubicBezTo>
                <a:lnTo>
                  <a:pt x="27000" y="12000"/>
                </a:lnTo>
                <a:cubicBezTo>
                  <a:pt x="30314" y="12000"/>
                  <a:pt x="33001" y="9314"/>
                  <a:pt x="33001" y="6000"/>
                </a:cubicBezTo>
                <a:cubicBezTo>
                  <a:pt x="33001" y="2686"/>
                  <a:pt x="30314" y="0"/>
                  <a:pt x="27000" y="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76D0C38D-EB21-68B4-A094-2CC133ACA808}"/>
              </a:ext>
            </a:extLst>
          </p:cNvPr>
          <p:cNvSpPr txBox="1"/>
          <p:nvPr/>
        </p:nvSpPr>
        <p:spPr>
          <a:xfrm>
            <a:off x="8583018" y="4022955"/>
            <a:ext cx="2087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Interesse em campanha digital (clique em banner)</a:t>
            </a:r>
          </a:p>
        </p:txBody>
      </p: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3E09F042-768B-C5D8-5404-E6645CC95B01}"/>
              </a:ext>
            </a:extLst>
          </p:cNvPr>
          <p:cNvSpPr txBox="1"/>
          <p:nvPr/>
        </p:nvSpPr>
        <p:spPr>
          <a:xfrm>
            <a:off x="8569222" y="4489721"/>
            <a:ext cx="2177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Redução de uso de limite de crédito </a:t>
            </a:r>
          </a:p>
        </p:txBody>
      </p:sp>
      <p:sp>
        <p:nvSpPr>
          <p:cNvPr id="92" name="Forma Livre: Forma 91">
            <a:extLst>
              <a:ext uri="{FF2B5EF4-FFF2-40B4-BE49-F238E27FC236}">
                <a16:creationId xmlns:a16="http://schemas.microsoft.com/office/drawing/2014/main" id="{801729E5-5A3D-0613-071C-FEC7DF78A434}"/>
              </a:ext>
            </a:extLst>
          </p:cNvPr>
          <p:cNvSpPr/>
          <p:nvPr/>
        </p:nvSpPr>
        <p:spPr>
          <a:xfrm>
            <a:off x="8473741" y="4731278"/>
            <a:ext cx="67952" cy="17310"/>
          </a:xfrm>
          <a:custGeom>
            <a:avLst/>
            <a:gdLst>
              <a:gd name="connsiteX0" fmla="*/ 59792 w 67952"/>
              <a:gd name="connsiteY0" fmla="*/ 0 h 17310"/>
              <a:gd name="connsiteX1" fmla="*/ 8161 w 67952"/>
              <a:gd name="connsiteY1" fmla="*/ 0 h 17310"/>
              <a:gd name="connsiteX2" fmla="*/ 15 w 67952"/>
              <a:gd name="connsiteY2" fmla="*/ 9165 h 17310"/>
              <a:gd name="connsiteX3" fmla="*/ 8161 w 67952"/>
              <a:gd name="connsiteY3" fmla="*/ 17310 h 17310"/>
              <a:gd name="connsiteX4" fmla="*/ 59792 w 67952"/>
              <a:gd name="connsiteY4" fmla="*/ 17310 h 17310"/>
              <a:gd name="connsiteX5" fmla="*/ 67937 w 67952"/>
              <a:gd name="connsiteY5" fmla="*/ 8145 h 17310"/>
              <a:gd name="connsiteX6" fmla="*/ 59792 w 67952"/>
              <a:gd name="connsiteY6" fmla="*/ 0 h 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952" h="17310">
                <a:moveTo>
                  <a:pt x="59792" y="0"/>
                </a:moveTo>
                <a:lnTo>
                  <a:pt x="8161" y="0"/>
                </a:lnTo>
                <a:cubicBezTo>
                  <a:pt x="3381" y="282"/>
                  <a:pt x="-266" y="4385"/>
                  <a:pt x="15" y="9165"/>
                </a:cubicBezTo>
                <a:cubicBezTo>
                  <a:pt x="274" y="13552"/>
                  <a:pt x="3774" y="17052"/>
                  <a:pt x="8161" y="17310"/>
                </a:cubicBezTo>
                <a:lnTo>
                  <a:pt x="59792" y="17310"/>
                </a:lnTo>
                <a:cubicBezTo>
                  <a:pt x="64572" y="17029"/>
                  <a:pt x="68218" y="12925"/>
                  <a:pt x="67937" y="8145"/>
                </a:cubicBezTo>
                <a:cubicBezTo>
                  <a:pt x="67678" y="3758"/>
                  <a:pt x="64179" y="258"/>
                  <a:pt x="59792" y="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93" name="Forma Livre: Forma 92">
            <a:extLst>
              <a:ext uri="{FF2B5EF4-FFF2-40B4-BE49-F238E27FC236}">
                <a16:creationId xmlns:a16="http://schemas.microsoft.com/office/drawing/2014/main" id="{F275C1C3-0DC3-DBDD-0665-C1E8EFFC3753}"/>
              </a:ext>
            </a:extLst>
          </p:cNvPr>
          <p:cNvSpPr/>
          <p:nvPr/>
        </p:nvSpPr>
        <p:spPr>
          <a:xfrm>
            <a:off x="8488982" y="4760589"/>
            <a:ext cx="37470" cy="17310"/>
          </a:xfrm>
          <a:custGeom>
            <a:avLst/>
            <a:gdLst>
              <a:gd name="connsiteX0" fmla="*/ 18750 w 37470"/>
              <a:gd name="connsiteY0" fmla="*/ 17310 h 17310"/>
              <a:gd name="connsiteX1" fmla="*/ 37471 w 37470"/>
              <a:gd name="connsiteY1" fmla="*/ 0 h 17310"/>
              <a:gd name="connsiteX2" fmla="*/ 0 w 37470"/>
              <a:gd name="connsiteY2" fmla="*/ 0 h 17310"/>
              <a:gd name="connsiteX3" fmla="*/ 18750 w 37470"/>
              <a:gd name="connsiteY3" fmla="*/ 17310 h 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70" h="17310">
                <a:moveTo>
                  <a:pt x="18750" y="17310"/>
                </a:moveTo>
                <a:cubicBezTo>
                  <a:pt x="28546" y="17295"/>
                  <a:pt x="36689" y="9764"/>
                  <a:pt x="37471" y="0"/>
                </a:cubicBezTo>
                <a:lnTo>
                  <a:pt x="0" y="0"/>
                </a:lnTo>
                <a:cubicBezTo>
                  <a:pt x="796" y="9769"/>
                  <a:pt x="8949" y="17296"/>
                  <a:pt x="18750" y="1731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94" name="Forma Livre: Forma 93">
            <a:extLst>
              <a:ext uri="{FF2B5EF4-FFF2-40B4-BE49-F238E27FC236}">
                <a16:creationId xmlns:a16="http://schemas.microsoft.com/office/drawing/2014/main" id="{4C9B3BA1-1DE8-3707-179F-5B537451711C}"/>
              </a:ext>
            </a:extLst>
          </p:cNvPr>
          <p:cNvSpPr/>
          <p:nvPr/>
        </p:nvSpPr>
        <p:spPr>
          <a:xfrm>
            <a:off x="8432641" y="4563665"/>
            <a:ext cx="150002" cy="155612"/>
          </a:xfrm>
          <a:custGeom>
            <a:avLst/>
            <a:gdLst>
              <a:gd name="connsiteX0" fmla="*/ 150003 w 150002"/>
              <a:gd name="connsiteY0" fmla="*/ 76651 h 155612"/>
              <a:gd name="connsiteX1" fmla="*/ 150003 w 150002"/>
              <a:gd name="connsiteY1" fmla="*/ 74071 h 155612"/>
              <a:gd name="connsiteX2" fmla="*/ 75001 w 150002"/>
              <a:gd name="connsiteY2" fmla="*/ 0 h 155612"/>
              <a:gd name="connsiteX3" fmla="*/ 75001 w 150002"/>
              <a:gd name="connsiteY3" fmla="*/ 0 h 155612"/>
              <a:gd name="connsiteX4" fmla="*/ 0 w 150002"/>
              <a:gd name="connsiteY4" fmla="*/ 74071 h 155612"/>
              <a:gd name="connsiteX5" fmla="*/ 0 w 150002"/>
              <a:gd name="connsiteY5" fmla="*/ 76651 h 155612"/>
              <a:gd name="connsiteX6" fmla="*/ 5220 w 150002"/>
              <a:gd name="connsiteY6" fmla="*/ 102602 h 155612"/>
              <a:gd name="connsiteX7" fmla="*/ 18240 w 150002"/>
              <a:gd name="connsiteY7" fmla="*/ 123932 h 155612"/>
              <a:gd name="connsiteX8" fmla="*/ 35791 w 150002"/>
              <a:gd name="connsiteY8" fmla="*/ 152433 h 155612"/>
              <a:gd name="connsiteX9" fmla="*/ 40951 w 150002"/>
              <a:gd name="connsiteY9" fmla="*/ 155613 h 155612"/>
              <a:gd name="connsiteX10" fmla="*/ 109052 w 150002"/>
              <a:gd name="connsiteY10" fmla="*/ 155613 h 155612"/>
              <a:gd name="connsiteX11" fmla="*/ 114212 w 150002"/>
              <a:gd name="connsiteY11" fmla="*/ 152433 h 155612"/>
              <a:gd name="connsiteX12" fmla="*/ 131762 w 150002"/>
              <a:gd name="connsiteY12" fmla="*/ 123932 h 155612"/>
              <a:gd name="connsiteX13" fmla="*/ 144783 w 150002"/>
              <a:gd name="connsiteY13" fmla="*/ 102602 h 155612"/>
              <a:gd name="connsiteX14" fmla="*/ 150003 w 150002"/>
              <a:gd name="connsiteY14" fmla="*/ 76651 h 155612"/>
              <a:gd name="connsiteX15" fmla="*/ 132722 w 150002"/>
              <a:gd name="connsiteY15" fmla="*/ 76381 h 155612"/>
              <a:gd name="connsiteX16" fmla="*/ 128732 w 150002"/>
              <a:gd name="connsiteY16" fmla="*/ 96542 h 155612"/>
              <a:gd name="connsiteX17" fmla="*/ 119012 w 150002"/>
              <a:gd name="connsiteY17" fmla="*/ 112382 h 155612"/>
              <a:gd name="connsiteX18" fmla="*/ 102002 w 150002"/>
              <a:gd name="connsiteY18" fmla="*/ 138242 h 155612"/>
              <a:gd name="connsiteX19" fmla="*/ 48001 w 150002"/>
              <a:gd name="connsiteY19" fmla="*/ 138242 h 155612"/>
              <a:gd name="connsiteX20" fmla="*/ 31141 w 150002"/>
              <a:gd name="connsiteY20" fmla="*/ 112292 h 155612"/>
              <a:gd name="connsiteX21" fmla="*/ 21420 w 150002"/>
              <a:gd name="connsiteY21" fmla="*/ 96452 h 155612"/>
              <a:gd name="connsiteX22" fmla="*/ 17280 w 150002"/>
              <a:gd name="connsiteY22" fmla="*/ 76291 h 155612"/>
              <a:gd name="connsiteX23" fmla="*/ 17280 w 150002"/>
              <a:gd name="connsiteY23" fmla="*/ 74131 h 155612"/>
              <a:gd name="connsiteX24" fmla="*/ 74911 w 150002"/>
              <a:gd name="connsiteY24" fmla="*/ 17130 h 155612"/>
              <a:gd name="connsiteX25" fmla="*/ 74911 w 150002"/>
              <a:gd name="connsiteY25" fmla="*/ 17130 h 155612"/>
              <a:gd name="connsiteX26" fmla="*/ 132542 w 150002"/>
              <a:gd name="connsiteY26" fmla="*/ 74131 h 15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50002" h="155612">
                <a:moveTo>
                  <a:pt x="150003" y="76651"/>
                </a:moveTo>
                <a:lnTo>
                  <a:pt x="150003" y="74071"/>
                </a:lnTo>
                <a:cubicBezTo>
                  <a:pt x="149238" y="33122"/>
                  <a:pt x="115957" y="253"/>
                  <a:pt x="75001" y="0"/>
                </a:cubicBezTo>
                <a:lnTo>
                  <a:pt x="75001" y="0"/>
                </a:lnTo>
                <a:cubicBezTo>
                  <a:pt x="34045" y="253"/>
                  <a:pt x="764" y="33122"/>
                  <a:pt x="0" y="74071"/>
                </a:cubicBezTo>
                <a:lnTo>
                  <a:pt x="0" y="76651"/>
                </a:lnTo>
                <a:cubicBezTo>
                  <a:pt x="274" y="85533"/>
                  <a:pt x="2039" y="94305"/>
                  <a:pt x="5220" y="102602"/>
                </a:cubicBezTo>
                <a:cubicBezTo>
                  <a:pt x="8256" y="110430"/>
                  <a:pt x="12666" y="117653"/>
                  <a:pt x="18240" y="123932"/>
                </a:cubicBezTo>
                <a:cubicBezTo>
                  <a:pt x="25110" y="131402"/>
                  <a:pt x="32611" y="145953"/>
                  <a:pt x="35791" y="152433"/>
                </a:cubicBezTo>
                <a:cubicBezTo>
                  <a:pt x="36763" y="154390"/>
                  <a:pt x="38765" y="155624"/>
                  <a:pt x="40951" y="155613"/>
                </a:cubicBezTo>
                <a:lnTo>
                  <a:pt x="109052" y="155613"/>
                </a:lnTo>
                <a:cubicBezTo>
                  <a:pt x="111238" y="155624"/>
                  <a:pt x="113239" y="154390"/>
                  <a:pt x="114212" y="152433"/>
                </a:cubicBezTo>
                <a:cubicBezTo>
                  <a:pt x="117392" y="145953"/>
                  <a:pt x="124892" y="131432"/>
                  <a:pt x="131762" y="123932"/>
                </a:cubicBezTo>
                <a:cubicBezTo>
                  <a:pt x="137337" y="117653"/>
                  <a:pt x="141746" y="110430"/>
                  <a:pt x="144783" y="102602"/>
                </a:cubicBezTo>
                <a:cubicBezTo>
                  <a:pt x="147964" y="94305"/>
                  <a:pt x="149728" y="85533"/>
                  <a:pt x="150003" y="76651"/>
                </a:cubicBezTo>
                <a:close/>
                <a:moveTo>
                  <a:pt x="132722" y="76381"/>
                </a:moveTo>
                <a:cubicBezTo>
                  <a:pt x="132509" y="83275"/>
                  <a:pt x="131161" y="90086"/>
                  <a:pt x="128732" y="96542"/>
                </a:cubicBezTo>
                <a:cubicBezTo>
                  <a:pt x="126454" y="102355"/>
                  <a:pt x="123163" y="107718"/>
                  <a:pt x="119012" y="112382"/>
                </a:cubicBezTo>
                <a:cubicBezTo>
                  <a:pt x="112353" y="120309"/>
                  <a:pt x="106644" y="128988"/>
                  <a:pt x="102002" y="138242"/>
                </a:cubicBezTo>
                <a:lnTo>
                  <a:pt x="48001" y="138242"/>
                </a:lnTo>
                <a:cubicBezTo>
                  <a:pt x="43412" y="128964"/>
                  <a:pt x="37753" y="120255"/>
                  <a:pt x="31141" y="112292"/>
                </a:cubicBezTo>
                <a:cubicBezTo>
                  <a:pt x="26989" y="107628"/>
                  <a:pt x="23698" y="102265"/>
                  <a:pt x="21420" y="96452"/>
                </a:cubicBezTo>
                <a:cubicBezTo>
                  <a:pt x="18941" y="90005"/>
                  <a:pt x="17542" y="83194"/>
                  <a:pt x="17280" y="76291"/>
                </a:cubicBezTo>
                <a:lnTo>
                  <a:pt x="17280" y="74131"/>
                </a:lnTo>
                <a:cubicBezTo>
                  <a:pt x="17818" y="42631"/>
                  <a:pt x="43407" y="17321"/>
                  <a:pt x="74911" y="17130"/>
                </a:cubicBezTo>
                <a:lnTo>
                  <a:pt x="74911" y="17130"/>
                </a:lnTo>
                <a:cubicBezTo>
                  <a:pt x="106416" y="17321"/>
                  <a:pt x="132005" y="42631"/>
                  <a:pt x="132542" y="74131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95" name="Forma Livre: Forma 94">
            <a:extLst>
              <a:ext uri="{FF2B5EF4-FFF2-40B4-BE49-F238E27FC236}">
                <a16:creationId xmlns:a16="http://schemas.microsoft.com/office/drawing/2014/main" id="{BB5B5173-2CE8-9857-3D56-F611C2F7709D}"/>
              </a:ext>
            </a:extLst>
          </p:cNvPr>
          <p:cNvSpPr/>
          <p:nvPr/>
        </p:nvSpPr>
        <p:spPr>
          <a:xfrm>
            <a:off x="8502302" y="4518905"/>
            <a:ext cx="12000" cy="33000"/>
          </a:xfrm>
          <a:custGeom>
            <a:avLst/>
            <a:gdLst>
              <a:gd name="connsiteX0" fmla="*/ 6000 w 12000"/>
              <a:gd name="connsiteY0" fmla="*/ 33001 h 33000"/>
              <a:gd name="connsiteX1" fmla="*/ 12000 w 12000"/>
              <a:gd name="connsiteY1" fmla="*/ 27000 h 33000"/>
              <a:gd name="connsiteX2" fmla="*/ 12000 w 12000"/>
              <a:gd name="connsiteY2" fmla="*/ 6000 h 33000"/>
              <a:gd name="connsiteX3" fmla="*/ 6000 w 12000"/>
              <a:gd name="connsiteY3" fmla="*/ 0 h 33000"/>
              <a:gd name="connsiteX4" fmla="*/ 0 w 12000"/>
              <a:gd name="connsiteY4" fmla="*/ 6000 h 33000"/>
              <a:gd name="connsiteX5" fmla="*/ 0 w 12000"/>
              <a:gd name="connsiteY5" fmla="*/ 27000 h 33000"/>
              <a:gd name="connsiteX6" fmla="*/ 6000 w 12000"/>
              <a:gd name="connsiteY6" fmla="*/ 33001 h 3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000" h="33000">
                <a:moveTo>
                  <a:pt x="6000" y="33001"/>
                </a:moveTo>
                <a:cubicBezTo>
                  <a:pt x="9314" y="33001"/>
                  <a:pt x="12000" y="30314"/>
                  <a:pt x="12000" y="27000"/>
                </a:cubicBezTo>
                <a:lnTo>
                  <a:pt x="12000" y="6000"/>
                </a:lnTo>
                <a:cubicBezTo>
                  <a:pt x="12000" y="2686"/>
                  <a:pt x="9314" y="0"/>
                  <a:pt x="6000" y="0"/>
                </a:cubicBezTo>
                <a:cubicBezTo>
                  <a:pt x="2686" y="0"/>
                  <a:pt x="0" y="2686"/>
                  <a:pt x="0" y="6000"/>
                </a:cubicBezTo>
                <a:lnTo>
                  <a:pt x="0" y="27000"/>
                </a:lnTo>
                <a:cubicBezTo>
                  <a:pt x="0" y="30314"/>
                  <a:pt x="2686" y="33001"/>
                  <a:pt x="6000" y="33001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96" name="Forma Livre: Forma 95">
            <a:extLst>
              <a:ext uri="{FF2B5EF4-FFF2-40B4-BE49-F238E27FC236}">
                <a16:creationId xmlns:a16="http://schemas.microsoft.com/office/drawing/2014/main" id="{F0A16DE5-7EB8-D3D3-8F30-DECBF7AD7905}"/>
              </a:ext>
            </a:extLst>
          </p:cNvPr>
          <p:cNvSpPr/>
          <p:nvPr/>
        </p:nvSpPr>
        <p:spPr>
          <a:xfrm>
            <a:off x="8420699" y="4553359"/>
            <a:ext cx="26616" cy="26661"/>
          </a:xfrm>
          <a:custGeom>
            <a:avLst/>
            <a:gdLst>
              <a:gd name="connsiteX0" fmla="*/ 16411 w 26616"/>
              <a:gd name="connsiteY0" fmla="*/ 24917 h 26661"/>
              <a:gd name="connsiteX1" fmla="*/ 24871 w 26616"/>
              <a:gd name="connsiteY1" fmla="*/ 24917 h 26661"/>
              <a:gd name="connsiteX2" fmla="*/ 24871 w 26616"/>
              <a:gd name="connsiteY2" fmla="*/ 16457 h 26661"/>
              <a:gd name="connsiteX3" fmla="*/ 10021 w 26616"/>
              <a:gd name="connsiteY3" fmla="*/ 1547 h 26661"/>
              <a:gd name="connsiteX4" fmla="*/ 1547 w 26616"/>
              <a:gd name="connsiteY4" fmla="*/ 1979 h 26661"/>
              <a:gd name="connsiteX5" fmla="*/ 1561 w 26616"/>
              <a:gd name="connsiteY5" fmla="*/ 10037 h 26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616" h="26661">
                <a:moveTo>
                  <a:pt x="16411" y="24917"/>
                </a:moveTo>
                <a:cubicBezTo>
                  <a:pt x="18752" y="27243"/>
                  <a:pt x="22531" y="27243"/>
                  <a:pt x="24871" y="24917"/>
                </a:cubicBezTo>
                <a:cubicBezTo>
                  <a:pt x="27198" y="22577"/>
                  <a:pt x="27198" y="18797"/>
                  <a:pt x="24871" y="16457"/>
                </a:cubicBezTo>
                <a:lnTo>
                  <a:pt x="10021" y="1547"/>
                </a:lnTo>
                <a:cubicBezTo>
                  <a:pt x="7562" y="-674"/>
                  <a:pt x="3768" y="-480"/>
                  <a:pt x="1547" y="1979"/>
                </a:cubicBezTo>
                <a:cubicBezTo>
                  <a:pt x="-521" y="4269"/>
                  <a:pt x="-515" y="7754"/>
                  <a:pt x="1561" y="10037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97" name="Forma Livre: Forma 96">
            <a:extLst>
              <a:ext uri="{FF2B5EF4-FFF2-40B4-BE49-F238E27FC236}">
                <a16:creationId xmlns:a16="http://schemas.microsoft.com/office/drawing/2014/main" id="{19D92F18-F576-5420-A364-6CD2936587A5}"/>
              </a:ext>
            </a:extLst>
          </p:cNvPr>
          <p:cNvSpPr/>
          <p:nvPr/>
        </p:nvSpPr>
        <p:spPr>
          <a:xfrm>
            <a:off x="8569228" y="4554915"/>
            <a:ext cx="26332" cy="26276"/>
          </a:xfrm>
          <a:custGeom>
            <a:avLst/>
            <a:gdLst>
              <a:gd name="connsiteX0" fmla="*/ 6125 w 26332"/>
              <a:gd name="connsiteY0" fmla="*/ 26270 h 26276"/>
              <a:gd name="connsiteX1" fmla="*/ 10385 w 26332"/>
              <a:gd name="connsiteY1" fmla="*/ 24500 h 26276"/>
              <a:gd name="connsiteX2" fmla="*/ 25205 w 26332"/>
              <a:gd name="connsiteY2" fmla="*/ 9500 h 26276"/>
              <a:gd name="connsiteX3" fmla="*/ 23832 w 26332"/>
              <a:gd name="connsiteY3" fmla="*/ 1127 h 26276"/>
              <a:gd name="connsiteX4" fmla="*/ 16745 w 26332"/>
              <a:gd name="connsiteY4" fmla="*/ 1190 h 26276"/>
              <a:gd name="connsiteX5" fmla="*/ 1745 w 26332"/>
              <a:gd name="connsiteY5" fmla="*/ 16190 h 26276"/>
              <a:gd name="connsiteX6" fmla="*/ 1745 w 26332"/>
              <a:gd name="connsiteY6" fmla="*/ 24650 h 26276"/>
              <a:gd name="connsiteX7" fmla="*/ 6125 w 26332"/>
              <a:gd name="connsiteY7" fmla="*/ 26270 h 26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32" h="26276">
                <a:moveTo>
                  <a:pt x="6125" y="26270"/>
                </a:moveTo>
                <a:cubicBezTo>
                  <a:pt x="7724" y="26272"/>
                  <a:pt x="9257" y="25634"/>
                  <a:pt x="10385" y="24500"/>
                </a:cubicBezTo>
                <a:lnTo>
                  <a:pt x="25205" y="9500"/>
                </a:lnTo>
                <a:cubicBezTo>
                  <a:pt x="27138" y="6808"/>
                  <a:pt x="26523" y="3060"/>
                  <a:pt x="23832" y="1127"/>
                </a:cubicBezTo>
                <a:cubicBezTo>
                  <a:pt x="21708" y="-399"/>
                  <a:pt x="18841" y="-373"/>
                  <a:pt x="16745" y="1190"/>
                </a:cubicBezTo>
                <a:lnTo>
                  <a:pt x="1745" y="16190"/>
                </a:lnTo>
                <a:cubicBezTo>
                  <a:pt x="-582" y="18531"/>
                  <a:pt x="-582" y="22310"/>
                  <a:pt x="1745" y="24650"/>
                </a:cubicBezTo>
                <a:cubicBezTo>
                  <a:pt x="2926" y="25760"/>
                  <a:pt x="4506" y="26344"/>
                  <a:pt x="6125" y="2627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98" name="Forma Livre: Forma 97">
            <a:extLst>
              <a:ext uri="{FF2B5EF4-FFF2-40B4-BE49-F238E27FC236}">
                <a16:creationId xmlns:a16="http://schemas.microsoft.com/office/drawing/2014/main" id="{49A39B70-66F1-3303-5464-05BA67EAD7C2}"/>
              </a:ext>
            </a:extLst>
          </p:cNvPr>
          <p:cNvSpPr/>
          <p:nvPr/>
        </p:nvSpPr>
        <p:spPr>
          <a:xfrm>
            <a:off x="8388120" y="4631407"/>
            <a:ext cx="33000" cy="12000"/>
          </a:xfrm>
          <a:custGeom>
            <a:avLst/>
            <a:gdLst>
              <a:gd name="connsiteX0" fmla="*/ 27000 w 33000"/>
              <a:gd name="connsiteY0" fmla="*/ 0 h 12000"/>
              <a:gd name="connsiteX1" fmla="*/ 6000 w 33000"/>
              <a:gd name="connsiteY1" fmla="*/ 0 h 12000"/>
              <a:gd name="connsiteX2" fmla="*/ 0 w 33000"/>
              <a:gd name="connsiteY2" fmla="*/ 6000 h 12000"/>
              <a:gd name="connsiteX3" fmla="*/ 6000 w 33000"/>
              <a:gd name="connsiteY3" fmla="*/ 12000 h 12000"/>
              <a:gd name="connsiteX4" fmla="*/ 27000 w 33000"/>
              <a:gd name="connsiteY4" fmla="*/ 12000 h 12000"/>
              <a:gd name="connsiteX5" fmla="*/ 33001 w 33000"/>
              <a:gd name="connsiteY5" fmla="*/ 6000 h 12000"/>
              <a:gd name="connsiteX6" fmla="*/ 27000 w 33000"/>
              <a:gd name="connsiteY6" fmla="*/ 0 h 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000" h="12000">
                <a:moveTo>
                  <a:pt x="27000" y="0"/>
                </a:moveTo>
                <a:lnTo>
                  <a:pt x="6000" y="0"/>
                </a:lnTo>
                <a:cubicBezTo>
                  <a:pt x="2686" y="0"/>
                  <a:pt x="0" y="2686"/>
                  <a:pt x="0" y="6000"/>
                </a:cubicBezTo>
                <a:cubicBezTo>
                  <a:pt x="0" y="9314"/>
                  <a:pt x="2686" y="12000"/>
                  <a:pt x="6000" y="12000"/>
                </a:cubicBezTo>
                <a:lnTo>
                  <a:pt x="27000" y="12000"/>
                </a:lnTo>
                <a:cubicBezTo>
                  <a:pt x="30314" y="12000"/>
                  <a:pt x="33001" y="9314"/>
                  <a:pt x="33001" y="6000"/>
                </a:cubicBezTo>
                <a:cubicBezTo>
                  <a:pt x="33001" y="2686"/>
                  <a:pt x="30314" y="0"/>
                  <a:pt x="27000" y="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99" name="Forma Livre: Forma 98">
            <a:extLst>
              <a:ext uri="{FF2B5EF4-FFF2-40B4-BE49-F238E27FC236}">
                <a16:creationId xmlns:a16="http://schemas.microsoft.com/office/drawing/2014/main" id="{D3C77331-43BD-8E46-C7C7-883E8631B87C}"/>
              </a:ext>
            </a:extLst>
          </p:cNvPr>
          <p:cNvSpPr/>
          <p:nvPr/>
        </p:nvSpPr>
        <p:spPr>
          <a:xfrm>
            <a:off x="8420163" y="4694885"/>
            <a:ext cx="26850" cy="27000"/>
          </a:xfrm>
          <a:custGeom>
            <a:avLst/>
            <a:gdLst>
              <a:gd name="connsiteX0" fmla="*/ 16948 w 26850"/>
              <a:gd name="connsiteY0" fmla="*/ 1443 h 27000"/>
              <a:gd name="connsiteX1" fmla="*/ 2098 w 26850"/>
              <a:gd name="connsiteY1" fmla="*/ 16443 h 27000"/>
              <a:gd name="connsiteX2" fmla="*/ 1443 w 26850"/>
              <a:gd name="connsiteY2" fmla="*/ 24903 h 27000"/>
              <a:gd name="connsiteX3" fmla="*/ 9903 w 26850"/>
              <a:gd name="connsiteY3" fmla="*/ 25558 h 27000"/>
              <a:gd name="connsiteX4" fmla="*/ 10558 w 26850"/>
              <a:gd name="connsiteY4" fmla="*/ 24903 h 27000"/>
              <a:gd name="connsiteX5" fmla="*/ 25408 w 26850"/>
              <a:gd name="connsiteY5" fmla="*/ 9903 h 27000"/>
              <a:gd name="connsiteX6" fmla="*/ 24753 w 26850"/>
              <a:gd name="connsiteY6" fmla="*/ 1443 h 27000"/>
              <a:gd name="connsiteX7" fmla="*/ 16948 w 26850"/>
              <a:gd name="connsiteY7" fmla="*/ 1443 h 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850" h="27000">
                <a:moveTo>
                  <a:pt x="16948" y="1443"/>
                </a:moveTo>
                <a:lnTo>
                  <a:pt x="2098" y="16443"/>
                </a:lnTo>
                <a:cubicBezTo>
                  <a:pt x="-420" y="18599"/>
                  <a:pt x="-713" y="22386"/>
                  <a:pt x="1443" y="24903"/>
                </a:cubicBezTo>
                <a:cubicBezTo>
                  <a:pt x="3598" y="27420"/>
                  <a:pt x="7386" y="27713"/>
                  <a:pt x="9903" y="25558"/>
                </a:cubicBezTo>
                <a:cubicBezTo>
                  <a:pt x="10138" y="25357"/>
                  <a:pt x="10357" y="25138"/>
                  <a:pt x="10558" y="24903"/>
                </a:cubicBezTo>
                <a:lnTo>
                  <a:pt x="25408" y="9903"/>
                </a:lnTo>
                <a:cubicBezTo>
                  <a:pt x="27563" y="7386"/>
                  <a:pt x="27270" y="3598"/>
                  <a:pt x="24753" y="1443"/>
                </a:cubicBezTo>
                <a:cubicBezTo>
                  <a:pt x="22507" y="-481"/>
                  <a:pt x="19194" y="-481"/>
                  <a:pt x="16948" y="1443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00" name="Forma Livre: Forma 99">
            <a:extLst>
              <a:ext uri="{FF2B5EF4-FFF2-40B4-BE49-F238E27FC236}">
                <a16:creationId xmlns:a16="http://schemas.microsoft.com/office/drawing/2014/main" id="{93CC60A7-8345-1BE3-4F0A-D7D4E4CF5995}"/>
              </a:ext>
            </a:extLst>
          </p:cNvPr>
          <p:cNvSpPr/>
          <p:nvPr/>
        </p:nvSpPr>
        <p:spPr>
          <a:xfrm>
            <a:off x="8569160" y="4693209"/>
            <a:ext cx="27574" cy="27599"/>
          </a:xfrm>
          <a:custGeom>
            <a:avLst/>
            <a:gdLst>
              <a:gd name="connsiteX0" fmla="*/ 10454 w 27574"/>
              <a:gd name="connsiteY0" fmla="*/ 1979 h 27599"/>
              <a:gd name="connsiteX1" fmla="*/ 1979 w 27574"/>
              <a:gd name="connsiteY1" fmla="*/ 1547 h 27599"/>
              <a:gd name="connsiteX2" fmla="*/ 1547 w 27574"/>
              <a:gd name="connsiteY2" fmla="*/ 10021 h 27599"/>
              <a:gd name="connsiteX3" fmla="*/ 1963 w 27574"/>
              <a:gd name="connsiteY3" fmla="*/ 10439 h 27599"/>
              <a:gd name="connsiteX4" fmla="*/ 16964 w 27574"/>
              <a:gd name="connsiteY4" fmla="*/ 25439 h 27599"/>
              <a:gd name="connsiteX5" fmla="*/ 25414 w 27574"/>
              <a:gd name="connsiteY5" fmla="*/ 26209 h 27599"/>
              <a:gd name="connsiteX6" fmla="*/ 26184 w 27574"/>
              <a:gd name="connsiteY6" fmla="*/ 17759 h 27599"/>
              <a:gd name="connsiteX7" fmla="*/ 25214 w 27574"/>
              <a:gd name="connsiteY7" fmla="*/ 16829 h 27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574" h="27599">
                <a:moveTo>
                  <a:pt x="10454" y="1979"/>
                </a:moveTo>
                <a:cubicBezTo>
                  <a:pt x="8233" y="-480"/>
                  <a:pt x="4439" y="-674"/>
                  <a:pt x="1979" y="1547"/>
                </a:cubicBezTo>
                <a:cubicBezTo>
                  <a:pt x="-480" y="3767"/>
                  <a:pt x="-674" y="7562"/>
                  <a:pt x="1547" y="10021"/>
                </a:cubicBezTo>
                <a:cubicBezTo>
                  <a:pt x="1679" y="10167"/>
                  <a:pt x="1818" y="10307"/>
                  <a:pt x="1963" y="10439"/>
                </a:cubicBezTo>
                <a:lnTo>
                  <a:pt x="16964" y="25439"/>
                </a:lnTo>
                <a:cubicBezTo>
                  <a:pt x="19085" y="27986"/>
                  <a:pt x="22868" y="28330"/>
                  <a:pt x="25414" y="26209"/>
                </a:cubicBezTo>
                <a:cubicBezTo>
                  <a:pt x="27960" y="24089"/>
                  <a:pt x="28305" y="20305"/>
                  <a:pt x="26184" y="17759"/>
                </a:cubicBezTo>
                <a:cubicBezTo>
                  <a:pt x="25896" y="17414"/>
                  <a:pt x="25571" y="17102"/>
                  <a:pt x="25214" y="16829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01" name="Forma Livre: Forma 100">
            <a:extLst>
              <a:ext uri="{FF2B5EF4-FFF2-40B4-BE49-F238E27FC236}">
                <a16:creationId xmlns:a16="http://schemas.microsoft.com/office/drawing/2014/main" id="{21B39D80-7D42-DDB0-3AC3-0638A547EC22}"/>
              </a:ext>
            </a:extLst>
          </p:cNvPr>
          <p:cNvSpPr/>
          <p:nvPr/>
        </p:nvSpPr>
        <p:spPr>
          <a:xfrm>
            <a:off x="8594373" y="4631197"/>
            <a:ext cx="33000" cy="12000"/>
          </a:xfrm>
          <a:custGeom>
            <a:avLst/>
            <a:gdLst>
              <a:gd name="connsiteX0" fmla="*/ 27000 w 33000"/>
              <a:gd name="connsiteY0" fmla="*/ 0 h 12000"/>
              <a:gd name="connsiteX1" fmla="*/ 6000 w 33000"/>
              <a:gd name="connsiteY1" fmla="*/ 0 h 12000"/>
              <a:gd name="connsiteX2" fmla="*/ 0 w 33000"/>
              <a:gd name="connsiteY2" fmla="*/ 6000 h 12000"/>
              <a:gd name="connsiteX3" fmla="*/ 6000 w 33000"/>
              <a:gd name="connsiteY3" fmla="*/ 12000 h 12000"/>
              <a:gd name="connsiteX4" fmla="*/ 27000 w 33000"/>
              <a:gd name="connsiteY4" fmla="*/ 12000 h 12000"/>
              <a:gd name="connsiteX5" fmla="*/ 33001 w 33000"/>
              <a:gd name="connsiteY5" fmla="*/ 6000 h 12000"/>
              <a:gd name="connsiteX6" fmla="*/ 27000 w 33000"/>
              <a:gd name="connsiteY6" fmla="*/ 0 h 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000" h="12000">
                <a:moveTo>
                  <a:pt x="27000" y="0"/>
                </a:moveTo>
                <a:lnTo>
                  <a:pt x="6000" y="0"/>
                </a:lnTo>
                <a:cubicBezTo>
                  <a:pt x="2686" y="0"/>
                  <a:pt x="0" y="2686"/>
                  <a:pt x="0" y="6000"/>
                </a:cubicBezTo>
                <a:cubicBezTo>
                  <a:pt x="0" y="9314"/>
                  <a:pt x="2686" y="12000"/>
                  <a:pt x="6000" y="12000"/>
                </a:cubicBezTo>
                <a:lnTo>
                  <a:pt x="27000" y="12000"/>
                </a:lnTo>
                <a:cubicBezTo>
                  <a:pt x="30314" y="12000"/>
                  <a:pt x="33001" y="9314"/>
                  <a:pt x="33001" y="6000"/>
                </a:cubicBezTo>
                <a:cubicBezTo>
                  <a:pt x="33001" y="2686"/>
                  <a:pt x="30314" y="0"/>
                  <a:pt x="27000" y="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02" name="Forma Livre: Forma 101">
            <a:extLst>
              <a:ext uri="{FF2B5EF4-FFF2-40B4-BE49-F238E27FC236}">
                <a16:creationId xmlns:a16="http://schemas.microsoft.com/office/drawing/2014/main" id="{3BCC9056-BE96-4E3E-0CF7-56E0F14F0E0E}"/>
              </a:ext>
            </a:extLst>
          </p:cNvPr>
          <p:cNvSpPr/>
          <p:nvPr/>
        </p:nvSpPr>
        <p:spPr>
          <a:xfrm>
            <a:off x="8483990" y="5153510"/>
            <a:ext cx="67952" cy="17310"/>
          </a:xfrm>
          <a:custGeom>
            <a:avLst/>
            <a:gdLst>
              <a:gd name="connsiteX0" fmla="*/ 59792 w 67952"/>
              <a:gd name="connsiteY0" fmla="*/ 0 h 17310"/>
              <a:gd name="connsiteX1" fmla="*/ 8161 w 67952"/>
              <a:gd name="connsiteY1" fmla="*/ 0 h 17310"/>
              <a:gd name="connsiteX2" fmla="*/ 15 w 67952"/>
              <a:gd name="connsiteY2" fmla="*/ 9165 h 17310"/>
              <a:gd name="connsiteX3" fmla="*/ 8161 w 67952"/>
              <a:gd name="connsiteY3" fmla="*/ 17310 h 17310"/>
              <a:gd name="connsiteX4" fmla="*/ 59792 w 67952"/>
              <a:gd name="connsiteY4" fmla="*/ 17310 h 17310"/>
              <a:gd name="connsiteX5" fmla="*/ 67937 w 67952"/>
              <a:gd name="connsiteY5" fmla="*/ 8145 h 17310"/>
              <a:gd name="connsiteX6" fmla="*/ 59792 w 67952"/>
              <a:gd name="connsiteY6" fmla="*/ 0 h 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952" h="17310">
                <a:moveTo>
                  <a:pt x="59792" y="0"/>
                </a:moveTo>
                <a:lnTo>
                  <a:pt x="8161" y="0"/>
                </a:lnTo>
                <a:cubicBezTo>
                  <a:pt x="3381" y="282"/>
                  <a:pt x="-266" y="4385"/>
                  <a:pt x="15" y="9165"/>
                </a:cubicBezTo>
                <a:cubicBezTo>
                  <a:pt x="274" y="13552"/>
                  <a:pt x="3774" y="17052"/>
                  <a:pt x="8161" y="17310"/>
                </a:cubicBezTo>
                <a:lnTo>
                  <a:pt x="59792" y="17310"/>
                </a:lnTo>
                <a:cubicBezTo>
                  <a:pt x="64572" y="17029"/>
                  <a:pt x="68218" y="12925"/>
                  <a:pt x="67937" y="8145"/>
                </a:cubicBezTo>
                <a:cubicBezTo>
                  <a:pt x="67678" y="3758"/>
                  <a:pt x="64179" y="258"/>
                  <a:pt x="59792" y="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03" name="Forma Livre: Forma 102">
            <a:extLst>
              <a:ext uri="{FF2B5EF4-FFF2-40B4-BE49-F238E27FC236}">
                <a16:creationId xmlns:a16="http://schemas.microsoft.com/office/drawing/2014/main" id="{8CB9920D-5714-6698-2D87-D9DCC601CAD2}"/>
              </a:ext>
            </a:extLst>
          </p:cNvPr>
          <p:cNvSpPr/>
          <p:nvPr/>
        </p:nvSpPr>
        <p:spPr>
          <a:xfrm>
            <a:off x="8499231" y="5182821"/>
            <a:ext cx="37470" cy="17310"/>
          </a:xfrm>
          <a:custGeom>
            <a:avLst/>
            <a:gdLst>
              <a:gd name="connsiteX0" fmla="*/ 18750 w 37470"/>
              <a:gd name="connsiteY0" fmla="*/ 17310 h 17310"/>
              <a:gd name="connsiteX1" fmla="*/ 37471 w 37470"/>
              <a:gd name="connsiteY1" fmla="*/ 0 h 17310"/>
              <a:gd name="connsiteX2" fmla="*/ 0 w 37470"/>
              <a:gd name="connsiteY2" fmla="*/ 0 h 17310"/>
              <a:gd name="connsiteX3" fmla="*/ 18750 w 37470"/>
              <a:gd name="connsiteY3" fmla="*/ 17310 h 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70" h="17310">
                <a:moveTo>
                  <a:pt x="18750" y="17310"/>
                </a:moveTo>
                <a:cubicBezTo>
                  <a:pt x="28546" y="17295"/>
                  <a:pt x="36689" y="9764"/>
                  <a:pt x="37471" y="0"/>
                </a:cubicBezTo>
                <a:lnTo>
                  <a:pt x="0" y="0"/>
                </a:lnTo>
                <a:cubicBezTo>
                  <a:pt x="796" y="9769"/>
                  <a:pt x="8949" y="17296"/>
                  <a:pt x="18750" y="1731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04" name="Forma Livre: Forma 103">
            <a:extLst>
              <a:ext uri="{FF2B5EF4-FFF2-40B4-BE49-F238E27FC236}">
                <a16:creationId xmlns:a16="http://schemas.microsoft.com/office/drawing/2014/main" id="{A1531C38-5679-E4B9-A200-53390236B168}"/>
              </a:ext>
            </a:extLst>
          </p:cNvPr>
          <p:cNvSpPr/>
          <p:nvPr/>
        </p:nvSpPr>
        <p:spPr>
          <a:xfrm>
            <a:off x="8442890" y="4985897"/>
            <a:ext cx="150002" cy="155612"/>
          </a:xfrm>
          <a:custGeom>
            <a:avLst/>
            <a:gdLst>
              <a:gd name="connsiteX0" fmla="*/ 150003 w 150002"/>
              <a:gd name="connsiteY0" fmla="*/ 76651 h 155612"/>
              <a:gd name="connsiteX1" fmla="*/ 150003 w 150002"/>
              <a:gd name="connsiteY1" fmla="*/ 74071 h 155612"/>
              <a:gd name="connsiteX2" fmla="*/ 75001 w 150002"/>
              <a:gd name="connsiteY2" fmla="*/ 0 h 155612"/>
              <a:gd name="connsiteX3" fmla="*/ 75001 w 150002"/>
              <a:gd name="connsiteY3" fmla="*/ 0 h 155612"/>
              <a:gd name="connsiteX4" fmla="*/ 0 w 150002"/>
              <a:gd name="connsiteY4" fmla="*/ 74071 h 155612"/>
              <a:gd name="connsiteX5" fmla="*/ 0 w 150002"/>
              <a:gd name="connsiteY5" fmla="*/ 76651 h 155612"/>
              <a:gd name="connsiteX6" fmla="*/ 5220 w 150002"/>
              <a:gd name="connsiteY6" fmla="*/ 102602 h 155612"/>
              <a:gd name="connsiteX7" fmla="*/ 18240 w 150002"/>
              <a:gd name="connsiteY7" fmla="*/ 123932 h 155612"/>
              <a:gd name="connsiteX8" fmla="*/ 35791 w 150002"/>
              <a:gd name="connsiteY8" fmla="*/ 152433 h 155612"/>
              <a:gd name="connsiteX9" fmla="*/ 40951 w 150002"/>
              <a:gd name="connsiteY9" fmla="*/ 155613 h 155612"/>
              <a:gd name="connsiteX10" fmla="*/ 109052 w 150002"/>
              <a:gd name="connsiteY10" fmla="*/ 155613 h 155612"/>
              <a:gd name="connsiteX11" fmla="*/ 114212 w 150002"/>
              <a:gd name="connsiteY11" fmla="*/ 152433 h 155612"/>
              <a:gd name="connsiteX12" fmla="*/ 131762 w 150002"/>
              <a:gd name="connsiteY12" fmla="*/ 123932 h 155612"/>
              <a:gd name="connsiteX13" fmla="*/ 144783 w 150002"/>
              <a:gd name="connsiteY13" fmla="*/ 102602 h 155612"/>
              <a:gd name="connsiteX14" fmla="*/ 150003 w 150002"/>
              <a:gd name="connsiteY14" fmla="*/ 76651 h 155612"/>
              <a:gd name="connsiteX15" fmla="*/ 132722 w 150002"/>
              <a:gd name="connsiteY15" fmla="*/ 76381 h 155612"/>
              <a:gd name="connsiteX16" fmla="*/ 128732 w 150002"/>
              <a:gd name="connsiteY16" fmla="*/ 96542 h 155612"/>
              <a:gd name="connsiteX17" fmla="*/ 119012 w 150002"/>
              <a:gd name="connsiteY17" fmla="*/ 112382 h 155612"/>
              <a:gd name="connsiteX18" fmla="*/ 102002 w 150002"/>
              <a:gd name="connsiteY18" fmla="*/ 138242 h 155612"/>
              <a:gd name="connsiteX19" fmla="*/ 48001 w 150002"/>
              <a:gd name="connsiteY19" fmla="*/ 138242 h 155612"/>
              <a:gd name="connsiteX20" fmla="*/ 31141 w 150002"/>
              <a:gd name="connsiteY20" fmla="*/ 112292 h 155612"/>
              <a:gd name="connsiteX21" fmla="*/ 21420 w 150002"/>
              <a:gd name="connsiteY21" fmla="*/ 96452 h 155612"/>
              <a:gd name="connsiteX22" fmla="*/ 17280 w 150002"/>
              <a:gd name="connsiteY22" fmla="*/ 76291 h 155612"/>
              <a:gd name="connsiteX23" fmla="*/ 17280 w 150002"/>
              <a:gd name="connsiteY23" fmla="*/ 74131 h 155612"/>
              <a:gd name="connsiteX24" fmla="*/ 74911 w 150002"/>
              <a:gd name="connsiteY24" fmla="*/ 17130 h 155612"/>
              <a:gd name="connsiteX25" fmla="*/ 74911 w 150002"/>
              <a:gd name="connsiteY25" fmla="*/ 17130 h 155612"/>
              <a:gd name="connsiteX26" fmla="*/ 132542 w 150002"/>
              <a:gd name="connsiteY26" fmla="*/ 74131 h 15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50002" h="155612">
                <a:moveTo>
                  <a:pt x="150003" y="76651"/>
                </a:moveTo>
                <a:lnTo>
                  <a:pt x="150003" y="74071"/>
                </a:lnTo>
                <a:cubicBezTo>
                  <a:pt x="149238" y="33122"/>
                  <a:pt x="115957" y="253"/>
                  <a:pt x="75001" y="0"/>
                </a:cubicBezTo>
                <a:lnTo>
                  <a:pt x="75001" y="0"/>
                </a:lnTo>
                <a:cubicBezTo>
                  <a:pt x="34045" y="253"/>
                  <a:pt x="764" y="33122"/>
                  <a:pt x="0" y="74071"/>
                </a:cubicBezTo>
                <a:lnTo>
                  <a:pt x="0" y="76651"/>
                </a:lnTo>
                <a:cubicBezTo>
                  <a:pt x="274" y="85533"/>
                  <a:pt x="2039" y="94305"/>
                  <a:pt x="5220" y="102602"/>
                </a:cubicBezTo>
                <a:cubicBezTo>
                  <a:pt x="8256" y="110430"/>
                  <a:pt x="12666" y="117653"/>
                  <a:pt x="18240" y="123932"/>
                </a:cubicBezTo>
                <a:cubicBezTo>
                  <a:pt x="25110" y="131402"/>
                  <a:pt x="32611" y="145953"/>
                  <a:pt x="35791" y="152433"/>
                </a:cubicBezTo>
                <a:cubicBezTo>
                  <a:pt x="36763" y="154390"/>
                  <a:pt x="38765" y="155624"/>
                  <a:pt x="40951" y="155613"/>
                </a:cubicBezTo>
                <a:lnTo>
                  <a:pt x="109052" y="155613"/>
                </a:lnTo>
                <a:cubicBezTo>
                  <a:pt x="111238" y="155624"/>
                  <a:pt x="113239" y="154390"/>
                  <a:pt x="114212" y="152433"/>
                </a:cubicBezTo>
                <a:cubicBezTo>
                  <a:pt x="117392" y="145953"/>
                  <a:pt x="124892" y="131432"/>
                  <a:pt x="131762" y="123932"/>
                </a:cubicBezTo>
                <a:cubicBezTo>
                  <a:pt x="137337" y="117653"/>
                  <a:pt x="141746" y="110430"/>
                  <a:pt x="144783" y="102602"/>
                </a:cubicBezTo>
                <a:cubicBezTo>
                  <a:pt x="147964" y="94305"/>
                  <a:pt x="149728" y="85533"/>
                  <a:pt x="150003" y="76651"/>
                </a:cubicBezTo>
                <a:close/>
                <a:moveTo>
                  <a:pt x="132722" y="76381"/>
                </a:moveTo>
                <a:cubicBezTo>
                  <a:pt x="132509" y="83275"/>
                  <a:pt x="131161" y="90086"/>
                  <a:pt x="128732" y="96542"/>
                </a:cubicBezTo>
                <a:cubicBezTo>
                  <a:pt x="126454" y="102355"/>
                  <a:pt x="123163" y="107718"/>
                  <a:pt x="119012" y="112382"/>
                </a:cubicBezTo>
                <a:cubicBezTo>
                  <a:pt x="112353" y="120309"/>
                  <a:pt x="106644" y="128988"/>
                  <a:pt x="102002" y="138242"/>
                </a:cubicBezTo>
                <a:lnTo>
                  <a:pt x="48001" y="138242"/>
                </a:lnTo>
                <a:cubicBezTo>
                  <a:pt x="43412" y="128964"/>
                  <a:pt x="37753" y="120255"/>
                  <a:pt x="31141" y="112292"/>
                </a:cubicBezTo>
                <a:cubicBezTo>
                  <a:pt x="26989" y="107628"/>
                  <a:pt x="23698" y="102265"/>
                  <a:pt x="21420" y="96452"/>
                </a:cubicBezTo>
                <a:cubicBezTo>
                  <a:pt x="18941" y="90005"/>
                  <a:pt x="17542" y="83194"/>
                  <a:pt x="17280" y="76291"/>
                </a:cubicBezTo>
                <a:lnTo>
                  <a:pt x="17280" y="74131"/>
                </a:lnTo>
                <a:cubicBezTo>
                  <a:pt x="17818" y="42631"/>
                  <a:pt x="43407" y="17321"/>
                  <a:pt x="74911" y="17130"/>
                </a:cubicBezTo>
                <a:lnTo>
                  <a:pt x="74911" y="17130"/>
                </a:lnTo>
                <a:cubicBezTo>
                  <a:pt x="106416" y="17321"/>
                  <a:pt x="132005" y="42631"/>
                  <a:pt x="132542" y="74131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05" name="Forma Livre: Forma 104">
            <a:extLst>
              <a:ext uri="{FF2B5EF4-FFF2-40B4-BE49-F238E27FC236}">
                <a16:creationId xmlns:a16="http://schemas.microsoft.com/office/drawing/2014/main" id="{2D9A148D-1972-D319-3C48-4511D69525EC}"/>
              </a:ext>
            </a:extLst>
          </p:cNvPr>
          <p:cNvSpPr/>
          <p:nvPr/>
        </p:nvSpPr>
        <p:spPr>
          <a:xfrm>
            <a:off x="8512551" y="4941137"/>
            <a:ext cx="12000" cy="33000"/>
          </a:xfrm>
          <a:custGeom>
            <a:avLst/>
            <a:gdLst>
              <a:gd name="connsiteX0" fmla="*/ 6000 w 12000"/>
              <a:gd name="connsiteY0" fmla="*/ 33001 h 33000"/>
              <a:gd name="connsiteX1" fmla="*/ 12000 w 12000"/>
              <a:gd name="connsiteY1" fmla="*/ 27000 h 33000"/>
              <a:gd name="connsiteX2" fmla="*/ 12000 w 12000"/>
              <a:gd name="connsiteY2" fmla="*/ 6000 h 33000"/>
              <a:gd name="connsiteX3" fmla="*/ 6000 w 12000"/>
              <a:gd name="connsiteY3" fmla="*/ 0 h 33000"/>
              <a:gd name="connsiteX4" fmla="*/ 0 w 12000"/>
              <a:gd name="connsiteY4" fmla="*/ 6000 h 33000"/>
              <a:gd name="connsiteX5" fmla="*/ 0 w 12000"/>
              <a:gd name="connsiteY5" fmla="*/ 27000 h 33000"/>
              <a:gd name="connsiteX6" fmla="*/ 6000 w 12000"/>
              <a:gd name="connsiteY6" fmla="*/ 33001 h 3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000" h="33000">
                <a:moveTo>
                  <a:pt x="6000" y="33001"/>
                </a:moveTo>
                <a:cubicBezTo>
                  <a:pt x="9314" y="33001"/>
                  <a:pt x="12000" y="30314"/>
                  <a:pt x="12000" y="27000"/>
                </a:cubicBezTo>
                <a:lnTo>
                  <a:pt x="12000" y="6000"/>
                </a:lnTo>
                <a:cubicBezTo>
                  <a:pt x="12000" y="2686"/>
                  <a:pt x="9314" y="0"/>
                  <a:pt x="6000" y="0"/>
                </a:cubicBezTo>
                <a:cubicBezTo>
                  <a:pt x="2686" y="0"/>
                  <a:pt x="0" y="2686"/>
                  <a:pt x="0" y="6000"/>
                </a:cubicBezTo>
                <a:lnTo>
                  <a:pt x="0" y="27000"/>
                </a:lnTo>
                <a:cubicBezTo>
                  <a:pt x="0" y="30314"/>
                  <a:pt x="2686" y="33001"/>
                  <a:pt x="6000" y="33001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06" name="Forma Livre: Forma 105">
            <a:extLst>
              <a:ext uri="{FF2B5EF4-FFF2-40B4-BE49-F238E27FC236}">
                <a16:creationId xmlns:a16="http://schemas.microsoft.com/office/drawing/2014/main" id="{4CE58DF6-7166-4B79-20BD-B1782C0282E6}"/>
              </a:ext>
            </a:extLst>
          </p:cNvPr>
          <p:cNvSpPr/>
          <p:nvPr/>
        </p:nvSpPr>
        <p:spPr>
          <a:xfrm>
            <a:off x="8430948" y="4975591"/>
            <a:ext cx="26616" cy="26661"/>
          </a:xfrm>
          <a:custGeom>
            <a:avLst/>
            <a:gdLst>
              <a:gd name="connsiteX0" fmla="*/ 16411 w 26616"/>
              <a:gd name="connsiteY0" fmla="*/ 24917 h 26661"/>
              <a:gd name="connsiteX1" fmla="*/ 24871 w 26616"/>
              <a:gd name="connsiteY1" fmla="*/ 24917 h 26661"/>
              <a:gd name="connsiteX2" fmla="*/ 24871 w 26616"/>
              <a:gd name="connsiteY2" fmla="*/ 16457 h 26661"/>
              <a:gd name="connsiteX3" fmla="*/ 10021 w 26616"/>
              <a:gd name="connsiteY3" fmla="*/ 1547 h 26661"/>
              <a:gd name="connsiteX4" fmla="*/ 1547 w 26616"/>
              <a:gd name="connsiteY4" fmla="*/ 1979 h 26661"/>
              <a:gd name="connsiteX5" fmla="*/ 1561 w 26616"/>
              <a:gd name="connsiteY5" fmla="*/ 10037 h 26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616" h="26661">
                <a:moveTo>
                  <a:pt x="16411" y="24917"/>
                </a:moveTo>
                <a:cubicBezTo>
                  <a:pt x="18752" y="27243"/>
                  <a:pt x="22531" y="27243"/>
                  <a:pt x="24871" y="24917"/>
                </a:cubicBezTo>
                <a:cubicBezTo>
                  <a:pt x="27198" y="22577"/>
                  <a:pt x="27198" y="18797"/>
                  <a:pt x="24871" y="16457"/>
                </a:cubicBezTo>
                <a:lnTo>
                  <a:pt x="10021" y="1547"/>
                </a:lnTo>
                <a:cubicBezTo>
                  <a:pt x="7562" y="-674"/>
                  <a:pt x="3768" y="-480"/>
                  <a:pt x="1547" y="1979"/>
                </a:cubicBezTo>
                <a:cubicBezTo>
                  <a:pt x="-521" y="4269"/>
                  <a:pt x="-515" y="7754"/>
                  <a:pt x="1561" y="10037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07" name="Forma Livre: Forma 106">
            <a:extLst>
              <a:ext uri="{FF2B5EF4-FFF2-40B4-BE49-F238E27FC236}">
                <a16:creationId xmlns:a16="http://schemas.microsoft.com/office/drawing/2014/main" id="{61ECE64B-3B3E-17EC-733B-FEB0347C9CBE}"/>
              </a:ext>
            </a:extLst>
          </p:cNvPr>
          <p:cNvSpPr/>
          <p:nvPr/>
        </p:nvSpPr>
        <p:spPr>
          <a:xfrm>
            <a:off x="8579477" y="4977147"/>
            <a:ext cx="26332" cy="26276"/>
          </a:xfrm>
          <a:custGeom>
            <a:avLst/>
            <a:gdLst>
              <a:gd name="connsiteX0" fmla="*/ 6125 w 26332"/>
              <a:gd name="connsiteY0" fmla="*/ 26270 h 26276"/>
              <a:gd name="connsiteX1" fmla="*/ 10385 w 26332"/>
              <a:gd name="connsiteY1" fmla="*/ 24500 h 26276"/>
              <a:gd name="connsiteX2" fmla="*/ 25205 w 26332"/>
              <a:gd name="connsiteY2" fmla="*/ 9500 h 26276"/>
              <a:gd name="connsiteX3" fmla="*/ 23832 w 26332"/>
              <a:gd name="connsiteY3" fmla="*/ 1127 h 26276"/>
              <a:gd name="connsiteX4" fmla="*/ 16745 w 26332"/>
              <a:gd name="connsiteY4" fmla="*/ 1190 h 26276"/>
              <a:gd name="connsiteX5" fmla="*/ 1745 w 26332"/>
              <a:gd name="connsiteY5" fmla="*/ 16190 h 26276"/>
              <a:gd name="connsiteX6" fmla="*/ 1745 w 26332"/>
              <a:gd name="connsiteY6" fmla="*/ 24650 h 26276"/>
              <a:gd name="connsiteX7" fmla="*/ 6125 w 26332"/>
              <a:gd name="connsiteY7" fmla="*/ 26270 h 26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32" h="26276">
                <a:moveTo>
                  <a:pt x="6125" y="26270"/>
                </a:moveTo>
                <a:cubicBezTo>
                  <a:pt x="7724" y="26272"/>
                  <a:pt x="9257" y="25634"/>
                  <a:pt x="10385" y="24500"/>
                </a:cubicBezTo>
                <a:lnTo>
                  <a:pt x="25205" y="9500"/>
                </a:lnTo>
                <a:cubicBezTo>
                  <a:pt x="27138" y="6808"/>
                  <a:pt x="26523" y="3060"/>
                  <a:pt x="23832" y="1127"/>
                </a:cubicBezTo>
                <a:cubicBezTo>
                  <a:pt x="21708" y="-399"/>
                  <a:pt x="18841" y="-373"/>
                  <a:pt x="16745" y="1190"/>
                </a:cubicBezTo>
                <a:lnTo>
                  <a:pt x="1745" y="16190"/>
                </a:lnTo>
                <a:cubicBezTo>
                  <a:pt x="-582" y="18531"/>
                  <a:pt x="-582" y="22310"/>
                  <a:pt x="1745" y="24650"/>
                </a:cubicBezTo>
                <a:cubicBezTo>
                  <a:pt x="2926" y="25760"/>
                  <a:pt x="4506" y="26344"/>
                  <a:pt x="6125" y="2627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08" name="Forma Livre: Forma 107">
            <a:extLst>
              <a:ext uri="{FF2B5EF4-FFF2-40B4-BE49-F238E27FC236}">
                <a16:creationId xmlns:a16="http://schemas.microsoft.com/office/drawing/2014/main" id="{5AC36338-837E-D91C-48F0-96963C1A6272}"/>
              </a:ext>
            </a:extLst>
          </p:cNvPr>
          <p:cNvSpPr/>
          <p:nvPr/>
        </p:nvSpPr>
        <p:spPr>
          <a:xfrm>
            <a:off x="8398369" y="5053639"/>
            <a:ext cx="33000" cy="12000"/>
          </a:xfrm>
          <a:custGeom>
            <a:avLst/>
            <a:gdLst>
              <a:gd name="connsiteX0" fmla="*/ 27000 w 33000"/>
              <a:gd name="connsiteY0" fmla="*/ 0 h 12000"/>
              <a:gd name="connsiteX1" fmla="*/ 6000 w 33000"/>
              <a:gd name="connsiteY1" fmla="*/ 0 h 12000"/>
              <a:gd name="connsiteX2" fmla="*/ 0 w 33000"/>
              <a:gd name="connsiteY2" fmla="*/ 6000 h 12000"/>
              <a:gd name="connsiteX3" fmla="*/ 6000 w 33000"/>
              <a:gd name="connsiteY3" fmla="*/ 12000 h 12000"/>
              <a:gd name="connsiteX4" fmla="*/ 27000 w 33000"/>
              <a:gd name="connsiteY4" fmla="*/ 12000 h 12000"/>
              <a:gd name="connsiteX5" fmla="*/ 33001 w 33000"/>
              <a:gd name="connsiteY5" fmla="*/ 6000 h 12000"/>
              <a:gd name="connsiteX6" fmla="*/ 27000 w 33000"/>
              <a:gd name="connsiteY6" fmla="*/ 0 h 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000" h="12000">
                <a:moveTo>
                  <a:pt x="27000" y="0"/>
                </a:moveTo>
                <a:lnTo>
                  <a:pt x="6000" y="0"/>
                </a:lnTo>
                <a:cubicBezTo>
                  <a:pt x="2686" y="0"/>
                  <a:pt x="0" y="2686"/>
                  <a:pt x="0" y="6000"/>
                </a:cubicBezTo>
                <a:cubicBezTo>
                  <a:pt x="0" y="9314"/>
                  <a:pt x="2686" y="12000"/>
                  <a:pt x="6000" y="12000"/>
                </a:cubicBezTo>
                <a:lnTo>
                  <a:pt x="27000" y="12000"/>
                </a:lnTo>
                <a:cubicBezTo>
                  <a:pt x="30314" y="12000"/>
                  <a:pt x="33001" y="9314"/>
                  <a:pt x="33001" y="6000"/>
                </a:cubicBezTo>
                <a:cubicBezTo>
                  <a:pt x="33001" y="2686"/>
                  <a:pt x="30314" y="0"/>
                  <a:pt x="27000" y="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09" name="Forma Livre: Forma 108">
            <a:extLst>
              <a:ext uri="{FF2B5EF4-FFF2-40B4-BE49-F238E27FC236}">
                <a16:creationId xmlns:a16="http://schemas.microsoft.com/office/drawing/2014/main" id="{5E9EC9A7-58F6-3DAD-4B0C-C9F642ADBC68}"/>
              </a:ext>
            </a:extLst>
          </p:cNvPr>
          <p:cNvSpPr/>
          <p:nvPr/>
        </p:nvSpPr>
        <p:spPr>
          <a:xfrm>
            <a:off x="8430412" y="5117117"/>
            <a:ext cx="26850" cy="27000"/>
          </a:xfrm>
          <a:custGeom>
            <a:avLst/>
            <a:gdLst>
              <a:gd name="connsiteX0" fmla="*/ 16948 w 26850"/>
              <a:gd name="connsiteY0" fmla="*/ 1443 h 27000"/>
              <a:gd name="connsiteX1" fmla="*/ 2098 w 26850"/>
              <a:gd name="connsiteY1" fmla="*/ 16443 h 27000"/>
              <a:gd name="connsiteX2" fmla="*/ 1443 w 26850"/>
              <a:gd name="connsiteY2" fmla="*/ 24903 h 27000"/>
              <a:gd name="connsiteX3" fmla="*/ 9903 w 26850"/>
              <a:gd name="connsiteY3" fmla="*/ 25558 h 27000"/>
              <a:gd name="connsiteX4" fmla="*/ 10558 w 26850"/>
              <a:gd name="connsiteY4" fmla="*/ 24903 h 27000"/>
              <a:gd name="connsiteX5" fmla="*/ 25408 w 26850"/>
              <a:gd name="connsiteY5" fmla="*/ 9903 h 27000"/>
              <a:gd name="connsiteX6" fmla="*/ 24753 w 26850"/>
              <a:gd name="connsiteY6" fmla="*/ 1443 h 27000"/>
              <a:gd name="connsiteX7" fmla="*/ 16948 w 26850"/>
              <a:gd name="connsiteY7" fmla="*/ 1443 h 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850" h="27000">
                <a:moveTo>
                  <a:pt x="16948" y="1443"/>
                </a:moveTo>
                <a:lnTo>
                  <a:pt x="2098" y="16443"/>
                </a:lnTo>
                <a:cubicBezTo>
                  <a:pt x="-420" y="18599"/>
                  <a:pt x="-713" y="22386"/>
                  <a:pt x="1443" y="24903"/>
                </a:cubicBezTo>
                <a:cubicBezTo>
                  <a:pt x="3598" y="27420"/>
                  <a:pt x="7386" y="27713"/>
                  <a:pt x="9903" y="25558"/>
                </a:cubicBezTo>
                <a:cubicBezTo>
                  <a:pt x="10138" y="25357"/>
                  <a:pt x="10357" y="25138"/>
                  <a:pt x="10558" y="24903"/>
                </a:cubicBezTo>
                <a:lnTo>
                  <a:pt x="25408" y="9903"/>
                </a:lnTo>
                <a:cubicBezTo>
                  <a:pt x="27563" y="7386"/>
                  <a:pt x="27270" y="3598"/>
                  <a:pt x="24753" y="1443"/>
                </a:cubicBezTo>
                <a:cubicBezTo>
                  <a:pt x="22507" y="-481"/>
                  <a:pt x="19194" y="-481"/>
                  <a:pt x="16948" y="1443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10" name="Forma Livre: Forma 109">
            <a:extLst>
              <a:ext uri="{FF2B5EF4-FFF2-40B4-BE49-F238E27FC236}">
                <a16:creationId xmlns:a16="http://schemas.microsoft.com/office/drawing/2014/main" id="{88D312B5-5EED-D35A-EEA6-3C49DF49AEC7}"/>
              </a:ext>
            </a:extLst>
          </p:cNvPr>
          <p:cNvSpPr/>
          <p:nvPr/>
        </p:nvSpPr>
        <p:spPr>
          <a:xfrm>
            <a:off x="8579409" y="5115441"/>
            <a:ext cx="27574" cy="27599"/>
          </a:xfrm>
          <a:custGeom>
            <a:avLst/>
            <a:gdLst>
              <a:gd name="connsiteX0" fmla="*/ 10454 w 27574"/>
              <a:gd name="connsiteY0" fmla="*/ 1979 h 27599"/>
              <a:gd name="connsiteX1" fmla="*/ 1979 w 27574"/>
              <a:gd name="connsiteY1" fmla="*/ 1547 h 27599"/>
              <a:gd name="connsiteX2" fmla="*/ 1547 w 27574"/>
              <a:gd name="connsiteY2" fmla="*/ 10021 h 27599"/>
              <a:gd name="connsiteX3" fmla="*/ 1963 w 27574"/>
              <a:gd name="connsiteY3" fmla="*/ 10439 h 27599"/>
              <a:gd name="connsiteX4" fmla="*/ 16964 w 27574"/>
              <a:gd name="connsiteY4" fmla="*/ 25439 h 27599"/>
              <a:gd name="connsiteX5" fmla="*/ 25414 w 27574"/>
              <a:gd name="connsiteY5" fmla="*/ 26209 h 27599"/>
              <a:gd name="connsiteX6" fmla="*/ 26184 w 27574"/>
              <a:gd name="connsiteY6" fmla="*/ 17759 h 27599"/>
              <a:gd name="connsiteX7" fmla="*/ 25214 w 27574"/>
              <a:gd name="connsiteY7" fmla="*/ 16829 h 27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574" h="27599">
                <a:moveTo>
                  <a:pt x="10454" y="1979"/>
                </a:moveTo>
                <a:cubicBezTo>
                  <a:pt x="8233" y="-480"/>
                  <a:pt x="4439" y="-674"/>
                  <a:pt x="1979" y="1547"/>
                </a:cubicBezTo>
                <a:cubicBezTo>
                  <a:pt x="-480" y="3767"/>
                  <a:pt x="-674" y="7562"/>
                  <a:pt x="1547" y="10021"/>
                </a:cubicBezTo>
                <a:cubicBezTo>
                  <a:pt x="1679" y="10167"/>
                  <a:pt x="1818" y="10307"/>
                  <a:pt x="1963" y="10439"/>
                </a:cubicBezTo>
                <a:lnTo>
                  <a:pt x="16964" y="25439"/>
                </a:lnTo>
                <a:cubicBezTo>
                  <a:pt x="19085" y="27986"/>
                  <a:pt x="22868" y="28330"/>
                  <a:pt x="25414" y="26209"/>
                </a:cubicBezTo>
                <a:cubicBezTo>
                  <a:pt x="27960" y="24089"/>
                  <a:pt x="28305" y="20305"/>
                  <a:pt x="26184" y="17759"/>
                </a:cubicBezTo>
                <a:cubicBezTo>
                  <a:pt x="25896" y="17414"/>
                  <a:pt x="25571" y="17102"/>
                  <a:pt x="25214" y="16829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11" name="Forma Livre: Forma 110">
            <a:extLst>
              <a:ext uri="{FF2B5EF4-FFF2-40B4-BE49-F238E27FC236}">
                <a16:creationId xmlns:a16="http://schemas.microsoft.com/office/drawing/2014/main" id="{392962F1-4B94-2B5C-75E6-1956652CC88F}"/>
              </a:ext>
            </a:extLst>
          </p:cNvPr>
          <p:cNvSpPr/>
          <p:nvPr/>
        </p:nvSpPr>
        <p:spPr>
          <a:xfrm>
            <a:off x="8604622" y="5053429"/>
            <a:ext cx="33000" cy="12000"/>
          </a:xfrm>
          <a:custGeom>
            <a:avLst/>
            <a:gdLst>
              <a:gd name="connsiteX0" fmla="*/ 27000 w 33000"/>
              <a:gd name="connsiteY0" fmla="*/ 0 h 12000"/>
              <a:gd name="connsiteX1" fmla="*/ 6000 w 33000"/>
              <a:gd name="connsiteY1" fmla="*/ 0 h 12000"/>
              <a:gd name="connsiteX2" fmla="*/ 0 w 33000"/>
              <a:gd name="connsiteY2" fmla="*/ 6000 h 12000"/>
              <a:gd name="connsiteX3" fmla="*/ 6000 w 33000"/>
              <a:gd name="connsiteY3" fmla="*/ 12000 h 12000"/>
              <a:gd name="connsiteX4" fmla="*/ 27000 w 33000"/>
              <a:gd name="connsiteY4" fmla="*/ 12000 h 12000"/>
              <a:gd name="connsiteX5" fmla="*/ 33001 w 33000"/>
              <a:gd name="connsiteY5" fmla="*/ 6000 h 12000"/>
              <a:gd name="connsiteX6" fmla="*/ 27000 w 33000"/>
              <a:gd name="connsiteY6" fmla="*/ 0 h 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000" h="12000">
                <a:moveTo>
                  <a:pt x="27000" y="0"/>
                </a:moveTo>
                <a:lnTo>
                  <a:pt x="6000" y="0"/>
                </a:lnTo>
                <a:cubicBezTo>
                  <a:pt x="2686" y="0"/>
                  <a:pt x="0" y="2686"/>
                  <a:pt x="0" y="6000"/>
                </a:cubicBezTo>
                <a:cubicBezTo>
                  <a:pt x="0" y="9314"/>
                  <a:pt x="2686" y="12000"/>
                  <a:pt x="6000" y="12000"/>
                </a:cubicBezTo>
                <a:lnTo>
                  <a:pt x="27000" y="12000"/>
                </a:lnTo>
                <a:cubicBezTo>
                  <a:pt x="30314" y="12000"/>
                  <a:pt x="33001" y="9314"/>
                  <a:pt x="33001" y="6000"/>
                </a:cubicBezTo>
                <a:cubicBezTo>
                  <a:pt x="33001" y="2686"/>
                  <a:pt x="30314" y="0"/>
                  <a:pt x="27000" y="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79A203D7-0691-0D82-6AAF-A85FF01C7D7A}"/>
              </a:ext>
            </a:extLst>
          </p:cNvPr>
          <p:cNvSpPr txBox="1"/>
          <p:nvPr/>
        </p:nvSpPr>
        <p:spPr>
          <a:xfrm>
            <a:off x="8596340" y="4924052"/>
            <a:ext cx="2087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Aumento atípico em operações de câmbio</a:t>
            </a:r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DEDA558A-5175-B2A3-7FD1-935A7AE63274}"/>
              </a:ext>
            </a:extLst>
          </p:cNvPr>
          <p:cNvSpPr txBox="1"/>
          <p:nvPr/>
        </p:nvSpPr>
        <p:spPr>
          <a:xfrm>
            <a:off x="6173243" y="4486781"/>
            <a:ext cx="1799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Concentração em poucos favorecidos</a:t>
            </a:r>
          </a:p>
        </p:txBody>
      </p:sp>
      <p:sp>
        <p:nvSpPr>
          <p:cNvPr id="114" name="Forma Livre: Forma 113">
            <a:extLst>
              <a:ext uri="{FF2B5EF4-FFF2-40B4-BE49-F238E27FC236}">
                <a16:creationId xmlns:a16="http://schemas.microsoft.com/office/drawing/2014/main" id="{C502A41A-76CD-F1A0-6227-600626017C67}"/>
              </a:ext>
            </a:extLst>
          </p:cNvPr>
          <p:cNvSpPr/>
          <p:nvPr/>
        </p:nvSpPr>
        <p:spPr>
          <a:xfrm>
            <a:off x="6077762" y="4728338"/>
            <a:ext cx="67952" cy="17310"/>
          </a:xfrm>
          <a:custGeom>
            <a:avLst/>
            <a:gdLst>
              <a:gd name="connsiteX0" fmla="*/ 59792 w 67952"/>
              <a:gd name="connsiteY0" fmla="*/ 0 h 17310"/>
              <a:gd name="connsiteX1" fmla="*/ 8161 w 67952"/>
              <a:gd name="connsiteY1" fmla="*/ 0 h 17310"/>
              <a:gd name="connsiteX2" fmla="*/ 15 w 67952"/>
              <a:gd name="connsiteY2" fmla="*/ 9165 h 17310"/>
              <a:gd name="connsiteX3" fmla="*/ 8161 w 67952"/>
              <a:gd name="connsiteY3" fmla="*/ 17310 h 17310"/>
              <a:gd name="connsiteX4" fmla="*/ 59792 w 67952"/>
              <a:gd name="connsiteY4" fmla="*/ 17310 h 17310"/>
              <a:gd name="connsiteX5" fmla="*/ 67937 w 67952"/>
              <a:gd name="connsiteY5" fmla="*/ 8145 h 17310"/>
              <a:gd name="connsiteX6" fmla="*/ 59792 w 67952"/>
              <a:gd name="connsiteY6" fmla="*/ 0 h 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952" h="17310">
                <a:moveTo>
                  <a:pt x="59792" y="0"/>
                </a:moveTo>
                <a:lnTo>
                  <a:pt x="8161" y="0"/>
                </a:lnTo>
                <a:cubicBezTo>
                  <a:pt x="3381" y="282"/>
                  <a:pt x="-266" y="4385"/>
                  <a:pt x="15" y="9165"/>
                </a:cubicBezTo>
                <a:cubicBezTo>
                  <a:pt x="274" y="13552"/>
                  <a:pt x="3774" y="17052"/>
                  <a:pt x="8161" y="17310"/>
                </a:cubicBezTo>
                <a:lnTo>
                  <a:pt x="59792" y="17310"/>
                </a:lnTo>
                <a:cubicBezTo>
                  <a:pt x="64572" y="17029"/>
                  <a:pt x="68218" y="12925"/>
                  <a:pt x="67937" y="8145"/>
                </a:cubicBezTo>
                <a:cubicBezTo>
                  <a:pt x="67678" y="3758"/>
                  <a:pt x="64179" y="258"/>
                  <a:pt x="59792" y="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15" name="Forma Livre: Forma 114">
            <a:extLst>
              <a:ext uri="{FF2B5EF4-FFF2-40B4-BE49-F238E27FC236}">
                <a16:creationId xmlns:a16="http://schemas.microsoft.com/office/drawing/2014/main" id="{B1D45CB7-63D0-4CF1-8CD4-DB0114F49339}"/>
              </a:ext>
            </a:extLst>
          </p:cNvPr>
          <p:cNvSpPr/>
          <p:nvPr/>
        </p:nvSpPr>
        <p:spPr>
          <a:xfrm>
            <a:off x="6093003" y="4757649"/>
            <a:ext cx="37470" cy="17310"/>
          </a:xfrm>
          <a:custGeom>
            <a:avLst/>
            <a:gdLst>
              <a:gd name="connsiteX0" fmla="*/ 18750 w 37470"/>
              <a:gd name="connsiteY0" fmla="*/ 17310 h 17310"/>
              <a:gd name="connsiteX1" fmla="*/ 37471 w 37470"/>
              <a:gd name="connsiteY1" fmla="*/ 0 h 17310"/>
              <a:gd name="connsiteX2" fmla="*/ 0 w 37470"/>
              <a:gd name="connsiteY2" fmla="*/ 0 h 17310"/>
              <a:gd name="connsiteX3" fmla="*/ 18750 w 37470"/>
              <a:gd name="connsiteY3" fmla="*/ 17310 h 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70" h="17310">
                <a:moveTo>
                  <a:pt x="18750" y="17310"/>
                </a:moveTo>
                <a:cubicBezTo>
                  <a:pt x="28546" y="17295"/>
                  <a:pt x="36689" y="9764"/>
                  <a:pt x="37471" y="0"/>
                </a:cubicBezTo>
                <a:lnTo>
                  <a:pt x="0" y="0"/>
                </a:lnTo>
                <a:cubicBezTo>
                  <a:pt x="796" y="9769"/>
                  <a:pt x="8949" y="17296"/>
                  <a:pt x="18750" y="1731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16" name="Forma Livre: Forma 115">
            <a:extLst>
              <a:ext uri="{FF2B5EF4-FFF2-40B4-BE49-F238E27FC236}">
                <a16:creationId xmlns:a16="http://schemas.microsoft.com/office/drawing/2014/main" id="{FCBEE4C2-535D-66B3-B5A6-DEBA63874085}"/>
              </a:ext>
            </a:extLst>
          </p:cNvPr>
          <p:cNvSpPr/>
          <p:nvPr/>
        </p:nvSpPr>
        <p:spPr>
          <a:xfrm>
            <a:off x="6036662" y="4560725"/>
            <a:ext cx="150002" cy="155612"/>
          </a:xfrm>
          <a:custGeom>
            <a:avLst/>
            <a:gdLst>
              <a:gd name="connsiteX0" fmla="*/ 150003 w 150002"/>
              <a:gd name="connsiteY0" fmla="*/ 76651 h 155612"/>
              <a:gd name="connsiteX1" fmla="*/ 150003 w 150002"/>
              <a:gd name="connsiteY1" fmla="*/ 74071 h 155612"/>
              <a:gd name="connsiteX2" fmla="*/ 75001 w 150002"/>
              <a:gd name="connsiteY2" fmla="*/ 0 h 155612"/>
              <a:gd name="connsiteX3" fmla="*/ 75001 w 150002"/>
              <a:gd name="connsiteY3" fmla="*/ 0 h 155612"/>
              <a:gd name="connsiteX4" fmla="*/ 0 w 150002"/>
              <a:gd name="connsiteY4" fmla="*/ 74071 h 155612"/>
              <a:gd name="connsiteX5" fmla="*/ 0 w 150002"/>
              <a:gd name="connsiteY5" fmla="*/ 76651 h 155612"/>
              <a:gd name="connsiteX6" fmla="*/ 5220 w 150002"/>
              <a:gd name="connsiteY6" fmla="*/ 102602 h 155612"/>
              <a:gd name="connsiteX7" fmla="*/ 18240 w 150002"/>
              <a:gd name="connsiteY7" fmla="*/ 123932 h 155612"/>
              <a:gd name="connsiteX8" fmla="*/ 35791 w 150002"/>
              <a:gd name="connsiteY8" fmla="*/ 152433 h 155612"/>
              <a:gd name="connsiteX9" fmla="*/ 40951 w 150002"/>
              <a:gd name="connsiteY9" fmla="*/ 155613 h 155612"/>
              <a:gd name="connsiteX10" fmla="*/ 109052 w 150002"/>
              <a:gd name="connsiteY10" fmla="*/ 155613 h 155612"/>
              <a:gd name="connsiteX11" fmla="*/ 114212 w 150002"/>
              <a:gd name="connsiteY11" fmla="*/ 152433 h 155612"/>
              <a:gd name="connsiteX12" fmla="*/ 131762 w 150002"/>
              <a:gd name="connsiteY12" fmla="*/ 123932 h 155612"/>
              <a:gd name="connsiteX13" fmla="*/ 144783 w 150002"/>
              <a:gd name="connsiteY13" fmla="*/ 102602 h 155612"/>
              <a:gd name="connsiteX14" fmla="*/ 150003 w 150002"/>
              <a:gd name="connsiteY14" fmla="*/ 76651 h 155612"/>
              <a:gd name="connsiteX15" fmla="*/ 132722 w 150002"/>
              <a:gd name="connsiteY15" fmla="*/ 76381 h 155612"/>
              <a:gd name="connsiteX16" fmla="*/ 128732 w 150002"/>
              <a:gd name="connsiteY16" fmla="*/ 96542 h 155612"/>
              <a:gd name="connsiteX17" fmla="*/ 119012 w 150002"/>
              <a:gd name="connsiteY17" fmla="*/ 112382 h 155612"/>
              <a:gd name="connsiteX18" fmla="*/ 102002 w 150002"/>
              <a:gd name="connsiteY18" fmla="*/ 138242 h 155612"/>
              <a:gd name="connsiteX19" fmla="*/ 48001 w 150002"/>
              <a:gd name="connsiteY19" fmla="*/ 138242 h 155612"/>
              <a:gd name="connsiteX20" fmla="*/ 31141 w 150002"/>
              <a:gd name="connsiteY20" fmla="*/ 112292 h 155612"/>
              <a:gd name="connsiteX21" fmla="*/ 21420 w 150002"/>
              <a:gd name="connsiteY21" fmla="*/ 96452 h 155612"/>
              <a:gd name="connsiteX22" fmla="*/ 17280 w 150002"/>
              <a:gd name="connsiteY22" fmla="*/ 76291 h 155612"/>
              <a:gd name="connsiteX23" fmla="*/ 17280 w 150002"/>
              <a:gd name="connsiteY23" fmla="*/ 74131 h 155612"/>
              <a:gd name="connsiteX24" fmla="*/ 74911 w 150002"/>
              <a:gd name="connsiteY24" fmla="*/ 17130 h 155612"/>
              <a:gd name="connsiteX25" fmla="*/ 74911 w 150002"/>
              <a:gd name="connsiteY25" fmla="*/ 17130 h 155612"/>
              <a:gd name="connsiteX26" fmla="*/ 132542 w 150002"/>
              <a:gd name="connsiteY26" fmla="*/ 74131 h 15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50002" h="155612">
                <a:moveTo>
                  <a:pt x="150003" y="76651"/>
                </a:moveTo>
                <a:lnTo>
                  <a:pt x="150003" y="74071"/>
                </a:lnTo>
                <a:cubicBezTo>
                  <a:pt x="149238" y="33122"/>
                  <a:pt x="115957" y="253"/>
                  <a:pt x="75001" y="0"/>
                </a:cubicBezTo>
                <a:lnTo>
                  <a:pt x="75001" y="0"/>
                </a:lnTo>
                <a:cubicBezTo>
                  <a:pt x="34045" y="253"/>
                  <a:pt x="764" y="33122"/>
                  <a:pt x="0" y="74071"/>
                </a:cubicBezTo>
                <a:lnTo>
                  <a:pt x="0" y="76651"/>
                </a:lnTo>
                <a:cubicBezTo>
                  <a:pt x="274" y="85533"/>
                  <a:pt x="2039" y="94305"/>
                  <a:pt x="5220" y="102602"/>
                </a:cubicBezTo>
                <a:cubicBezTo>
                  <a:pt x="8256" y="110430"/>
                  <a:pt x="12666" y="117653"/>
                  <a:pt x="18240" y="123932"/>
                </a:cubicBezTo>
                <a:cubicBezTo>
                  <a:pt x="25110" y="131402"/>
                  <a:pt x="32611" y="145953"/>
                  <a:pt x="35791" y="152433"/>
                </a:cubicBezTo>
                <a:cubicBezTo>
                  <a:pt x="36763" y="154390"/>
                  <a:pt x="38765" y="155624"/>
                  <a:pt x="40951" y="155613"/>
                </a:cubicBezTo>
                <a:lnTo>
                  <a:pt x="109052" y="155613"/>
                </a:lnTo>
                <a:cubicBezTo>
                  <a:pt x="111238" y="155624"/>
                  <a:pt x="113239" y="154390"/>
                  <a:pt x="114212" y="152433"/>
                </a:cubicBezTo>
                <a:cubicBezTo>
                  <a:pt x="117392" y="145953"/>
                  <a:pt x="124892" y="131432"/>
                  <a:pt x="131762" y="123932"/>
                </a:cubicBezTo>
                <a:cubicBezTo>
                  <a:pt x="137337" y="117653"/>
                  <a:pt x="141746" y="110430"/>
                  <a:pt x="144783" y="102602"/>
                </a:cubicBezTo>
                <a:cubicBezTo>
                  <a:pt x="147964" y="94305"/>
                  <a:pt x="149728" y="85533"/>
                  <a:pt x="150003" y="76651"/>
                </a:cubicBezTo>
                <a:close/>
                <a:moveTo>
                  <a:pt x="132722" y="76381"/>
                </a:moveTo>
                <a:cubicBezTo>
                  <a:pt x="132509" y="83275"/>
                  <a:pt x="131161" y="90086"/>
                  <a:pt x="128732" y="96542"/>
                </a:cubicBezTo>
                <a:cubicBezTo>
                  <a:pt x="126454" y="102355"/>
                  <a:pt x="123163" y="107718"/>
                  <a:pt x="119012" y="112382"/>
                </a:cubicBezTo>
                <a:cubicBezTo>
                  <a:pt x="112353" y="120309"/>
                  <a:pt x="106644" y="128988"/>
                  <a:pt x="102002" y="138242"/>
                </a:cubicBezTo>
                <a:lnTo>
                  <a:pt x="48001" y="138242"/>
                </a:lnTo>
                <a:cubicBezTo>
                  <a:pt x="43412" y="128964"/>
                  <a:pt x="37753" y="120255"/>
                  <a:pt x="31141" y="112292"/>
                </a:cubicBezTo>
                <a:cubicBezTo>
                  <a:pt x="26989" y="107628"/>
                  <a:pt x="23698" y="102265"/>
                  <a:pt x="21420" y="96452"/>
                </a:cubicBezTo>
                <a:cubicBezTo>
                  <a:pt x="18941" y="90005"/>
                  <a:pt x="17542" y="83194"/>
                  <a:pt x="17280" y="76291"/>
                </a:cubicBezTo>
                <a:lnTo>
                  <a:pt x="17280" y="74131"/>
                </a:lnTo>
                <a:cubicBezTo>
                  <a:pt x="17818" y="42631"/>
                  <a:pt x="43407" y="17321"/>
                  <a:pt x="74911" y="17130"/>
                </a:cubicBezTo>
                <a:lnTo>
                  <a:pt x="74911" y="17130"/>
                </a:lnTo>
                <a:cubicBezTo>
                  <a:pt x="106416" y="17321"/>
                  <a:pt x="132005" y="42631"/>
                  <a:pt x="132542" y="74131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17" name="Forma Livre: Forma 116">
            <a:extLst>
              <a:ext uri="{FF2B5EF4-FFF2-40B4-BE49-F238E27FC236}">
                <a16:creationId xmlns:a16="http://schemas.microsoft.com/office/drawing/2014/main" id="{D28A8B89-18C4-D5B2-8D86-A1F72D0A63FC}"/>
              </a:ext>
            </a:extLst>
          </p:cNvPr>
          <p:cNvSpPr/>
          <p:nvPr/>
        </p:nvSpPr>
        <p:spPr>
          <a:xfrm>
            <a:off x="6106323" y="4515965"/>
            <a:ext cx="12000" cy="33000"/>
          </a:xfrm>
          <a:custGeom>
            <a:avLst/>
            <a:gdLst>
              <a:gd name="connsiteX0" fmla="*/ 6000 w 12000"/>
              <a:gd name="connsiteY0" fmla="*/ 33001 h 33000"/>
              <a:gd name="connsiteX1" fmla="*/ 12000 w 12000"/>
              <a:gd name="connsiteY1" fmla="*/ 27000 h 33000"/>
              <a:gd name="connsiteX2" fmla="*/ 12000 w 12000"/>
              <a:gd name="connsiteY2" fmla="*/ 6000 h 33000"/>
              <a:gd name="connsiteX3" fmla="*/ 6000 w 12000"/>
              <a:gd name="connsiteY3" fmla="*/ 0 h 33000"/>
              <a:gd name="connsiteX4" fmla="*/ 0 w 12000"/>
              <a:gd name="connsiteY4" fmla="*/ 6000 h 33000"/>
              <a:gd name="connsiteX5" fmla="*/ 0 w 12000"/>
              <a:gd name="connsiteY5" fmla="*/ 27000 h 33000"/>
              <a:gd name="connsiteX6" fmla="*/ 6000 w 12000"/>
              <a:gd name="connsiteY6" fmla="*/ 33001 h 3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000" h="33000">
                <a:moveTo>
                  <a:pt x="6000" y="33001"/>
                </a:moveTo>
                <a:cubicBezTo>
                  <a:pt x="9314" y="33001"/>
                  <a:pt x="12000" y="30314"/>
                  <a:pt x="12000" y="27000"/>
                </a:cubicBezTo>
                <a:lnTo>
                  <a:pt x="12000" y="6000"/>
                </a:lnTo>
                <a:cubicBezTo>
                  <a:pt x="12000" y="2686"/>
                  <a:pt x="9314" y="0"/>
                  <a:pt x="6000" y="0"/>
                </a:cubicBezTo>
                <a:cubicBezTo>
                  <a:pt x="2686" y="0"/>
                  <a:pt x="0" y="2686"/>
                  <a:pt x="0" y="6000"/>
                </a:cubicBezTo>
                <a:lnTo>
                  <a:pt x="0" y="27000"/>
                </a:lnTo>
                <a:cubicBezTo>
                  <a:pt x="0" y="30314"/>
                  <a:pt x="2686" y="33001"/>
                  <a:pt x="6000" y="33001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18" name="Forma Livre: Forma 117">
            <a:extLst>
              <a:ext uri="{FF2B5EF4-FFF2-40B4-BE49-F238E27FC236}">
                <a16:creationId xmlns:a16="http://schemas.microsoft.com/office/drawing/2014/main" id="{7D682BAF-46A0-164A-DE8E-FE6ACA756C1E}"/>
              </a:ext>
            </a:extLst>
          </p:cNvPr>
          <p:cNvSpPr/>
          <p:nvPr/>
        </p:nvSpPr>
        <p:spPr>
          <a:xfrm>
            <a:off x="6024720" y="4550419"/>
            <a:ext cx="26616" cy="26661"/>
          </a:xfrm>
          <a:custGeom>
            <a:avLst/>
            <a:gdLst>
              <a:gd name="connsiteX0" fmla="*/ 16411 w 26616"/>
              <a:gd name="connsiteY0" fmla="*/ 24917 h 26661"/>
              <a:gd name="connsiteX1" fmla="*/ 24871 w 26616"/>
              <a:gd name="connsiteY1" fmla="*/ 24917 h 26661"/>
              <a:gd name="connsiteX2" fmla="*/ 24871 w 26616"/>
              <a:gd name="connsiteY2" fmla="*/ 16457 h 26661"/>
              <a:gd name="connsiteX3" fmla="*/ 10021 w 26616"/>
              <a:gd name="connsiteY3" fmla="*/ 1547 h 26661"/>
              <a:gd name="connsiteX4" fmla="*/ 1547 w 26616"/>
              <a:gd name="connsiteY4" fmla="*/ 1979 h 26661"/>
              <a:gd name="connsiteX5" fmla="*/ 1561 w 26616"/>
              <a:gd name="connsiteY5" fmla="*/ 10037 h 26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616" h="26661">
                <a:moveTo>
                  <a:pt x="16411" y="24917"/>
                </a:moveTo>
                <a:cubicBezTo>
                  <a:pt x="18752" y="27243"/>
                  <a:pt x="22531" y="27243"/>
                  <a:pt x="24871" y="24917"/>
                </a:cubicBezTo>
                <a:cubicBezTo>
                  <a:pt x="27198" y="22577"/>
                  <a:pt x="27198" y="18797"/>
                  <a:pt x="24871" y="16457"/>
                </a:cubicBezTo>
                <a:lnTo>
                  <a:pt x="10021" y="1547"/>
                </a:lnTo>
                <a:cubicBezTo>
                  <a:pt x="7562" y="-674"/>
                  <a:pt x="3768" y="-480"/>
                  <a:pt x="1547" y="1979"/>
                </a:cubicBezTo>
                <a:cubicBezTo>
                  <a:pt x="-521" y="4269"/>
                  <a:pt x="-515" y="7754"/>
                  <a:pt x="1561" y="10037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19" name="Forma Livre: Forma 118">
            <a:extLst>
              <a:ext uri="{FF2B5EF4-FFF2-40B4-BE49-F238E27FC236}">
                <a16:creationId xmlns:a16="http://schemas.microsoft.com/office/drawing/2014/main" id="{D0C2F5DA-F932-444E-F63F-478EF4400BF9}"/>
              </a:ext>
            </a:extLst>
          </p:cNvPr>
          <p:cNvSpPr/>
          <p:nvPr/>
        </p:nvSpPr>
        <p:spPr>
          <a:xfrm>
            <a:off x="6173249" y="4551975"/>
            <a:ext cx="26332" cy="26276"/>
          </a:xfrm>
          <a:custGeom>
            <a:avLst/>
            <a:gdLst>
              <a:gd name="connsiteX0" fmla="*/ 6125 w 26332"/>
              <a:gd name="connsiteY0" fmla="*/ 26270 h 26276"/>
              <a:gd name="connsiteX1" fmla="*/ 10385 w 26332"/>
              <a:gd name="connsiteY1" fmla="*/ 24500 h 26276"/>
              <a:gd name="connsiteX2" fmla="*/ 25205 w 26332"/>
              <a:gd name="connsiteY2" fmla="*/ 9500 h 26276"/>
              <a:gd name="connsiteX3" fmla="*/ 23832 w 26332"/>
              <a:gd name="connsiteY3" fmla="*/ 1127 h 26276"/>
              <a:gd name="connsiteX4" fmla="*/ 16745 w 26332"/>
              <a:gd name="connsiteY4" fmla="*/ 1190 h 26276"/>
              <a:gd name="connsiteX5" fmla="*/ 1745 w 26332"/>
              <a:gd name="connsiteY5" fmla="*/ 16190 h 26276"/>
              <a:gd name="connsiteX6" fmla="*/ 1745 w 26332"/>
              <a:gd name="connsiteY6" fmla="*/ 24650 h 26276"/>
              <a:gd name="connsiteX7" fmla="*/ 6125 w 26332"/>
              <a:gd name="connsiteY7" fmla="*/ 26270 h 26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32" h="26276">
                <a:moveTo>
                  <a:pt x="6125" y="26270"/>
                </a:moveTo>
                <a:cubicBezTo>
                  <a:pt x="7724" y="26272"/>
                  <a:pt x="9257" y="25634"/>
                  <a:pt x="10385" y="24500"/>
                </a:cubicBezTo>
                <a:lnTo>
                  <a:pt x="25205" y="9500"/>
                </a:lnTo>
                <a:cubicBezTo>
                  <a:pt x="27138" y="6808"/>
                  <a:pt x="26523" y="3060"/>
                  <a:pt x="23832" y="1127"/>
                </a:cubicBezTo>
                <a:cubicBezTo>
                  <a:pt x="21708" y="-399"/>
                  <a:pt x="18841" y="-373"/>
                  <a:pt x="16745" y="1190"/>
                </a:cubicBezTo>
                <a:lnTo>
                  <a:pt x="1745" y="16190"/>
                </a:lnTo>
                <a:cubicBezTo>
                  <a:pt x="-582" y="18531"/>
                  <a:pt x="-582" y="22310"/>
                  <a:pt x="1745" y="24650"/>
                </a:cubicBezTo>
                <a:cubicBezTo>
                  <a:pt x="2926" y="25760"/>
                  <a:pt x="4506" y="26344"/>
                  <a:pt x="6125" y="2627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20" name="Forma Livre: Forma 119">
            <a:extLst>
              <a:ext uri="{FF2B5EF4-FFF2-40B4-BE49-F238E27FC236}">
                <a16:creationId xmlns:a16="http://schemas.microsoft.com/office/drawing/2014/main" id="{962B1069-29DC-FC17-A789-C785AD8F0730}"/>
              </a:ext>
            </a:extLst>
          </p:cNvPr>
          <p:cNvSpPr/>
          <p:nvPr/>
        </p:nvSpPr>
        <p:spPr>
          <a:xfrm>
            <a:off x="5992141" y="4628467"/>
            <a:ext cx="33000" cy="12000"/>
          </a:xfrm>
          <a:custGeom>
            <a:avLst/>
            <a:gdLst>
              <a:gd name="connsiteX0" fmla="*/ 27000 w 33000"/>
              <a:gd name="connsiteY0" fmla="*/ 0 h 12000"/>
              <a:gd name="connsiteX1" fmla="*/ 6000 w 33000"/>
              <a:gd name="connsiteY1" fmla="*/ 0 h 12000"/>
              <a:gd name="connsiteX2" fmla="*/ 0 w 33000"/>
              <a:gd name="connsiteY2" fmla="*/ 6000 h 12000"/>
              <a:gd name="connsiteX3" fmla="*/ 6000 w 33000"/>
              <a:gd name="connsiteY3" fmla="*/ 12000 h 12000"/>
              <a:gd name="connsiteX4" fmla="*/ 27000 w 33000"/>
              <a:gd name="connsiteY4" fmla="*/ 12000 h 12000"/>
              <a:gd name="connsiteX5" fmla="*/ 33001 w 33000"/>
              <a:gd name="connsiteY5" fmla="*/ 6000 h 12000"/>
              <a:gd name="connsiteX6" fmla="*/ 27000 w 33000"/>
              <a:gd name="connsiteY6" fmla="*/ 0 h 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000" h="12000">
                <a:moveTo>
                  <a:pt x="27000" y="0"/>
                </a:moveTo>
                <a:lnTo>
                  <a:pt x="6000" y="0"/>
                </a:lnTo>
                <a:cubicBezTo>
                  <a:pt x="2686" y="0"/>
                  <a:pt x="0" y="2686"/>
                  <a:pt x="0" y="6000"/>
                </a:cubicBezTo>
                <a:cubicBezTo>
                  <a:pt x="0" y="9314"/>
                  <a:pt x="2686" y="12000"/>
                  <a:pt x="6000" y="12000"/>
                </a:cubicBezTo>
                <a:lnTo>
                  <a:pt x="27000" y="12000"/>
                </a:lnTo>
                <a:cubicBezTo>
                  <a:pt x="30314" y="12000"/>
                  <a:pt x="33001" y="9314"/>
                  <a:pt x="33001" y="6000"/>
                </a:cubicBezTo>
                <a:cubicBezTo>
                  <a:pt x="33001" y="2686"/>
                  <a:pt x="30314" y="0"/>
                  <a:pt x="27000" y="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21" name="Forma Livre: Forma 120">
            <a:extLst>
              <a:ext uri="{FF2B5EF4-FFF2-40B4-BE49-F238E27FC236}">
                <a16:creationId xmlns:a16="http://schemas.microsoft.com/office/drawing/2014/main" id="{59EED228-5FF4-4DC4-B22B-0DE9E7555D61}"/>
              </a:ext>
            </a:extLst>
          </p:cNvPr>
          <p:cNvSpPr/>
          <p:nvPr/>
        </p:nvSpPr>
        <p:spPr>
          <a:xfrm>
            <a:off x="6024184" y="4691945"/>
            <a:ext cx="26850" cy="27000"/>
          </a:xfrm>
          <a:custGeom>
            <a:avLst/>
            <a:gdLst>
              <a:gd name="connsiteX0" fmla="*/ 16948 w 26850"/>
              <a:gd name="connsiteY0" fmla="*/ 1443 h 27000"/>
              <a:gd name="connsiteX1" fmla="*/ 2098 w 26850"/>
              <a:gd name="connsiteY1" fmla="*/ 16443 h 27000"/>
              <a:gd name="connsiteX2" fmla="*/ 1443 w 26850"/>
              <a:gd name="connsiteY2" fmla="*/ 24903 h 27000"/>
              <a:gd name="connsiteX3" fmla="*/ 9903 w 26850"/>
              <a:gd name="connsiteY3" fmla="*/ 25558 h 27000"/>
              <a:gd name="connsiteX4" fmla="*/ 10558 w 26850"/>
              <a:gd name="connsiteY4" fmla="*/ 24903 h 27000"/>
              <a:gd name="connsiteX5" fmla="*/ 25408 w 26850"/>
              <a:gd name="connsiteY5" fmla="*/ 9903 h 27000"/>
              <a:gd name="connsiteX6" fmla="*/ 24753 w 26850"/>
              <a:gd name="connsiteY6" fmla="*/ 1443 h 27000"/>
              <a:gd name="connsiteX7" fmla="*/ 16948 w 26850"/>
              <a:gd name="connsiteY7" fmla="*/ 1443 h 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850" h="27000">
                <a:moveTo>
                  <a:pt x="16948" y="1443"/>
                </a:moveTo>
                <a:lnTo>
                  <a:pt x="2098" y="16443"/>
                </a:lnTo>
                <a:cubicBezTo>
                  <a:pt x="-420" y="18599"/>
                  <a:pt x="-713" y="22386"/>
                  <a:pt x="1443" y="24903"/>
                </a:cubicBezTo>
                <a:cubicBezTo>
                  <a:pt x="3598" y="27420"/>
                  <a:pt x="7386" y="27713"/>
                  <a:pt x="9903" y="25558"/>
                </a:cubicBezTo>
                <a:cubicBezTo>
                  <a:pt x="10138" y="25357"/>
                  <a:pt x="10357" y="25138"/>
                  <a:pt x="10558" y="24903"/>
                </a:cubicBezTo>
                <a:lnTo>
                  <a:pt x="25408" y="9903"/>
                </a:lnTo>
                <a:cubicBezTo>
                  <a:pt x="27563" y="7386"/>
                  <a:pt x="27270" y="3598"/>
                  <a:pt x="24753" y="1443"/>
                </a:cubicBezTo>
                <a:cubicBezTo>
                  <a:pt x="22507" y="-481"/>
                  <a:pt x="19194" y="-481"/>
                  <a:pt x="16948" y="1443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22" name="Forma Livre: Forma 121">
            <a:extLst>
              <a:ext uri="{FF2B5EF4-FFF2-40B4-BE49-F238E27FC236}">
                <a16:creationId xmlns:a16="http://schemas.microsoft.com/office/drawing/2014/main" id="{07D1ABF8-08E5-3F91-EBCE-16BE0E914CFD}"/>
              </a:ext>
            </a:extLst>
          </p:cNvPr>
          <p:cNvSpPr/>
          <p:nvPr/>
        </p:nvSpPr>
        <p:spPr>
          <a:xfrm>
            <a:off x="6173181" y="4690269"/>
            <a:ext cx="27574" cy="27599"/>
          </a:xfrm>
          <a:custGeom>
            <a:avLst/>
            <a:gdLst>
              <a:gd name="connsiteX0" fmla="*/ 10454 w 27574"/>
              <a:gd name="connsiteY0" fmla="*/ 1979 h 27599"/>
              <a:gd name="connsiteX1" fmla="*/ 1979 w 27574"/>
              <a:gd name="connsiteY1" fmla="*/ 1547 h 27599"/>
              <a:gd name="connsiteX2" fmla="*/ 1547 w 27574"/>
              <a:gd name="connsiteY2" fmla="*/ 10021 h 27599"/>
              <a:gd name="connsiteX3" fmla="*/ 1963 w 27574"/>
              <a:gd name="connsiteY3" fmla="*/ 10439 h 27599"/>
              <a:gd name="connsiteX4" fmla="*/ 16964 w 27574"/>
              <a:gd name="connsiteY4" fmla="*/ 25439 h 27599"/>
              <a:gd name="connsiteX5" fmla="*/ 25414 w 27574"/>
              <a:gd name="connsiteY5" fmla="*/ 26209 h 27599"/>
              <a:gd name="connsiteX6" fmla="*/ 26184 w 27574"/>
              <a:gd name="connsiteY6" fmla="*/ 17759 h 27599"/>
              <a:gd name="connsiteX7" fmla="*/ 25214 w 27574"/>
              <a:gd name="connsiteY7" fmla="*/ 16829 h 27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574" h="27599">
                <a:moveTo>
                  <a:pt x="10454" y="1979"/>
                </a:moveTo>
                <a:cubicBezTo>
                  <a:pt x="8233" y="-480"/>
                  <a:pt x="4439" y="-674"/>
                  <a:pt x="1979" y="1547"/>
                </a:cubicBezTo>
                <a:cubicBezTo>
                  <a:pt x="-480" y="3767"/>
                  <a:pt x="-674" y="7562"/>
                  <a:pt x="1547" y="10021"/>
                </a:cubicBezTo>
                <a:cubicBezTo>
                  <a:pt x="1679" y="10167"/>
                  <a:pt x="1818" y="10307"/>
                  <a:pt x="1963" y="10439"/>
                </a:cubicBezTo>
                <a:lnTo>
                  <a:pt x="16964" y="25439"/>
                </a:lnTo>
                <a:cubicBezTo>
                  <a:pt x="19085" y="27986"/>
                  <a:pt x="22868" y="28330"/>
                  <a:pt x="25414" y="26209"/>
                </a:cubicBezTo>
                <a:cubicBezTo>
                  <a:pt x="27960" y="24089"/>
                  <a:pt x="28305" y="20305"/>
                  <a:pt x="26184" y="17759"/>
                </a:cubicBezTo>
                <a:cubicBezTo>
                  <a:pt x="25896" y="17414"/>
                  <a:pt x="25571" y="17102"/>
                  <a:pt x="25214" y="16829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23" name="Forma Livre: Forma 122">
            <a:extLst>
              <a:ext uri="{FF2B5EF4-FFF2-40B4-BE49-F238E27FC236}">
                <a16:creationId xmlns:a16="http://schemas.microsoft.com/office/drawing/2014/main" id="{6182CDFD-E567-8FBC-8B3D-80D759B4CC2C}"/>
              </a:ext>
            </a:extLst>
          </p:cNvPr>
          <p:cNvSpPr/>
          <p:nvPr/>
        </p:nvSpPr>
        <p:spPr>
          <a:xfrm>
            <a:off x="6198394" y="4628257"/>
            <a:ext cx="33000" cy="12000"/>
          </a:xfrm>
          <a:custGeom>
            <a:avLst/>
            <a:gdLst>
              <a:gd name="connsiteX0" fmla="*/ 27000 w 33000"/>
              <a:gd name="connsiteY0" fmla="*/ 0 h 12000"/>
              <a:gd name="connsiteX1" fmla="*/ 6000 w 33000"/>
              <a:gd name="connsiteY1" fmla="*/ 0 h 12000"/>
              <a:gd name="connsiteX2" fmla="*/ 0 w 33000"/>
              <a:gd name="connsiteY2" fmla="*/ 6000 h 12000"/>
              <a:gd name="connsiteX3" fmla="*/ 6000 w 33000"/>
              <a:gd name="connsiteY3" fmla="*/ 12000 h 12000"/>
              <a:gd name="connsiteX4" fmla="*/ 27000 w 33000"/>
              <a:gd name="connsiteY4" fmla="*/ 12000 h 12000"/>
              <a:gd name="connsiteX5" fmla="*/ 33001 w 33000"/>
              <a:gd name="connsiteY5" fmla="*/ 6000 h 12000"/>
              <a:gd name="connsiteX6" fmla="*/ 27000 w 33000"/>
              <a:gd name="connsiteY6" fmla="*/ 0 h 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000" h="12000">
                <a:moveTo>
                  <a:pt x="27000" y="0"/>
                </a:moveTo>
                <a:lnTo>
                  <a:pt x="6000" y="0"/>
                </a:lnTo>
                <a:cubicBezTo>
                  <a:pt x="2686" y="0"/>
                  <a:pt x="0" y="2686"/>
                  <a:pt x="0" y="6000"/>
                </a:cubicBezTo>
                <a:cubicBezTo>
                  <a:pt x="0" y="9314"/>
                  <a:pt x="2686" y="12000"/>
                  <a:pt x="6000" y="12000"/>
                </a:cubicBezTo>
                <a:lnTo>
                  <a:pt x="27000" y="12000"/>
                </a:lnTo>
                <a:cubicBezTo>
                  <a:pt x="30314" y="12000"/>
                  <a:pt x="33001" y="9314"/>
                  <a:pt x="33001" y="6000"/>
                </a:cubicBezTo>
                <a:cubicBezTo>
                  <a:pt x="33001" y="2686"/>
                  <a:pt x="30314" y="0"/>
                  <a:pt x="27000" y="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24" name="Forma Livre: Forma 123">
            <a:extLst>
              <a:ext uri="{FF2B5EF4-FFF2-40B4-BE49-F238E27FC236}">
                <a16:creationId xmlns:a16="http://schemas.microsoft.com/office/drawing/2014/main" id="{024E5EC8-06F7-1153-51C6-B66F91653144}"/>
              </a:ext>
            </a:extLst>
          </p:cNvPr>
          <p:cNvSpPr/>
          <p:nvPr/>
        </p:nvSpPr>
        <p:spPr>
          <a:xfrm>
            <a:off x="6088011" y="5150570"/>
            <a:ext cx="67952" cy="17310"/>
          </a:xfrm>
          <a:custGeom>
            <a:avLst/>
            <a:gdLst>
              <a:gd name="connsiteX0" fmla="*/ 59792 w 67952"/>
              <a:gd name="connsiteY0" fmla="*/ 0 h 17310"/>
              <a:gd name="connsiteX1" fmla="*/ 8161 w 67952"/>
              <a:gd name="connsiteY1" fmla="*/ 0 h 17310"/>
              <a:gd name="connsiteX2" fmla="*/ 15 w 67952"/>
              <a:gd name="connsiteY2" fmla="*/ 9165 h 17310"/>
              <a:gd name="connsiteX3" fmla="*/ 8161 w 67952"/>
              <a:gd name="connsiteY3" fmla="*/ 17310 h 17310"/>
              <a:gd name="connsiteX4" fmla="*/ 59792 w 67952"/>
              <a:gd name="connsiteY4" fmla="*/ 17310 h 17310"/>
              <a:gd name="connsiteX5" fmla="*/ 67937 w 67952"/>
              <a:gd name="connsiteY5" fmla="*/ 8145 h 17310"/>
              <a:gd name="connsiteX6" fmla="*/ 59792 w 67952"/>
              <a:gd name="connsiteY6" fmla="*/ 0 h 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952" h="17310">
                <a:moveTo>
                  <a:pt x="59792" y="0"/>
                </a:moveTo>
                <a:lnTo>
                  <a:pt x="8161" y="0"/>
                </a:lnTo>
                <a:cubicBezTo>
                  <a:pt x="3381" y="282"/>
                  <a:pt x="-266" y="4385"/>
                  <a:pt x="15" y="9165"/>
                </a:cubicBezTo>
                <a:cubicBezTo>
                  <a:pt x="274" y="13552"/>
                  <a:pt x="3774" y="17052"/>
                  <a:pt x="8161" y="17310"/>
                </a:cubicBezTo>
                <a:lnTo>
                  <a:pt x="59792" y="17310"/>
                </a:lnTo>
                <a:cubicBezTo>
                  <a:pt x="64572" y="17029"/>
                  <a:pt x="68218" y="12925"/>
                  <a:pt x="67937" y="8145"/>
                </a:cubicBezTo>
                <a:cubicBezTo>
                  <a:pt x="67678" y="3758"/>
                  <a:pt x="64179" y="258"/>
                  <a:pt x="59792" y="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25" name="Forma Livre: Forma 124">
            <a:extLst>
              <a:ext uri="{FF2B5EF4-FFF2-40B4-BE49-F238E27FC236}">
                <a16:creationId xmlns:a16="http://schemas.microsoft.com/office/drawing/2014/main" id="{DA9AFA34-F1DE-6BD3-2ED1-FEE6567BAC89}"/>
              </a:ext>
            </a:extLst>
          </p:cNvPr>
          <p:cNvSpPr/>
          <p:nvPr/>
        </p:nvSpPr>
        <p:spPr>
          <a:xfrm>
            <a:off x="6103252" y="5179881"/>
            <a:ext cx="37470" cy="17310"/>
          </a:xfrm>
          <a:custGeom>
            <a:avLst/>
            <a:gdLst>
              <a:gd name="connsiteX0" fmla="*/ 18750 w 37470"/>
              <a:gd name="connsiteY0" fmla="*/ 17310 h 17310"/>
              <a:gd name="connsiteX1" fmla="*/ 37471 w 37470"/>
              <a:gd name="connsiteY1" fmla="*/ 0 h 17310"/>
              <a:gd name="connsiteX2" fmla="*/ 0 w 37470"/>
              <a:gd name="connsiteY2" fmla="*/ 0 h 17310"/>
              <a:gd name="connsiteX3" fmla="*/ 18750 w 37470"/>
              <a:gd name="connsiteY3" fmla="*/ 17310 h 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70" h="17310">
                <a:moveTo>
                  <a:pt x="18750" y="17310"/>
                </a:moveTo>
                <a:cubicBezTo>
                  <a:pt x="28546" y="17295"/>
                  <a:pt x="36689" y="9764"/>
                  <a:pt x="37471" y="0"/>
                </a:cubicBezTo>
                <a:lnTo>
                  <a:pt x="0" y="0"/>
                </a:lnTo>
                <a:cubicBezTo>
                  <a:pt x="796" y="9769"/>
                  <a:pt x="8949" y="17296"/>
                  <a:pt x="18750" y="1731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26" name="Forma Livre: Forma 125">
            <a:extLst>
              <a:ext uri="{FF2B5EF4-FFF2-40B4-BE49-F238E27FC236}">
                <a16:creationId xmlns:a16="http://schemas.microsoft.com/office/drawing/2014/main" id="{9F97F0D1-1810-4807-87EF-7DD6100F2326}"/>
              </a:ext>
            </a:extLst>
          </p:cNvPr>
          <p:cNvSpPr/>
          <p:nvPr/>
        </p:nvSpPr>
        <p:spPr>
          <a:xfrm>
            <a:off x="6046911" y="4982957"/>
            <a:ext cx="150002" cy="155612"/>
          </a:xfrm>
          <a:custGeom>
            <a:avLst/>
            <a:gdLst>
              <a:gd name="connsiteX0" fmla="*/ 150003 w 150002"/>
              <a:gd name="connsiteY0" fmla="*/ 76651 h 155612"/>
              <a:gd name="connsiteX1" fmla="*/ 150003 w 150002"/>
              <a:gd name="connsiteY1" fmla="*/ 74071 h 155612"/>
              <a:gd name="connsiteX2" fmla="*/ 75001 w 150002"/>
              <a:gd name="connsiteY2" fmla="*/ 0 h 155612"/>
              <a:gd name="connsiteX3" fmla="*/ 75001 w 150002"/>
              <a:gd name="connsiteY3" fmla="*/ 0 h 155612"/>
              <a:gd name="connsiteX4" fmla="*/ 0 w 150002"/>
              <a:gd name="connsiteY4" fmla="*/ 74071 h 155612"/>
              <a:gd name="connsiteX5" fmla="*/ 0 w 150002"/>
              <a:gd name="connsiteY5" fmla="*/ 76651 h 155612"/>
              <a:gd name="connsiteX6" fmla="*/ 5220 w 150002"/>
              <a:gd name="connsiteY6" fmla="*/ 102602 h 155612"/>
              <a:gd name="connsiteX7" fmla="*/ 18240 w 150002"/>
              <a:gd name="connsiteY7" fmla="*/ 123932 h 155612"/>
              <a:gd name="connsiteX8" fmla="*/ 35791 w 150002"/>
              <a:gd name="connsiteY8" fmla="*/ 152433 h 155612"/>
              <a:gd name="connsiteX9" fmla="*/ 40951 w 150002"/>
              <a:gd name="connsiteY9" fmla="*/ 155613 h 155612"/>
              <a:gd name="connsiteX10" fmla="*/ 109052 w 150002"/>
              <a:gd name="connsiteY10" fmla="*/ 155613 h 155612"/>
              <a:gd name="connsiteX11" fmla="*/ 114212 w 150002"/>
              <a:gd name="connsiteY11" fmla="*/ 152433 h 155612"/>
              <a:gd name="connsiteX12" fmla="*/ 131762 w 150002"/>
              <a:gd name="connsiteY12" fmla="*/ 123932 h 155612"/>
              <a:gd name="connsiteX13" fmla="*/ 144783 w 150002"/>
              <a:gd name="connsiteY13" fmla="*/ 102602 h 155612"/>
              <a:gd name="connsiteX14" fmla="*/ 150003 w 150002"/>
              <a:gd name="connsiteY14" fmla="*/ 76651 h 155612"/>
              <a:gd name="connsiteX15" fmla="*/ 132722 w 150002"/>
              <a:gd name="connsiteY15" fmla="*/ 76381 h 155612"/>
              <a:gd name="connsiteX16" fmla="*/ 128732 w 150002"/>
              <a:gd name="connsiteY16" fmla="*/ 96542 h 155612"/>
              <a:gd name="connsiteX17" fmla="*/ 119012 w 150002"/>
              <a:gd name="connsiteY17" fmla="*/ 112382 h 155612"/>
              <a:gd name="connsiteX18" fmla="*/ 102002 w 150002"/>
              <a:gd name="connsiteY18" fmla="*/ 138242 h 155612"/>
              <a:gd name="connsiteX19" fmla="*/ 48001 w 150002"/>
              <a:gd name="connsiteY19" fmla="*/ 138242 h 155612"/>
              <a:gd name="connsiteX20" fmla="*/ 31141 w 150002"/>
              <a:gd name="connsiteY20" fmla="*/ 112292 h 155612"/>
              <a:gd name="connsiteX21" fmla="*/ 21420 w 150002"/>
              <a:gd name="connsiteY21" fmla="*/ 96452 h 155612"/>
              <a:gd name="connsiteX22" fmla="*/ 17280 w 150002"/>
              <a:gd name="connsiteY22" fmla="*/ 76291 h 155612"/>
              <a:gd name="connsiteX23" fmla="*/ 17280 w 150002"/>
              <a:gd name="connsiteY23" fmla="*/ 74131 h 155612"/>
              <a:gd name="connsiteX24" fmla="*/ 74911 w 150002"/>
              <a:gd name="connsiteY24" fmla="*/ 17130 h 155612"/>
              <a:gd name="connsiteX25" fmla="*/ 74911 w 150002"/>
              <a:gd name="connsiteY25" fmla="*/ 17130 h 155612"/>
              <a:gd name="connsiteX26" fmla="*/ 132542 w 150002"/>
              <a:gd name="connsiteY26" fmla="*/ 74131 h 15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50002" h="155612">
                <a:moveTo>
                  <a:pt x="150003" y="76651"/>
                </a:moveTo>
                <a:lnTo>
                  <a:pt x="150003" y="74071"/>
                </a:lnTo>
                <a:cubicBezTo>
                  <a:pt x="149238" y="33122"/>
                  <a:pt x="115957" y="253"/>
                  <a:pt x="75001" y="0"/>
                </a:cubicBezTo>
                <a:lnTo>
                  <a:pt x="75001" y="0"/>
                </a:lnTo>
                <a:cubicBezTo>
                  <a:pt x="34045" y="253"/>
                  <a:pt x="764" y="33122"/>
                  <a:pt x="0" y="74071"/>
                </a:cubicBezTo>
                <a:lnTo>
                  <a:pt x="0" y="76651"/>
                </a:lnTo>
                <a:cubicBezTo>
                  <a:pt x="274" y="85533"/>
                  <a:pt x="2039" y="94305"/>
                  <a:pt x="5220" y="102602"/>
                </a:cubicBezTo>
                <a:cubicBezTo>
                  <a:pt x="8256" y="110430"/>
                  <a:pt x="12666" y="117653"/>
                  <a:pt x="18240" y="123932"/>
                </a:cubicBezTo>
                <a:cubicBezTo>
                  <a:pt x="25110" y="131402"/>
                  <a:pt x="32611" y="145953"/>
                  <a:pt x="35791" y="152433"/>
                </a:cubicBezTo>
                <a:cubicBezTo>
                  <a:pt x="36763" y="154390"/>
                  <a:pt x="38765" y="155624"/>
                  <a:pt x="40951" y="155613"/>
                </a:cubicBezTo>
                <a:lnTo>
                  <a:pt x="109052" y="155613"/>
                </a:lnTo>
                <a:cubicBezTo>
                  <a:pt x="111238" y="155624"/>
                  <a:pt x="113239" y="154390"/>
                  <a:pt x="114212" y="152433"/>
                </a:cubicBezTo>
                <a:cubicBezTo>
                  <a:pt x="117392" y="145953"/>
                  <a:pt x="124892" y="131432"/>
                  <a:pt x="131762" y="123932"/>
                </a:cubicBezTo>
                <a:cubicBezTo>
                  <a:pt x="137337" y="117653"/>
                  <a:pt x="141746" y="110430"/>
                  <a:pt x="144783" y="102602"/>
                </a:cubicBezTo>
                <a:cubicBezTo>
                  <a:pt x="147964" y="94305"/>
                  <a:pt x="149728" y="85533"/>
                  <a:pt x="150003" y="76651"/>
                </a:cubicBezTo>
                <a:close/>
                <a:moveTo>
                  <a:pt x="132722" y="76381"/>
                </a:moveTo>
                <a:cubicBezTo>
                  <a:pt x="132509" y="83275"/>
                  <a:pt x="131161" y="90086"/>
                  <a:pt x="128732" y="96542"/>
                </a:cubicBezTo>
                <a:cubicBezTo>
                  <a:pt x="126454" y="102355"/>
                  <a:pt x="123163" y="107718"/>
                  <a:pt x="119012" y="112382"/>
                </a:cubicBezTo>
                <a:cubicBezTo>
                  <a:pt x="112353" y="120309"/>
                  <a:pt x="106644" y="128988"/>
                  <a:pt x="102002" y="138242"/>
                </a:cubicBezTo>
                <a:lnTo>
                  <a:pt x="48001" y="138242"/>
                </a:lnTo>
                <a:cubicBezTo>
                  <a:pt x="43412" y="128964"/>
                  <a:pt x="37753" y="120255"/>
                  <a:pt x="31141" y="112292"/>
                </a:cubicBezTo>
                <a:cubicBezTo>
                  <a:pt x="26989" y="107628"/>
                  <a:pt x="23698" y="102265"/>
                  <a:pt x="21420" y="96452"/>
                </a:cubicBezTo>
                <a:cubicBezTo>
                  <a:pt x="18941" y="90005"/>
                  <a:pt x="17542" y="83194"/>
                  <a:pt x="17280" y="76291"/>
                </a:cubicBezTo>
                <a:lnTo>
                  <a:pt x="17280" y="74131"/>
                </a:lnTo>
                <a:cubicBezTo>
                  <a:pt x="17818" y="42631"/>
                  <a:pt x="43407" y="17321"/>
                  <a:pt x="74911" y="17130"/>
                </a:cubicBezTo>
                <a:lnTo>
                  <a:pt x="74911" y="17130"/>
                </a:lnTo>
                <a:cubicBezTo>
                  <a:pt x="106416" y="17321"/>
                  <a:pt x="132005" y="42631"/>
                  <a:pt x="132542" y="74131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27" name="Forma Livre: Forma 126">
            <a:extLst>
              <a:ext uri="{FF2B5EF4-FFF2-40B4-BE49-F238E27FC236}">
                <a16:creationId xmlns:a16="http://schemas.microsoft.com/office/drawing/2014/main" id="{4216C144-576F-BF28-FC58-C50F49436C09}"/>
              </a:ext>
            </a:extLst>
          </p:cNvPr>
          <p:cNvSpPr/>
          <p:nvPr/>
        </p:nvSpPr>
        <p:spPr>
          <a:xfrm>
            <a:off x="6116572" y="4938197"/>
            <a:ext cx="12000" cy="33000"/>
          </a:xfrm>
          <a:custGeom>
            <a:avLst/>
            <a:gdLst>
              <a:gd name="connsiteX0" fmla="*/ 6000 w 12000"/>
              <a:gd name="connsiteY0" fmla="*/ 33001 h 33000"/>
              <a:gd name="connsiteX1" fmla="*/ 12000 w 12000"/>
              <a:gd name="connsiteY1" fmla="*/ 27000 h 33000"/>
              <a:gd name="connsiteX2" fmla="*/ 12000 w 12000"/>
              <a:gd name="connsiteY2" fmla="*/ 6000 h 33000"/>
              <a:gd name="connsiteX3" fmla="*/ 6000 w 12000"/>
              <a:gd name="connsiteY3" fmla="*/ 0 h 33000"/>
              <a:gd name="connsiteX4" fmla="*/ 0 w 12000"/>
              <a:gd name="connsiteY4" fmla="*/ 6000 h 33000"/>
              <a:gd name="connsiteX5" fmla="*/ 0 w 12000"/>
              <a:gd name="connsiteY5" fmla="*/ 27000 h 33000"/>
              <a:gd name="connsiteX6" fmla="*/ 6000 w 12000"/>
              <a:gd name="connsiteY6" fmla="*/ 33001 h 3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000" h="33000">
                <a:moveTo>
                  <a:pt x="6000" y="33001"/>
                </a:moveTo>
                <a:cubicBezTo>
                  <a:pt x="9314" y="33001"/>
                  <a:pt x="12000" y="30314"/>
                  <a:pt x="12000" y="27000"/>
                </a:cubicBezTo>
                <a:lnTo>
                  <a:pt x="12000" y="6000"/>
                </a:lnTo>
                <a:cubicBezTo>
                  <a:pt x="12000" y="2686"/>
                  <a:pt x="9314" y="0"/>
                  <a:pt x="6000" y="0"/>
                </a:cubicBezTo>
                <a:cubicBezTo>
                  <a:pt x="2686" y="0"/>
                  <a:pt x="0" y="2686"/>
                  <a:pt x="0" y="6000"/>
                </a:cubicBezTo>
                <a:lnTo>
                  <a:pt x="0" y="27000"/>
                </a:lnTo>
                <a:cubicBezTo>
                  <a:pt x="0" y="30314"/>
                  <a:pt x="2686" y="33001"/>
                  <a:pt x="6000" y="33001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28" name="Forma Livre: Forma 127">
            <a:extLst>
              <a:ext uri="{FF2B5EF4-FFF2-40B4-BE49-F238E27FC236}">
                <a16:creationId xmlns:a16="http://schemas.microsoft.com/office/drawing/2014/main" id="{59A93BB8-0ECD-7026-A6C1-6C32FE9D0D27}"/>
              </a:ext>
            </a:extLst>
          </p:cNvPr>
          <p:cNvSpPr/>
          <p:nvPr/>
        </p:nvSpPr>
        <p:spPr>
          <a:xfrm>
            <a:off x="6034969" y="4972651"/>
            <a:ext cx="26616" cy="26661"/>
          </a:xfrm>
          <a:custGeom>
            <a:avLst/>
            <a:gdLst>
              <a:gd name="connsiteX0" fmla="*/ 16411 w 26616"/>
              <a:gd name="connsiteY0" fmla="*/ 24917 h 26661"/>
              <a:gd name="connsiteX1" fmla="*/ 24871 w 26616"/>
              <a:gd name="connsiteY1" fmla="*/ 24917 h 26661"/>
              <a:gd name="connsiteX2" fmla="*/ 24871 w 26616"/>
              <a:gd name="connsiteY2" fmla="*/ 16457 h 26661"/>
              <a:gd name="connsiteX3" fmla="*/ 10021 w 26616"/>
              <a:gd name="connsiteY3" fmla="*/ 1547 h 26661"/>
              <a:gd name="connsiteX4" fmla="*/ 1547 w 26616"/>
              <a:gd name="connsiteY4" fmla="*/ 1979 h 26661"/>
              <a:gd name="connsiteX5" fmla="*/ 1561 w 26616"/>
              <a:gd name="connsiteY5" fmla="*/ 10037 h 26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616" h="26661">
                <a:moveTo>
                  <a:pt x="16411" y="24917"/>
                </a:moveTo>
                <a:cubicBezTo>
                  <a:pt x="18752" y="27243"/>
                  <a:pt x="22531" y="27243"/>
                  <a:pt x="24871" y="24917"/>
                </a:cubicBezTo>
                <a:cubicBezTo>
                  <a:pt x="27198" y="22577"/>
                  <a:pt x="27198" y="18797"/>
                  <a:pt x="24871" y="16457"/>
                </a:cubicBezTo>
                <a:lnTo>
                  <a:pt x="10021" y="1547"/>
                </a:lnTo>
                <a:cubicBezTo>
                  <a:pt x="7562" y="-674"/>
                  <a:pt x="3768" y="-480"/>
                  <a:pt x="1547" y="1979"/>
                </a:cubicBezTo>
                <a:cubicBezTo>
                  <a:pt x="-521" y="4269"/>
                  <a:pt x="-515" y="7754"/>
                  <a:pt x="1561" y="10037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29" name="Forma Livre: Forma 128">
            <a:extLst>
              <a:ext uri="{FF2B5EF4-FFF2-40B4-BE49-F238E27FC236}">
                <a16:creationId xmlns:a16="http://schemas.microsoft.com/office/drawing/2014/main" id="{B418AA8C-82DC-702F-91F2-4831DC523D8E}"/>
              </a:ext>
            </a:extLst>
          </p:cNvPr>
          <p:cNvSpPr/>
          <p:nvPr/>
        </p:nvSpPr>
        <p:spPr>
          <a:xfrm>
            <a:off x="6183498" y="4974207"/>
            <a:ext cx="26332" cy="26276"/>
          </a:xfrm>
          <a:custGeom>
            <a:avLst/>
            <a:gdLst>
              <a:gd name="connsiteX0" fmla="*/ 6125 w 26332"/>
              <a:gd name="connsiteY0" fmla="*/ 26270 h 26276"/>
              <a:gd name="connsiteX1" fmla="*/ 10385 w 26332"/>
              <a:gd name="connsiteY1" fmla="*/ 24500 h 26276"/>
              <a:gd name="connsiteX2" fmla="*/ 25205 w 26332"/>
              <a:gd name="connsiteY2" fmla="*/ 9500 h 26276"/>
              <a:gd name="connsiteX3" fmla="*/ 23832 w 26332"/>
              <a:gd name="connsiteY3" fmla="*/ 1127 h 26276"/>
              <a:gd name="connsiteX4" fmla="*/ 16745 w 26332"/>
              <a:gd name="connsiteY4" fmla="*/ 1190 h 26276"/>
              <a:gd name="connsiteX5" fmla="*/ 1745 w 26332"/>
              <a:gd name="connsiteY5" fmla="*/ 16190 h 26276"/>
              <a:gd name="connsiteX6" fmla="*/ 1745 w 26332"/>
              <a:gd name="connsiteY6" fmla="*/ 24650 h 26276"/>
              <a:gd name="connsiteX7" fmla="*/ 6125 w 26332"/>
              <a:gd name="connsiteY7" fmla="*/ 26270 h 26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32" h="26276">
                <a:moveTo>
                  <a:pt x="6125" y="26270"/>
                </a:moveTo>
                <a:cubicBezTo>
                  <a:pt x="7724" y="26272"/>
                  <a:pt x="9257" y="25634"/>
                  <a:pt x="10385" y="24500"/>
                </a:cubicBezTo>
                <a:lnTo>
                  <a:pt x="25205" y="9500"/>
                </a:lnTo>
                <a:cubicBezTo>
                  <a:pt x="27138" y="6808"/>
                  <a:pt x="26523" y="3060"/>
                  <a:pt x="23832" y="1127"/>
                </a:cubicBezTo>
                <a:cubicBezTo>
                  <a:pt x="21708" y="-399"/>
                  <a:pt x="18841" y="-373"/>
                  <a:pt x="16745" y="1190"/>
                </a:cubicBezTo>
                <a:lnTo>
                  <a:pt x="1745" y="16190"/>
                </a:lnTo>
                <a:cubicBezTo>
                  <a:pt x="-582" y="18531"/>
                  <a:pt x="-582" y="22310"/>
                  <a:pt x="1745" y="24650"/>
                </a:cubicBezTo>
                <a:cubicBezTo>
                  <a:pt x="2926" y="25760"/>
                  <a:pt x="4506" y="26344"/>
                  <a:pt x="6125" y="2627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30" name="Forma Livre: Forma 129">
            <a:extLst>
              <a:ext uri="{FF2B5EF4-FFF2-40B4-BE49-F238E27FC236}">
                <a16:creationId xmlns:a16="http://schemas.microsoft.com/office/drawing/2014/main" id="{3710E9D6-AEF4-51DC-E715-13CED99980EB}"/>
              </a:ext>
            </a:extLst>
          </p:cNvPr>
          <p:cNvSpPr/>
          <p:nvPr/>
        </p:nvSpPr>
        <p:spPr>
          <a:xfrm>
            <a:off x="6002390" y="5050699"/>
            <a:ext cx="33000" cy="12000"/>
          </a:xfrm>
          <a:custGeom>
            <a:avLst/>
            <a:gdLst>
              <a:gd name="connsiteX0" fmla="*/ 27000 w 33000"/>
              <a:gd name="connsiteY0" fmla="*/ 0 h 12000"/>
              <a:gd name="connsiteX1" fmla="*/ 6000 w 33000"/>
              <a:gd name="connsiteY1" fmla="*/ 0 h 12000"/>
              <a:gd name="connsiteX2" fmla="*/ 0 w 33000"/>
              <a:gd name="connsiteY2" fmla="*/ 6000 h 12000"/>
              <a:gd name="connsiteX3" fmla="*/ 6000 w 33000"/>
              <a:gd name="connsiteY3" fmla="*/ 12000 h 12000"/>
              <a:gd name="connsiteX4" fmla="*/ 27000 w 33000"/>
              <a:gd name="connsiteY4" fmla="*/ 12000 h 12000"/>
              <a:gd name="connsiteX5" fmla="*/ 33001 w 33000"/>
              <a:gd name="connsiteY5" fmla="*/ 6000 h 12000"/>
              <a:gd name="connsiteX6" fmla="*/ 27000 w 33000"/>
              <a:gd name="connsiteY6" fmla="*/ 0 h 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000" h="12000">
                <a:moveTo>
                  <a:pt x="27000" y="0"/>
                </a:moveTo>
                <a:lnTo>
                  <a:pt x="6000" y="0"/>
                </a:lnTo>
                <a:cubicBezTo>
                  <a:pt x="2686" y="0"/>
                  <a:pt x="0" y="2686"/>
                  <a:pt x="0" y="6000"/>
                </a:cubicBezTo>
                <a:cubicBezTo>
                  <a:pt x="0" y="9314"/>
                  <a:pt x="2686" y="12000"/>
                  <a:pt x="6000" y="12000"/>
                </a:cubicBezTo>
                <a:lnTo>
                  <a:pt x="27000" y="12000"/>
                </a:lnTo>
                <a:cubicBezTo>
                  <a:pt x="30314" y="12000"/>
                  <a:pt x="33001" y="9314"/>
                  <a:pt x="33001" y="6000"/>
                </a:cubicBezTo>
                <a:cubicBezTo>
                  <a:pt x="33001" y="2686"/>
                  <a:pt x="30314" y="0"/>
                  <a:pt x="27000" y="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31" name="Forma Livre: Forma 130">
            <a:extLst>
              <a:ext uri="{FF2B5EF4-FFF2-40B4-BE49-F238E27FC236}">
                <a16:creationId xmlns:a16="http://schemas.microsoft.com/office/drawing/2014/main" id="{AD6FFF15-B428-A5FA-7C71-0A14CBE5BA30}"/>
              </a:ext>
            </a:extLst>
          </p:cNvPr>
          <p:cNvSpPr/>
          <p:nvPr/>
        </p:nvSpPr>
        <p:spPr>
          <a:xfrm>
            <a:off x="6034433" y="5114177"/>
            <a:ext cx="26850" cy="27000"/>
          </a:xfrm>
          <a:custGeom>
            <a:avLst/>
            <a:gdLst>
              <a:gd name="connsiteX0" fmla="*/ 16948 w 26850"/>
              <a:gd name="connsiteY0" fmla="*/ 1443 h 27000"/>
              <a:gd name="connsiteX1" fmla="*/ 2098 w 26850"/>
              <a:gd name="connsiteY1" fmla="*/ 16443 h 27000"/>
              <a:gd name="connsiteX2" fmla="*/ 1443 w 26850"/>
              <a:gd name="connsiteY2" fmla="*/ 24903 h 27000"/>
              <a:gd name="connsiteX3" fmla="*/ 9903 w 26850"/>
              <a:gd name="connsiteY3" fmla="*/ 25558 h 27000"/>
              <a:gd name="connsiteX4" fmla="*/ 10558 w 26850"/>
              <a:gd name="connsiteY4" fmla="*/ 24903 h 27000"/>
              <a:gd name="connsiteX5" fmla="*/ 25408 w 26850"/>
              <a:gd name="connsiteY5" fmla="*/ 9903 h 27000"/>
              <a:gd name="connsiteX6" fmla="*/ 24753 w 26850"/>
              <a:gd name="connsiteY6" fmla="*/ 1443 h 27000"/>
              <a:gd name="connsiteX7" fmla="*/ 16948 w 26850"/>
              <a:gd name="connsiteY7" fmla="*/ 1443 h 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850" h="27000">
                <a:moveTo>
                  <a:pt x="16948" y="1443"/>
                </a:moveTo>
                <a:lnTo>
                  <a:pt x="2098" y="16443"/>
                </a:lnTo>
                <a:cubicBezTo>
                  <a:pt x="-420" y="18599"/>
                  <a:pt x="-713" y="22386"/>
                  <a:pt x="1443" y="24903"/>
                </a:cubicBezTo>
                <a:cubicBezTo>
                  <a:pt x="3598" y="27420"/>
                  <a:pt x="7386" y="27713"/>
                  <a:pt x="9903" y="25558"/>
                </a:cubicBezTo>
                <a:cubicBezTo>
                  <a:pt x="10138" y="25357"/>
                  <a:pt x="10357" y="25138"/>
                  <a:pt x="10558" y="24903"/>
                </a:cubicBezTo>
                <a:lnTo>
                  <a:pt x="25408" y="9903"/>
                </a:lnTo>
                <a:cubicBezTo>
                  <a:pt x="27563" y="7386"/>
                  <a:pt x="27270" y="3598"/>
                  <a:pt x="24753" y="1443"/>
                </a:cubicBezTo>
                <a:cubicBezTo>
                  <a:pt x="22507" y="-481"/>
                  <a:pt x="19194" y="-481"/>
                  <a:pt x="16948" y="1443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32" name="Forma Livre: Forma 131">
            <a:extLst>
              <a:ext uri="{FF2B5EF4-FFF2-40B4-BE49-F238E27FC236}">
                <a16:creationId xmlns:a16="http://schemas.microsoft.com/office/drawing/2014/main" id="{3927D35A-B5B6-EF6B-DFD8-6FAE97BCEEE1}"/>
              </a:ext>
            </a:extLst>
          </p:cNvPr>
          <p:cNvSpPr/>
          <p:nvPr/>
        </p:nvSpPr>
        <p:spPr>
          <a:xfrm>
            <a:off x="6183430" y="5112501"/>
            <a:ext cx="27574" cy="27599"/>
          </a:xfrm>
          <a:custGeom>
            <a:avLst/>
            <a:gdLst>
              <a:gd name="connsiteX0" fmla="*/ 10454 w 27574"/>
              <a:gd name="connsiteY0" fmla="*/ 1979 h 27599"/>
              <a:gd name="connsiteX1" fmla="*/ 1979 w 27574"/>
              <a:gd name="connsiteY1" fmla="*/ 1547 h 27599"/>
              <a:gd name="connsiteX2" fmla="*/ 1547 w 27574"/>
              <a:gd name="connsiteY2" fmla="*/ 10021 h 27599"/>
              <a:gd name="connsiteX3" fmla="*/ 1963 w 27574"/>
              <a:gd name="connsiteY3" fmla="*/ 10439 h 27599"/>
              <a:gd name="connsiteX4" fmla="*/ 16964 w 27574"/>
              <a:gd name="connsiteY4" fmla="*/ 25439 h 27599"/>
              <a:gd name="connsiteX5" fmla="*/ 25414 w 27574"/>
              <a:gd name="connsiteY5" fmla="*/ 26209 h 27599"/>
              <a:gd name="connsiteX6" fmla="*/ 26184 w 27574"/>
              <a:gd name="connsiteY6" fmla="*/ 17759 h 27599"/>
              <a:gd name="connsiteX7" fmla="*/ 25214 w 27574"/>
              <a:gd name="connsiteY7" fmla="*/ 16829 h 27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574" h="27599">
                <a:moveTo>
                  <a:pt x="10454" y="1979"/>
                </a:moveTo>
                <a:cubicBezTo>
                  <a:pt x="8233" y="-480"/>
                  <a:pt x="4439" y="-674"/>
                  <a:pt x="1979" y="1547"/>
                </a:cubicBezTo>
                <a:cubicBezTo>
                  <a:pt x="-480" y="3767"/>
                  <a:pt x="-674" y="7562"/>
                  <a:pt x="1547" y="10021"/>
                </a:cubicBezTo>
                <a:cubicBezTo>
                  <a:pt x="1679" y="10167"/>
                  <a:pt x="1818" y="10307"/>
                  <a:pt x="1963" y="10439"/>
                </a:cubicBezTo>
                <a:lnTo>
                  <a:pt x="16964" y="25439"/>
                </a:lnTo>
                <a:cubicBezTo>
                  <a:pt x="19085" y="27986"/>
                  <a:pt x="22868" y="28330"/>
                  <a:pt x="25414" y="26209"/>
                </a:cubicBezTo>
                <a:cubicBezTo>
                  <a:pt x="27960" y="24089"/>
                  <a:pt x="28305" y="20305"/>
                  <a:pt x="26184" y="17759"/>
                </a:cubicBezTo>
                <a:cubicBezTo>
                  <a:pt x="25896" y="17414"/>
                  <a:pt x="25571" y="17102"/>
                  <a:pt x="25214" y="16829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33" name="Forma Livre: Forma 132">
            <a:extLst>
              <a:ext uri="{FF2B5EF4-FFF2-40B4-BE49-F238E27FC236}">
                <a16:creationId xmlns:a16="http://schemas.microsoft.com/office/drawing/2014/main" id="{84302E86-A03B-59A5-4BFF-37E06C0E1FBC}"/>
              </a:ext>
            </a:extLst>
          </p:cNvPr>
          <p:cNvSpPr/>
          <p:nvPr/>
        </p:nvSpPr>
        <p:spPr>
          <a:xfrm>
            <a:off x="6208643" y="5050489"/>
            <a:ext cx="33000" cy="12000"/>
          </a:xfrm>
          <a:custGeom>
            <a:avLst/>
            <a:gdLst>
              <a:gd name="connsiteX0" fmla="*/ 27000 w 33000"/>
              <a:gd name="connsiteY0" fmla="*/ 0 h 12000"/>
              <a:gd name="connsiteX1" fmla="*/ 6000 w 33000"/>
              <a:gd name="connsiteY1" fmla="*/ 0 h 12000"/>
              <a:gd name="connsiteX2" fmla="*/ 0 w 33000"/>
              <a:gd name="connsiteY2" fmla="*/ 6000 h 12000"/>
              <a:gd name="connsiteX3" fmla="*/ 6000 w 33000"/>
              <a:gd name="connsiteY3" fmla="*/ 12000 h 12000"/>
              <a:gd name="connsiteX4" fmla="*/ 27000 w 33000"/>
              <a:gd name="connsiteY4" fmla="*/ 12000 h 12000"/>
              <a:gd name="connsiteX5" fmla="*/ 33001 w 33000"/>
              <a:gd name="connsiteY5" fmla="*/ 6000 h 12000"/>
              <a:gd name="connsiteX6" fmla="*/ 27000 w 33000"/>
              <a:gd name="connsiteY6" fmla="*/ 0 h 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000" h="12000">
                <a:moveTo>
                  <a:pt x="27000" y="0"/>
                </a:moveTo>
                <a:lnTo>
                  <a:pt x="6000" y="0"/>
                </a:lnTo>
                <a:cubicBezTo>
                  <a:pt x="2686" y="0"/>
                  <a:pt x="0" y="2686"/>
                  <a:pt x="0" y="6000"/>
                </a:cubicBezTo>
                <a:cubicBezTo>
                  <a:pt x="0" y="9314"/>
                  <a:pt x="2686" y="12000"/>
                  <a:pt x="6000" y="12000"/>
                </a:cubicBezTo>
                <a:lnTo>
                  <a:pt x="27000" y="12000"/>
                </a:lnTo>
                <a:cubicBezTo>
                  <a:pt x="30314" y="12000"/>
                  <a:pt x="33001" y="9314"/>
                  <a:pt x="33001" y="6000"/>
                </a:cubicBezTo>
                <a:cubicBezTo>
                  <a:pt x="33001" y="2686"/>
                  <a:pt x="30314" y="0"/>
                  <a:pt x="27000" y="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34" name="CaixaDeTexto 133">
            <a:extLst>
              <a:ext uri="{FF2B5EF4-FFF2-40B4-BE49-F238E27FC236}">
                <a16:creationId xmlns:a16="http://schemas.microsoft.com/office/drawing/2014/main" id="{EAED53F2-4FBD-315E-9C3D-A35B8399EEAC}"/>
              </a:ext>
            </a:extLst>
          </p:cNvPr>
          <p:cNvSpPr txBox="1"/>
          <p:nvPr/>
        </p:nvSpPr>
        <p:spPr>
          <a:xfrm>
            <a:off x="6200361" y="4921112"/>
            <a:ext cx="1861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Mudança de estrutura societária (cisão/fusão)</a:t>
            </a:r>
          </a:p>
        </p:txBody>
      </p:sp>
      <p:sp>
        <p:nvSpPr>
          <p:cNvPr id="135" name="Forma Livre: Forma 134">
            <a:extLst>
              <a:ext uri="{FF2B5EF4-FFF2-40B4-BE49-F238E27FC236}">
                <a16:creationId xmlns:a16="http://schemas.microsoft.com/office/drawing/2014/main" id="{04589E62-F2D4-A066-004F-74F4021E5610}"/>
              </a:ext>
            </a:extLst>
          </p:cNvPr>
          <p:cNvSpPr/>
          <p:nvPr/>
        </p:nvSpPr>
        <p:spPr>
          <a:xfrm>
            <a:off x="6096990" y="5674838"/>
            <a:ext cx="67952" cy="17310"/>
          </a:xfrm>
          <a:custGeom>
            <a:avLst/>
            <a:gdLst>
              <a:gd name="connsiteX0" fmla="*/ 59792 w 67952"/>
              <a:gd name="connsiteY0" fmla="*/ 0 h 17310"/>
              <a:gd name="connsiteX1" fmla="*/ 8161 w 67952"/>
              <a:gd name="connsiteY1" fmla="*/ 0 h 17310"/>
              <a:gd name="connsiteX2" fmla="*/ 15 w 67952"/>
              <a:gd name="connsiteY2" fmla="*/ 9165 h 17310"/>
              <a:gd name="connsiteX3" fmla="*/ 8161 w 67952"/>
              <a:gd name="connsiteY3" fmla="*/ 17310 h 17310"/>
              <a:gd name="connsiteX4" fmla="*/ 59792 w 67952"/>
              <a:gd name="connsiteY4" fmla="*/ 17310 h 17310"/>
              <a:gd name="connsiteX5" fmla="*/ 67937 w 67952"/>
              <a:gd name="connsiteY5" fmla="*/ 8145 h 17310"/>
              <a:gd name="connsiteX6" fmla="*/ 59792 w 67952"/>
              <a:gd name="connsiteY6" fmla="*/ 0 h 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952" h="17310">
                <a:moveTo>
                  <a:pt x="59792" y="0"/>
                </a:moveTo>
                <a:lnTo>
                  <a:pt x="8161" y="0"/>
                </a:lnTo>
                <a:cubicBezTo>
                  <a:pt x="3381" y="282"/>
                  <a:pt x="-266" y="4385"/>
                  <a:pt x="15" y="9165"/>
                </a:cubicBezTo>
                <a:cubicBezTo>
                  <a:pt x="274" y="13552"/>
                  <a:pt x="3774" y="17052"/>
                  <a:pt x="8161" y="17310"/>
                </a:cubicBezTo>
                <a:lnTo>
                  <a:pt x="59792" y="17310"/>
                </a:lnTo>
                <a:cubicBezTo>
                  <a:pt x="64572" y="17029"/>
                  <a:pt x="68218" y="12925"/>
                  <a:pt x="67937" y="8145"/>
                </a:cubicBezTo>
                <a:cubicBezTo>
                  <a:pt x="67678" y="3758"/>
                  <a:pt x="64179" y="258"/>
                  <a:pt x="59792" y="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36" name="Forma Livre: Forma 135">
            <a:extLst>
              <a:ext uri="{FF2B5EF4-FFF2-40B4-BE49-F238E27FC236}">
                <a16:creationId xmlns:a16="http://schemas.microsoft.com/office/drawing/2014/main" id="{0AE8A100-17AA-19AA-B8DF-CD35F976CE3E}"/>
              </a:ext>
            </a:extLst>
          </p:cNvPr>
          <p:cNvSpPr/>
          <p:nvPr/>
        </p:nvSpPr>
        <p:spPr>
          <a:xfrm>
            <a:off x="6112231" y="5704149"/>
            <a:ext cx="37470" cy="17310"/>
          </a:xfrm>
          <a:custGeom>
            <a:avLst/>
            <a:gdLst>
              <a:gd name="connsiteX0" fmla="*/ 18750 w 37470"/>
              <a:gd name="connsiteY0" fmla="*/ 17310 h 17310"/>
              <a:gd name="connsiteX1" fmla="*/ 37471 w 37470"/>
              <a:gd name="connsiteY1" fmla="*/ 0 h 17310"/>
              <a:gd name="connsiteX2" fmla="*/ 0 w 37470"/>
              <a:gd name="connsiteY2" fmla="*/ 0 h 17310"/>
              <a:gd name="connsiteX3" fmla="*/ 18750 w 37470"/>
              <a:gd name="connsiteY3" fmla="*/ 17310 h 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70" h="17310">
                <a:moveTo>
                  <a:pt x="18750" y="17310"/>
                </a:moveTo>
                <a:cubicBezTo>
                  <a:pt x="28546" y="17295"/>
                  <a:pt x="36689" y="9764"/>
                  <a:pt x="37471" y="0"/>
                </a:cubicBezTo>
                <a:lnTo>
                  <a:pt x="0" y="0"/>
                </a:lnTo>
                <a:cubicBezTo>
                  <a:pt x="796" y="9769"/>
                  <a:pt x="8949" y="17296"/>
                  <a:pt x="18750" y="1731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37" name="Forma Livre: Forma 136">
            <a:extLst>
              <a:ext uri="{FF2B5EF4-FFF2-40B4-BE49-F238E27FC236}">
                <a16:creationId xmlns:a16="http://schemas.microsoft.com/office/drawing/2014/main" id="{7075785D-5652-0101-A655-EA502C234A54}"/>
              </a:ext>
            </a:extLst>
          </p:cNvPr>
          <p:cNvSpPr/>
          <p:nvPr/>
        </p:nvSpPr>
        <p:spPr>
          <a:xfrm>
            <a:off x="6055890" y="5507225"/>
            <a:ext cx="150002" cy="155612"/>
          </a:xfrm>
          <a:custGeom>
            <a:avLst/>
            <a:gdLst>
              <a:gd name="connsiteX0" fmla="*/ 150003 w 150002"/>
              <a:gd name="connsiteY0" fmla="*/ 76651 h 155612"/>
              <a:gd name="connsiteX1" fmla="*/ 150003 w 150002"/>
              <a:gd name="connsiteY1" fmla="*/ 74071 h 155612"/>
              <a:gd name="connsiteX2" fmla="*/ 75001 w 150002"/>
              <a:gd name="connsiteY2" fmla="*/ 0 h 155612"/>
              <a:gd name="connsiteX3" fmla="*/ 75001 w 150002"/>
              <a:gd name="connsiteY3" fmla="*/ 0 h 155612"/>
              <a:gd name="connsiteX4" fmla="*/ 0 w 150002"/>
              <a:gd name="connsiteY4" fmla="*/ 74071 h 155612"/>
              <a:gd name="connsiteX5" fmla="*/ 0 w 150002"/>
              <a:gd name="connsiteY5" fmla="*/ 76651 h 155612"/>
              <a:gd name="connsiteX6" fmla="*/ 5220 w 150002"/>
              <a:gd name="connsiteY6" fmla="*/ 102602 h 155612"/>
              <a:gd name="connsiteX7" fmla="*/ 18240 w 150002"/>
              <a:gd name="connsiteY7" fmla="*/ 123932 h 155612"/>
              <a:gd name="connsiteX8" fmla="*/ 35791 w 150002"/>
              <a:gd name="connsiteY8" fmla="*/ 152433 h 155612"/>
              <a:gd name="connsiteX9" fmla="*/ 40951 w 150002"/>
              <a:gd name="connsiteY9" fmla="*/ 155613 h 155612"/>
              <a:gd name="connsiteX10" fmla="*/ 109052 w 150002"/>
              <a:gd name="connsiteY10" fmla="*/ 155613 h 155612"/>
              <a:gd name="connsiteX11" fmla="*/ 114212 w 150002"/>
              <a:gd name="connsiteY11" fmla="*/ 152433 h 155612"/>
              <a:gd name="connsiteX12" fmla="*/ 131762 w 150002"/>
              <a:gd name="connsiteY12" fmla="*/ 123932 h 155612"/>
              <a:gd name="connsiteX13" fmla="*/ 144783 w 150002"/>
              <a:gd name="connsiteY13" fmla="*/ 102602 h 155612"/>
              <a:gd name="connsiteX14" fmla="*/ 150003 w 150002"/>
              <a:gd name="connsiteY14" fmla="*/ 76651 h 155612"/>
              <a:gd name="connsiteX15" fmla="*/ 132722 w 150002"/>
              <a:gd name="connsiteY15" fmla="*/ 76381 h 155612"/>
              <a:gd name="connsiteX16" fmla="*/ 128732 w 150002"/>
              <a:gd name="connsiteY16" fmla="*/ 96542 h 155612"/>
              <a:gd name="connsiteX17" fmla="*/ 119012 w 150002"/>
              <a:gd name="connsiteY17" fmla="*/ 112382 h 155612"/>
              <a:gd name="connsiteX18" fmla="*/ 102002 w 150002"/>
              <a:gd name="connsiteY18" fmla="*/ 138242 h 155612"/>
              <a:gd name="connsiteX19" fmla="*/ 48001 w 150002"/>
              <a:gd name="connsiteY19" fmla="*/ 138242 h 155612"/>
              <a:gd name="connsiteX20" fmla="*/ 31141 w 150002"/>
              <a:gd name="connsiteY20" fmla="*/ 112292 h 155612"/>
              <a:gd name="connsiteX21" fmla="*/ 21420 w 150002"/>
              <a:gd name="connsiteY21" fmla="*/ 96452 h 155612"/>
              <a:gd name="connsiteX22" fmla="*/ 17280 w 150002"/>
              <a:gd name="connsiteY22" fmla="*/ 76291 h 155612"/>
              <a:gd name="connsiteX23" fmla="*/ 17280 w 150002"/>
              <a:gd name="connsiteY23" fmla="*/ 74131 h 155612"/>
              <a:gd name="connsiteX24" fmla="*/ 74911 w 150002"/>
              <a:gd name="connsiteY24" fmla="*/ 17130 h 155612"/>
              <a:gd name="connsiteX25" fmla="*/ 74911 w 150002"/>
              <a:gd name="connsiteY25" fmla="*/ 17130 h 155612"/>
              <a:gd name="connsiteX26" fmla="*/ 132542 w 150002"/>
              <a:gd name="connsiteY26" fmla="*/ 74131 h 15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50002" h="155612">
                <a:moveTo>
                  <a:pt x="150003" y="76651"/>
                </a:moveTo>
                <a:lnTo>
                  <a:pt x="150003" y="74071"/>
                </a:lnTo>
                <a:cubicBezTo>
                  <a:pt x="149238" y="33122"/>
                  <a:pt x="115957" y="253"/>
                  <a:pt x="75001" y="0"/>
                </a:cubicBezTo>
                <a:lnTo>
                  <a:pt x="75001" y="0"/>
                </a:lnTo>
                <a:cubicBezTo>
                  <a:pt x="34045" y="253"/>
                  <a:pt x="764" y="33122"/>
                  <a:pt x="0" y="74071"/>
                </a:cubicBezTo>
                <a:lnTo>
                  <a:pt x="0" y="76651"/>
                </a:lnTo>
                <a:cubicBezTo>
                  <a:pt x="274" y="85533"/>
                  <a:pt x="2039" y="94305"/>
                  <a:pt x="5220" y="102602"/>
                </a:cubicBezTo>
                <a:cubicBezTo>
                  <a:pt x="8256" y="110430"/>
                  <a:pt x="12666" y="117653"/>
                  <a:pt x="18240" y="123932"/>
                </a:cubicBezTo>
                <a:cubicBezTo>
                  <a:pt x="25110" y="131402"/>
                  <a:pt x="32611" y="145953"/>
                  <a:pt x="35791" y="152433"/>
                </a:cubicBezTo>
                <a:cubicBezTo>
                  <a:pt x="36763" y="154390"/>
                  <a:pt x="38765" y="155624"/>
                  <a:pt x="40951" y="155613"/>
                </a:cubicBezTo>
                <a:lnTo>
                  <a:pt x="109052" y="155613"/>
                </a:lnTo>
                <a:cubicBezTo>
                  <a:pt x="111238" y="155624"/>
                  <a:pt x="113239" y="154390"/>
                  <a:pt x="114212" y="152433"/>
                </a:cubicBezTo>
                <a:cubicBezTo>
                  <a:pt x="117392" y="145953"/>
                  <a:pt x="124892" y="131432"/>
                  <a:pt x="131762" y="123932"/>
                </a:cubicBezTo>
                <a:cubicBezTo>
                  <a:pt x="137337" y="117653"/>
                  <a:pt x="141746" y="110430"/>
                  <a:pt x="144783" y="102602"/>
                </a:cubicBezTo>
                <a:cubicBezTo>
                  <a:pt x="147964" y="94305"/>
                  <a:pt x="149728" y="85533"/>
                  <a:pt x="150003" y="76651"/>
                </a:cubicBezTo>
                <a:close/>
                <a:moveTo>
                  <a:pt x="132722" y="76381"/>
                </a:moveTo>
                <a:cubicBezTo>
                  <a:pt x="132509" y="83275"/>
                  <a:pt x="131161" y="90086"/>
                  <a:pt x="128732" y="96542"/>
                </a:cubicBezTo>
                <a:cubicBezTo>
                  <a:pt x="126454" y="102355"/>
                  <a:pt x="123163" y="107718"/>
                  <a:pt x="119012" y="112382"/>
                </a:cubicBezTo>
                <a:cubicBezTo>
                  <a:pt x="112353" y="120309"/>
                  <a:pt x="106644" y="128988"/>
                  <a:pt x="102002" y="138242"/>
                </a:cubicBezTo>
                <a:lnTo>
                  <a:pt x="48001" y="138242"/>
                </a:lnTo>
                <a:cubicBezTo>
                  <a:pt x="43412" y="128964"/>
                  <a:pt x="37753" y="120255"/>
                  <a:pt x="31141" y="112292"/>
                </a:cubicBezTo>
                <a:cubicBezTo>
                  <a:pt x="26989" y="107628"/>
                  <a:pt x="23698" y="102265"/>
                  <a:pt x="21420" y="96452"/>
                </a:cubicBezTo>
                <a:cubicBezTo>
                  <a:pt x="18941" y="90005"/>
                  <a:pt x="17542" y="83194"/>
                  <a:pt x="17280" y="76291"/>
                </a:cubicBezTo>
                <a:lnTo>
                  <a:pt x="17280" y="74131"/>
                </a:lnTo>
                <a:cubicBezTo>
                  <a:pt x="17818" y="42631"/>
                  <a:pt x="43407" y="17321"/>
                  <a:pt x="74911" y="17130"/>
                </a:cubicBezTo>
                <a:lnTo>
                  <a:pt x="74911" y="17130"/>
                </a:lnTo>
                <a:cubicBezTo>
                  <a:pt x="106416" y="17321"/>
                  <a:pt x="132005" y="42631"/>
                  <a:pt x="132542" y="74131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38" name="Forma Livre: Forma 137">
            <a:extLst>
              <a:ext uri="{FF2B5EF4-FFF2-40B4-BE49-F238E27FC236}">
                <a16:creationId xmlns:a16="http://schemas.microsoft.com/office/drawing/2014/main" id="{5AB19ED3-FE6E-7C78-95B4-3F08C7B66E4F}"/>
              </a:ext>
            </a:extLst>
          </p:cNvPr>
          <p:cNvSpPr/>
          <p:nvPr/>
        </p:nvSpPr>
        <p:spPr>
          <a:xfrm>
            <a:off x="6125551" y="5462465"/>
            <a:ext cx="12000" cy="33000"/>
          </a:xfrm>
          <a:custGeom>
            <a:avLst/>
            <a:gdLst>
              <a:gd name="connsiteX0" fmla="*/ 6000 w 12000"/>
              <a:gd name="connsiteY0" fmla="*/ 33001 h 33000"/>
              <a:gd name="connsiteX1" fmla="*/ 12000 w 12000"/>
              <a:gd name="connsiteY1" fmla="*/ 27000 h 33000"/>
              <a:gd name="connsiteX2" fmla="*/ 12000 w 12000"/>
              <a:gd name="connsiteY2" fmla="*/ 6000 h 33000"/>
              <a:gd name="connsiteX3" fmla="*/ 6000 w 12000"/>
              <a:gd name="connsiteY3" fmla="*/ 0 h 33000"/>
              <a:gd name="connsiteX4" fmla="*/ 0 w 12000"/>
              <a:gd name="connsiteY4" fmla="*/ 6000 h 33000"/>
              <a:gd name="connsiteX5" fmla="*/ 0 w 12000"/>
              <a:gd name="connsiteY5" fmla="*/ 27000 h 33000"/>
              <a:gd name="connsiteX6" fmla="*/ 6000 w 12000"/>
              <a:gd name="connsiteY6" fmla="*/ 33001 h 3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000" h="33000">
                <a:moveTo>
                  <a:pt x="6000" y="33001"/>
                </a:moveTo>
                <a:cubicBezTo>
                  <a:pt x="9314" y="33001"/>
                  <a:pt x="12000" y="30314"/>
                  <a:pt x="12000" y="27000"/>
                </a:cubicBezTo>
                <a:lnTo>
                  <a:pt x="12000" y="6000"/>
                </a:lnTo>
                <a:cubicBezTo>
                  <a:pt x="12000" y="2686"/>
                  <a:pt x="9314" y="0"/>
                  <a:pt x="6000" y="0"/>
                </a:cubicBezTo>
                <a:cubicBezTo>
                  <a:pt x="2686" y="0"/>
                  <a:pt x="0" y="2686"/>
                  <a:pt x="0" y="6000"/>
                </a:cubicBezTo>
                <a:lnTo>
                  <a:pt x="0" y="27000"/>
                </a:lnTo>
                <a:cubicBezTo>
                  <a:pt x="0" y="30314"/>
                  <a:pt x="2686" y="33001"/>
                  <a:pt x="6000" y="33001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39" name="Forma Livre: Forma 138">
            <a:extLst>
              <a:ext uri="{FF2B5EF4-FFF2-40B4-BE49-F238E27FC236}">
                <a16:creationId xmlns:a16="http://schemas.microsoft.com/office/drawing/2014/main" id="{54392893-4B31-FE0B-297C-7705F5961B06}"/>
              </a:ext>
            </a:extLst>
          </p:cNvPr>
          <p:cNvSpPr/>
          <p:nvPr/>
        </p:nvSpPr>
        <p:spPr>
          <a:xfrm>
            <a:off x="6043948" y="5496919"/>
            <a:ext cx="26616" cy="26661"/>
          </a:xfrm>
          <a:custGeom>
            <a:avLst/>
            <a:gdLst>
              <a:gd name="connsiteX0" fmla="*/ 16411 w 26616"/>
              <a:gd name="connsiteY0" fmla="*/ 24917 h 26661"/>
              <a:gd name="connsiteX1" fmla="*/ 24871 w 26616"/>
              <a:gd name="connsiteY1" fmla="*/ 24917 h 26661"/>
              <a:gd name="connsiteX2" fmla="*/ 24871 w 26616"/>
              <a:gd name="connsiteY2" fmla="*/ 16457 h 26661"/>
              <a:gd name="connsiteX3" fmla="*/ 10021 w 26616"/>
              <a:gd name="connsiteY3" fmla="*/ 1547 h 26661"/>
              <a:gd name="connsiteX4" fmla="*/ 1547 w 26616"/>
              <a:gd name="connsiteY4" fmla="*/ 1979 h 26661"/>
              <a:gd name="connsiteX5" fmla="*/ 1561 w 26616"/>
              <a:gd name="connsiteY5" fmla="*/ 10037 h 26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616" h="26661">
                <a:moveTo>
                  <a:pt x="16411" y="24917"/>
                </a:moveTo>
                <a:cubicBezTo>
                  <a:pt x="18752" y="27243"/>
                  <a:pt x="22531" y="27243"/>
                  <a:pt x="24871" y="24917"/>
                </a:cubicBezTo>
                <a:cubicBezTo>
                  <a:pt x="27198" y="22577"/>
                  <a:pt x="27198" y="18797"/>
                  <a:pt x="24871" y="16457"/>
                </a:cubicBezTo>
                <a:lnTo>
                  <a:pt x="10021" y="1547"/>
                </a:lnTo>
                <a:cubicBezTo>
                  <a:pt x="7562" y="-674"/>
                  <a:pt x="3768" y="-480"/>
                  <a:pt x="1547" y="1979"/>
                </a:cubicBezTo>
                <a:cubicBezTo>
                  <a:pt x="-521" y="4269"/>
                  <a:pt x="-515" y="7754"/>
                  <a:pt x="1561" y="10037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40" name="Forma Livre: Forma 139">
            <a:extLst>
              <a:ext uri="{FF2B5EF4-FFF2-40B4-BE49-F238E27FC236}">
                <a16:creationId xmlns:a16="http://schemas.microsoft.com/office/drawing/2014/main" id="{2D975FD3-5712-5BD7-CD6C-ED576B46B717}"/>
              </a:ext>
            </a:extLst>
          </p:cNvPr>
          <p:cNvSpPr/>
          <p:nvPr/>
        </p:nvSpPr>
        <p:spPr>
          <a:xfrm>
            <a:off x="6192477" y="5498475"/>
            <a:ext cx="26332" cy="26276"/>
          </a:xfrm>
          <a:custGeom>
            <a:avLst/>
            <a:gdLst>
              <a:gd name="connsiteX0" fmla="*/ 6125 w 26332"/>
              <a:gd name="connsiteY0" fmla="*/ 26270 h 26276"/>
              <a:gd name="connsiteX1" fmla="*/ 10385 w 26332"/>
              <a:gd name="connsiteY1" fmla="*/ 24500 h 26276"/>
              <a:gd name="connsiteX2" fmla="*/ 25205 w 26332"/>
              <a:gd name="connsiteY2" fmla="*/ 9500 h 26276"/>
              <a:gd name="connsiteX3" fmla="*/ 23832 w 26332"/>
              <a:gd name="connsiteY3" fmla="*/ 1127 h 26276"/>
              <a:gd name="connsiteX4" fmla="*/ 16745 w 26332"/>
              <a:gd name="connsiteY4" fmla="*/ 1190 h 26276"/>
              <a:gd name="connsiteX5" fmla="*/ 1745 w 26332"/>
              <a:gd name="connsiteY5" fmla="*/ 16190 h 26276"/>
              <a:gd name="connsiteX6" fmla="*/ 1745 w 26332"/>
              <a:gd name="connsiteY6" fmla="*/ 24650 h 26276"/>
              <a:gd name="connsiteX7" fmla="*/ 6125 w 26332"/>
              <a:gd name="connsiteY7" fmla="*/ 26270 h 26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32" h="26276">
                <a:moveTo>
                  <a:pt x="6125" y="26270"/>
                </a:moveTo>
                <a:cubicBezTo>
                  <a:pt x="7724" y="26272"/>
                  <a:pt x="9257" y="25634"/>
                  <a:pt x="10385" y="24500"/>
                </a:cubicBezTo>
                <a:lnTo>
                  <a:pt x="25205" y="9500"/>
                </a:lnTo>
                <a:cubicBezTo>
                  <a:pt x="27138" y="6808"/>
                  <a:pt x="26523" y="3060"/>
                  <a:pt x="23832" y="1127"/>
                </a:cubicBezTo>
                <a:cubicBezTo>
                  <a:pt x="21708" y="-399"/>
                  <a:pt x="18841" y="-373"/>
                  <a:pt x="16745" y="1190"/>
                </a:cubicBezTo>
                <a:lnTo>
                  <a:pt x="1745" y="16190"/>
                </a:lnTo>
                <a:cubicBezTo>
                  <a:pt x="-582" y="18531"/>
                  <a:pt x="-582" y="22310"/>
                  <a:pt x="1745" y="24650"/>
                </a:cubicBezTo>
                <a:cubicBezTo>
                  <a:pt x="2926" y="25760"/>
                  <a:pt x="4506" y="26344"/>
                  <a:pt x="6125" y="2627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41" name="Forma Livre: Forma 140">
            <a:extLst>
              <a:ext uri="{FF2B5EF4-FFF2-40B4-BE49-F238E27FC236}">
                <a16:creationId xmlns:a16="http://schemas.microsoft.com/office/drawing/2014/main" id="{210B411F-8FD4-AE99-4C6A-F435BD7FB4E0}"/>
              </a:ext>
            </a:extLst>
          </p:cNvPr>
          <p:cNvSpPr/>
          <p:nvPr/>
        </p:nvSpPr>
        <p:spPr>
          <a:xfrm>
            <a:off x="6011369" y="5574967"/>
            <a:ext cx="33000" cy="12000"/>
          </a:xfrm>
          <a:custGeom>
            <a:avLst/>
            <a:gdLst>
              <a:gd name="connsiteX0" fmla="*/ 27000 w 33000"/>
              <a:gd name="connsiteY0" fmla="*/ 0 h 12000"/>
              <a:gd name="connsiteX1" fmla="*/ 6000 w 33000"/>
              <a:gd name="connsiteY1" fmla="*/ 0 h 12000"/>
              <a:gd name="connsiteX2" fmla="*/ 0 w 33000"/>
              <a:gd name="connsiteY2" fmla="*/ 6000 h 12000"/>
              <a:gd name="connsiteX3" fmla="*/ 6000 w 33000"/>
              <a:gd name="connsiteY3" fmla="*/ 12000 h 12000"/>
              <a:gd name="connsiteX4" fmla="*/ 27000 w 33000"/>
              <a:gd name="connsiteY4" fmla="*/ 12000 h 12000"/>
              <a:gd name="connsiteX5" fmla="*/ 33001 w 33000"/>
              <a:gd name="connsiteY5" fmla="*/ 6000 h 12000"/>
              <a:gd name="connsiteX6" fmla="*/ 27000 w 33000"/>
              <a:gd name="connsiteY6" fmla="*/ 0 h 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000" h="12000">
                <a:moveTo>
                  <a:pt x="27000" y="0"/>
                </a:moveTo>
                <a:lnTo>
                  <a:pt x="6000" y="0"/>
                </a:lnTo>
                <a:cubicBezTo>
                  <a:pt x="2686" y="0"/>
                  <a:pt x="0" y="2686"/>
                  <a:pt x="0" y="6000"/>
                </a:cubicBezTo>
                <a:cubicBezTo>
                  <a:pt x="0" y="9314"/>
                  <a:pt x="2686" y="12000"/>
                  <a:pt x="6000" y="12000"/>
                </a:cubicBezTo>
                <a:lnTo>
                  <a:pt x="27000" y="12000"/>
                </a:lnTo>
                <a:cubicBezTo>
                  <a:pt x="30314" y="12000"/>
                  <a:pt x="33001" y="9314"/>
                  <a:pt x="33001" y="6000"/>
                </a:cubicBezTo>
                <a:cubicBezTo>
                  <a:pt x="33001" y="2686"/>
                  <a:pt x="30314" y="0"/>
                  <a:pt x="27000" y="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42" name="Forma Livre: Forma 141">
            <a:extLst>
              <a:ext uri="{FF2B5EF4-FFF2-40B4-BE49-F238E27FC236}">
                <a16:creationId xmlns:a16="http://schemas.microsoft.com/office/drawing/2014/main" id="{A16CC361-5AC1-72AC-5C0B-D7877226E7BD}"/>
              </a:ext>
            </a:extLst>
          </p:cNvPr>
          <p:cNvSpPr/>
          <p:nvPr/>
        </p:nvSpPr>
        <p:spPr>
          <a:xfrm>
            <a:off x="6043412" y="5638445"/>
            <a:ext cx="26850" cy="27000"/>
          </a:xfrm>
          <a:custGeom>
            <a:avLst/>
            <a:gdLst>
              <a:gd name="connsiteX0" fmla="*/ 16948 w 26850"/>
              <a:gd name="connsiteY0" fmla="*/ 1443 h 27000"/>
              <a:gd name="connsiteX1" fmla="*/ 2098 w 26850"/>
              <a:gd name="connsiteY1" fmla="*/ 16443 h 27000"/>
              <a:gd name="connsiteX2" fmla="*/ 1443 w 26850"/>
              <a:gd name="connsiteY2" fmla="*/ 24903 h 27000"/>
              <a:gd name="connsiteX3" fmla="*/ 9903 w 26850"/>
              <a:gd name="connsiteY3" fmla="*/ 25558 h 27000"/>
              <a:gd name="connsiteX4" fmla="*/ 10558 w 26850"/>
              <a:gd name="connsiteY4" fmla="*/ 24903 h 27000"/>
              <a:gd name="connsiteX5" fmla="*/ 25408 w 26850"/>
              <a:gd name="connsiteY5" fmla="*/ 9903 h 27000"/>
              <a:gd name="connsiteX6" fmla="*/ 24753 w 26850"/>
              <a:gd name="connsiteY6" fmla="*/ 1443 h 27000"/>
              <a:gd name="connsiteX7" fmla="*/ 16948 w 26850"/>
              <a:gd name="connsiteY7" fmla="*/ 1443 h 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850" h="27000">
                <a:moveTo>
                  <a:pt x="16948" y="1443"/>
                </a:moveTo>
                <a:lnTo>
                  <a:pt x="2098" y="16443"/>
                </a:lnTo>
                <a:cubicBezTo>
                  <a:pt x="-420" y="18599"/>
                  <a:pt x="-713" y="22386"/>
                  <a:pt x="1443" y="24903"/>
                </a:cubicBezTo>
                <a:cubicBezTo>
                  <a:pt x="3598" y="27420"/>
                  <a:pt x="7386" y="27713"/>
                  <a:pt x="9903" y="25558"/>
                </a:cubicBezTo>
                <a:cubicBezTo>
                  <a:pt x="10138" y="25357"/>
                  <a:pt x="10357" y="25138"/>
                  <a:pt x="10558" y="24903"/>
                </a:cubicBezTo>
                <a:lnTo>
                  <a:pt x="25408" y="9903"/>
                </a:lnTo>
                <a:cubicBezTo>
                  <a:pt x="27563" y="7386"/>
                  <a:pt x="27270" y="3598"/>
                  <a:pt x="24753" y="1443"/>
                </a:cubicBezTo>
                <a:cubicBezTo>
                  <a:pt x="22507" y="-481"/>
                  <a:pt x="19194" y="-481"/>
                  <a:pt x="16948" y="1443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43" name="Forma Livre: Forma 142">
            <a:extLst>
              <a:ext uri="{FF2B5EF4-FFF2-40B4-BE49-F238E27FC236}">
                <a16:creationId xmlns:a16="http://schemas.microsoft.com/office/drawing/2014/main" id="{B726E950-D8A1-301E-BC3C-1D7AB5A2EDED}"/>
              </a:ext>
            </a:extLst>
          </p:cNvPr>
          <p:cNvSpPr/>
          <p:nvPr/>
        </p:nvSpPr>
        <p:spPr>
          <a:xfrm>
            <a:off x="6192409" y="5636769"/>
            <a:ext cx="27574" cy="27599"/>
          </a:xfrm>
          <a:custGeom>
            <a:avLst/>
            <a:gdLst>
              <a:gd name="connsiteX0" fmla="*/ 10454 w 27574"/>
              <a:gd name="connsiteY0" fmla="*/ 1979 h 27599"/>
              <a:gd name="connsiteX1" fmla="*/ 1979 w 27574"/>
              <a:gd name="connsiteY1" fmla="*/ 1547 h 27599"/>
              <a:gd name="connsiteX2" fmla="*/ 1547 w 27574"/>
              <a:gd name="connsiteY2" fmla="*/ 10021 h 27599"/>
              <a:gd name="connsiteX3" fmla="*/ 1963 w 27574"/>
              <a:gd name="connsiteY3" fmla="*/ 10439 h 27599"/>
              <a:gd name="connsiteX4" fmla="*/ 16964 w 27574"/>
              <a:gd name="connsiteY4" fmla="*/ 25439 h 27599"/>
              <a:gd name="connsiteX5" fmla="*/ 25414 w 27574"/>
              <a:gd name="connsiteY5" fmla="*/ 26209 h 27599"/>
              <a:gd name="connsiteX6" fmla="*/ 26184 w 27574"/>
              <a:gd name="connsiteY6" fmla="*/ 17759 h 27599"/>
              <a:gd name="connsiteX7" fmla="*/ 25214 w 27574"/>
              <a:gd name="connsiteY7" fmla="*/ 16829 h 27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574" h="27599">
                <a:moveTo>
                  <a:pt x="10454" y="1979"/>
                </a:moveTo>
                <a:cubicBezTo>
                  <a:pt x="8233" y="-480"/>
                  <a:pt x="4439" y="-674"/>
                  <a:pt x="1979" y="1547"/>
                </a:cubicBezTo>
                <a:cubicBezTo>
                  <a:pt x="-480" y="3767"/>
                  <a:pt x="-674" y="7562"/>
                  <a:pt x="1547" y="10021"/>
                </a:cubicBezTo>
                <a:cubicBezTo>
                  <a:pt x="1679" y="10167"/>
                  <a:pt x="1818" y="10307"/>
                  <a:pt x="1963" y="10439"/>
                </a:cubicBezTo>
                <a:lnTo>
                  <a:pt x="16964" y="25439"/>
                </a:lnTo>
                <a:cubicBezTo>
                  <a:pt x="19085" y="27986"/>
                  <a:pt x="22868" y="28330"/>
                  <a:pt x="25414" y="26209"/>
                </a:cubicBezTo>
                <a:cubicBezTo>
                  <a:pt x="27960" y="24089"/>
                  <a:pt x="28305" y="20305"/>
                  <a:pt x="26184" y="17759"/>
                </a:cubicBezTo>
                <a:cubicBezTo>
                  <a:pt x="25896" y="17414"/>
                  <a:pt x="25571" y="17102"/>
                  <a:pt x="25214" y="16829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44" name="Forma Livre: Forma 143">
            <a:extLst>
              <a:ext uri="{FF2B5EF4-FFF2-40B4-BE49-F238E27FC236}">
                <a16:creationId xmlns:a16="http://schemas.microsoft.com/office/drawing/2014/main" id="{602211C5-8B41-B6B4-A93A-064D75DDB168}"/>
              </a:ext>
            </a:extLst>
          </p:cNvPr>
          <p:cNvSpPr/>
          <p:nvPr/>
        </p:nvSpPr>
        <p:spPr>
          <a:xfrm>
            <a:off x="6217622" y="5574757"/>
            <a:ext cx="33000" cy="12000"/>
          </a:xfrm>
          <a:custGeom>
            <a:avLst/>
            <a:gdLst>
              <a:gd name="connsiteX0" fmla="*/ 27000 w 33000"/>
              <a:gd name="connsiteY0" fmla="*/ 0 h 12000"/>
              <a:gd name="connsiteX1" fmla="*/ 6000 w 33000"/>
              <a:gd name="connsiteY1" fmla="*/ 0 h 12000"/>
              <a:gd name="connsiteX2" fmla="*/ 0 w 33000"/>
              <a:gd name="connsiteY2" fmla="*/ 6000 h 12000"/>
              <a:gd name="connsiteX3" fmla="*/ 6000 w 33000"/>
              <a:gd name="connsiteY3" fmla="*/ 12000 h 12000"/>
              <a:gd name="connsiteX4" fmla="*/ 27000 w 33000"/>
              <a:gd name="connsiteY4" fmla="*/ 12000 h 12000"/>
              <a:gd name="connsiteX5" fmla="*/ 33001 w 33000"/>
              <a:gd name="connsiteY5" fmla="*/ 6000 h 12000"/>
              <a:gd name="connsiteX6" fmla="*/ 27000 w 33000"/>
              <a:gd name="connsiteY6" fmla="*/ 0 h 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000" h="12000">
                <a:moveTo>
                  <a:pt x="27000" y="0"/>
                </a:moveTo>
                <a:lnTo>
                  <a:pt x="6000" y="0"/>
                </a:lnTo>
                <a:cubicBezTo>
                  <a:pt x="2686" y="0"/>
                  <a:pt x="0" y="2686"/>
                  <a:pt x="0" y="6000"/>
                </a:cubicBezTo>
                <a:cubicBezTo>
                  <a:pt x="0" y="9314"/>
                  <a:pt x="2686" y="12000"/>
                  <a:pt x="6000" y="12000"/>
                </a:cubicBezTo>
                <a:lnTo>
                  <a:pt x="27000" y="12000"/>
                </a:lnTo>
                <a:cubicBezTo>
                  <a:pt x="30314" y="12000"/>
                  <a:pt x="33001" y="9314"/>
                  <a:pt x="33001" y="6000"/>
                </a:cubicBezTo>
                <a:cubicBezTo>
                  <a:pt x="33001" y="2686"/>
                  <a:pt x="30314" y="0"/>
                  <a:pt x="27000" y="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45" name="CaixaDeTexto 144">
            <a:extLst>
              <a:ext uri="{FF2B5EF4-FFF2-40B4-BE49-F238E27FC236}">
                <a16:creationId xmlns:a16="http://schemas.microsoft.com/office/drawing/2014/main" id="{040101F3-4C2A-5DA6-45EC-B77DBEB007F6}"/>
              </a:ext>
            </a:extLst>
          </p:cNvPr>
          <p:cNvSpPr txBox="1"/>
          <p:nvPr/>
        </p:nvSpPr>
        <p:spPr>
          <a:xfrm>
            <a:off x="6209340" y="5445380"/>
            <a:ext cx="2087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Emissão de dívida fora do banco</a:t>
            </a:r>
          </a:p>
        </p:txBody>
      </p:sp>
      <p:sp>
        <p:nvSpPr>
          <p:cNvPr id="151" name="Retângulo 150">
            <a:extLst>
              <a:ext uri="{FF2B5EF4-FFF2-40B4-BE49-F238E27FC236}">
                <a16:creationId xmlns:a16="http://schemas.microsoft.com/office/drawing/2014/main" id="{B5D23490-6956-FDA8-AE49-37320B7656AC}"/>
              </a:ext>
            </a:extLst>
          </p:cNvPr>
          <p:cNvSpPr/>
          <p:nvPr/>
        </p:nvSpPr>
        <p:spPr>
          <a:xfrm>
            <a:off x="1069107" y="1527348"/>
            <a:ext cx="2103810" cy="36933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rgbClr val="FF6201"/>
                </a:solidFill>
              </a:rPr>
              <a:t>Gatilhos de Simulação</a:t>
            </a:r>
          </a:p>
        </p:txBody>
      </p:sp>
      <p:sp>
        <p:nvSpPr>
          <p:cNvPr id="152" name="Retângulo 151">
            <a:extLst>
              <a:ext uri="{FF2B5EF4-FFF2-40B4-BE49-F238E27FC236}">
                <a16:creationId xmlns:a16="http://schemas.microsoft.com/office/drawing/2014/main" id="{6B518851-9103-B487-064F-EC1C9DEE6FEB}"/>
              </a:ext>
            </a:extLst>
          </p:cNvPr>
          <p:cNvSpPr/>
          <p:nvPr/>
        </p:nvSpPr>
        <p:spPr>
          <a:xfrm>
            <a:off x="3501446" y="1527348"/>
            <a:ext cx="2103810" cy="36933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6201"/>
                </a:solidFill>
              </a:rPr>
              <a:t>Ações Prioritárias</a:t>
            </a:r>
          </a:p>
        </p:txBody>
      </p:sp>
      <p:sp>
        <p:nvSpPr>
          <p:cNvPr id="153" name="Retângulo 152">
            <a:extLst>
              <a:ext uri="{FF2B5EF4-FFF2-40B4-BE49-F238E27FC236}">
                <a16:creationId xmlns:a16="http://schemas.microsoft.com/office/drawing/2014/main" id="{9E9831A7-F3FB-12C9-745C-224A99F8E47B}"/>
              </a:ext>
            </a:extLst>
          </p:cNvPr>
          <p:cNvSpPr/>
          <p:nvPr/>
        </p:nvSpPr>
        <p:spPr>
          <a:xfrm>
            <a:off x="5869244" y="1527348"/>
            <a:ext cx="2103810" cy="36933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6201"/>
                </a:solidFill>
              </a:rPr>
              <a:t>Gatilhos de Risco</a:t>
            </a:r>
          </a:p>
        </p:txBody>
      </p:sp>
      <p:sp>
        <p:nvSpPr>
          <p:cNvPr id="154" name="Retângulo 153">
            <a:extLst>
              <a:ext uri="{FF2B5EF4-FFF2-40B4-BE49-F238E27FC236}">
                <a16:creationId xmlns:a16="http://schemas.microsoft.com/office/drawing/2014/main" id="{17B48B90-4E69-8F9A-2F62-773895BDD1C4}"/>
              </a:ext>
            </a:extLst>
          </p:cNvPr>
          <p:cNvSpPr/>
          <p:nvPr/>
        </p:nvSpPr>
        <p:spPr>
          <a:xfrm>
            <a:off x="8452040" y="1527348"/>
            <a:ext cx="2103810" cy="36933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>
                <a:solidFill>
                  <a:srgbClr val="FF6201"/>
                </a:solidFill>
              </a:rPr>
              <a:t>Warnings</a:t>
            </a:r>
            <a:endParaRPr lang="pt-BR" b="1" dirty="0">
              <a:solidFill>
                <a:srgbClr val="FF62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992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36927A82-0E49-25C7-E80E-6A74F9429019}"/>
              </a:ext>
            </a:extLst>
          </p:cNvPr>
          <p:cNvSpPr/>
          <p:nvPr/>
        </p:nvSpPr>
        <p:spPr>
          <a:xfrm>
            <a:off x="259463" y="1594224"/>
            <a:ext cx="3048513" cy="86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9CB1920-D9FC-4489-DFF4-E105B2B6158D}"/>
              </a:ext>
            </a:extLst>
          </p:cNvPr>
          <p:cNvSpPr/>
          <p:nvPr/>
        </p:nvSpPr>
        <p:spPr>
          <a:xfrm>
            <a:off x="259463" y="2491737"/>
            <a:ext cx="3048513" cy="86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DDDBB468-8428-6543-FB11-2D3BE3E48CD2}"/>
              </a:ext>
            </a:extLst>
          </p:cNvPr>
          <p:cNvSpPr/>
          <p:nvPr/>
        </p:nvSpPr>
        <p:spPr>
          <a:xfrm>
            <a:off x="259462" y="3380284"/>
            <a:ext cx="3048513" cy="86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BEBE6079-0598-865E-BCDE-15CC7D1003B0}"/>
              </a:ext>
            </a:extLst>
          </p:cNvPr>
          <p:cNvSpPr/>
          <p:nvPr/>
        </p:nvSpPr>
        <p:spPr>
          <a:xfrm>
            <a:off x="259462" y="4268230"/>
            <a:ext cx="3048513" cy="86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32C568E8-6E54-883F-0283-8F9139F9A0EC}"/>
              </a:ext>
            </a:extLst>
          </p:cNvPr>
          <p:cNvSpPr/>
          <p:nvPr/>
        </p:nvSpPr>
        <p:spPr>
          <a:xfrm>
            <a:off x="3329518" y="1594224"/>
            <a:ext cx="3048513" cy="86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62491BD2-31CD-7505-B98D-8AC6310235B6}"/>
              </a:ext>
            </a:extLst>
          </p:cNvPr>
          <p:cNvSpPr/>
          <p:nvPr/>
        </p:nvSpPr>
        <p:spPr>
          <a:xfrm>
            <a:off x="3329518" y="2491737"/>
            <a:ext cx="3048513" cy="86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4BEA16A-F3C3-42F2-7256-0E622E57BEBA}"/>
              </a:ext>
            </a:extLst>
          </p:cNvPr>
          <p:cNvSpPr/>
          <p:nvPr/>
        </p:nvSpPr>
        <p:spPr>
          <a:xfrm>
            <a:off x="3329517" y="3380284"/>
            <a:ext cx="3048513" cy="86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F6D4C80-9E66-8DC3-E285-96B61F04F0D0}"/>
              </a:ext>
            </a:extLst>
          </p:cNvPr>
          <p:cNvSpPr/>
          <p:nvPr/>
        </p:nvSpPr>
        <p:spPr>
          <a:xfrm>
            <a:off x="3329517" y="4268230"/>
            <a:ext cx="3048513" cy="86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DC7DBAE2-110D-F21C-8883-CB137E68DA7F}"/>
              </a:ext>
            </a:extLst>
          </p:cNvPr>
          <p:cNvSpPr/>
          <p:nvPr/>
        </p:nvSpPr>
        <p:spPr>
          <a:xfrm>
            <a:off x="6390607" y="1594224"/>
            <a:ext cx="1728000" cy="86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86724A44-1869-C027-2691-52319BFAC3FD}"/>
              </a:ext>
            </a:extLst>
          </p:cNvPr>
          <p:cNvSpPr/>
          <p:nvPr/>
        </p:nvSpPr>
        <p:spPr>
          <a:xfrm>
            <a:off x="6390607" y="2491737"/>
            <a:ext cx="1728000" cy="86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8BC198B2-7F9F-E738-A520-096B540E812F}"/>
              </a:ext>
            </a:extLst>
          </p:cNvPr>
          <p:cNvSpPr/>
          <p:nvPr/>
        </p:nvSpPr>
        <p:spPr>
          <a:xfrm>
            <a:off x="6390606" y="3380284"/>
            <a:ext cx="1728000" cy="86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20D5456A-9BAC-FEA3-1F30-0C9C3BD0E33A}"/>
              </a:ext>
            </a:extLst>
          </p:cNvPr>
          <p:cNvSpPr/>
          <p:nvPr/>
        </p:nvSpPr>
        <p:spPr>
          <a:xfrm>
            <a:off x="6390606" y="4268230"/>
            <a:ext cx="1728000" cy="86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14BE7183-F2B3-D287-BBD7-D535643C0F5D}"/>
              </a:ext>
            </a:extLst>
          </p:cNvPr>
          <p:cNvSpPr/>
          <p:nvPr/>
        </p:nvSpPr>
        <p:spPr>
          <a:xfrm>
            <a:off x="8140148" y="1594224"/>
            <a:ext cx="1728000" cy="86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93351333-373D-8A8D-9417-B3B2C8E1CA4C}"/>
              </a:ext>
            </a:extLst>
          </p:cNvPr>
          <p:cNvSpPr/>
          <p:nvPr/>
        </p:nvSpPr>
        <p:spPr>
          <a:xfrm>
            <a:off x="8140148" y="2491737"/>
            <a:ext cx="1728000" cy="86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F8C2A8D5-49F8-9620-02ED-AE66064AEC70}"/>
              </a:ext>
            </a:extLst>
          </p:cNvPr>
          <p:cNvSpPr/>
          <p:nvPr/>
        </p:nvSpPr>
        <p:spPr>
          <a:xfrm>
            <a:off x="8140147" y="3380284"/>
            <a:ext cx="1728000" cy="86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1108CDC1-870E-7887-0215-D753116B2AC0}"/>
              </a:ext>
            </a:extLst>
          </p:cNvPr>
          <p:cNvSpPr/>
          <p:nvPr/>
        </p:nvSpPr>
        <p:spPr>
          <a:xfrm>
            <a:off x="8140147" y="4268230"/>
            <a:ext cx="1728000" cy="86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B44F68A-A524-AFB2-FD3B-1B00FB9FC8C2}"/>
              </a:ext>
            </a:extLst>
          </p:cNvPr>
          <p:cNvSpPr txBox="1"/>
          <p:nvPr/>
        </p:nvSpPr>
        <p:spPr>
          <a:xfrm>
            <a:off x="188258" y="477379"/>
            <a:ext cx="471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Governança de Atuações Prioritárias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15AA88F-FF09-D78A-085D-CEDB89C25F6E}"/>
              </a:ext>
            </a:extLst>
          </p:cNvPr>
          <p:cNvSpPr txBox="1"/>
          <p:nvPr/>
        </p:nvSpPr>
        <p:spPr>
          <a:xfrm>
            <a:off x="188258" y="208438"/>
            <a:ext cx="1713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/>
              <a:t>Gestão de Ofertas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680F7D0C-DF4A-98FF-470F-973450E2454D}"/>
              </a:ext>
            </a:extLst>
          </p:cNvPr>
          <p:cNvGrpSpPr/>
          <p:nvPr/>
        </p:nvGrpSpPr>
        <p:grpSpPr>
          <a:xfrm>
            <a:off x="10963829" y="-4522"/>
            <a:ext cx="914400" cy="936852"/>
            <a:chOff x="4105829" y="2492650"/>
            <a:chExt cx="914400" cy="936852"/>
          </a:xfrm>
        </p:grpSpPr>
        <p:pic>
          <p:nvPicPr>
            <p:cNvPr id="10" name="Gráfico 9" descr="Discurso">
              <a:extLst>
                <a:ext uri="{FF2B5EF4-FFF2-40B4-BE49-F238E27FC236}">
                  <a16:creationId xmlns:a16="http://schemas.microsoft.com/office/drawing/2014/main" id="{6ABC7E56-2240-37DE-4616-C7DD2EDA6E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05829" y="2672485"/>
              <a:ext cx="914400" cy="757017"/>
            </a:xfrm>
            <a:prstGeom prst="rect">
              <a:avLst/>
            </a:prstGeom>
          </p:spPr>
        </p:pic>
        <p:pic>
          <p:nvPicPr>
            <p:cNvPr id="11" name="Picture 2" descr="Ponto de exclamação - Ícones Interface do usuário e gestos">
              <a:extLst>
                <a:ext uri="{FF2B5EF4-FFF2-40B4-BE49-F238E27FC236}">
                  <a16:creationId xmlns:a16="http://schemas.microsoft.com/office/drawing/2014/main" id="{439A59FD-603A-F848-4395-AD7138AB52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9618" y="2492650"/>
              <a:ext cx="757017" cy="7570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B7C6D826-7CFC-152C-5432-6C8DF107F4C6}"/>
                </a:ext>
              </a:extLst>
            </p:cNvPr>
            <p:cNvSpPr txBox="1"/>
            <p:nvPr/>
          </p:nvSpPr>
          <p:spPr>
            <a:xfrm>
              <a:off x="4168864" y="2686492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...</a:t>
              </a:r>
            </a:p>
          </p:txBody>
        </p:sp>
      </p:grp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13A4FEA6-86C6-D8ED-4390-86AC815FBC15}"/>
              </a:ext>
            </a:extLst>
          </p:cNvPr>
          <p:cNvSpPr txBox="1"/>
          <p:nvPr/>
        </p:nvSpPr>
        <p:spPr>
          <a:xfrm>
            <a:off x="735106" y="1795392"/>
            <a:ext cx="2551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Solicitação de demandas e/ou Estratégia de </a:t>
            </a:r>
            <a:r>
              <a:rPr lang="pt-BR" sz="1100" dirty="0"/>
              <a:t>atuação</a:t>
            </a:r>
            <a:r>
              <a:rPr lang="pt-BR" sz="1200" dirty="0"/>
              <a:t> prioritária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EA6472E-AF3C-7C1C-7806-9BE20C55941F}"/>
              </a:ext>
            </a:extLst>
          </p:cNvPr>
          <p:cNvSpPr txBox="1"/>
          <p:nvPr/>
        </p:nvSpPr>
        <p:spPr>
          <a:xfrm>
            <a:off x="735106" y="2692905"/>
            <a:ext cx="2551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Levantamento</a:t>
            </a:r>
            <a:r>
              <a:rPr lang="pt-BR" sz="1200" dirty="0"/>
              <a:t>, clusterização do público e estratégia de distribuição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AE1E862A-8475-AB3B-F16B-30109B7F13BB}"/>
              </a:ext>
            </a:extLst>
          </p:cNvPr>
          <p:cNvSpPr txBox="1"/>
          <p:nvPr/>
        </p:nvSpPr>
        <p:spPr>
          <a:xfrm>
            <a:off x="735106" y="3673785"/>
            <a:ext cx="2551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Aprovação de gatilhos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B22B0153-AEEF-CF32-1655-345472EA2D2B}"/>
              </a:ext>
            </a:extLst>
          </p:cNvPr>
          <p:cNvSpPr txBox="1"/>
          <p:nvPr/>
        </p:nvSpPr>
        <p:spPr>
          <a:xfrm>
            <a:off x="717428" y="4561731"/>
            <a:ext cx="2551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Lançamento dos leads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34168F35-7F0D-6D31-74B4-D65DDA4FDAB9}"/>
              </a:ext>
            </a:extLst>
          </p:cNvPr>
          <p:cNvSpPr txBox="1"/>
          <p:nvPr/>
        </p:nvSpPr>
        <p:spPr>
          <a:xfrm>
            <a:off x="3329514" y="1611100"/>
            <a:ext cx="30610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Análise das demandas especificas de áreas parceiras ou identificação de necessidades de </a:t>
            </a:r>
            <a:r>
              <a:rPr lang="pt-BR" sz="1100" dirty="0"/>
              <a:t>atuação</a:t>
            </a:r>
            <a:r>
              <a:rPr lang="pt-BR" sz="1200" dirty="0"/>
              <a:t> prioritárias com base em novos fatos que exigem maior rapidez na resposta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F56C5352-3D42-DFCF-0656-472E0B12A0DB}"/>
              </a:ext>
            </a:extLst>
          </p:cNvPr>
          <p:cNvSpPr txBox="1"/>
          <p:nvPr/>
        </p:nvSpPr>
        <p:spPr>
          <a:xfrm>
            <a:off x="3329514" y="2487831"/>
            <a:ext cx="30308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Alinhar as necessidades dos clientes ás estratégias desenhadas, </a:t>
            </a:r>
            <a:r>
              <a:rPr lang="pt-BR" sz="1200" dirty="0" err="1"/>
              <a:t>clusterizar</a:t>
            </a:r>
            <a:r>
              <a:rPr lang="pt-BR" sz="1200" dirty="0"/>
              <a:t> os clientes dentro de cada pilar de </a:t>
            </a:r>
            <a:r>
              <a:rPr lang="pt-BR" sz="1100" dirty="0"/>
              <a:t>atuação</a:t>
            </a:r>
            <a:r>
              <a:rPr lang="pt-BR" sz="1200" dirty="0"/>
              <a:t> e definir os melhores canais de distribuição das ofertas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9FF2103B-2316-C7F5-73DB-F008FB496B6E}"/>
              </a:ext>
            </a:extLst>
          </p:cNvPr>
          <p:cNvSpPr txBox="1"/>
          <p:nvPr/>
        </p:nvSpPr>
        <p:spPr>
          <a:xfrm>
            <a:off x="3329513" y="3581452"/>
            <a:ext cx="3030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Apresentar as estratégias e os gatilhos para obter aprovação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8CCCAB26-6DA3-E76E-9744-24C68A2C9F63}"/>
              </a:ext>
            </a:extLst>
          </p:cNvPr>
          <p:cNvSpPr txBox="1"/>
          <p:nvPr/>
        </p:nvSpPr>
        <p:spPr>
          <a:xfrm>
            <a:off x="3329516" y="4377065"/>
            <a:ext cx="3021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Disparar todos os leads para os devidos canais de distribuição criação do plano de comunicação das ofertas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BAC9DFE4-1053-9B24-64E7-AD5F32CDE5C4}"/>
              </a:ext>
            </a:extLst>
          </p:cNvPr>
          <p:cNvSpPr txBox="1"/>
          <p:nvPr/>
        </p:nvSpPr>
        <p:spPr>
          <a:xfrm>
            <a:off x="6408788" y="1895419"/>
            <a:ext cx="1701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/>
              <a:t>Ad-hocs</a:t>
            </a:r>
            <a:endParaRPr lang="pt-BR" sz="1200" dirty="0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601ABF5-6994-1973-0E2B-F4714BCBFA53}"/>
              </a:ext>
            </a:extLst>
          </p:cNvPr>
          <p:cNvSpPr txBox="1"/>
          <p:nvPr/>
        </p:nvSpPr>
        <p:spPr>
          <a:xfrm>
            <a:off x="6390606" y="2792932"/>
            <a:ext cx="1701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/>
              <a:t>Ad-hocs</a:t>
            </a:r>
            <a:endParaRPr lang="pt-BR" sz="1200" dirty="0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62066FAB-7428-D443-8E9A-36F48A64FCE0}"/>
              </a:ext>
            </a:extLst>
          </p:cNvPr>
          <p:cNvSpPr txBox="1"/>
          <p:nvPr/>
        </p:nvSpPr>
        <p:spPr>
          <a:xfrm>
            <a:off x="6378030" y="4569425"/>
            <a:ext cx="1701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/>
              <a:t>Ad-hocs</a:t>
            </a:r>
            <a:endParaRPr lang="pt-BR" sz="1200" dirty="0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D033863D-6C73-19AF-0B49-4D671127F079}"/>
              </a:ext>
            </a:extLst>
          </p:cNvPr>
          <p:cNvSpPr txBox="1"/>
          <p:nvPr/>
        </p:nvSpPr>
        <p:spPr>
          <a:xfrm>
            <a:off x="6417248" y="3581452"/>
            <a:ext cx="1701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Fóruns de estratégia de </a:t>
            </a:r>
            <a:r>
              <a:rPr lang="pt-BR" sz="1100" dirty="0"/>
              <a:t>ofertas</a:t>
            </a:r>
            <a:endParaRPr lang="pt-BR" sz="1200" dirty="0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2BF2A705-6F70-1234-98DF-F54B146B8992}"/>
              </a:ext>
            </a:extLst>
          </p:cNvPr>
          <p:cNvSpPr txBox="1"/>
          <p:nvPr/>
        </p:nvSpPr>
        <p:spPr>
          <a:xfrm>
            <a:off x="259461" y="1220595"/>
            <a:ext cx="304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rgbClr val="FE6300"/>
                </a:solidFill>
              </a:rPr>
              <a:t>Etapa</a:t>
            </a:r>
            <a:endParaRPr lang="pt-BR" sz="1200" b="1" dirty="0">
              <a:solidFill>
                <a:srgbClr val="FE6300"/>
              </a:solidFill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79783E09-989F-94AC-FAB2-CFA278247EF2}"/>
              </a:ext>
            </a:extLst>
          </p:cNvPr>
          <p:cNvSpPr txBox="1"/>
          <p:nvPr/>
        </p:nvSpPr>
        <p:spPr>
          <a:xfrm>
            <a:off x="3329516" y="1247497"/>
            <a:ext cx="303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rgbClr val="FE6300"/>
                </a:solidFill>
              </a:rPr>
              <a:t>Descrição</a:t>
            </a:r>
            <a:endParaRPr lang="pt-BR" sz="1200" b="1" dirty="0">
              <a:solidFill>
                <a:srgbClr val="FE6300"/>
              </a:solidFill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9819725D-59BD-8618-D76E-A27BB25F333A}"/>
              </a:ext>
            </a:extLst>
          </p:cNvPr>
          <p:cNvSpPr txBox="1"/>
          <p:nvPr/>
        </p:nvSpPr>
        <p:spPr>
          <a:xfrm>
            <a:off x="6399571" y="1186822"/>
            <a:ext cx="17013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rgbClr val="FE6300"/>
                </a:solidFill>
              </a:rPr>
              <a:t>Fóruns</a:t>
            </a:r>
            <a:endParaRPr lang="pt-BR" sz="1200" b="1" dirty="0">
              <a:solidFill>
                <a:srgbClr val="FE6300"/>
              </a:solidFill>
            </a:endParaRP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D8762CF1-1BF9-1D2F-08BE-EDBC5C0797E0}"/>
              </a:ext>
            </a:extLst>
          </p:cNvPr>
          <p:cNvSpPr txBox="1"/>
          <p:nvPr/>
        </p:nvSpPr>
        <p:spPr>
          <a:xfrm>
            <a:off x="8140146" y="1160377"/>
            <a:ext cx="1688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rgbClr val="FE6300"/>
                </a:solidFill>
              </a:rPr>
              <a:t>Participantes</a:t>
            </a:r>
            <a:endParaRPr lang="pt-BR" sz="1200" b="1" dirty="0">
              <a:solidFill>
                <a:srgbClr val="FE6300"/>
              </a:solidFill>
            </a:endParaRP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F825B042-A6E8-6448-FBB3-0FE88E5A5556}"/>
              </a:ext>
            </a:extLst>
          </p:cNvPr>
          <p:cNvSpPr/>
          <p:nvPr/>
        </p:nvSpPr>
        <p:spPr>
          <a:xfrm>
            <a:off x="259462" y="5165742"/>
            <a:ext cx="3048513" cy="86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7F06BB65-8CDB-7128-2ED9-F73A9DB9ECC7}"/>
              </a:ext>
            </a:extLst>
          </p:cNvPr>
          <p:cNvSpPr/>
          <p:nvPr/>
        </p:nvSpPr>
        <p:spPr>
          <a:xfrm>
            <a:off x="3329517" y="5165742"/>
            <a:ext cx="3048513" cy="86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E1B5838B-3580-5320-6F39-7FE2FB12D196}"/>
              </a:ext>
            </a:extLst>
          </p:cNvPr>
          <p:cNvSpPr/>
          <p:nvPr/>
        </p:nvSpPr>
        <p:spPr>
          <a:xfrm>
            <a:off x="6390606" y="5165742"/>
            <a:ext cx="1728000" cy="86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A99A0D61-3675-A9FB-5E7F-2F620F0A8171}"/>
              </a:ext>
            </a:extLst>
          </p:cNvPr>
          <p:cNvSpPr/>
          <p:nvPr/>
        </p:nvSpPr>
        <p:spPr>
          <a:xfrm>
            <a:off x="8140147" y="5165742"/>
            <a:ext cx="1728000" cy="86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AEA2DA83-10D3-DC0B-30DB-1DE96AF50176}"/>
              </a:ext>
            </a:extLst>
          </p:cNvPr>
          <p:cNvSpPr txBox="1"/>
          <p:nvPr/>
        </p:nvSpPr>
        <p:spPr>
          <a:xfrm>
            <a:off x="717428" y="5459243"/>
            <a:ext cx="2551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Acompanhamento e diagnósticos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DCE113B4-03B5-EE93-EC3D-5A9C4BA6413C}"/>
              </a:ext>
            </a:extLst>
          </p:cNvPr>
          <p:cNvSpPr txBox="1"/>
          <p:nvPr/>
        </p:nvSpPr>
        <p:spPr>
          <a:xfrm>
            <a:off x="3338479" y="5366910"/>
            <a:ext cx="3039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Análise continuo da geração de leads e diagnósticos de atuação e efetividade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86CE29AD-CE28-712A-4350-3C062C1CD51A}"/>
              </a:ext>
            </a:extLst>
          </p:cNvPr>
          <p:cNvSpPr txBox="1"/>
          <p:nvPr/>
        </p:nvSpPr>
        <p:spPr>
          <a:xfrm>
            <a:off x="6404926" y="5466937"/>
            <a:ext cx="1701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/>
              <a:t>Ad-hocs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306638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5DBFA5-C294-1C2C-7063-1CCBC78D28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8EDCFE21-15BA-3C47-0ED0-2B19D694F514}"/>
              </a:ext>
            </a:extLst>
          </p:cNvPr>
          <p:cNvSpPr/>
          <p:nvPr/>
        </p:nvSpPr>
        <p:spPr>
          <a:xfrm>
            <a:off x="-17930" y="-8965"/>
            <a:ext cx="4572000" cy="69297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7BFD52F-BB9A-3F70-01D3-DE86FA4BD82B}"/>
              </a:ext>
            </a:extLst>
          </p:cNvPr>
          <p:cNvSpPr txBox="1"/>
          <p:nvPr/>
        </p:nvSpPr>
        <p:spPr>
          <a:xfrm>
            <a:off x="1807104" y="771183"/>
            <a:ext cx="4677637" cy="4764429"/>
          </a:xfrm>
          <a:prstGeom prst="rect">
            <a:avLst/>
          </a:prstGeom>
        </p:spPr>
        <p:txBody>
          <a:bodyPr rot="0" spcFirstLastPara="0" vertOverflow="overflow" horzOverflow="overflow" vert="horz" lIns="0" tIns="0" rIns="0" bIns="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accent4"/>
              </a:buClr>
              <a:buFont typeface="The Hand Extrablack" panose="03070A02030502020204" pitchFamily="66" charset="0"/>
              <a:buChar char="•"/>
            </a:pPr>
            <a:endParaRPr lang="en-US" sz="2000" spc="20">
              <a:solidFill>
                <a:schemeClr val="tx1">
                  <a:alpha val="58000"/>
                </a:schemeClr>
              </a:solidFill>
            </a:endParaRPr>
          </a:p>
        </p:txBody>
      </p:sp>
      <p:sp>
        <p:nvSpPr>
          <p:cNvPr id="3" name="Retângulo: Cantos Diagonais Arredondados 2">
            <a:extLst>
              <a:ext uri="{FF2B5EF4-FFF2-40B4-BE49-F238E27FC236}">
                <a16:creationId xmlns:a16="http://schemas.microsoft.com/office/drawing/2014/main" id="{C346E798-ED07-0583-3353-F471A8FF1615}"/>
              </a:ext>
            </a:extLst>
          </p:cNvPr>
          <p:cNvSpPr/>
          <p:nvPr/>
        </p:nvSpPr>
        <p:spPr>
          <a:xfrm>
            <a:off x="4353257" y="1872289"/>
            <a:ext cx="6825740" cy="504000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Diagonais Arredondados 5">
            <a:extLst>
              <a:ext uri="{FF2B5EF4-FFF2-40B4-BE49-F238E27FC236}">
                <a16:creationId xmlns:a16="http://schemas.microsoft.com/office/drawing/2014/main" id="{B2BA62DC-F7CE-6968-785A-E8A2B61E1EEF}"/>
              </a:ext>
            </a:extLst>
          </p:cNvPr>
          <p:cNvSpPr/>
          <p:nvPr/>
        </p:nvSpPr>
        <p:spPr>
          <a:xfrm>
            <a:off x="4353257" y="2517069"/>
            <a:ext cx="6825740" cy="504000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Diagonais Arredondados 6">
            <a:extLst>
              <a:ext uri="{FF2B5EF4-FFF2-40B4-BE49-F238E27FC236}">
                <a16:creationId xmlns:a16="http://schemas.microsoft.com/office/drawing/2014/main" id="{A2995E1F-82A2-EA59-9A21-2826392FF499}"/>
              </a:ext>
            </a:extLst>
          </p:cNvPr>
          <p:cNvSpPr/>
          <p:nvPr/>
        </p:nvSpPr>
        <p:spPr>
          <a:xfrm>
            <a:off x="4353257" y="3161849"/>
            <a:ext cx="6825740" cy="504000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Diagonais Arredondados 8">
            <a:extLst>
              <a:ext uri="{FF2B5EF4-FFF2-40B4-BE49-F238E27FC236}">
                <a16:creationId xmlns:a16="http://schemas.microsoft.com/office/drawing/2014/main" id="{531C6481-8543-C7E0-7BB4-77EA0F839E49}"/>
              </a:ext>
            </a:extLst>
          </p:cNvPr>
          <p:cNvSpPr/>
          <p:nvPr/>
        </p:nvSpPr>
        <p:spPr>
          <a:xfrm>
            <a:off x="4353257" y="3806629"/>
            <a:ext cx="6825740" cy="504000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: Cantos Diagonais Arredondados 1">
            <a:extLst>
              <a:ext uri="{FF2B5EF4-FFF2-40B4-BE49-F238E27FC236}">
                <a16:creationId xmlns:a16="http://schemas.microsoft.com/office/drawing/2014/main" id="{F5D721D3-3025-53DC-0AB7-06B14ACB520A}"/>
              </a:ext>
            </a:extLst>
          </p:cNvPr>
          <p:cNvSpPr/>
          <p:nvPr/>
        </p:nvSpPr>
        <p:spPr>
          <a:xfrm>
            <a:off x="4353257" y="4446425"/>
            <a:ext cx="6825740" cy="504000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EF037E1-257F-0543-A4D1-0B5EFFE44866}"/>
              </a:ext>
            </a:extLst>
          </p:cNvPr>
          <p:cNvSpPr txBox="1"/>
          <p:nvPr/>
        </p:nvSpPr>
        <p:spPr>
          <a:xfrm>
            <a:off x="4554070" y="1872289"/>
            <a:ext cx="655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Solicitação de demandas e/ou Estratégia de atuação prioritária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83F29E9-9150-3BD0-F41F-273727EA2DC6}"/>
              </a:ext>
            </a:extLst>
          </p:cNvPr>
          <p:cNvSpPr txBox="1"/>
          <p:nvPr/>
        </p:nvSpPr>
        <p:spPr>
          <a:xfrm>
            <a:off x="4554070" y="2570222"/>
            <a:ext cx="7037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Levantamento, clusterização do público e estratégia de distribuição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AF27539-7226-7597-BEAF-8D8C3B7C273D}"/>
              </a:ext>
            </a:extLst>
          </p:cNvPr>
          <p:cNvSpPr txBox="1"/>
          <p:nvPr/>
        </p:nvSpPr>
        <p:spPr>
          <a:xfrm>
            <a:off x="4554070" y="3215002"/>
            <a:ext cx="7037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Aprovação de gatilhos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4DE5E88-D1B5-AA7F-C491-8F213D4FD2D5}"/>
              </a:ext>
            </a:extLst>
          </p:cNvPr>
          <p:cNvSpPr txBox="1"/>
          <p:nvPr/>
        </p:nvSpPr>
        <p:spPr>
          <a:xfrm>
            <a:off x="4554070" y="3871685"/>
            <a:ext cx="7037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Lançamento das ofertas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E94FE98E-2983-680D-7AFC-8825B56FFAA1}"/>
              </a:ext>
            </a:extLst>
          </p:cNvPr>
          <p:cNvSpPr txBox="1"/>
          <p:nvPr/>
        </p:nvSpPr>
        <p:spPr>
          <a:xfrm>
            <a:off x="4554070" y="4513759"/>
            <a:ext cx="7037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Acompanhamento e diagnósticos</a:t>
            </a:r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CD9E7C3A-105E-C120-3DB0-D829453CB35D}"/>
              </a:ext>
            </a:extLst>
          </p:cNvPr>
          <p:cNvSpPr/>
          <p:nvPr/>
        </p:nvSpPr>
        <p:spPr>
          <a:xfrm rot="19117592">
            <a:off x="1710846" y="2358023"/>
            <a:ext cx="1114942" cy="113737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9206B84E-7C00-1A67-0467-9DEF0A1262B0}"/>
              </a:ext>
            </a:extLst>
          </p:cNvPr>
          <p:cNvSpPr/>
          <p:nvPr/>
        </p:nvSpPr>
        <p:spPr>
          <a:xfrm rot="20035434">
            <a:off x="1863246" y="2510423"/>
            <a:ext cx="1114942" cy="113737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AE4C0C96-FB6E-9A2E-DE7A-061C0EA60B8C}"/>
              </a:ext>
            </a:extLst>
          </p:cNvPr>
          <p:cNvGrpSpPr/>
          <p:nvPr/>
        </p:nvGrpSpPr>
        <p:grpSpPr>
          <a:xfrm>
            <a:off x="1963516" y="2492650"/>
            <a:ext cx="914400" cy="1030479"/>
            <a:chOff x="4105829" y="2492650"/>
            <a:chExt cx="914400" cy="1030479"/>
          </a:xfrm>
        </p:grpSpPr>
        <p:pic>
          <p:nvPicPr>
            <p:cNvPr id="40" name="Gráfico 39" descr="Discurso">
              <a:extLst>
                <a:ext uri="{FF2B5EF4-FFF2-40B4-BE49-F238E27FC236}">
                  <a16:creationId xmlns:a16="http://schemas.microsoft.com/office/drawing/2014/main" id="{BF6A6C61-3529-1F17-7F53-8C3DAB68A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05829" y="2672485"/>
              <a:ext cx="914400" cy="850644"/>
            </a:xfrm>
            <a:prstGeom prst="rect">
              <a:avLst/>
            </a:prstGeom>
          </p:spPr>
        </p:pic>
        <p:pic>
          <p:nvPicPr>
            <p:cNvPr id="41" name="Picture 2" descr="Ponto de exclamação - Ícones Interface do usuário e gestos">
              <a:extLst>
                <a:ext uri="{FF2B5EF4-FFF2-40B4-BE49-F238E27FC236}">
                  <a16:creationId xmlns:a16="http://schemas.microsoft.com/office/drawing/2014/main" id="{AFDB259C-8B90-0A43-1BB9-2DEE037D1A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9618" y="2492650"/>
              <a:ext cx="757017" cy="7570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C76FBAD6-FA0C-1DD2-689C-3493F76F8889}"/>
                </a:ext>
              </a:extLst>
            </p:cNvPr>
            <p:cNvSpPr txBox="1"/>
            <p:nvPr/>
          </p:nvSpPr>
          <p:spPr>
            <a:xfrm>
              <a:off x="4168864" y="2686492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...</a:t>
              </a:r>
            </a:p>
          </p:txBody>
        </p:sp>
      </p:grp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6A0EAE5F-DE0F-486D-4BD0-5F38CB1F36F7}"/>
              </a:ext>
            </a:extLst>
          </p:cNvPr>
          <p:cNvCxnSpPr>
            <a:cxnSpLocks/>
          </p:cNvCxnSpPr>
          <p:nvPr/>
        </p:nvCxnSpPr>
        <p:spPr>
          <a:xfrm flipH="1">
            <a:off x="563296" y="3446927"/>
            <a:ext cx="1338636" cy="0"/>
          </a:xfrm>
          <a:prstGeom prst="line">
            <a:avLst/>
          </a:prstGeom>
          <a:ln w="3175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67F51EB1-7E4E-CDA4-EB75-5A7C3DBDD310}"/>
              </a:ext>
            </a:extLst>
          </p:cNvPr>
          <p:cNvSpPr txBox="1"/>
          <p:nvPr/>
        </p:nvSpPr>
        <p:spPr>
          <a:xfrm>
            <a:off x="1065509" y="3765124"/>
            <a:ext cx="2997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Atuação Prioritária</a:t>
            </a:r>
          </a:p>
        </p:txBody>
      </p:sp>
    </p:spTree>
    <p:extLst>
      <p:ext uri="{BB962C8B-B14F-4D97-AF65-F5344CB8AC3E}">
        <p14:creationId xmlns:p14="http://schemas.microsoft.com/office/powerpoint/2010/main" val="781455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5EC5E-0AFD-DB20-3363-2229DC06E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Diagonais Arredondados 2">
            <a:extLst>
              <a:ext uri="{FF2B5EF4-FFF2-40B4-BE49-F238E27FC236}">
                <a16:creationId xmlns:a16="http://schemas.microsoft.com/office/drawing/2014/main" id="{25D8FB7A-4F43-3687-45BE-57057D93B71B}"/>
              </a:ext>
            </a:extLst>
          </p:cNvPr>
          <p:cNvSpPr/>
          <p:nvPr/>
        </p:nvSpPr>
        <p:spPr>
          <a:xfrm>
            <a:off x="4353257" y="1872289"/>
            <a:ext cx="6825740" cy="504000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rgbClr val="FE63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25E32B5D-81CB-3333-8475-78A559239157}"/>
              </a:ext>
            </a:extLst>
          </p:cNvPr>
          <p:cNvSpPr/>
          <p:nvPr/>
        </p:nvSpPr>
        <p:spPr>
          <a:xfrm>
            <a:off x="-17930" y="-8965"/>
            <a:ext cx="4572000" cy="69297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FBB62A23-3E0E-DA86-783B-32AA1B268046}"/>
              </a:ext>
            </a:extLst>
          </p:cNvPr>
          <p:cNvSpPr txBox="1"/>
          <p:nvPr/>
        </p:nvSpPr>
        <p:spPr>
          <a:xfrm>
            <a:off x="1807104" y="771183"/>
            <a:ext cx="4677637" cy="4764429"/>
          </a:xfrm>
          <a:prstGeom prst="rect">
            <a:avLst/>
          </a:prstGeom>
        </p:spPr>
        <p:txBody>
          <a:bodyPr rot="0" spcFirstLastPara="0" vertOverflow="overflow" horzOverflow="overflow" vert="horz" lIns="0" tIns="0" rIns="0" bIns="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accent4"/>
              </a:buClr>
              <a:buFont typeface="The Hand Extrablack" panose="03070A02030502020204" pitchFamily="66" charset="0"/>
              <a:buChar char="•"/>
            </a:pPr>
            <a:endParaRPr lang="en-US" sz="2000" spc="20">
              <a:solidFill>
                <a:schemeClr val="tx1">
                  <a:alpha val="58000"/>
                </a:schemeClr>
              </a:solidFill>
            </a:endParaRPr>
          </a:p>
        </p:txBody>
      </p:sp>
      <p:sp>
        <p:nvSpPr>
          <p:cNvPr id="6" name="Retângulo: Cantos Diagonais Arredondados 5">
            <a:extLst>
              <a:ext uri="{FF2B5EF4-FFF2-40B4-BE49-F238E27FC236}">
                <a16:creationId xmlns:a16="http://schemas.microsoft.com/office/drawing/2014/main" id="{53D1F715-79F8-3139-C941-C2E90328F5B3}"/>
              </a:ext>
            </a:extLst>
          </p:cNvPr>
          <p:cNvSpPr/>
          <p:nvPr/>
        </p:nvSpPr>
        <p:spPr>
          <a:xfrm>
            <a:off x="4353257" y="2517069"/>
            <a:ext cx="6825740" cy="504000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Diagonais Arredondados 6">
            <a:extLst>
              <a:ext uri="{FF2B5EF4-FFF2-40B4-BE49-F238E27FC236}">
                <a16:creationId xmlns:a16="http://schemas.microsoft.com/office/drawing/2014/main" id="{E33D7CA5-2BC4-7B07-8D14-311D5BE22CD8}"/>
              </a:ext>
            </a:extLst>
          </p:cNvPr>
          <p:cNvSpPr/>
          <p:nvPr/>
        </p:nvSpPr>
        <p:spPr>
          <a:xfrm>
            <a:off x="4353257" y="3161849"/>
            <a:ext cx="6825740" cy="504000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Diagonais Arredondados 8">
            <a:extLst>
              <a:ext uri="{FF2B5EF4-FFF2-40B4-BE49-F238E27FC236}">
                <a16:creationId xmlns:a16="http://schemas.microsoft.com/office/drawing/2014/main" id="{339749CF-D411-D90E-4CF5-26F7820D02B1}"/>
              </a:ext>
            </a:extLst>
          </p:cNvPr>
          <p:cNvSpPr/>
          <p:nvPr/>
        </p:nvSpPr>
        <p:spPr>
          <a:xfrm>
            <a:off x="4353257" y="3806629"/>
            <a:ext cx="6825740" cy="504000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: Cantos Diagonais Arredondados 1">
            <a:extLst>
              <a:ext uri="{FF2B5EF4-FFF2-40B4-BE49-F238E27FC236}">
                <a16:creationId xmlns:a16="http://schemas.microsoft.com/office/drawing/2014/main" id="{F5E77A3F-2452-CF52-DC77-55828A0FB790}"/>
              </a:ext>
            </a:extLst>
          </p:cNvPr>
          <p:cNvSpPr/>
          <p:nvPr/>
        </p:nvSpPr>
        <p:spPr>
          <a:xfrm>
            <a:off x="4353257" y="4446425"/>
            <a:ext cx="6825740" cy="504000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406AC6E-B529-6F26-4360-7DD65F606A1A}"/>
              </a:ext>
            </a:extLst>
          </p:cNvPr>
          <p:cNvSpPr txBox="1"/>
          <p:nvPr/>
        </p:nvSpPr>
        <p:spPr>
          <a:xfrm>
            <a:off x="4554070" y="1872289"/>
            <a:ext cx="655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Solicitação de demandas e/ou Estratégia de atuação prioritária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9D4FDF2-64ED-D719-80F5-1450BF351C88}"/>
              </a:ext>
            </a:extLst>
          </p:cNvPr>
          <p:cNvSpPr txBox="1"/>
          <p:nvPr/>
        </p:nvSpPr>
        <p:spPr>
          <a:xfrm>
            <a:off x="4554070" y="2570222"/>
            <a:ext cx="7037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Levantamento, clusterização do público e estratégia de distribuição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F40012D-60B7-2338-95D6-9430C42683C5}"/>
              </a:ext>
            </a:extLst>
          </p:cNvPr>
          <p:cNvSpPr txBox="1"/>
          <p:nvPr/>
        </p:nvSpPr>
        <p:spPr>
          <a:xfrm>
            <a:off x="4554070" y="3215002"/>
            <a:ext cx="7037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Aprovação de gatilhos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BCDAAF5-1DF6-4352-242D-3BBDC81EBF62}"/>
              </a:ext>
            </a:extLst>
          </p:cNvPr>
          <p:cNvSpPr txBox="1"/>
          <p:nvPr/>
        </p:nvSpPr>
        <p:spPr>
          <a:xfrm>
            <a:off x="4554070" y="3871685"/>
            <a:ext cx="7037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Lançamento das ofertas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30A9C2F3-964C-0536-E137-DF41083006D8}"/>
              </a:ext>
            </a:extLst>
          </p:cNvPr>
          <p:cNvSpPr txBox="1"/>
          <p:nvPr/>
        </p:nvSpPr>
        <p:spPr>
          <a:xfrm>
            <a:off x="4554070" y="4513759"/>
            <a:ext cx="7037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Acompanhamento e diagnósticos</a:t>
            </a:r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DE1A8567-6F7E-B1AA-6414-9782409D3D55}"/>
              </a:ext>
            </a:extLst>
          </p:cNvPr>
          <p:cNvSpPr/>
          <p:nvPr/>
        </p:nvSpPr>
        <p:spPr>
          <a:xfrm rot="19117592">
            <a:off x="1710846" y="2358023"/>
            <a:ext cx="1114942" cy="113737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5D0441EC-B190-5124-839B-EDD9AAF10515}"/>
              </a:ext>
            </a:extLst>
          </p:cNvPr>
          <p:cNvSpPr/>
          <p:nvPr/>
        </p:nvSpPr>
        <p:spPr>
          <a:xfrm rot="20035434">
            <a:off x="1863246" y="2510423"/>
            <a:ext cx="1114942" cy="113737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F0D822AA-B427-C051-A74D-0D61A57B2F11}"/>
              </a:ext>
            </a:extLst>
          </p:cNvPr>
          <p:cNvGrpSpPr/>
          <p:nvPr/>
        </p:nvGrpSpPr>
        <p:grpSpPr>
          <a:xfrm>
            <a:off x="1963516" y="2492650"/>
            <a:ext cx="914400" cy="1030479"/>
            <a:chOff x="4105829" y="2492650"/>
            <a:chExt cx="914400" cy="1030479"/>
          </a:xfrm>
        </p:grpSpPr>
        <p:pic>
          <p:nvPicPr>
            <p:cNvPr id="40" name="Gráfico 39" descr="Discurso">
              <a:extLst>
                <a:ext uri="{FF2B5EF4-FFF2-40B4-BE49-F238E27FC236}">
                  <a16:creationId xmlns:a16="http://schemas.microsoft.com/office/drawing/2014/main" id="{A7531913-2635-F74C-A0FB-3C46DBAD3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05829" y="2672485"/>
              <a:ext cx="914400" cy="850644"/>
            </a:xfrm>
            <a:prstGeom prst="rect">
              <a:avLst/>
            </a:prstGeom>
          </p:spPr>
        </p:pic>
        <p:pic>
          <p:nvPicPr>
            <p:cNvPr id="41" name="Picture 2" descr="Ponto de exclamação - Ícones Interface do usuário e gestos">
              <a:extLst>
                <a:ext uri="{FF2B5EF4-FFF2-40B4-BE49-F238E27FC236}">
                  <a16:creationId xmlns:a16="http://schemas.microsoft.com/office/drawing/2014/main" id="{FEB4F0EA-7100-A000-CB54-123874CB88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9618" y="2492650"/>
              <a:ext cx="757017" cy="7570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8610E161-755C-9E0D-0BA0-E002F3262E46}"/>
                </a:ext>
              </a:extLst>
            </p:cNvPr>
            <p:cNvSpPr txBox="1"/>
            <p:nvPr/>
          </p:nvSpPr>
          <p:spPr>
            <a:xfrm>
              <a:off x="4168864" y="2686492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...</a:t>
              </a:r>
            </a:p>
          </p:txBody>
        </p:sp>
      </p:grp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13CE74ED-7BB9-8B36-2B7B-F1A333FBF588}"/>
              </a:ext>
            </a:extLst>
          </p:cNvPr>
          <p:cNvCxnSpPr>
            <a:cxnSpLocks/>
          </p:cNvCxnSpPr>
          <p:nvPr/>
        </p:nvCxnSpPr>
        <p:spPr>
          <a:xfrm flipH="1">
            <a:off x="563296" y="3446927"/>
            <a:ext cx="1338636" cy="0"/>
          </a:xfrm>
          <a:prstGeom prst="line">
            <a:avLst/>
          </a:prstGeom>
          <a:ln w="3175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7346ABF5-6129-E671-F109-4D62611E2EC8}"/>
              </a:ext>
            </a:extLst>
          </p:cNvPr>
          <p:cNvSpPr txBox="1"/>
          <p:nvPr/>
        </p:nvSpPr>
        <p:spPr>
          <a:xfrm>
            <a:off x="1065509" y="3765124"/>
            <a:ext cx="2997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Atuação Prioritária</a:t>
            </a:r>
          </a:p>
        </p:txBody>
      </p:sp>
    </p:spTree>
    <p:extLst>
      <p:ext uri="{BB962C8B-B14F-4D97-AF65-F5344CB8AC3E}">
        <p14:creationId xmlns:p14="http://schemas.microsoft.com/office/powerpoint/2010/main" val="1281873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490788-942C-EE88-86EA-74BB27319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luxograma: Exibir 56">
            <a:extLst>
              <a:ext uri="{FF2B5EF4-FFF2-40B4-BE49-F238E27FC236}">
                <a16:creationId xmlns:a16="http://schemas.microsoft.com/office/drawing/2014/main" id="{613394C6-22FC-BE17-137F-65B159330EF1}"/>
              </a:ext>
            </a:extLst>
          </p:cNvPr>
          <p:cNvSpPr/>
          <p:nvPr/>
        </p:nvSpPr>
        <p:spPr>
          <a:xfrm>
            <a:off x="-1059116" y="1691930"/>
            <a:ext cx="5016137" cy="4305136"/>
          </a:xfrm>
          <a:prstGeom prst="flowChartDispla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75F4A81-8764-79AF-DA30-6D6764DA9196}"/>
              </a:ext>
            </a:extLst>
          </p:cNvPr>
          <p:cNvSpPr txBox="1"/>
          <p:nvPr/>
        </p:nvSpPr>
        <p:spPr>
          <a:xfrm>
            <a:off x="188258" y="477379"/>
            <a:ext cx="102042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Governança de Atuações Prioritárias | </a:t>
            </a:r>
            <a:r>
              <a:rPr lang="pt-BR" sz="1600" dirty="0"/>
              <a:t>Solicitação de demandas e/ou Estratégia de atuação prioritária</a:t>
            </a:r>
            <a:endParaRPr lang="pt-BR" sz="2400" dirty="0"/>
          </a:p>
          <a:p>
            <a:endParaRPr lang="pt-BR" sz="24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07DFAB7-1CD9-2179-4802-833DE044E043}"/>
              </a:ext>
            </a:extLst>
          </p:cNvPr>
          <p:cNvSpPr txBox="1"/>
          <p:nvPr/>
        </p:nvSpPr>
        <p:spPr>
          <a:xfrm>
            <a:off x="188258" y="208438"/>
            <a:ext cx="1713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/>
              <a:t>Gestão de Ofertas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D0885AE4-595F-C8CA-0E02-7A3F62A5AD7A}"/>
              </a:ext>
            </a:extLst>
          </p:cNvPr>
          <p:cNvGrpSpPr/>
          <p:nvPr/>
        </p:nvGrpSpPr>
        <p:grpSpPr>
          <a:xfrm>
            <a:off x="10963829" y="-4522"/>
            <a:ext cx="914400" cy="936852"/>
            <a:chOff x="4105829" y="2492650"/>
            <a:chExt cx="914400" cy="936852"/>
          </a:xfrm>
        </p:grpSpPr>
        <p:pic>
          <p:nvPicPr>
            <p:cNvPr id="10" name="Gráfico 9" descr="Discurso">
              <a:extLst>
                <a:ext uri="{FF2B5EF4-FFF2-40B4-BE49-F238E27FC236}">
                  <a16:creationId xmlns:a16="http://schemas.microsoft.com/office/drawing/2014/main" id="{4980AF09-0EBD-8F7A-FB58-C0C467EE5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05829" y="2672485"/>
              <a:ext cx="914400" cy="757017"/>
            </a:xfrm>
            <a:prstGeom prst="rect">
              <a:avLst/>
            </a:prstGeom>
          </p:spPr>
        </p:pic>
        <p:pic>
          <p:nvPicPr>
            <p:cNvPr id="11" name="Picture 2" descr="Ponto de exclamação - Ícones Interface do usuário e gestos">
              <a:extLst>
                <a:ext uri="{FF2B5EF4-FFF2-40B4-BE49-F238E27FC236}">
                  <a16:creationId xmlns:a16="http://schemas.microsoft.com/office/drawing/2014/main" id="{C58CAAF6-4044-D444-3F63-6BF45D9728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9618" y="2492650"/>
              <a:ext cx="757017" cy="7570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1CE56740-7096-7F50-F7CD-977FE37A50AC}"/>
                </a:ext>
              </a:extLst>
            </p:cNvPr>
            <p:cNvSpPr txBox="1"/>
            <p:nvPr/>
          </p:nvSpPr>
          <p:spPr>
            <a:xfrm>
              <a:off x="4168864" y="2686492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...</a:t>
              </a:r>
            </a:p>
          </p:txBody>
        </p:sp>
      </p:grpSp>
      <p:sp>
        <p:nvSpPr>
          <p:cNvPr id="4" name="Retângulo 3">
            <a:extLst>
              <a:ext uri="{FF2B5EF4-FFF2-40B4-BE49-F238E27FC236}">
                <a16:creationId xmlns:a16="http://schemas.microsoft.com/office/drawing/2014/main" id="{2846C764-494D-0908-54D3-D9F2EE2C7E5E}"/>
              </a:ext>
            </a:extLst>
          </p:cNvPr>
          <p:cNvSpPr/>
          <p:nvPr/>
        </p:nvSpPr>
        <p:spPr>
          <a:xfrm>
            <a:off x="262873" y="2721816"/>
            <a:ext cx="3403692" cy="36933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>
                <a:solidFill>
                  <a:srgbClr val="FF6201"/>
                </a:solidFill>
              </a:rPr>
              <a:t>Gatilhos de Simulação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F6C3BFA-859F-BE46-BEC6-13F6449304B0}"/>
              </a:ext>
            </a:extLst>
          </p:cNvPr>
          <p:cNvSpPr txBox="1"/>
          <p:nvPr/>
        </p:nvSpPr>
        <p:spPr>
          <a:xfrm>
            <a:off x="277907" y="3167160"/>
            <a:ext cx="33274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Gatilhos provenientes de interações do cliente com a jornada de constatações no </a:t>
            </a:r>
            <a:r>
              <a:rPr lang="pt-BR" sz="1600" dirty="0" err="1">
                <a:solidFill>
                  <a:schemeClr val="bg1"/>
                </a:solidFill>
              </a:rPr>
              <a:t>bankline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DA293BF-A436-2CD1-FCFF-5894CF6A5CA8}"/>
              </a:ext>
            </a:extLst>
          </p:cNvPr>
          <p:cNvSpPr txBox="1"/>
          <p:nvPr/>
        </p:nvSpPr>
        <p:spPr>
          <a:xfrm>
            <a:off x="4399622" y="2233004"/>
            <a:ext cx="71359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Momento da jornada do produto na qual será considerado o disparo do gatilho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FC27E0B-38CD-E87D-3258-6EE3CE5CDEAE}"/>
              </a:ext>
            </a:extLst>
          </p:cNvPr>
          <p:cNvSpPr txBox="1"/>
          <p:nvPr/>
        </p:nvSpPr>
        <p:spPr>
          <a:xfrm>
            <a:off x="4399622" y="3154840"/>
            <a:ext cx="71359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Clientes que serão considerados para o disparo do gatilho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71802882-615A-9065-C604-B0E715B09FEE}"/>
              </a:ext>
            </a:extLst>
          </p:cNvPr>
          <p:cNvSpPr txBox="1"/>
          <p:nvPr/>
        </p:nvSpPr>
        <p:spPr>
          <a:xfrm>
            <a:off x="4399622" y="3926746"/>
            <a:ext cx="71359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Atores que receberam esse gatilho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7BC74017-63F6-DBEB-23A1-31355ECE42E2}"/>
              </a:ext>
            </a:extLst>
          </p:cNvPr>
          <p:cNvSpPr txBox="1"/>
          <p:nvPr/>
        </p:nvSpPr>
        <p:spPr>
          <a:xfrm>
            <a:off x="4399622" y="4698652"/>
            <a:ext cx="71359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Ferramentas nas quais o gatilho é disparado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70D9BA27-421C-950A-0F75-C63520C547C1}"/>
              </a:ext>
            </a:extLst>
          </p:cNvPr>
          <p:cNvSpPr txBox="1"/>
          <p:nvPr/>
        </p:nvSpPr>
        <p:spPr>
          <a:xfrm>
            <a:off x="4399622" y="5481989"/>
            <a:ext cx="71359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Descrição do alerta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CA8B44F6-E0E9-6D4F-02FD-DE00EABF0A03}"/>
              </a:ext>
            </a:extLst>
          </p:cNvPr>
          <p:cNvSpPr/>
          <p:nvPr/>
        </p:nvSpPr>
        <p:spPr>
          <a:xfrm>
            <a:off x="4173199" y="1691930"/>
            <a:ext cx="3403692" cy="36933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 err="1">
                <a:solidFill>
                  <a:srgbClr val="FF6201"/>
                </a:solidFill>
              </a:rPr>
              <a:t>Blienfing</a:t>
            </a:r>
            <a:endParaRPr lang="pt-BR" sz="2000" b="1" dirty="0">
              <a:solidFill>
                <a:srgbClr val="FF6201"/>
              </a:solidFill>
            </a:endParaRPr>
          </a:p>
        </p:txBody>
      </p:sp>
      <p:sp>
        <p:nvSpPr>
          <p:cNvPr id="58" name="Retângulo: Cantos Arredondados 57">
            <a:extLst>
              <a:ext uri="{FF2B5EF4-FFF2-40B4-BE49-F238E27FC236}">
                <a16:creationId xmlns:a16="http://schemas.microsoft.com/office/drawing/2014/main" id="{5805C343-6E5C-4A86-8BDC-580538405C14}"/>
              </a:ext>
            </a:extLst>
          </p:cNvPr>
          <p:cNvSpPr/>
          <p:nvPr/>
        </p:nvSpPr>
        <p:spPr>
          <a:xfrm>
            <a:off x="-235131" y="1691930"/>
            <a:ext cx="12009766" cy="4305136"/>
          </a:xfrm>
          <a:prstGeom prst="roundRect">
            <a:avLst>
              <a:gd name="adj" fmla="val 129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49BAE506-1A35-087D-E847-F26FCC695606}"/>
              </a:ext>
            </a:extLst>
          </p:cNvPr>
          <p:cNvCxnSpPr>
            <a:cxnSpLocks/>
          </p:cNvCxnSpPr>
          <p:nvPr/>
        </p:nvCxnSpPr>
        <p:spPr>
          <a:xfrm>
            <a:off x="4329607" y="2390524"/>
            <a:ext cx="0" cy="331292"/>
          </a:xfrm>
          <a:prstGeom prst="line">
            <a:avLst/>
          </a:prstGeom>
          <a:ln w="28575">
            <a:solidFill>
              <a:srgbClr val="FE63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A5FA3030-BDE8-AF67-6F32-C9E37E7F9EFB}"/>
              </a:ext>
            </a:extLst>
          </p:cNvPr>
          <p:cNvCxnSpPr>
            <a:cxnSpLocks/>
          </p:cNvCxnSpPr>
          <p:nvPr/>
        </p:nvCxnSpPr>
        <p:spPr>
          <a:xfrm>
            <a:off x="4329607" y="3168145"/>
            <a:ext cx="0" cy="331292"/>
          </a:xfrm>
          <a:prstGeom prst="line">
            <a:avLst/>
          </a:prstGeom>
          <a:ln w="28575">
            <a:solidFill>
              <a:srgbClr val="FE63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3A3EAE91-81FB-D91A-39BB-A5775DCA250B}"/>
              </a:ext>
            </a:extLst>
          </p:cNvPr>
          <p:cNvCxnSpPr>
            <a:cxnSpLocks/>
          </p:cNvCxnSpPr>
          <p:nvPr/>
        </p:nvCxnSpPr>
        <p:spPr>
          <a:xfrm>
            <a:off x="4329607" y="3945766"/>
            <a:ext cx="0" cy="331292"/>
          </a:xfrm>
          <a:prstGeom prst="line">
            <a:avLst/>
          </a:prstGeom>
          <a:ln w="28575">
            <a:solidFill>
              <a:srgbClr val="FE63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99B3F638-A544-82E4-DFA8-A1A1FDF5E2A8}"/>
              </a:ext>
            </a:extLst>
          </p:cNvPr>
          <p:cNvCxnSpPr>
            <a:cxnSpLocks/>
          </p:cNvCxnSpPr>
          <p:nvPr/>
        </p:nvCxnSpPr>
        <p:spPr>
          <a:xfrm>
            <a:off x="4352825" y="4723387"/>
            <a:ext cx="0" cy="331292"/>
          </a:xfrm>
          <a:prstGeom prst="line">
            <a:avLst/>
          </a:prstGeom>
          <a:ln w="28575">
            <a:solidFill>
              <a:srgbClr val="FE63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4AD6F245-7922-2FD7-302C-787F75B0273B}"/>
              </a:ext>
            </a:extLst>
          </p:cNvPr>
          <p:cNvCxnSpPr>
            <a:cxnSpLocks/>
          </p:cNvCxnSpPr>
          <p:nvPr/>
        </p:nvCxnSpPr>
        <p:spPr>
          <a:xfrm>
            <a:off x="4367335" y="5501009"/>
            <a:ext cx="0" cy="331292"/>
          </a:xfrm>
          <a:prstGeom prst="line">
            <a:avLst/>
          </a:prstGeom>
          <a:ln w="28575">
            <a:solidFill>
              <a:srgbClr val="FE63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839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8391E-FE28-0955-7BA9-D032C60A3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luxograma: Exibir 56">
            <a:extLst>
              <a:ext uri="{FF2B5EF4-FFF2-40B4-BE49-F238E27FC236}">
                <a16:creationId xmlns:a16="http://schemas.microsoft.com/office/drawing/2014/main" id="{25AFE7E9-DFF4-38CD-25DD-EB0F72C77DB0}"/>
              </a:ext>
            </a:extLst>
          </p:cNvPr>
          <p:cNvSpPr/>
          <p:nvPr/>
        </p:nvSpPr>
        <p:spPr>
          <a:xfrm>
            <a:off x="-1059116" y="1691930"/>
            <a:ext cx="5016137" cy="4305136"/>
          </a:xfrm>
          <a:prstGeom prst="flowChartDispla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571C44E-F6EE-0FB8-0B67-D3B4BEE35112}"/>
              </a:ext>
            </a:extLst>
          </p:cNvPr>
          <p:cNvSpPr txBox="1"/>
          <p:nvPr/>
        </p:nvSpPr>
        <p:spPr>
          <a:xfrm>
            <a:off x="188258" y="477379"/>
            <a:ext cx="102042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Governança de Atuações Prioritárias | </a:t>
            </a:r>
            <a:r>
              <a:rPr lang="pt-BR" sz="1600" dirty="0"/>
              <a:t>Solicitação de demandas e/ou Estratégia de atuação prioritária</a:t>
            </a:r>
            <a:endParaRPr lang="pt-BR" sz="2400" dirty="0"/>
          </a:p>
          <a:p>
            <a:endParaRPr lang="pt-BR" sz="24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AA6E51B-DAF5-41D1-C212-CF6ACD25A185}"/>
              </a:ext>
            </a:extLst>
          </p:cNvPr>
          <p:cNvSpPr txBox="1"/>
          <p:nvPr/>
        </p:nvSpPr>
        <p:spPr>
          <a:xfrm>
            <a:off x="188258" y="208438"/>
            <a:ext cx="1713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/>
              <a:t>Gestão de Ofertas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24472B02-BD20-9BBA-FE27-239DE96F4C33}"/>
              </a:ext>
            </a:extLst>
          </p:cNvPr>
          <p:cNvGrpSpPr/>
          <p:nvPr/>
        </p:nvGrpSpPr>
        <p:grpSpPr>
          <a:xfrm>
            <a:off x="10963829" y="-4522"/>
            <a:ext cx="914400" cy="936852"/>
            <a:chOff x="4105829" y="2492650"/>
            <a:chExt cx="914400" cy="936852"/>
          </a:xfrm>
        </p:grpSpPr>
        <p:pic>
          <p:nvPicPr>
            <p:cNvPr id="10" name="Gráfico 9" descr="Discurso">
              <a:extLst>
                <a:ext uri="{FF2B5EF4-FFF2-40B4-BE49-F238E27FC236}">
                  <a16:creationId xmlns:a16="http://schemas.microsoft.com/office/drawing/2014/main" id="{C95C7F54-B290-A630-DB8C-D15B57D55F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05829" y="2672485"/>
              <a:ext cx="914400" cy="757017"/>
            </a:xfrm>
            <a:prstGeom prst="rect">
              <a:avLst/>
            </a:prstGeom>
          </p:spPr>
        </p:pic>
        <p:pic>
          <p:nvPicPr>
            <p:cNvPr id="11" name="Picture 2" descr="Ponto de exclamação - Ícones Interface do usuário e gestos">
              <a:extLst>
                <a:ext uri="{FF2B5EF4-FFF2-40B4-BE49-F238E27FC236}">
                  <a16:creationId xmlns:a16="http://schemas.microsoft.com/office/drawing/2014/main" id="{67134F20-BD44-B597-BFFE-6B2F6A704F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9618" y="2492650"/>
              <a:ext cx="757017" cy="7570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6BB74E6-F4A5-15E6-833A-4603A6C85F6A}"/>
                </a:ext>
              </a:extLst>
            </p:cNvPr>
            <p:cNvSpPr txBox="1"/>
            <p:nvPr/>
          </p:nvSpPr>
          <p:spPr>
            <a:xfrm>
              <a:off x="4168864" y="2686492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...</a:t>
              </a:r>
            </a:p>
          </p:txBody>
        </p:sp>
      </p:grpSp>
      <p:sp>
        <p:nvSpPr>
          <p:cNvPr id="4" name="Retângulo 3">
            <a:extLst>
              <a:ext uri="{FF2B5EF4-FFF2-40B4-BE49-F238E27FC236}">
                <a16:creationId xmlns:a16="http://schemas.microsoft.com/office/drawing/2014/main" id="{1A7F7098-DD3A-7817-2B0A-839A96FD3A83}"/>
              </a:ext>
            </a:extLst>
          </p:cNvPr>
          <p:cNvSpPr/>
          <p:nvPr/>
        </p:nvSpPr>
        <p:spPr>
          <a:xfrm>
            <a:off x="262873" y="2721816"/>
            <a:ext cx="3403692" cy="36933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>
                <a:solidFill>
                  <a:srgbClr val="FF6201"/>
                </a:solidFill>
              </a:rPr>
              <a:t>Ações Prioritárias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F57AAAA-709E-8552-2546-6CCF39628E99}"/>
              </a:ext>
            </a:extLst>
          </p:cNvPr>
          <p:cNvSpPr txBox="1"/>
          <p:nvPr/>
        </p:nvSpPr>
        <p:spPr>
          <a:xfrm>
            <a:off x="277907" y="3167160"/>
            <a:ext cx="3327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Ações com necessidades de atuações imediatas e de prioridade elevada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3ABEC86-DC7E-4E1A-6C69-59A1824C837F}"/>
              </a:ext>
            </a:extLst>
          </p:cNvPr>
          <p:cNvSpPr txBox="1"/>
          <p:nvPr/>
        </p:nvSpPr>
        <p:spPr>
          <a:xfrm>
            <a:off x="4399622" y="2376321"/>
            <a:ext cx="71359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/>
              <a:t>Valuetion</a:t>
            </a:r>
            <a:r>
              <a:rPr lang="pt-BR" dirty="0"/>
              <a:t> de retorno financeiro </a:t>
            </a:r>
            <a:endParaRPr lang="pt-BR" sz="1800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18A48EAC-152D-374B-12A2-55A013087A8B}"/>
              </a:ext>
            </a:extLst>
          </p:cNvPr>
          <p:cNvSpPr txBox="1"/>
          <p:nvPr/>
        </p:nvSpPr>
        <p:spPr>
          <a:xfrm>
            <a:off x="4399622" y="3154840"/>
            <a:ext cx="71359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Clientes que serão considerados para o disparo do gatilho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46C1993F-E752-61E2-EA82-447668FDC2C0}"/>
              </a:ext>
            </a:extLst>
          </p:cNvPr>
          <p:cNvSpPr txBox="1"/>
          <p:nvPr/>
        </p:nvSpPr>
        <p:spPr>
          <a:xfrm>
            <a:off x="4399622" y="3926746"/>
            <a:ext cx="71359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Atores que receberam esse gatilho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ED6ACB7-1511-9FC4-0F33-EC87E9762C76}"/>
              </a:ext>
            </a:extLst>
          </p:cNvPr>
          <p:cNvSpPr txBox="1"/>
          <p:nvPr/>
        </p:nvSpPr>
        <p:spPr>
          <a:xfrm>
            <a:off x="4399622" y="4698652"/>
            <a:ext cx="71359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Ferramentas nas quais o gatilho é disparado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9F1A43A7-E940-FD45-42F6-F085E4801475}"/>
              </a:ext>
            </a:extLst>
          </p:cNvPr>
          <p:cNvSpPr txBox="1"/>
          <p:nvPr/>
        </p:nvSpPr>
        <p:spPr>
          <a:xfrm>
            <a:off x="4399622" y="5481989"/>
            <a:ext cx="71359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Descrição do alerta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EEA20277-D5F1-15DC-EA83-7409E467D882}"/>
              </a:ext>
            </a:extLst>
          </p:cNvPr>
          <p:cNvSpPr/>
          <p:nvPr/>
        </p:nvSpPr>
        <p:spPr>
          <a:xfrm>
            <a:off x="4173199" y="1691930"/>
            <a:ext cx="3403692" cy="36933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 err="1">
                <a:solidFill>
                  <a:srgbClr val="FF6201"/>
                </a:solidFill>
              </a:rPr>
              <a:t>Blienfing</a:t>
            </a:r>
            <a:endParaRPr lang="pt-BR" sz="2000" b="1" dirty="0">
              <a:solidFill>
                <a:srgbClr val="FF6201"/>
              </a:solidFill>
            </a:endParaRPr>
          </a:p>
        </p:txBody>
      </p:sp>
      <p:sp>
        <p:nvSpPr>
          <p:cNvPr id="58" name="Retângulo: Cantos Arredondados 57">
            <a:extLst>
              <a:ext uri="{FF2B5EF4-FFF2-40B4-BE49-F238E27FC236}">
                <a16:creationId xmlns:a16="http://schemas.microsoft.com/office/drawing/2014/main" id="{65856C47-B2E3-F6C4-1065-0FC30ED9C296}"/>
              </a:ext>
            </a:extLst>
          </p:cNvPr>
          <p:cNvSpPr/>
          <p:nvPr/>
        </p:nvSpPr>
        <p:spPr>
          <a:xfrm>
            <a:off x="-235131" y="1691930"/>
            <a:ext cx="12009766" cy="4305136"/>
          </a:xfrm>
          <a:prstGeom prst="roundRect">
            <a:avLst>
              <a:gd name="adj" fmla="val 129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238F14CE-DBDC-A6BA-F826-13BBAAEA2294}"/>
              </a:ext>
            </a:extLst>
          </p:cNvPr>
          <p:cNvCxnSpPr>
            <a:cxnSpLocks/>
          </p:cNvCxnSpPr>
          <p:nvPr/>
        </p:nvCxnSpPr>
        <p:spPr>
          <a:xfrm>
            <a:off x="4329607" y="2390524"/>
            <a:ext cx="0" cy="331292"/>
          </a:xfrm>
          <a:prstGeom prst="line">
            <a:avLst/>
          </a:prstGeom>
          <a:ln w="28575">
            <a:solidFill>
              <a:srgbClr val="FE63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1B4F6E69-D159-826F-36E3-817E1F021721}"/>
              </a:ext>
            </a:extLst>
          </p:cNvPr>
          <p:cNvCxnSpPr>
            <a:cxnSpLocks/>
          </p:cNvCxnSpPr>
          <p:nvPr/>
        </p:nvCxnSpPr>
        <p:spPr>
          <a:xfrm>
            <a:off x="4329607" y="3168145"/>
            <a:ext cx="0" cy="331292"/>
          </a:xfrm>
          <a:prstGeom prst="line">
            <a:avLst/>
          </a:prstGeom>
          <a:ln w="28575">
            <a:solidFill>
              <a:srgbClr val="FE63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0E776F01-4230-7938-C766-36218C2E285D}"/>
              </a:ext>
            </a:extLst>
          </p:cNvPr>
          <p:cNvCxnSpPr>
            <a:cxnSpLocks/>
          </p:cNvCxnSpPr>
          <p:nvPr/>
        </p:nvCxnSpPr>
        <p:spPr>
          <a:xfrm>
            <a:off x="4329607" y="3945766"/>
            <a:ext cx="0" cy="331292"/>
          </a:xfrm>
          <a:prstGeom prst="line">
            <a:avLst/>
          </a:prstGeom>
          <a:ln w="28575">
            <a:solidFill>
              <a:srgbClr val="FE63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6A18D339-217F-C3FC-D33B-E88B8E06CD0F}"/>
              </a:ext>
            </a:extLst>
          </p:cNvPr>
          <p:cNvCxnSpPr>
            <a:cxnSpLocks/>
          </p:cNvCxnSpPr>
          <p:nvPr/>
        </p:nvCxnSpPr>
        <p:spPr>
          <a:xfrm>
            <a:off x="4352825" y="4723387"/>
            <a:ext cx="0" cy="331292"/>
          </a:xfrm>
          <a:prstGeom prst="line">
            <a:avLst/>
          </a:prstGeom>
          <a:ln w="28575">
            <a:solidFill>
              <a:srgbClr val="FE63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F85DF191-944F-4FDD-451C-340CBBEAB7A6}"/>
              </a:ext>
            </a:extLst>
          </p:cNvPr>
          <p:cNvCxnSpPr>
            <a:cxnSpLocks/>
          </p:cNvCxnSpPr>
          <p:nvPr/>
        </p:nvCxnSpPr>
        <p:spPr>
          <a:xfrm>
            <a:off x="4367335" y="5501009"/>
            <a:ext cx="0" cy="331292"/>
          </a:xfrm>
          <a:prstGeom prst="line">
            <a:avLst/>
          </a:prstGeom>
          <a:ln w="28575">
            <a:solidFill>
              <a:srgbClr val="FE63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266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B7A3F4-C9AA-2DB2-70FB-65E05B325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luxograma: Exibir 56">
            <a:extLst>
              <a:ext uri="{FF2B5EF4-FFF2-40B4-BE49-F238E27FC236}">
                <a16:creationId xmlns:a16="http://schemas.microsoft.com/office/drawing/2014/main" id="{B2462809-F80C-01CE-6D8B-64E3D9D43C87}"/>
              </a:ext>
            </a:extLst>
          </p:cNvPr>
          <p:cNvSpPr/>
          <p:nvPr/>
        </p:nvSpPr>
        <p:spPr>
          <a:xfrm>
            <a:off x="-1059116" y="1691930"/>
            <a:ext cx="5016137" cy="4305136"/>
          </a:xfrm>
          <a:prstGeom prst="flowChartDispla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53FC612-6491-DF95-4595-D3CBA0FD5839}"/>
              </a:ext>
            </a:extLst>
          </p:cNvPr>
          <p:cNvSpPr txBox="1"/>
          <p:nvPr/>
        </p:nvSpPr>
        <p:spPr>
          <a:xfrm>
            <a:off x="188258" y="477379"/>
            <a:ext cx="102042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Governança de Atuações Prioritárias | </a:t>
            </a:r>
            <a:r>
              <a:rPr lang="pt-BR" sz="1600" dirty="0"/>
              <a:t>Solicitação de demandas e/ou Estratégia de atuação prioritária</a:t>
            </a:r>
            <a:endParaRPr lang="pt-BR" sz="2400" dirty="0"/>
          </a:p>
          <a:p>
            <a:endParaRPr lang="pt-BR" sz="24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CAE40A2-D983-F9FF-A50D-1E293A6655DA}"/>
              </a:ext>
            </a:extLst>
          </p:cNvPr>
          <p:cNvSpPr txBox="1"/>
          <p:nvPr/>
        </p:nvSpPr>
        <p:spPr>
          <a:xfrm>
            <a:off x="188258" y="208438"/>
            <a:ext cx="1713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/>
              <a:t>Gestão de Ofertas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FC63DDA8-287B-8419-5068-8EF7E27CFA5A}"/>
              </a:ext>
            </a:extLst>
          </p:cNvPr>
          <p:cNvGrpSpPr/>
          <p:nvPr/>
        </p:nvGrpSpPr>
        <p:grpSpPr>
          <a:xfrm>
            <a:off x="10963829" y="-4522"/>
            <a:ext cx="914400" cy="936852"/>
            <a:chOff x="4105829" y="2492650"/>
            <a:chExt cx="914400" cy="936852"/>
          </a:xfrm>
        </p:grpSpPr>
        <p:pic>
          <p:nvPicPr>
            <p:cNvPr id="10" name="Gráfico 9" descr="Discurso">
              <a:extLst>
                <a:ext uri="{FF2B5EF4-FFF2-40B4-BE49-F238E27FC236}">
                  <a16:creationId xmlns:a16="http://schemas.microsoft.com/office/drawing/2014/main" id="{07553F37-1FF0-0248-DA82-23C640B23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05829" y="2672485"/>
              <a:ext cx="914400" cy="757017"/>
            </a:xfrm>
            <a:prstGeom prst="rect">
              <a:avLst/>
            </a:prstGeom>
          </p:spPr>
        </p:pic>
        <p:pic>
          <p:nvPicPr>
            <p:cNvPr id="11" name="Picture 2" descr="Ponto de exclamação - Ícones Interface do usuário e gestos">
              <a:extLst>
                <a:ext uri="{FF2B5EF4-FFF2-40B4-BE49-F238E27FC236}">
                  <a16:creationId xmlns:a16="http://schemas.microsoft.com/office/drawing/2014/main" id="{D2CFD515-82D7-2811-BA25-93875576AC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9618" y="2492650"/>
              <a:ext cx="757017" cy="7570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8AC863A9-943B-D9D2-A079-2E09D7CC6635}"/>
                </a:ext>
              </a:extLst>
            </p:cNvPr>
            <p:cNvSpPr txBox="1"/>
            <p:nvPr/>
          </p:nvSpPr>
          <p:spPr>
            <a:xfrm>
              <a:off x="4168864" y="2686492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...</a:t>
              </a:r>
            </a:p>
          </p:txBody>
        </p:sp>
      </p:grpSp>
      <p:sp>
        <p:nvSpPr>
          <p:cNvPr id="4" name="Retângulo 3">
            <a:extLst>
              <a:ext uri="{FF2B5EF4-FFF2-40B4-BE49-F238E27FC236}">
                <a16:creationId xmlns:a16="http://schemas.microsoft.com/office/drawing/2014/main" id="{369A13D1-7FD9-6DAD-8A4A-25F75A0CB7BF}"/>
              </a:ext>
            </a:extLst>
          </p:cNvPr>
          <p:cNvSpPr/>
          <p:nvPr/>
        </p:nvSpPr>
        <p:spPr>
          <a:xfrm>
            <a:off x="262873" y="2721816"/>
            <a:ext cx="3403692" cy="36933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>
                <a:solidFill>
                  <a:srgbClr val="FF6201"/>
                </a:solidFill>
              </a:rPr>
              <a:t>Gatilhos de Risco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83470A3-F211-6204-9B6F-4ADFD23E4A9D}"/>
              </a:ext>
            </a:extLst>
          </p:cNvPr>
          <p:cNvSpPr txBox="1"/>
          <p:nvPr/>
        </p:nvSpPr>
        <p:spPr>
          <a:xfrm>
            <a:off x="277907" y="3167160"/>
            <a:ext cx="332744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Movimentações criticas no cenário de riscos do cliente que demandam atuação comercial para regularização para garantir a estabilidade financeira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6F87B5B-7D36-2FF9-9DEA-73C3B03A0785}"/>
              </a:ext>
            </a:extLst>
          </p:cNvPr>
          <p:cNvSpPr txBox="1"/>
          <p:nvPr/>
        </p:nvSpPr>
        <p:spPr>
          <a:xfrm>
            <a:off x="4399622" y="3154840"/>
            <a:ext cx="71359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Clientes que serão considerados para o disparo do gatilho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1A7FABD-A8CE-101B-87F8-B7DCF9DA6962}"/>
              </a:ext>
            </a:extLst>
          </p:cNvPr>
          <p:cNvSpPr txBox="1"/>
          <p:nvPr/>
        </p:nvSpPr>
        <p:spPr>
          <a:xfrm>
            <a:off x="4399622" y="3926746"/>
            <a:ext cx="71359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Atores que receberam esse gatilho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CE22CD08-6964-E8CE-A287-570316A99E85}"/>
              </a:ext>
            </a:extLst>
          </p:cNvPr>
          <p:cNvSpPr txBox="1"/>
          <p:nvPr/>
        </p:nvSpPr>
        <p:spPr>
          <a:xfrm>
            <a:off x="4399622" y="4698652"/>
            <a:ext cx="71359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Ferramentas nas quais o gatilho é disparado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F91245F1-852B-A4ED-6B58-8C1F9D253C80}"/>
              </a:ext>
            </a:extLst>
          </p:cNvPr>
          <p:cNvSpPr txBox="1"/>
          <p:nvPr/>
        </p:nvSpPr>
        <p:spPr>
          <a:xfrm>
            <a:off x="4399622" y="5481989"/>
            <a:ext cx="71359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Descrição do alerta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36D6CE0E-F46A-49BC-B786-ED053BF44F5A}"/>
              </a:ext>
            </a:extLst>
          </p:cNvPr>
          <p:cNvSpPr/>
          <p:nvPr/>
        </p:nvSpPr>
        <p:spPr>
          <a:xfrm>
            <a:off x="4173199" y="1691930"/>
            <a:ext cx="3403692" cy="36933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 err="1">
                <a:solidFill>
                  <a:srgbClr val="FF6201"/>
                </a:solidFill>
              </a:rPr>
              <a:t>Blienfing</a:t>
            </a:r>
            <a:endParaRPr lang="pt-BR" sz="2000" b="1" dirty="0">
              <a:solidFill>
                <a:srgbClr val="FF6201"/>
              </a:solidFill>
            </a:endParaRPr>
          </a:p>
        </p:txBody>
      </p:sp>
      <p:sp>
        <p:nvSpPr>
          <p:cNvPr id="58" name="Retângulo: Cantos Arredondados 57">
            <a:extLst>
              <a:ext uri="{FF2B5EF4-FFF2-40B4-BE49-F238E27FC236}">
                <a16:creationId xmlns:a16="http://schemas.microsoft.com/office/drawing/2014/main" id="{17B275AD-632B-0DEB-A449-87183F024BEE}"/>
              </a:ext>
            </a:extLst>
          </p:cNvPr>
          <p:cNvSpPr/>
          <p:nvPr/>
        </p:nvSpPr>
        <p:spPr>
          <a:xfrm>
            <a:off x="-235131" y="1691930"/>
            <a:ext cx="12009766" cy="4305136"/>
          </a:xfrm>
          <a:prstGeom prst="roundRect">
            <a:avLst>
              <a:gd name="adj" fmla="val 129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0B74BA7F-8EDA-C54D-00DF-0EB948763C0E}"/>
              </a:ext>
            </a:extLst>
          </p:cNvPr>
          <p:cNvCxnSpPr>
            <a:cxnSpLocks/>
          </p:cNvCxnSpPr>
          <p:nvPr/>
        </p:nvCxnSpPr>
        <p:spPr>
          <a:xfrm>
            <a:off x="4329607" y="2390524"/>
            <a:ext cx="0" cy="331292"/>
          </a:xfrm>
          <a:prstGeom prst="line">
            <a:avLst/>
          </a:prstGeom>
          <a:ln w="28575">
            <a:solidFill>
              <a:srgbClr val="FE63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73A7F880-008C-8E39-B7AC-CF12A32EC4FF}"/>
              </a:ext>
            </a:extLst>
          </p:cNvPr>
          <p:cNvCxnSpPr>
            <a:cxnSpLocks/>
          </p:cNvCxnSpPr>
          <p:nvPr/>
        </p:nvCxnSpPr>
        <p:spPr>
          <a:xfrm>
            <a:off x="4329607" y="3168145"/>
            <a:ext cx="0" cy="331292"/>
          </a:xfrm>
          <a:prstGeom prst="line">
            <a:avLst/>
          </a:prstGeom>
          <a:ln w="28575">
            <a:solidFill>
              <a:srgbClr val="FE63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D6E9B512-634A-00CD-6B1E-5D3DE10D3986}"/>
              </a:ext>
            </a:extLst>
          </p:cNvPr>
          <p:cNvCxnSpPr>
            <a:cxnSpLocks/>
          </p:cNvCxnSpPr>
          <p:nvPr/>
        </p:nvCxnSpPr>
        <p:spPr>
          <a:xfrm>
            <a:off x="4329607" y="3945766"/>
            <a:ext cx="0" cy="331292"/>
          </a:xfrm>
          <a:prstGeom prst="line">
            <a:avLst/>
          </a:prstGeom>
          <a:ln w="28575">
            <a:solidFill>
              <a:srgbClr val="FE63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62C7D466-4E8A-43AC-B6F0-7D5EB535B938}"/>
              </a:ext>
            </a:extLst>
          </p:cNvPr>
          <p:cNvCxnSpPr>
            <a:cxnSpLocks/>
          </p:cNvCxnSpPr>
          <p:nvPr/>
        </p:nvCxnSpPr>
        <p:spPr>
          <a:xfrm>
            <a:off x="4352825" y="4723387"/>
            <a:ext cx="0" cy="331292"/>
          </a:xfrm>
          <a:prstGeom prst="line">
            <a:avLst/>
          </a:prstGeom>
          <a:ln w="28575">
            <a:solidFill>
              <a:srgbClr val="FE63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76FF9CE2-5B29-BEB1-AC7A-05C5F885258F}"/>
              </a:ext>
            </a:extLst>
          </p:cNvPr>
          <p:cNvCxnSpPr>
            <a:cxnSpLocks/>
          </p:cNvCxnSpPr>
          <p:nvPr/>
        </p:nvCxnSpPr>
        <p:spPr>
          <a:xfrm>
            <a:off x="4367335" y="5501009"/>
            <a:ext cx="0" cy="331292"/>
          </a:xfrm>
          <a:prstGeom prst="line">
            <a:avLst/>
          </a:prstGeom>
          <a:ln w="28575">
            <a:solidFill>
              <a:srgbClr val="FE63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DC9FFFCC-295E-D824-54B6-13BF9DF982D5}"/>
              </a:ext>
            </a:extLst>
          </p:cNvPr>
          <p:cNvSpPr txBox="1"/>
          <p:nvPr/>
        </p:nvSpPr>
        <p:spPr>
          <a:xfrm>
            <a:off x="4399622" y="2376321"/>
            <a:ext cx="71359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/>
              <a:t>Valuetion</a:t>
            </a:r>
            <a:r>
              <a:rPr lang="pt-BR" dirty="0"/>
              <a:t> do impacto do risco para a carteira comercial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216102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1470</Words>
  <Application>Microsoft Office PowerPoint</Application>
  <PresentationFormat>Widescreen</PresentationFormat>
  <Paragraphs>274</Paragraphs>
  <Slides>23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The Hand Extrablack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Amanda Oliveira</dc:creator>
  <cp:lastModifiedBy>Amanda Oliveira</cp:lastModifiedBy>
  <cp:revision>1</cp:revision>
  <dcterms:created xsi:type="dcterms:W3CDTF">2025-04-11T04:05:58Z</dcterms:created>
  <dcterms:modified xsi:type="dcterms:W3CDTF">2025-04-11T07:27:16Z</dcterms:modified>
</cp:coreProperties>
</file>