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9" r:id="rId2"/>
    <p:sldId id="287" r:id="rId3"/>
    <p:sldId id="256" r:id="rId4"/>
    <p:sldId id="257" r:id="rId5"/>
    <p:sldId id="298" r:id="rId6"/>
    <p:sldId id="258" r:id="rId7"/>
    <p:sldId id="289" r:id="rId8"/>
    <p:sldId id="290" r:id="rId9"/>
    <p:sldId id="271" r:id="rId10"/>
    <p:sldId id="291" r:id="rId11"/>
    <p:sldId id="292" r:id="rId12"/>
    <p:sldId id="294" r:id="rId13"/>
    <p:sldId id="295" r:id="rId14"/>
    <p:sldId id="296" r:id="rId15"/>
    <p:sldId id="297" r:id="rId16"/>
    <p:sldId id="282" r:id="rId17"/>
    <p:sldId id="300" r:id="rId18"/>
    <p:sldId id="301" r:id="rId19"/>
    <p:sldId id="30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6300"/>
    <a:srgbClr val="FF33CC"/>
    <a:srgbClr val="FF90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202B0CA-FC54-4496-8BCA-5EF66A818D29}" styleName="Estilo Escuro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1C359-62FB-4A2D-A397-6D6D02C5F83F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83A727-E3D3-40F8-ABC4-E947B3F66C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183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3A727-E3D3-40F8-ABC4-E947B3F66C9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7222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88324-D248-F124-08F8-3AA50A219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62582D2-5501-A769-46D4-DC1D743AF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68106E0-1913-917A-B087-36AE80CAD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7880C0-6B5E-93EA-137B-5C87608927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83A727-E3D3-40F8-ABC4-E947B3F66C9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00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7FA6C-A53A-23EF-DD90-B4785DE89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43F3CB-2BCF-0DD5-AEBF-447F5C75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405A91-FDDC-12D8-0C88-FB37B3727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8787B14-B6E2-90EE-CC08-F7D0CE1B6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38C647-AEAC-3212-83DB-72A7AAD0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28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960637-14D3-96D7-8DDD-A4A19B4D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05EB517-16CC-642D-A1F0-E86CA56BDB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8C7945-439E-42BA-93AF-CEA67938C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E85F59-364C-44A3-5E94-3F9AB872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AE9146-1453-20F5-1778-A70CDD20E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54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FF7DC96-00C7-AFDC-4BDF-4AAA998925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3E7DB73-6852-A1E6-B032-D5FB48E4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46AE67-8D3A-EB8E-2054-3C33CD1FB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AF91E76-710D-753B-4494-6CEA76F7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AFC825-2194-882C-0639-5EE54E348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51277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768B78-B7C0-351A-26FB-EE511B31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EF83FF-32B6-82BA-A6A9-5DCFA1F60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C068381-597E-D7F6-93AE-9AA2BED7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6D554-850F-09E6-94EE-F3C032349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CAEF4D-E185-D418-1C12-98A11A3F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22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BBC5E1-7F98-A2D7-3790-0E5CE6E8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B38CF-E336-C0F9-B066-C11B46FA3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5F0EC-D48C-7A90-C5B8-C9427F970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A6E34-CAC7-32B1-75B0-3B0B71EC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FB292D-61C2-AB9E-F759-F85704AB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4581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EBA2B-22D9-F92C-1EE6-9A5B17D6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D78D62-4D28-0D39-3E1C-0FA692497A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F722E96-B205-48B3-8F05-11E5CEC24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C154A5A-CC9F-D943-3FDC-DBE14D5F5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6868A1E-6D19-3673-61DB-FF4C83C2A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307723A-E231-DEDA-AD08-52173F39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82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AD7169-ED45-465A-5D0D-19527A21E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811DD96-1B52-EC54-7201-97F532548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3DEE2F8-FFAD-309E-2AE7-CD4DF32641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F77E8B7-EE2A-7D19-57E3-FEE13664E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E235682-DBFF-AF2D-86C3-71F0D4EF37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300542C-C9A3-93CB-2D73-576429587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4A44A08-2C22-C8D7-9BD1-98A7FB24D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7339667-72A5-EEAF-15D5-6182CD8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9573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8679C-354C-6278-BE5A-C932F860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6AF9475-FAED-D749-59A3-08C64C7B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FCF2781-A79E-428C-AF03-175F8626E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E6B14FC-6C4E-11E3-C0D2-734D8276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8261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D3F23ED-5FB3-4C06-7BF8-8CDB2E00F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62C33B2-8546-5D5E-48D3-B97937378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2EF8CA3-1D9A-66DB-9D50-AFE26E7C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614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200479-4513-D561-D924-4FAE7B2F4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A0890A2-916A-E8AB-4B40-658457CEDA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16D1B8-3CDA-7BAC-2A6B-E186B6A19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98D687D-1E72-B72F-CA65-4235D7EC6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33E1E5-EADC-4A4A-58FA-32A0C46CF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6EE4833-BE2D-DC98-12F7-BFED65C09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710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8272F-80D6-BE77-96BE-70B46C7D4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EF318C2-20BE-120B-FFC7-BB0ACEDA5B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00CDE50-2428-AE27-4CE4-B7EDE05C1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A99AA-3565-B0B6-7540-72E430F64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2686AB-838C-B7C6-B6D7-2F5DE406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443AE3-BF7D-6BEE-F53A-3B624BED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0672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59F8B89-75E0-FD06-4C76-CE57761E8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038B68-5C04-F1E0-BE37-5F6B7EE6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452BAF-B32A-5995-916B-91355BD00C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F634E-3854-4410-B30C-49C1408B6F56}" type="datetimeFigureOut">
              <a:rPr lang="pt-BR" smtClean="0"/>
              <a:t>20/06/2025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9C2CCA-30B8-9341-17BF-932550BAA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F70E8C-B66F-BA7E-EA72-892C79ACA6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BA57B0-C5B9-4583-BE5F-9E18FC7BC0E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30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F381DB1-1C9F-8A9F-979F-66EF1CBD8F4A}"/>
              </a:ext>
            </a:extLst>
          </p:cNvPr>
          <p:cNvSpPr/>
          <p:nvPr/>
        </p:nvSpPr>
        <p:spPr>
          <a:xfrm>
            <a:off x="-17931" y="-8965"/>
            <a:ext cx="6223047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1225EB4E-C954-4640-66E3-7A4C8FCDF010}"/>
              </a:ext>
            </a:extLst>
          </p:cNvPr>
          <p:cNvSpPr/>
          <p:nvPr/>
        </p:nvSpPr>
        <p:spPr>
          <a:xfrm rot="19117592">
            <a:off x="5493705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5F4747F9-562E-1616-8034-6949200BA1D8}"/>
              </a:ext>
            </a:extLst>
          </p:cNvPr>
          <p:cNvSpPr/>
          <p:nvPr/>
        </p:nvSpPr>
        <p:spPr>
          <a:xfrm rot="20035434">
            <a:off x="5646105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0DBDE3A-CA89-BB66-698D-13BC556867C3}"/>
              </a:ext>
            </a:extLst>
          </p:cNvPr>
          <p:cNvSpPr txBox="1"/>
          <p:nvPr/>
        </p:nvSpPr>
        <p:spPr>
          <a:xfrm>
            <a:off x="4354412" y="3765124"/>
            <a:ext cx="3608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Governança </a:t>
            </a:r>
            <a:r>
              <a:rPr lang="pt-BR" sz="2800" b="1" dirty="0"/>
              <a:t>de Ofertas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8BCC096A-0062-3C10-14C4-0595375FC890}"/>
              </a:ext>
            </a:extLst>
          </p:cNvPr>
          <p:cNvGrpSpPr/>
          <p:nvPr/>
        </p:nvGrpSpPr>
        <p:grpSpPr>
          <a:xfrm>
            <a:off x="5746375" y="2492650"/>
            <a:ext cx="914400" cy="1030479"/>
            <a:chOff x="4105829" y="2492650"/>
            <a:chExt cx="914400" cy="1030479"/>
          </a:xfrm>
        </p:grpSpPr>
        <p:pic>
          <p:nvPicPr>
            <p:cNvPr id="7" name="Gráfico 6" descr="Discurso">
              <a:extLst>
                <a:ext uri="{FF2B5EF4-FFF2-40B4-BE49-F238E27FC236}">
                  <a16:creationId xmlns:a16="http://schemas.microsoft.com/office/drawing/2014/main" id="{64DF97AF-88DE-17A7-5ACC-6E21CB2BC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8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4037DEC-3921-DD00-9DC2-A007AEED8C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823AECD1-3FB7-65CE-9A10-F4B355ED4AA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3807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74800-BD16-05FE-081A-E39630FB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1CD7F17-1AEA-2347-3C58-61930CCC712C}"/>
              </a:ext>
            </a:extLst>
          </p:cNvPr>
          <p:cNvSpPr txBox="1"/>
          <p:nvPr/>
        </p:nvSpPr>
        <p:spPr>
          <a:xfrm>
            <a:off x="188258" y="477379"/>
            <a:ext cx="11689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Governança de Atuação Orquestradas| </a:t>
            </a:r>
            <a:r>
              <a:rPr lang="pt-BR" sz="1600" dirty="0"/>
              <a:t>Definição da estratégia e pilares de atuação, levantamento, clusterização do </a:t>
            </a:r>
          </a:p>
          <a:p>
            <a:r>
              <a:rPr lang="pt-BR" sz="1600" dirty="0"/>
              <a:t>                                                                                                           público e estratégia de distribuição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57C2116-A677-2991-E9CB-D04ADA9FA765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310A296-4ECB-5EC8-1B1B-69202F9024C4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287CC069-3606-8125-8805-532E20B94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14AFA602-D29F-4120-F8D6-1BF61A8CE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DE9A2989-8E71-3BA8-45E6-51AB2A8FBA4E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A53FDD6E-FE81-99F3-D2A2-2AE933882424}"/>
              </a:ext>
            </a:extLst>
          </p:cNvPr>
          <p:cNvSpPr/>
          <p:nvPr/>
        </p:nvSpPr>
        <p:spPr>
          <a:xfrm>
            <a:off x="3202903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AS 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FC36143-8AF3-1769-FC70-903331B64C32}"/>
              </a:ext>
            </a:extLst>
          </p:cNvPr>
          <p:cNvSpPr/>
          <p:nvPr/>
        </p:nvSpPr>
        <p:spPr>
          <a:xfrm>
            <a:off x="7751668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TO BE</a:t>
            </a:r>
          </a:p>
        </p:txBody>
      </p:sp>
      <p:pic>
        <p:nvPicPr>
          <p:cNvPr id="1026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C77A3876-D876-05E6-B195-92184FE41C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67084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B8AB3BF7-32F4-22EF-5B9C-9B82714A68D7}"/>
              </a:ext>
            </a:extLst>
          </p:cNvPr>
          <p:cNvCxnSpPr/>
          <p:nvPr/>
        </p:nvCxnSpPr>
        <p:spPr>
          <a:xfrm>
            <a:off x="3823203" y="2814630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9D392032-4CB6-A6B8-2ABF-8E889D0EF5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50733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94DB249C-1C24-92C9-C6ED-54BAC0309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33307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45D92F99-DE6A-1970-9D8F-DFE65D327ABC}"/>
              </a:ext>
            </a:extLst>
          </p:cNvPr>
          <p:cNvCxnSpPr/>
          <p:nvPr/>
        </p:nvCxnSpPr>
        <p:spPr>
          <a:xfrm>
            <a:off x="4406852" y="2814630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5F9622E0-936B-24A4-DA31-007B58D0AEB2}"/>
              </a:ext>
            </a:extLst>
          </p:cNvPr>
          <p:cNvSpPr txBox="1"/>
          <p:nvPr/>
        </p:nvSpPr>
        <p:spPr>
          <a:xfrm>
            <a:off x="3362623" y="2308965"/>
            <a:ext cx="24577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Tratamentos de bases em </a:t>
            </a:r>
            <a:r>
              <a:rPr lang="pt-BR" sz="1400" dirty="0" err="1"/>
              <a:t>excel</a:t>
            </a:r>
            <a:endParaRPr lang="pt-BR" sz="1400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A7FB775-3B24-4FEE-A302-BCA844DF71AA}"/>
              </a:ext>
            </a:extLst>
          </p:cNvPr>
          <p:cNvSpPr txBox="1"/>
          <p:nvPr/>
        </p:nvSpPr>
        <p:spPr>
          <a:xfrm>
            <a:off x="7751668" y="2424432"/>
            <a:ext cx="256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Data Cloud integrando diversas fontes de dados via IBBA360</a:t>
            </a:r>
          </a:p>
        </p:txBody>
      </p:sp>
      <p:pic>
        <p:nvPicPr>
          <p:cNvPr id="1032" name="Picture 8" descr="Data Cloud icon SVG Vector &amp; PNG Free Download | UXWing">
            <a:extLst>
              <a:ext uri="{FF2B5EF4-FFF2-40B4-BE49-F238E27FC236}">
                <a16:creationId xmlns:a16="http://schemas.microsoft.com/office/drawing/2014/main" id="{D1586B88-5630-1553-2207-149E086E6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2481574"/>
            <a:ext cx="665303" cy="5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D11277C1-A037-CBFA-ED21-AD979A75C719}"/>
              </a:ext>
            </a:extLst>
          </p:cNvPr>
          <p:cNvSpPr txBox="1"/>
          <p:nvPr/>
        </p:nvSpPr>
        <p:spPr>
          <a:xfrm>
            <a:off x="3404412" y="3933482"/>
            <a:ext cx="30833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Análise da distribuição de leads estática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2066C25-0811-32B3-87FC-61D098956DF1}"/>
              </a:ext>
            </a:extLst>
          </p:cNvPr>
          <p:cNvSpPr txBox="1"/>
          <p:nvPr/>
        </p:nvSpPr>
        <p:spPr>
          <a:xfrm>
            <a:off x="7802171" y="3718038"/>
            <a:ext cx="24629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Ter análise real time dos status das ofertas, torre de tempo dos pilotos e inteligência de distribuição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42856F29-F5CF-E22D-8E5C-2FC51DD49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702" y="3771754"/>
            <a:ext cx="1053080" cy="846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CaixaDeTexto 39">
            <a:extLst>
              <a:ext uri="{FF2B5EF4-FFF2-40B4-BE49-F238E27FC236}">
                <a16:creationId xmlns:a16="http://schemas.microsoft.com/office/drawing/2014/main" id="{41DDFCEE-5465-299D-132B-72FE96EB193F}"/>
              </a:ext>
            </a:extLst>
          </p:cNvPr>
          <p:cNvSpPr txBox="1"/>
          <p:nvPr/>
        </p:nvSpPr>
        <p:spPr>
          <a:xfrm>
            <a:off x="3362623" y="5177654"/>
            <a:ext cx="1280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Distribuição de</a:t>
            </a:r>
          </a:p>
          <a:p>
            <a:r>
              <a:rPr lang="pt-BR" sz="1400" dirty="0"/>
              <a:t> leads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485B005-B737-06B7-3080-78A6E93935B7}"/>
              </a:ext>
            </a:extLst>
          </p:cNvPr>
          <p:cNvSpPr txBox="1"/>
          <p:nvPr/>
        </p:nvSpPr>
        <p:spPr>
          <a:xfrm>
            <a:off x="4643486" y="4959108"/>
            <a:ext cx="19638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Especialista (</a:t>
            </a:r>
            <a:r>
              <a:rPr lang="pt-BR" sz="1400" dirty="0">
                <a:solidFill>
                  <a:srgbClr val="FF0000"/>
                </a:solidFill>
              </a:rPr>
              <a:t>SharePoint</a:t>
            </a:r>
            <a:r>
              <a:rPr lang="pt-BR" sz="1400" dirty="0"/>
              <a:t>)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07463C8-0E96-022D-DE4F-ADF49DA84E01}"/>
              </a:ext>
            </a:extLst>
          </p:cNvPr>
          <p:cNvSpPr txBox="1"/>
          <p:nvPr/>
        </p:nvSpPr>
        <p:spPr>
          <a:xfrm>
            <a:off x="4643486" y="5129585"/>
            <a:ext cx="3085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Officer Comercial (IBBA360, </a:t>
            </a:r>
            <a:r>
              <a:rPr lang="pt-BR" sz="1400" dirty="0">
                <a:solidFill>
                  <a:srgbClr val="FF0000"/>
                </a:solidFill>
              </a:rPr>
              <a:t>SharePoint</a:t>
            </a:r>
            <a:r>
              <a:rPr lang="pt-BR" sz="1400" dirty="0"/>
              <a:t>)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81059979-D3B1-08F1-6140-340EF93CD987}"/>
              </a:ext>
            </a:extLst>
          </p:cNvPr>
          <p:cNvSpPr txBox="1"/>
          <p:nvPr/>
        </p:nvSpPr>
        <p:spPr>
          <a:xfrm>
            <a:off x="4643486" y="5280001"/>
            <a:ext cx="20210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AC (IBBA360, </a:t>
            </a:r>
            <a:r>
              <a:rPr lang="pt-BR" sz="1400" dirty="0">
                <a:solidFill>
                  <a:srgbClr val="FF0000"/>
                </a:solidFill>
              </a:rPr>
              <a:t>SharePoint</a:t>
            </a:r>
            <a:r>
              <a:rPr lang="pt-BR" sz="1400" dirty="0"/>
              <a:t>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B911212-967E-4245-A86F-C6F9FF30FBA4}"/>
              </a:ext>
            </a:extLst>
          </p:cNvPr>
          <p:cNvSpPr txBox="1"/>
          <p:nvPr/>
        </p:nvSpPr>
        <p:spPr>
          <a:xfrm>
            <a:off x="4644426" y="5637107"/>
            <a:ext cx="18742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E-mail MKT Clud (PCM)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EB56AB2-665A-97F4-2931-1F39783AA32C}"/>
              </a:ext>
            </a:extLst>
          </p:cNvPr>
          <p:cNvSpPr txBox="1"/>
          <p:nvPr/>
        </p:nvSpPr>
        <p:spPr>
          <a:xfrm>
            <a:off x="4644426" y="5796297"/>
            <a:ext cx="2431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E-mail MKT Clud (Institucional)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17DE62D6-C274-4B2A-0531-C0E479CE9AB7}"/>
              </a:ext>
            </a:extLst>
          </p:cNvPr>
          <p:cNvSpPr txBox="1"/>
          <p:nvPr/>
        </p:nvSpPr>
        <p:spPr>
          <a:xfrm>
            <a:off x="7852674" y="5153804"/>
            <a:ext cx="246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Distribuição de leads em um único ecossistema no IBBA360</a:t>
            </a: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10285828-A605-B4CB-D408-52F48F08640F}"/>
              </a:ext>
            </a:extLst>
          </p:cNvPr>
          <p:cNvSpPr txBox="1"/>
          <p:nvPr/>
        </p:nvSpPr>
        <p:spPr>
          <a:xfrm>
            <a:off x="4643486" y="5475566"/>
            <a:ext cx="21018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Supt - Middle (</a:t>
            </a:r>
            <a:r>
              <a:rPr lang="pt-BR" sz="1400" dirty="0">
                <a:solidFill>
                  <a:srgbClr val="FF0000"/>
                </a:solidFill>
              </a:rPr>
              <a:t>SharePoint</a:t>
            </a:r>
            <a:r>
              <a:rPr lang="pt-BR" sz="1400" dirty="0"/>
              <a:t>)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3CCB5BC4-9893-46E5-DE1A-8D1532B6BAD8}"/>
              </a:ext>
            </a:extLst>
          </p:cNvPr>
          <p:cNvCxnSpPr>
            <a:cxnSpLocks/>
          </p:cNvCxnSpPr>
          <p:nvPr/>
        </p:nvCxnSpPr>
        <p:spPr>
          <a:xfrm>
            <a:off x="3202903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8D4D206A-2F1A-8651-5F59-01DB70C73398}"/>
              </a:ext>
            </a:extLst>
          </p:cNvPr>
          <p:cNvCxnSpPr>
            <a:cxnSpLocks/>
          </p:cNvCxnSpPr>
          <p:nvPr/>
        </p:nvCxnSpPr>
        <p:spPr>
          <a:xfrm>
            <a:off x="7751668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A27BF520-3767-9249-A236-9CCD70AB1E99}"/>
              </a:ext>
            </a:extLst>
          </p:cNvPr>
          <p:cNvSpPr txBox="1"/>
          <p:nvPr/>
        </p:nvSpPr>
        <p:spPr>
          <a:xfrm>
            <a:off x="238595" y="2404421"/>
            <a:ext cx="2739090" cy="720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levantamento, clusterização do público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81AF1A61-CFCA-BA74-C197-D59ADCB25DEB}"/>
              </a:ext>
            </a:extLst>
          </p:cNvPr>
          <p:cNvSpPr txBox="1"/>
          <p:nvPr/>
        </p:nvSpPr>
        <p:spPr>
          <a:xfrm>
            <a:off x="238595" y="3862010"/>
            <a:ext cx="2739090" cy="720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Estratégia de distribuição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0902FED4-E5B2-F12A-57D6-34A26D8C6069}"/>
              </a:ext>
            </a:extLst>
          </p:cNvPr>
          <p:cNvSpPr txBox="1"/>
          <p:nvPr/>
        </p:nvSpPr>
        <p:spPr>
          <a:xfrm>
            <a:off x="238595" y="5319599"/>
            <a:ext cx="2739090" cy="720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Distribuição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0117538-102D-81F6-7CA5-99AA65361994}"/>
              </a:ext>
            </a:extLst>
          </p:cNvPr>
          <p:cNvSpPr/>
          <p:nvPr/>
        </p:nvSpPr>
        <p:spPr>
          <a:xfrm>
            <a:off x="127117" y="1269540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/>
                </a:solidFill>
              </a:rPr>
              <a:t>Pilar de atuação: </a:t>
            </a:r>
            <a:r>
              <a:rPr lang="pt-BR" sz="2000" b="1" dirty="0">
                <a:solidFill>
                  <a:srgbClr val="FF6201"/>
                </a:solidFill>
              </a:rPr>
              <a:t>oferta de crédito de Giro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14F42B00-DCED-91A5-591F-649415FCC77C}"/>
              </a:ext>
            </a:extLst>
          </p:cNvPr>
          <p:cNvCxnSpPr/>
          <p:nvPr/>
        </p:nvCxnSpPr>
        <p:spPr>
          <a:xfrm>
            <a:off x="195731" y="1638872"/>
            <a:ext cx="4707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55F3CD64-9244-D75F-2BF8-3B9386F301F6}"/>
              </a:ext>
            </a:extLst>
          </p:cNvPr>
          <p:cNvSpPr txBox="1"/>
          <p:nvPr/>
        </p:nvSpPr>
        <p:spPr>
          <a:xfrm>
            <a:off x="4644426" y="5975178"/>
            <a:ext cx="13973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BKL (</a:t>
            </a:r>
            <a:r>
              <a:rPr lang="pt-BR" sz="1400" dirty="0">
                <a:solidFill>
                  <a:srgbClr val="FF0000"/>
                </a:solidFill>
              </a:rPr>
              <a:t>Sharepoint</a:t>
            </a:r>
            <a:r>
              <a:rPr lang="pt-BR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32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A15E8-8818-4108-BA3D-6321D319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DF5C5858-894F-277D-4AF3-FD759C8C0777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5C7F0FD-226F-C2A5-659F-7E80B61A3055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4912B066-7099-7EB1-0A17-19A67D60C17C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BA99A4E0-12BB-AE36-9D15-8F781A2E156E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996F4109-3F15-DB4F-FE98-20BE5BD77F26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5A8F283D-D67B-6F26-8EF6-8806A1EA221F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14530163-93A8-6087-7CCC-8F4365E118D0}"/>
              </a:ext>
            </a:extLst>
          </p:cNvPr>
          <p:cNvSpPr txBox="1"/>
          <p:nvPr/>
        </p:nvSpPr>
        <p:spPr>
          <a:xfrm>
            <a:off x="4554070" y="1872289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Definição da estratégia e pilares de atuação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3096214-9A19-09FA-E05B-E9A79A6A095D}"/>
              </a:ext>
            </a:extLst>
          </p:cNvPr>
          <p:cNvSpPr txBox="1"/>
          <p:nvPr/>
        </p:nvSpPr>
        <p:spPr>
          <a:xfrm>
            <a:off x="4554070" y="2570222"/>
            <a:ext cx="66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EEF864F4-0384-3146-3CD4-2E31316D1164}"/>
              </a:ext>
            </a:extLst>
          </p:cNvPr>
          <p:cNvSpPr txBox="1"/>
          <p:nvPr/>
        </p:nvSpPr>
        <p:spPr>
          <a:xfrm>
            <a:off x="4554070" y="3215002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Valuetion</a:t>
            </a:r>
            <a:r>
              <a:rPr lang="pt-BR" dirty="0">
                <a:solidFill>
                  <a:schemeClr val="bg1"/>
                </a:solidFill>
              </a:rPr>
              <a:t> das ofertas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B1119EB-3951-3FFD-DFC8-2DE3ADC73E41}"/>
              </a:ext>
            </a:extLst>
          </p:cNvPr>
          <p:cNvSpPr txBox="1"/>
          <p:nvPr/>
        </p:nvSpPr>
        <p:spPr>
          <a:xfrm>
            <a:off x="4554070" y="3871685"/>
            <a:ext cx="57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Enquadramento do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EDD4A07-9ECF-49AF-00AE-6971BE024112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Alinhamento com parceiros e enriquecimento dos leads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F4C72C66-5705-1D50-AFE3-28E89DF6D180}"/>
              </a:ext>
            </a:extLst>
          </p:cNvPr>
          <p:cNvSpPr/>
          <p:nvPr/>
        </p:nvSpPr>
        <p:spPr>
          <a:xfrm>
            <a:off x="4353257" y="5142760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91154BA-14B2-887D-AAAA-04DAF128E440}"/>
              </a:ext>
            </a:extLst>
          </p:cNvPr>
          <p:cNvSpPr txBox="1"/>
          <p:nvPr/>
        </p:nvSpPr>
        <p:spPr>
          <a:xfrm>
            <a:off x="4554070" y="5210094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86731474-D0A1-523F-5628-D8969E0A306A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7ACEACC9-F18A-B75E-05B6-DC2688DBD1E3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C6FD3A02-D32A-93A9-B8BF-9E58D52278C5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DA362207-040B-DF76-442A-CFDC446D4ABE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78020A43-95A1-7A8F-AE98-7B6030DD4A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E0E33014-1E03-13DE-1B5D-61CF6311CD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7FCE038A-8FC6-46A0-0BD6-847A78D0F710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09A93140-08B3-0F73-5392-E6F8F2F6EA1E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3B93B5EA-81EE-BE27-039D-8F9E25472F51}"/>
              </a:ext>
            </a:extLst>
          </p:cNvPr>
          <p:cNvSpPr txBox="1"/>
          <p:nvPr/>
        </p:nvSpPr>
        <p:spPr>
          <a:xfrm>
            <a:off x="1065509" y="3765124"/>
            <a:ext cx="34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</p:txBody>
      </p:sp>
    </p:spTree>
    <p:extLst>
      <p:ext uri="{BB962C8B-B14F-4D97-AF65-F5344CB8AC3E}">
        <p14:creationId xmlns:p14="http://schemas.microsoft.com/office/powerpoint/2010/main" val="415713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1E54F-2BF6-3C30-D14C-470948887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351FE29-6D57-213B-7515-AF55915321D4}"/>
              </a:ext>
            </a:extLst>
          </p:cNvPr>
          <p:cNvSpPr txBox="1"/>
          <p:nvPr/>
        </p:nvSpPr>
        <p:spPr>
          <a:xfrm>
            <a:off x="188258" y="477379"/>
            <a:ext cx="1168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Governança de Atuação Orquestradas| </a:t>
            </a:r>
            <a:r>
              <a:rPr lang="pt-BR" sz="1600" dirty="0" err="1"/>
              <a:t>Valuetion</a:t>
            </a:r>
            <a:r>
              <a:rPr lang="pt-BR" sz="1600" dirty="0"/>
              <a:t> das ofertas,  enquadramento do público e priorização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AD80B6B-D71F-667B-17E0-82F1F812A108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E741A203-1FA8-2BE6-6C0D-8FD6262626AF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7051AF99-33D5-4B6C-2549-005A8C813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314B9A3C-D110-4023-E35A-14051882C2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3EE2EDC-1408-58BB-CF0F-7436DCBE1BF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603FB137-A9FC-E542-3A9B-EAA1D4F52788}"/>
              </a:ext>
            </a:extLst>
          </p:cNvPr>
          <p:cNvSpPr/>
          <p:nvPr/>
        </p:nvSpPr>
        <p:spPr>
          <a:xfrm>
            <a:off x="3202903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AS 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A72AB622-7273-0B02-5476-41413B55BA0E}"/>
              </a:ext>
            </a:extLst>
          </p:cNvPr>
          <p:cNvSpPr/>
          <p:nvPr/>
        </p:nvSpPr>
        <p:spPr>
          <a:xfrm>
            <a:off x="7751668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TO BE</a:t>
            </a:r>
          </a:p>
        </p:txBody>
      </p:sp>
      <p:pic>
        <p:nvPicPr>
          <p:cNvPr id="1026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C67E7B47-2D3A-2ACF-B966-66A3B89C4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67084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04F2890-F2CE-F43B-401B-7D5BBBAC47E9}"/>
              </a:ext>
            </a:extLst>
          </p:cNvPr>
          <p:cNvCxnSpPr/>
          <p:nvPr/>
        </p:nvCxnSpPr>
        <p:spPr>
          <a:xfrm>
            <a:off x="3823203" y="2814630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1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04615AB3-000D-A78A-D1B2-24BA2CF2E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050733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D561C8AE-C140-7759-8E6D-AEE32797B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633307" y="2643187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6F169B60-54B6-8AD5-2F97-F0A154074620}"/>
              </a:ext>
            </a:extLst>
          </p:cNvPr>
          <p:cNvCxnSpPr/>
          <p:nvPr/>
        </p:nvCxnSpPr>
        <p:spPr>
          <a:xfrm>
            <a:off x="4406852" y="2814630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CB255199-897C-6801-417C-995E5EB16BFC}"/>
              </a:ext>
            </a:extLst>
          </p:cNvPr>
          <p:cNvSpPr txBox="1"/>
          <p:nvPr/>
        </p:nvSpPr>
        <p:spPr>
          <a:xfrm>
            <a:off x="3362623" y="2308965"/>
            <a:ext cx="43794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Envio de levantamento de </a:t>
            </a:r>
            <a:r>
              <a:rPr lang="pt-BR" sz="1400" dirty="0" err="1"/>
              <a:t>valuetion</a:t>
            </a:r>
            <a:r>
              <a:rPr lang="pt-BR" sz="1400" dirty="0"/>
              <a:t> pela área de produto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EC84A32B-84C2-8C8C-FFF9-2EBEFDC0083A}"/>
              </a:ext>
            </a:extLst>
          </p:cNvPr>
          <p:cNvSpPr txBox="1"/>
          <p:nvPr/>
        </p:nvSpPr>
        <p:spPr>
          <a:xfrm>
            <a:off x="7751668" y="2424432"/>
            <a:ext cx="2563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Armazenamento das regras de negócio em Banco de dados </a:t>
            </a:r>
          </a:p>
        </p:txBody>
      </p:sp>
      <p:pic>
        <p:nvPicPr>
          <p:cNvPr id="1032" name="Picture 8" descr="Data Cloud icon SVG Vector &amp; PNG Free Download | UXWing">
            <a:extLst>
              <a:ext uri="{FF2B5EF4-FFF2-40B4-BE49-F238E27FC236}">
                <a16:creationId xmlns:a16="http://schemas.microsoft.com/office/drawing/2014/main" id="{14E8754A-CD24-2354-DBEC-C1022EF2F2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5576" y="2481574"/>
            <a:ext cx="665303" cy="597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F54ECC1-989B-B258-2257-D1D00B99C1B7}"/>
              </a:ext>
            </a:extLst>
          </p:cNvPr>
          <p:cNvSpPr txBox="1"/>
          <p:nvPr/>
        </p:nvSpPr>
        <p:spPr>
          <a:xfrm>
            <a:off x="3428122" y="4043370"/>
            <a:ext cx="1898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Alinhamento com </a:t>
            </a:r>
            <a:r>
              <a:rPr lang="pt-BR" sz="1400" dirty="0" err="1"/>
              <a:t>OKRs</a:t>
            </a:r>
            <a:endParaRPr lang="pt-BR" sz="1400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E1829BF-A6E2-E114-D08E-697A76B63C58}"/>
              </a:ext>
            </a:extLst>
          </p:cNvPr>
          <p:cNvSpPr txBox="1"/>
          <p:nvPr/>
        </p:nvSpPr>
        <p:spPr>
          <a:xfrm>
            <a:off x="7802171" y="3718038"/>
            <a:ext cx="246290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Inteligência para obter resposta rápida do impacto da oferta na OKR da diretoria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1D19D4F-A28A-94AF-10A6-3AB14F2C6D7A}"/>
              </a:ext>
            </a:extLst>
          </p:cNvPr>
          <p:cNvSpPr txBox="1"/>
          <p:nvPr/>
        </p:nvSpPr>
        <p:spPr>
          <a:xfrm>
            <a:off x="3317279" y="5434571"/>
            <a:ext cx="3171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Alinhamento em fórum de ofertas para a aprovação da ação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CDA78D-B412-7ABC-1A50-58AEC069FB8C}"/>
              </a:ext>
            </a:extLst>
          </p:cNvPr>
          <p:cNvSpPr txBox="1"/>
          <p:nvPr/>
        </p:nvSpPr>
        <p:spPr>
          <a:xfrm>
            <a:off x="7852673" y="5310267"/>
            <a:ext cx="323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Inteligência para orquestrar e pegar </a:t>
            </a:r>
            <a:r>
              <a:rPr lang="pt-BR" sz="1400" dirty="0" err="1"/>
              <a:t>de-acordo</a:t>
            </a:r>
            <a:r>
              <a:rPr lang="pt-BR" sz="1400" dirty="0"/>
              <a:t> com os </a:t>
            </a:r>
            <a:r>
              <a:rPr lang="pt-BR" sz="1400" dirty="0" err="1"/>
              <a:t>sponsor</a:t>
            </a:r>
            <a:r>
              <a:rPr lang="pt-BR" sz="1400" dirty="0"/>
              <a:t> de ofertas e organizar agendas apenas com pontos focais envolvidos na ação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B546E4B0-B42B-6CA2-1F7C-C8492BBFCC36}"/>
              </a:ext>
            </a:extLst>
          </p:cNvPr>
          <p:cNvCxnSpPr>
            <a:cxnSpLocks/>
          </p:cNvCxnSpPr>
          <p:nvPr/>
        </p:nvCxnSpPr>
        <p:spPr>
          <a:xfrm>
            <a:off x="3202903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4D05AFE2-1DFF-EB36-6BA3-60F3B78D1157}"/>
              </a:ext>
            </a:extLst>
          </p:cNvPr>
          <p:cNvCxnSpPr>
            <a:cxnSpLocks/>
          </p:cNvCxnSpPr>
          <p:nvPr/>
        </p:nvCxnSpPr>
        <p:spPr>
          <a:xfrm>
            <a:off x="7751668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CA36203-3C7A-8272-61C6-D4EAA4118FD5}"/>
              </a:ext>
            </a:extLst>
          </p:cNvPr>
          <p:cNvSpPr txBox="1"/>
          <p:nvPr/>
        </p:nvSpPr>
        <p:spPr>
          <a:xfrm>
            <a:off x="238595" y="2564366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Calculo do </a:t>
            </a:r>
            <a:r>
              <a:rPr lang="pt-BR" sz="2000" dirty="0" err="1">
                <a:solidFill>
                  <a:schemeClr val="bg1"/>
                </a:solidFill>
              </a:rPr>
              <a:t>valuetion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BFB1EEC3-FD6E-4DBB-3ABE-EDCA3A4AE95E}"/>
              </a:ext>
            </a:extLst>
          </p:cNvPr>
          <p:cNvSpPr txBox="1"/>
          <p:nvPr/>
        </p:nvSpPr>
        <p:spPr>
          <a:xfrm>
            <a:off x="238595" y="4021955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Alinhamento com OKR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3157AADE-6471-2420-455E-FD4A5A13C52D}"/>
              </a:ext>
            </a:extLst>
          </p:cNvPr>
          <p:cNvSpPr txBox="1"/>
          <p:nvPr/>
        </p:nvSpPr>
        <p:spPr>
          <a:xfrm>
            <a:off x="238595" y="5479544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Priorização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B950141A-0794-AD20-6092-F6165CA810D0}"/>
              </a:ext>
            </a:extLst>
          </p:cNvPr>
          <p:cNvSpPr/>
          <p:nvPr/>
        </p:nvSpPr>
        <p:spPr>
          <a:xfrm>
            <a:off x="127117" y="1269540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/>
                </a:solidFill>
              </a:rPr>
              <a:t>Pilar de atuação: </a:t>
            </a:r>
            <a:r>
              <a:rPr lang="pt-BR" sz="2000" b="1" dirty="0">
                <a:solidFill>
                  <a:srgbClr val="FF6201"/>
                </a:solidFill>
              </a:rPr>
              <a:t>oferta de crédito de Giro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F1438581-1582-3421-83B8-7F73167F1EC1}"/>
              </a:ext>
            </a:extLst>
          </p:cNvPr>
          <p:cNvCxnSpPr/>
          <p:nvPr/>
        </p:nvCxnSpPr>
        <p:spPr>
          <a:xfrm>
            <a:off x="195731" y="1638872"/>
            <a:ext cx="4707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03643624-65F8-B95D-1793-1B22BE62E9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024" y="5410803"/>
            <a:ext cx="860611" cy="75303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B3444900-F6B2-F9D1-728A-B06DCA16B40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07" b="50000"/>
          <a:stretch/>
        </p:blipFill>
        <p:spPr>
          <a:xfrm>
            <a:off x="6391964" y="5728376"/>
            <a:ext cx="668339" cy="359350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3BAEC180-BDB2-C391-7AC6-80DEEF7A08C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07" b="50000"/>
          <a:stretch/>
        </p:blipFill>
        <p:spPr>
          <a:xfrm>
            <a:off x="6391963" y="5408785"/>
            <a:ext cx="668339" cy="359350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01F9B592-419A-BCFA-FDF1-357B75E042E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07" b="50000"/>
          <a:stretch/>
        </p:blipFill>
        <p:spPr>
          <a:xfrm>
            <a:off x="6417215" y="6048903"/>
            <a:ext cx="668339" cy="359350"/>
          </a:xfrm>
          <a:prstGeom prst="rect">
            <a:avLst/>
          </a:prstGeom>
        </p:spPr>
      </p:pic>
      <p:pic>
        <p:nvPicPr>
          <p:cNvPr id="2054" name="Picture 6" descr="Logotipo do outlook - ícones de o negócio grátis">
            <a:extLst>
              <a:ext uri="{FF2B5EF4-FFF2-40B4-BE49-F238E27FC236}">
                <a16:creationId xmlns:a16="http://schemas.microsoft.com/office/drawing/2014/main" id="{A3F3100A-447A-8C4F-45ED-3F9FF0F96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1300" y="5970631"/>
            <a:ext cx="513289" cy="513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1344B459-E9FF-75C3-C84E-71D011D2FDA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07" b="50000"/>
          <a:stretch/>
        </p:blipFill>
        <p:spPr>
          <a:xfrm>
            <a:off x="10953606" y="5001185"/>
            <a:ext cx="668339" cy="35935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E9FD1A22-1188-03D7-8D85-2B35CD535390}"/>
              </a:ext>
            </a:extLst>
          </p:cNvPr>
          <p:cNvSpPr/>
          <p:nvPr/>
        </p:nvSpPr>
        <p:spPr>
          <a:xfrm>
            <a:off x="11205759" y="5631324"/>
            <a:ext cx="252000" cy="29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DBC7C83A-DF48-A5E7-4BF5-491C19A50D95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7007" b="50000"/>
          <a:stretch/>
        </p:blipFill>
        <p:spPr>
          <a:xfrm>
            <a:off x="5294068" y="3991797"/>
            <a:ext cx="668339" cy="35935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A8E809D2-DB5B-6F11-55EC-2FA0275477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1789" y="3733855"/>
            <a:ext cx="860611" cy="753034"/>
          </a:xfrm>
          <a:prstGeom prst="rect">
            <a:avLst/>
          </a:prstGeom>
        </p:spPr>
      </p:pic>
      <p:sp>
        <p:nvSpPr>
          <p:cNvPr id="25" name="Retângulo 24">
            <a:extLst>
              <a:ext uri="{FF2B5EF4-FFF2-40B4-BE49-F238E27FC236}">
                <a16:creationId xmlns:a16="http://schemas.microsoft.com/office/drawing/2014/main" id="{8705FB7C-074A-0414-0091-1D4EEB51607E}"/>
              </a:ext>
            </a:extLst>
          </p:cNvPr>
          <p:cNvSpPr/>
          <p:nvPr/>
        </p:nvSpPr>
        <p:spPr>
          <a:xfrm>
            <a:off x="10483524" y="3954376"/>
            <a:ext cx="252000" cy="29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136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A8CB-E6EB-8A2C-C5DE-7FCBCFCA5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07EF9BD7-BC69-A5EE-7988-E98B3245A359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4E706B4-DA41-7E13-B0CF-DA80DB6A25D1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BBAAD73B-32DA-7C9E-4165-791DB4ED1C87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88B3D060-A760-7AB1-21DF-3C31F3CD9D76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07F1BF3A-FFBA-BA54-F973-F04BE5D1DE9F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E8CD4F44-2273-305A-6D04-CFF9937E0367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F8455699-1923-0E1D-F796-6EFF9C50E0D4}"/>
              </a:ext>
            </a:extLst>
          </p:cNvPr>
          <p:cNvSpPr txBox="1"/>
          <p:nvPr/>
        </p:nvSpPr>
        <p:spPr>
          <a:xfrm>
            <a:off x="4554070" y="1872289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Definição da estratégia e pilares de atuação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46B394F-A775-D1F7-FB1B-6EC68A6CA7A3}"/>
              </a:ext>
            </a:extLst>
          </p:cNvPr>
          <p:cNvSpPr txBox="1"/>
          <p:nvPr/>
        </p:nvSpPr>
        <p:spPr>
          <a:xfrm>
            <a:off x="4554070" y="2570222"/>
            <a:ext cx="66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9C1FAEA-60AA-8142-0CA5-991F4DDF8E11}"/>
              </a:ext>
            </a:extLst>
          </p:cNvPr>
          <p:cNvSpPr txBox="1"/>
          <p:nvPr/>
        </p:nvSpPr>
        <p:spPr>
          <a:xfrm>
            <a:off x="4554070" y="3215002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Valuetion</a:t>
            </a:r>
            <a:r>
              <a:rPr lang="pt-BR" dirty="0">
                <a:solidFill>
                  <a:schemeClr val="bg1"/>
                </a:solidFill>
              </a:rPr>
              <a:t> das ofertas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1187ED1-C845-61EF-CDD2-93E7F6BF101A}"/>
              </a:ext>
            </a:extLst>
          </p:cNvPr>
          <p:cNvSpPr txBox="1"/>
          <p:nvPr/>
        </p:nvSpPr>
        <p:spPr>
          <a:xfrm>
            <a:off x="4554070" y="3871685"/>
            <a:ext cx="57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Enquadramento do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CBFDD6C-88E7-4153-8463-F9AAD721C719}"/>
              </a:ext>
            </a:extLst>
          </p:cNvPr>
          <p:cNvSpPr txBox="1"/>
          <p:nvPr/>
        </p:nvSpPr>
        <p:spPr>
          <a:xfrm>
            <a:off x="4554070" y="4513759"/>
            <a:ext cx="5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Alinhamento com parceiros e enriquecimento dos leads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CC2C9602-93F7-F445-BE12-FC87942BE59F}"/>
              </a:ext>
            </a:extLst>
          </p:cNvPr>
          <p:cNvSpPr/>
          <p:nvPr/>
        </p:nvSpPr>
        <p:spPr>
          <a:xfrm>
            <a:off x="4353257" y="5142760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487DD8A-C762-0458-C86C-A60D06ECB2FC}"/>
              </a:ext>
            </a:extLst>
          </p:cNvPr>
          <p:cNvSpPr txBox="1"/>
          <p:nvPr/>
        </p:nvSpPr>
        <p:spPr>
          <a:xfrm>
            <a:off x="4554070" y="5210094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349B037-BADD-82E9-9AA3-A73D0939571E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51C70E89-44ED-D946-CB7E-48A6A1F47CC9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35910791-35A7-0A64-990F-C2B2703A21DC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CFF89D86-45BB-7EB3-9375-2330BFDAE535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D8D7FBB9-786B-B906-5271-E1F5B60335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8AFDD66A-D4B7-A5A2-8FF9-36B8D061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40614E77-A67D-9322-B5E9-9BEAC763961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60EE624-4EE7-BC01-A7C7-579E8493352B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E0BAD6CD-4333-2E0C-4890-F2D6D27EC163}"/>
              </a:ext>
            </a:extLst>
          </p:cNvPr>
          <p:cNvSpPr txBox="1"/>
          <p:nvPr/>
        </p:nvSpPr>
        <p:spPr>
          <a:xfrm>
            <a:off x="1065509" y="3765124"/>
            <a:ext cx="34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</p:txBody>
      </p:sp>
    </p:spTree>
    <p:extLst>
      <p:ext uri="{BB962C8B-B14F-4D97-AF65-F5344CB8AC3E}">
        <p14:creationId xmlns:p14="http://schemas.microsoft.com/office/powerpoint/2010/main" val="388932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DC505-2E7A-F47E-10BD-B3EC1C459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AFD231C5-3383-C5AC-709E-9A7A132695ED}"/>
              </a:ext>
            </a:extLst>
          </p:cNvPr>
          <p:cNvSpPr txBox="1"/>
          <p:nvPr/>
        </p:nvSpPr>
        <p:spPr>
          <a:xfrm>
            <a:off x="188258" y="477379"/>
            <a:ext cx="11689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Governança de Atuação Orquestradas| </a:t>
            </a:r>
            <a:r>
              <a:rPr lang="pt-BR" sz="1600" dirty="0"/>
              <a:t>Alinhamento com parceiros e enriquecimento dos leads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185E775D-80D3-51DA-0DDA-267F85EEC7DD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D48C0F69-588A-2932-14FB-6C1861E26DEE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396DC720-EB8B-5C65-53BE-33922CFA2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8D82643A-3EB7-E2A6-460F-3ABDA79EA2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EA8C463B-73B8-3414-227D-CC7714676DC0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AD9869B9-D782-5D1F-79B3-1AFEBD6F0E2B}"/>
              </a:ext>
            </a:extLst>
          </p:cNvPr>
          <p:cNvSpPr/>
          <p:nvPr/>
        </p:nvSpPr>
        <p:spPr>
          <a:xfrm>
            <a:off x="3202903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AS IS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04BE894-7C95-12B6-4FB0-B50B425F0166}"/>
              </a:ext>
            </a:extLst>
          </p:cNvPr>
          <p:cNvSpPr/>
          <p:nvPr/>
        </p:nvSpPr>
        <p:spPr>
          <a:xfrm>
            <a:off x="7751668" y="1830231"/>
            <a:ext cx="439200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FF6201"/>
                </a:solidFill>
              </a:rPr>
              <a:t>TO BE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1047787-1470-0182-B5D7-E293C9FE41D7}"/>
              </a:ext>
            </a:extLst>
          </p:cNvPr>
          <p:cNvSpPr txBox="1"/>
          <p:nvPr/>
        </p:nvSpPr>
        <p:spPr>
          <a:xfrm>
            <a:off x="3295214" y="2480331"/>
            <a:ext cx="42880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Alinhamento com o time de politica de crédito para a analise de crédito e implantação de limites, com “no-</a:t>
            </a:r>
            <a:r>
              <a:rPr lang="pt-BR" sz="1400" dirty="0" err="1"/>
              <a:t>option</a:t>
            </a:r>
            <a:r>
              <a:rPr lang="pt-BR" sz="1400" dirty="0"/>
              <a:t>” comercial para cargas automáticas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42D3B6B-DF4F-FD77-F525-D225432A7595}"/>
              </a:ext>
            </a:extLst>
          </p:cNvPr>
          <p:cNvSpPr txBox="1"/>
          <p:nvPr/>
        </p:nvSpPr>
        <p:spPr>
          <a:xfrm>
            <a:off x="7751667" y="2424432"/>
            <a:ext cx="4126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Esteira de informações, aprovações  e atuação ‘no-</a:t>
            </a:r>
            <a:r>
              <a:rPr lang="pt-BR" sz="1400" dirty="0" err="1"/>
              <a:t>option</a:t>
            </a:r>
            <a:r>
              <a:rPr lang="pt-BR" sz="1400" dirty="0"/>
              <a:t>’ comercial no IBBA360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5CC7AEED-CE17-5F4D-3B30-438D72FA4304}"/>
              </a:ext>
            </a:extLst>
          </p:cNvPr>
          <p:cNvSpPr txBox="1"/>
          <p:nvPr/>
        </p:nvSpPr>
        <p:spPr>
          <a:xfrm>
            <a:off x="3428122" y="4043370"/>
            <a:ext cx="415512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Elaboração das peças para campanha digital e alinhamento com os times parceiros IBBA360, MKT, Vendas digitais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7BB8D2E-C6FE-3DE7-BD5C-58C1C542D4E5}"/>
              </a:ext>
            </a:extLst>
          </p:cNvPr>
          <p:cNvSpPr txBox="1"/>
          <p:nvPr/>
        </p:nvSpPr>
        <p:spPr>
          <a:xfrm>
            <a:off x="7802180" y="4101877"/>
            <a:ext cx="43298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Inteligência de criação automáticas de peças para campanhas de </a:t>
            </a:r>
            <a:r>
              <a:rPr lang="pt-BR" sz="1400" dirty="0" err="1"/>
              <a:t>mkt</a:t>
            </a:r>
            <a:r>
              <a:rPr lang="pt-BR" sz="1400" dirty="0"/>
              <a:t>, possibilitando personalização nas abordagens e teste A/B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CBC89D0-3419-51D9-C258-21FAFA55B623}"/>
              </a:ext>
            </a:extLst>
          </p:cNvPr>
          <p:cNvSpPr txBox="1"/>
          <p:nvPr/>
        </p:nvSpPr>
        <p:spPr>
          <a:xfrm>
            <a:off x="3317279" y="5084423"/>
            <a:ext cx="3171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Alinhamento final com os times de produto para o disparo contextualizado dos leads e com os times IBBA360, Ofertas e Vendas Digitais para os disparos da campanha nos canais determinados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811176EE-78C0-8FC6-4C87-EC9970DD4CC3}"/>
              </a:ext>
            </a:extLst>
          </p:cNvPr>
          <p:cNvSpPr txBox="1"/>
          <p:nvPr/>
        </p:nvSpPr>
        <p:spPr>
          <a:xfrm>
            <a:off x="7852673" y="5310267"/>
            <a:ext cx="32305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/>
              <a:t>Inteligência para orquestrar alertas de status da oferta com os times envolvidos e disparo automático nos canais determinados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87BA3A7-3586-DEBF-1F2C-6BF16B56083D}"/>
              </a:ext>
            </a:extLst>
          </p:cNvPr>
          <p:cNvCxnSpPr>
            <a:cxnSpLocks/>
          </p:cNvCxnSpPr>
          <p:nvPr/>
        </p:nvCxnSpPr>
        <p:spPr>
          <a:xfrm>
            <a:off x="3202903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ector reto 49">
            <a:extLst>
              <a:ext uri="{FF2B5EF4-FFF2-40B4-BE49-F238E27FC236}">
                <a16:creationId xmlns:a16="http://schemas.microsoft.com/office/drawing/2014/main" id="{EE3235C1-45BA-8392-1DD7-2FA36672D83D}"/>
              </a:ext>
            </a:extLst>
          </p:cNvPr>
          <p:cNvCxnSpPr>
            <a:cxnSpLocks/>
          </p:cNvCxnSpPr>
          <p:nvPr/>
        </p:nvCxnSpPr>
        <p:spPr>
          <a:xfrm>
            <a:off x="7751668" y="2393947"/>
            <a:ext cx="0" cy="36720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821D27A6-59B5-AECD-D6FC-9B554205BB98}"/>
              </a:ext>
            </a:extLst>
          </p:cNvPr>
          <p:cNvSpPr txBox="1"/>
          <p:nvPr/>
        </p:nvSpPr>
        <p:spPr>
          <a:xfrm>
            <a:off x="238595" y="2564366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Fluxo de crédito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CDFE92F3-3032-BF63-DAA1-A78159E69D8F}"/>
              </a:ext>
            </a:extLst>
          </p:cNvPr>
          <p:cNvSpPr txBox="1"/>
          <p:nvPr/>
        </p:nvSpPr>
        <p:spPr>
          <a:xfrm>
            <a:off x="238595" y="4021955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Campanha digital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72AB4D8F-E8FD-DF13-00C7-1E2FD6A2D1C9}"/>
              </a:ext>
            </a:extLst>
          </p:cNvPr>
          <p:cNvSpPr txBox="1"/>
          <p:nvPr/>
        </p:nvSpPr>
        <p:spPr>
          <a:xfrm>
            <a:off x="238595" y="5479544"/>
            <a:ext cx="2739090" cy="40011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pt-BR" sz="2000" dirty="0">
                <a:solidFill>
                  <a:schemeClr val="bg1"/>
                </a:solidFill>
              </a:rPr>
              <a:t>Distribuição da Ofertas</a:t>
            </a:r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499D8862-CB7C-EC64-8754-A85F4E52701F}"/>
              </a:ext>
            </a:extLst>
          </p:cNvPr>
          <p:cNvSpPr/>
          <p:nvPr/>
        </p:nvSpPr>
        <p:spPr>
          <a:xfrm>
            <a:off x="127117" y="1269540"/>
            <a:ext cx="7426618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chemeClr val="tx1"/>
                </a:solidFill>
              </a:rPr>
              <a:t>Pilar de atuação: </a:t>
            </a:r>
            <a:r>
              <a:rPr lang="pt-BR" sz="2000" b="1" dirty="0">
                <a:solidFill>
                  <a:srgbClr val="FF6201"/>
                </a:solidFill>
              </a:rPr>
              <a:t>oferta de crédito de Giro</a:t>
            </a: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67B625CA-5EDC-F964-CD01-422DA5757128}"/>
              </a:ext>
            </a:extLst>
          </p:cNvPr>
          <p:cNvCxnSpPr/>
          <p:nvPr/>
        </p:nvCxnSpPr>
        <p:spPr>
          <a:xfrm>
            <a:off x="195731" y="1638872"/>
            <a:ext cx="470748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Imagem 4">
            <a:extLst>
              <a:ext uri="{FF2B5EF4-FFF2-40B4-BE49-F238E27FC236}">
                <a16:creationId xmlns:a16="http://schemas.microsoft.com/office/drawing/2014/main" id="{FD6F75C3-2BB7-BC4A-691B-0CE050B41E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4024" y="5410803"/>
            <a:ext cx="860611" cy="753034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95F24535-A13E-1AFD-4C9A-9303D9A4109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7007" b="50000"/>
          <a:stretch/>
        </p:blipFill>
        <p:spPr>
          <a:xfrm>
            <a:off x="6506909" y="5588460"/>
            <a:ext cx="668339" cy="359350"/>
          </a:xfrm>
          <a:prstGeom prst="rect">
            <a:avLst/>
          </a:prstGeom>
        </p:spPr>
      </p:pic>
      <p:sp>
        <p:nvSpPr>
          <p:cNvPr id="20" name="Retângulo 19">
            <a:extLst>
              <a:ext uri="{FF2B5EF4-FFF2-40B4-BE49-F238E27FC236}">
                <a16:creationId xmlns:a16="http://schemas.microsoft.com/office/drawing/2014/main" id="{C6B6A776-9BF8-266A-38D6-C9015E42D6D3}"/>
              </a:ext>
            </a:extLst>
          </p:cNvPr>
          <p:cNvSpPr/>
          <p:nvPr/>
        </p:nvSpPr>
        <p:spPr>
          <a:xfrm>
            <a:off x="11205759" y="5631324"/>
            <a:ext cx="252000" cy="2911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9030EEC1-60C1-F705-25BB-17C6A5ADF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409992" y="318987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CAC32FB1-EF29-9EE0-9466-23A7BB11B6DC}"/>
              </a:ext>
            </a:extLst>
          </p:cNvPr>
          <p:cNvCxnSpPr/>
          <p:nvPr/>
        </p:nvCxnSpPr>
        <p:spPr>
          <a:xfrm>
            <a:off x="3766111" y="3361318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FEC2E92E-6033-6468-DDF5-043D5C5D0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993641" y="318987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Ícones, Logotipos, Símbolos de Excel – Baixe gratuitamente ...">
            <a:extLst>
              <a:ext uri="{FF2B5EF4-FFF2-40B4-BE49-F238E27FC236}">
                <a16:creationId xmlns:a16="http://schemas.microsoft.com/office/drawing/2014/main" id="{E852FDD3-48E9-C47D-4252-4F22634C1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576215" y="3189875"/>
            <a:ext cx="369332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07CC636C-4208-64A9-F04F-8D51FBF13D4D}"/>
              </a:ext>
            </a:extLst>
          </p:cNvPr>
          <p:cNvCxnSpPr/>
          <p:nvPr/>
        </p:nvCxnSpPr>
        <p:spPr>
          <a:xfrm>
            <a:off x="4349760" y="3361318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4" name="Picture 6" descr="Logotipo do outlook - ícones de o negócio grátis">
            <a:extLst>
              <a:ext uri="{FF2B5EF4-FFF2-40B4-BE49-F238E27FC236}">
                <a16:creationId xmlns:a16="http://schemas.microsoft.com/office/drawing/2014/main" id="{52FE693C-4AC1-8F66-BB68-07AD4DFD7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4123" y="3168747"/>
            <a:ext cx="369333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B967DD61-9B50-FA76-B752-90D9896A6DFC}"/>
              </a:ext>
            </a:extLst>
          </p:cNvPr>
          <p:cNvCxnSpPr/>
          <p:nvPr/>
        </p:nvCxnSpPr>
        <p:spPr>
          <a:xfrm>
            <a:off x="4916502" y="3356550"/>
            <a:ext cx="184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02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FD2AD-91EE-206F-0F26-79D008EE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30156AD6-9118-A134-F075-2F5AAB4513A5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F5E7D14-4C70-7D31-5047-8D41711DFC4E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E54A0A4-7CE5-CE85-478B-66F2E03059C0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532FDD3C-5F30-375B-9A70-4915C59065C1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2D960D5F-5D05-4DFF-83D6-339C8A1995D1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2ABC6D85-E096-9995-C09B-523C8E55B2C2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7D7C930-E6CD-BA70-9B0B-ECD295DC1236}"/>
              </a:ext>
            </a:extLst>
          </p:cNvPr>
          <p:cNvSpPr txBox="1"/>
          <p:nvPr/>
        </p:nvSpPr>
        <p:spPr>
          <a:xfrm>
            <a:off x="4554070" y="1872289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Definição da estratégia e pilares de atuação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E4FA2A6-4709-0574-3AFE-E04AF5857B73}"/>
              </a:ext>
            </a:extLst>
          </p:cNvPr>
          <p:cNvSpPr txBox="1"/>
          <p:nvPr/>
        </p:nvSpPr>
        <p:spPr>
          <a:xfrm>
            <a:off x="4554070" y="2570222"/>
            <a:ext cx="66249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39389A95-B97C-390F-A1E9-0FF7EF0A2696}"/>
              </a:ext>
            </a:extLst>
          </p:cNvPr>
          <p:cNvSpPr txBox="1"/>
          <p:nvPr/>
        </p:nvSpPr>
        <p:spPr>
          <a:xfrm>
            <a:off x="4554070" y="3215002"/>
            <a:ext cx="5204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Valuetion</a:t>
            </a:r>
            <a:r>
              <a:rPr lang="pt-BR" dirty="0">
                <a:solidFill>
                  <a:schemeClr val="bg1"/>
                </a:solidFill>
              </a:rPr>
              <a:t> das ofertas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B8F443F0-3034-45FE-F320-C39707B3686F}"/>
              </a:ext>
            </a:extLst>
          </p:cNvPr>
          <p:cNvSpPr txBox="1"/>
          <p:nvPr/>
        </p:nvSpPr>
        <p:spPr>
          <a:xfrm>
            <a:off x="4554070" y="3871685"/>
            <a:ext cx="5704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Enquadramento do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D0DDBC68-C7DD-B52F-F55C-CDA94A4517E4}"/>
              </a:ext>
            </a:extLst>
          </p:cNvPr>
          <p:cNvSpPr txBox="1"/>
          <p:nvPr/>
        </p:nvSpPr>
        <p:spPr>
          <a:xfrm>
            <a:off x="4554070" y="4513759"/>
            <a:ext cx="5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Alinhamento com parceiros e enriquecimento dos leads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97473D09-A666-86FA-EC2D-99DC187EA0EB}"/>
              </a:ext>
            </a:extLst>
          </p:cNvPr>
          <p:cNvSpPr/>
          <p:nvPr/>
        </p:nvSpPr>
        <p:spPr>
          <a:xfrm>
            <a:off x="4353257" y="5142760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943B90E-2E13-3F56-FD5D-9372628E4BA2}"/>
              </a:ext>
            </a:extLst>
          </p:cNvPr>
          <p:cNvSpPr txBox="1"/>
          <p:nvPr/>
        </p:nvSpPr>
        <p:spPr>
          <a:xfrm>
            <a:off x="4554070" y="5210094"/>
            <a:ext cx="5830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BE2DAF2-EB1B-7A19-8C64-8EF25982C3EE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61DACC34-5DE8-7211-3C4D-880A6A05C9DC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2C501212-DAE8-2048-C678-687E1E72DCF3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6C29D88A-32E0-8F11-B888-71CFF7F55D39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9C278CFA-2769-55AE-3B4B-A948116AA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547510D3-D86E-93D1-9460-747C639B4F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01AB3EE-C3D5-DDE1-078D-E330F6610344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478683E2-2F35-B6B1-4AE3-006F7791BDC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6E1FCD33-C3E3-26A0-A185-2AB6D9EC10F1}"/>
              </a:ext>
            </a:extLst>
          </p:cNvPr>
          <p:cNvSpPr txBox="1"/>
          <p:nvPr/>
        </p:nvSpPr>
        <p:spPr>
          <a:xfrm>
            <a:off x="1065509" y="3765124"/>
            <a:ext cx="34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</p:txBody>
      </p:sp>
    </p:spTree>
    <p:extLst>
      <p:ext uri="{BB962C8B-B14F-4D97-AF65-F5344CB8AC3E}">
        <p14:creationId xmlns:p14="http://schemas.microsoft.com/office/powerpoint/2010/main" val="2741279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669EC-D380-4295-29B5-1CB9AB72E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B2FD1397-B1D2-690B-30B9-E7D20F513C8A}"/>
              </a:ext>
            </a:extLst>
          </p:cNvPr>
          <p:cNvSpPr txBox="1"/>
          <p:nvPr/>
        </p:nvSpPr>
        <p:spPr>
          <a:xfrm>
            <a:off x="188258" y="477379"/>
            <a:ext cx="69482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Atuação Orquestradas| </a:t>
            </a:r>
            <a:r>
              <a:rPr lang="pt-BR" sz="1600" dirty="0"/>
              <a:t>Aprovação de gatilhos</a:t>
            </a:r>
          </a:p>
          <a:p>
            <a:endParaRPr lang="pt-BR" sz="2400" dirty="0"/>
          </a:p>
          <a:p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C1A5AEF-D858-0110-45C4-A02976208594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3EFFFDF-6FE7-4EF5-55F1-BB4F7413D44A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A61FEAB5-FC34-89DE-F42A-A0A93347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232754EA-79F0-8166-40B8-4601F523CC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1032ED6-0908-03F6-3C60-155BEC35AB43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56" name="Retângulo 55">
            <a:extLst>
              <a:ext uri="{FF2B5EF4-FFF2-40B4-BE49-F238E27FC236}">
                <a16:creationId xmlns:a16="http://schemas.microsoft.com/office/drawing/2014/main" id="{43C01C28-B792-A814-65A6-1F00FDE42638}"/>
              </a:ext>
            </a:extLst>
          </p:cNvPr>
          <p:cNvSpPr/>
          <p:nvPr/>
        </p:nvSpPr>
        <p:spPr>
          <a:xfrm>
            <a:off x="1675201" y="2210381"/>
            <a:ext cx="25920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Middle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991797CF-A28D-0A15-6680-FA626C64CE1D}"/>
              </a:ext>
            </a:extLst>
          </p:cNvPr>
          <p:cNvSpPr/>
          <p:nvPr/>
        </p:nvSpPr>
        <p:spPr>
          <a:xfrm>
            <a:off x="1600388" y="2179610"/>
            <a:ext cx="4005942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BCEECFE-9D2C-9596-C6E0-2BCB3FD98CA3}"/>
              </a:ext>
            </a:extLst>
          </p:cNvPr>
          <p:cNvSpPr/>
          <p:nvPr/>
        </p:nvSpPr>
        <p:spPr>
          <a:xfrm>
            <a:off x="6170813" y="2210381"/>
            <a:ext cx="259200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2000" b="1" dirty="0">
                <a:solidFill>
                  <a:srgbClr val="FF6201"/>
                </a:solidFill>
              </a:rPr>
              <a:t>Large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84451AE5-4AF9-DB23-3197-AF3272BA3AA5}"/>
              </a:ext>
            </a:extLst>
          </p:cNvPr>
          <p:cNvSpPr/>
          <p:nvPr/>
        </p:nvSpPr>
        <p:spPr>
          <a:xfrm>
            <a:off x="6096000" y="2179610"/>
            <a:ext cx="4005942" cy="4305136"/>
          </a:xfrm>
          <a:prstGeom prst="roundRect">
            <a:avLst>
              <a:gd name="adj" fmla="val 12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146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31411-E3E3-3D74-4170-B1AFEA44F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aixaDeTexto 28">
            <a:extLst>
              <a:ext uri="{FF2B5EF4-FFF2-40B4-BE49-F238E27FC236}">
                <a16:creationId xmlns:a16="http://schemas.microsoft.com/office/drawing/2014/main" id="{5F336D0F-6635-CB78-C094-55A4DD7CFA3B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B2914CB-FF90-4178-87AB-E4C96CFBDA81}"/>
              </a:ext>
            </a:extLst>
          </p:cNvPr>
          <p:cNvSpPr/>
          <p:nvPr/>
        </p:nvSpPr>
        <p:spPr>
          <a:xfrm>
            <a:off x="-17931" y="-8965"/>
            <a:ext cx="7710501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2CD51B70-CC3A-EA85-250B-1490B5D13544}"/>
              </a:ext>
            </a:extLst>
          </p:cNvPr>
          <p:cNvSpPr/>
          <p:nvPr/>
        </p:nvSpPr>
        <p:spPr>
          <a:xfrm rot="19117592">
            <a:off x="4458051" y="2263894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9B7BB55A-BF2C-880D-8FBF-8383C67C7FE4}"/>
              </a:ext>
            </a:extLst>
          </p:cNvPr>
          <p:cNvSpPr/>
          <p:nvPr/>
        </p:nvSpPr>
        <p:spPr>
          <a:xfrm rot="20035434">
            <a:off x="4610451" y="2416294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99B9CA8-0AB9-4EEF-E946-4D629ACF8293}"/>
              </a:ext>
            </a:extLst>
          </p:cNvPr>
          <p:cNvGrpSpPr/>
          <p:nvPr/>
        </p:nvGrpSpPr>
        <p:grpSpPr>
          <a:xfrm>
            <a:off x="4710721" y="2398521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7FABBDA7-F8BA-1B1C-5FC3-AAE324D88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5E6F82AC-9D03-4283-59FF-E8D16B80AA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66D1315-F27A-F6FE-B5E0-864878D13269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8C46290-07D8-E1E8-6487-E5EA10225DC8}"/>
              </a:ext>
            </a:extLst>
          </p:cNvPr>
          <p:cNvCxnSpPr>
            <a:cxnSpLocks/>
          </p:cNvCxnSpPr>
          <p:nvPr/>
        </p:nvCxnSpPr>
        <p:spPr>
          <a:xfrm flipH="1">
            <a:off x="2754953" y="3374355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AB4EB6D9-57E0-7636-1499-B506FF2BED29}"/>
              </a:ext>
            </a:extLst>
          </p:cNvPr>
          <p:cNvSpPr txBox="1"/>
          <p:nvPr/>
        </p:nvSpPr>
        <p:spPr>
          <a:xfrm>
            <a:off x="3257166" y="3692552"/>
            <a:ext cx="349429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  <a:p>
            <a:pPr algn="ctr"/>
            <a:r>
              <a:rPr lang="pt-BR" sz="2800" b="1" dirty="0">
                <a:solidFill>
                  <a:schemeClr val="bg1"/>
                </a:solidFill>
              </a:rPr>
              <a:t>Novo Fluxo</a:t>
            </a:r>
          </a:p>
        </p:txBody>
      </p:sp>
    </p:spTree>
    <p:extLst>
      <p:ext uri="{BB962C8B-B14F-4D97-AF65-F5344CB8AC3E}">
        <p14:creationId xmlns:p14="http://schemas.microsoft.com/office/powerpoint/2010/main" val="754028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53E70-EC7D-9F05-1DA0-9F8672444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1DC7A50F-95BB-6BD5-F854-4F981B155A12}"/>
              </a:ext>
            </a:extLst>
          </p:cNvPr>
          <p:cNvSpPr/>
          <p:nvPr/>
        </p:nvSpPr>
        <p:spPr>
          <a:xfrm>
            <a:off x="88006" y="1408480"/>
            <a:ext cx="26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927F8E01-5547-DE34-C5C0-DD98E74CAF6F}"/>
              </a:ext>
            </a:extLst>
          </p:cNvPr>
          <p:cNvSpPr/>
          <p:nvPr/>
        </p:nvSpPr>
        <p:spPr>
          <a:xfrm>
            <a:off x="88006" y="2305993"/>
            <a:ext cx="26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B8016AEA-841E-1E54-3CEB-08A5F3F22E76}"/>
              </a:ext>
            </a:extLst>
          </p:cNvPr>
          <p:cNvSpPr/>
          <p:nvPr/>
        </p:nvSpPr>
        <p:spPr>
          <a:xfrm>
            <a:off x="88005" y="3194540"/>
            <a:ext cx="26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8ACA88A3-78C5-DE86-3848-CFF85751500B}"/>
              </a:ext>
            </a:extLst>
          </p:cNvPr>
          <p:cNvSpPr/>
          <p:nvPr/>
        </p:nvSpPr>
        <p:spPr>
          <a:xfrm>
            <a:off x="88005" y="4082486"/>
            <a:ext cx="26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D3C8AAE4-9D2D-41DF-B3F9-AF4B89D221EB}"/>
              </a:ext>
            </a:extLst>
          </p:cNvPr>
          <p:cNvSpPr/>
          <p:nvPr/>
        </p:nvSpPr>
        <p:spPr>
          <a:xfrm>
            <a:off x="2729428" y="140848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7EC8AC7-F603-CE01-3346-94FB96B73EEA}"/>
              </a:ext>
            </a:extLst>
          </p:cNvPr>
          <p:cNvSpPr/>
          <p:nvPr/>
        </p:nvSpPr>
        <p:spPr>
          <a:xfrm>
            <a:off x="2729428" y="2305993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2200790-ADDA-DC97-D805-ACA1306C313B}"/>
              </a:ext>
            </a:extLst>
          </p:cNvPr>
          <p:cNvSpPr/>
          <p:nvPr/>
        </p:nvSpPr>
        <p:spPr>
          <a:xfrm>
            <a:off x="2729427" y="319454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8FC70B1E-2AA2-F1EB-B70B-D13D358BBB74}"/>
              </a:ext>
            </a:extLst>
          </p:cNvPr>
          <p:cNvSpPr/>
          <p:nvPr/>
        </p:nvSpPr>
        <p:spPr>
          <a:xfrm>
            <a:off x="2729427" y="4082486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F90F21A-F8AD-FA10-80CA-36BD895D7867}"/>
              </a:ext>
            </a:extLst>
          </p:cNvPr>
          <p:cNvSpPr/>
          <p:nvPr/>
        </p:nvSpPr>
        <p:spPr>
          <a:xfrm>
            <a:off x="5790517" y="1408480"/>
            <a:ext cx="1224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147CB977-7542-F930-F634-81F2E5E8DEDD}"/>
              </a:ext>
            </a:extLst>
          </p:cNvPr>
          <p:cNvSpPr/>
          <p:nvPr/>
        </p:nvSpPr>
        <p:spPr>
          <a:xfrm>
            <a:off x="5790517" y="2305993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78384832-1E15-5FD9-62FD-98F1A4FC5DF7}"/>
              </a:ext>
            </a:extLst>
          </p:cNvPr>
          <p:cNvSpPr/>
          <p:nvPr/>
        </p:nvSpPr>
        <p:spPr>
          <a:xfrm>
            <a:off x="5790516" y="3194540"/>
            <a:ext cx="1224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B4A8D3C-E11D-33C7-88CA-F4C0ACBD1B9E}"/>
              </a:ext>
            </a:extLst>
          </p:cNvPr>
          <p:cNvSpPr/>
          <p:nvPr/>
        </p:nvSpPr>
        <p:spPr>
          <a:xfrm>
            <a:off x="5790516" y="4082486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1FC92FA-3284-61AC-7A9C-6871F9BCF6F4}"/>
              </a:ext>
            </a:extLst>
          </p:cNvPr>
          <p:cNvSpPr txBox="1"/>
          <p:nvPr/>
        </p:nvSpPr>
        <p:spPr>
          <a:xfrm>
            <a:off x="188258" y="477379"/>
            <a:ext cx="5034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Atuações Orquestradas (AS IS – TO BE)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60E3683-334F-7374-2EBA-F8B512D67834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FB93853-E430-CCA5-AF17-67601209F42F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2F0FB939-8EB8-8382-F6E2-4E9780EBD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FB05B47-2FC8-96EA-88A7-D97B9A2A4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4B6C8E6-DFDE-DA5F-61A2-DCF677E7EAFF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11C06BD-385F-298A-06BC-8E5F8DE4F71B}"/>
              </a:ext>
            </a:extLst>
          </p:cNvPr>
          <p:cNvSpPr txBox="1"/>
          <p:nvPr/>
        </p:nvSpPr>
        <p:spPr>
          <a:xfrm>
            <a:off x="235034" y="1609648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Definição da estratégia e pilares de atuação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B59A07E-3736-7C54-D635-7354E88243C1}"/>
              </a:ext>
            </a:extLst>
          </p:cNvPr>
          <p:cNvSpPr txBox="1"/>
          <p:nvPr/>
        </p:nvSpPr>
        <p:spPr>
          <a:xfrm>
            <a:off x="235034" y="2507161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Levantamento</a:t>
            </a:r>
            <a:r>
              <a:rPr lang="pt-BR" sz="1200" dirty="0"/>
              <a:t>, clusterização do público e estratégia de distribuição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F9A97B74-10F0-3899-2C4D-61908D4F9127}"/>
              </a:ext>
            </a:extLst>
          </p:cNvPr>
          <p:cNvSpPr txBox="1"/>
          <p:nvPr/>
        </p:nvSpPr>
        <p:spPr>
          <a:xfrm>
            <a:off x="235034" y="3488041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Valuation</a:t>
            </a:r>
            <a:r>
              <a:rPr lang="pt-BR" sz="1200" dirty="0"/>
              <a:t> das ofertas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342DEA2-4D46-132A-BC9D-81E224306001}"/>
              </a:ext>
            </a:extLst>
          </p:cNvPr>
          <p:cNvSpPr txBox="1"/>
          <p:nvPr/>
        </p:nvSpPr>
        <p:spPr>
          <a:xfrm>
            <a:off x="217356" y="4375987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Enquadramento do público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794D95B-C281-3E44-2D06-F862A5000672}"/>
              </a:ext>
            </a:extLst>
          </p:cNvPr>
          <p:cNvSpPr txBox="1"/>
          <p:nvPr/>
        </p:nvSpPr>
        <p:spPr>
          <a:xfrm>
            <a:off x="2747606" y="1625309"/>
            <a:ext cx="306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Garantir os direcionamentos estratégicos do segmentos e construir frentes de atuação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9CB50072-7DB7-7787-4348-4EE0CD46D3DD}"/>
              </a:ext>
            </a:extLst>
          </p:cNvPr>
          <p:cNvSpPr txBox="1"/>
          <p:nvPr/>
        </p:nvSpPr>
        <p:spPr>
          <a:xfrm>
            <a:off x="2729424" y="2302087"/>
            <a:ext cx="30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Alinhar as necessidades dos clientes ás estratégias desenhadas, clusterizar os clientes dentro de cada pilar de </a:t>
            </a:r>
            <a:r>
              <a:rPr lang="pt-BR" sz="1100" dirty="0"/>
              <a:t>atuação</a:t>
            </a:r>
            <a:r>
              <a:rPr lang="pt-BR" sz="1200" dirty="0"/>
              <a:t> e definir os melhores canais de distribuição das ofertas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D2D1DD3D-D414-2B52-7D17-2D5F94329042}"/>
              </a:ext>
            </a:extLst>
          </p:cNvPr>
          <p:cNvSpPr txBox="1"/>
          <p:nvPr/>
        </p:nvSpPr>
        <p:spPr>
          <a:xfrm>
            <a:off x="2729423" y="3395708"/>
            <a:ext cx="30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Criar racionais á partir de indicadores de conversão para valorar os pilares de atuação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045263C6-49BC-FAF9-EEF3-7067B18200FC}"/>
              </a:ext>
            </a:extLst>
          </p:cNvPr>
          <p:cNvSpPr txBox="1"/>
          <p:nvPr/>
        </p:nvSpPr>
        <p:spPr>
          <a:xfrm>
            <a:off x="2729426" y="4191321"/>
            <a:ext cx="30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Aplicar regras de negócio que tenham como objetivo revisar eventuais clientes dentro de cada pilar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8B5AC046-14CE-6027-7157-EC5ACB045934}"/>
              </a:ext>
            </a:extLst>
          </p:cNvPr>
          <p:cNvSpPr txBox="1"/>
          <p:nvPr/>
        </p:nvSpPr>
        <p:spPr>
          <a:xfrm>
            <a:off x="5846191" y="1609648"/>
            <a:ext cx="108832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Fórum de estratégia de Ofertas</a:t>
            </a:r>
            <a:endParaRPr lang="pt-BR" sz="12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84134727-0BAB-48F6-727A-458F81D107FA}"/>
              </a:ext>
            </a:extLst>
          </p:cNvPr>
          <p:cNvSpPr txBox="1"/>
          <p:nvPr/>
        </p:nvSpPr>
        <p:spPr>
          <a:xfrm>
            <a:off x="5504760" y="2607188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E2E6EE8-A44E-7B32-57F3-08A767F6DF88}"/>
              </a:ext>
            </a:extLst>
          </p:cNvPr>
          <p:cNvSpPr txBox="1"/>
          <p:nvPr/>
        </p:nvSpPr>
        <p:spPr>
          <a:xfrm>
            <a:off x="5492184" y="4383681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989CC88D-9A52-0B70-1D90-DE473D23689A}"/>
              </a:ext>
            </a:extLst>
          </p:cNvPr>
          <p:cNvSpPr txBox="1"/>
          <p:nvPr/>
        </p:nvSpPr>
        <p:spPr>
          <a:xfrm>
            <a:off x="5531402" y="3395708"/>
            <a:ext cx="170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GG Ofertas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EC5DAF3-770F-3974-B4AB-D29AFA2F9E9A}"/>
              </a:ext>
            </a:extLst>
          </p:cNvPr>
          <p:cNvSpPr txBox="1"/>
          <p:nvPr/>
        </p:nvSpPr>
        <p:spPr>
          <a:xfrm>
            <a:off x="88005" y="974633"/>
            <a:ext cx="30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Etapa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5DE51ED-40EC-819A-2266-1C439780BF61}"/>
              </a:ext>
            </a:extLst>
          </p:cNvPr>
          <p:cNvSpPr txBox="1"/>
          <p:nvPr/>
        </p:nvSpPr>
        <p:spPr>
          <a:xfrm>
            <a:off x="2729426" y="974633"/>
            <a:ext cx="30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Descrição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14B2342-0344-B947-8C73-895C8BBBFD94}"/>
              </a:ext>
            </a:extLst>
          </p:cNvPr>
          <p:cNvSpPr txBox="1"/>
          <p:nvPr/>
        </p:nvSpPr>
        <p:spPr>
          <a:xfrm>
            <a:off x="5528013" y="974633"/>
            <a:ext cx="170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Fóruns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5BEBE967-55EE-5F71-E7B7-F89236E781D2}"/>
              </a:ext>
            </a:extLst>
          </p:cNvPr>
          <p:cNvSpPr/>
          <p:nvPr/>
        </p:nvSpPr>
        <p:spPr>
          <a:xfrm>
            <a:off x="88005" y="4979998"/>
            <a:ext cx="26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66ED508F-6217-36EB-9D43-423BA752D1C0}"/>
              </a:ext>
            </a:extLst>
          </p:cNvPr>
          <p:cNvSpPr/>
          <p:nvPr/>
        </p:nvSpPr>
        <p:spPr>
          <a:xfrm>
            <a:off x="2729427" y="4979998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917B3B70-63B7-BE87-F04A-2AAD32C5428E}"/>
              </a:ext>
            </a:extLst>
          </p:cNvPr>
          <p:cNvSpPr/>
          <p:nvPr/>
        </p:nvSpPr>
        <p:spPr>
          <a:xfrm>
            <a:off x="5790516" y="4979998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20CC244F-CBD6-1DA9-1BDC-CD21DF5BD565}"/>
              </a:ext>
            </a:extLst>
          </p:cNvPr>
          <p:cNvSpPr txBox="1"/>
          <p:nvPr/>
        </p:nvSpPr>
        <p:spPr>
          <a:xfrm>
            <a:off x="217356" y="5273499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Alinhamento com parceiros e enriquecimento dos leads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52E4934-BE81-9DEF-E608-B77D82210563}"/>
              </a:ext>
            </a:extLst>
          </p:cNvPr>
          <p:cNvSpPr txBox="1"/>
          <p:nvPr/>
        </p:nvSpPr>
        <p:spPr>
          <a:xfrm>
            <a:off x="2750964" y="5093261"/>
            <a:ext cx="30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Envolver todas as áreas responsáveis por alguma etapa do processo, orquestrando reuniões e garantindo o engajamento.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3589A11C-FD12-CF5D-1278-5A20389FF44F}"/>
              </a:ext>
            </a:extLst>
          </p:cNvPr>
          <p:cNvSpPr txBox="1"/>
          <p:nvPr/>
        </p:nvSpPr>
        <p:spPr>
          <a:xfrm>
            <a:off x="5519080" y="5281193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F1209F-84A0-51EA-8A36-E2A8C9644009}"/>
              </a:ext>
            </a:extLst>
          </p:cNvPr>
          <p:cNvSpPr/>
          <p:nvPr/>
        </p:nvSpPr>
        <p:spPr>
          <a:xfrm>
            <a:off x="88004" y="5878080"/>
            <a:ext cx="26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19C9E37-AF2B-BB09-D836-F3585BBFBFAB}"/>
              </a:ext>
            </a:extLst>
          </p:cNvPr>
          <p:cNvSpPr/>
          <p:nvPr/>
        </p:nvSpPr>
        <p:spPr>
          <a:xfrm>
            <a:off x="2729426" y="587808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A92D68D-E525-5738-E033-ADEC74A2DCED}"/>
              </a:ext>
            </a:extLst>
          </p:cNvPr>
          <p:cNvSpPr/>
          <p:nvPr/>
        </p:nvSpPr>
        <p:spPr>
          <a:xfrm>
            <a:off x="5790515" y="5878080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003D908-4C73-7B1A-6512-73782A13FB95}"/>
              </a:ext>
            </a:extLst>
          </p:cNvPr>
          <p:cNvSpPr txBox="1"/>
          <p:nvPr/>
        </p:nvSpPr>
        <p:spPr>
          <a:xfrm>
            <a:off x="217356" y="6028665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Lançamento das ofertas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AF3379F-149D-39CC-5195-90BFBCF0681F}"/>
              </a:ext>
            </a:extLst>
          </p:cNvPr>
          <p:cNvSpPr txBox="1"/>
          <p:nvPr/>
        </p:nvSpPr>
        <p:spPr>
          <a:xfrm>
            <a:off x="2738388" y="6079248"/>
            <a:ext cx="30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Disparar todos os leads para os devidos canais de distribuição e criar plano de comunicação de ofertas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CA1C67C-D7ED-7ABF-4543-18774DDEDD20}"/>
              </a:ext>
            </a:extLst>
          </p:cNvPr>
          <p:cNvSpPr txBox="1"/>
          <p:nvPr/>
        </p:nvSpPr>
        <p:spPr>
          <a:xfrm>
            <a:off x="5519079" y="6179275"/>
            <a:ext cx="1701357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GG Ofertas </a:t>
            </a:r>
          </a:p>
          <a:p>
            <a:pPr algn="ctr"/>
            <a:r>
              <a:rPr lang="pt-BR" sz="1200" dirty="0"/>
              <a:t>Ad-hocs</a:t>
            </a:r>
            <a:endParaRPr lang="pt-BR" sz="1400" dirty="0"/>
          </a:p>
          <a:p>
            <a:pPr algn="ctr"/>
            <a:endParaRPr lang="pt-BR" sz="1200" dirty="0"/>
          </a:p>
        </p:txBody>
      </p:sp>
      <p:sp>
        <p:nvSpPr>
          <p:cNvPr id="144" name="Retângulo 143">
            <a:extLst>
              <a:ext uri="{FF2B5EF4-FFF2-40B4-BE49-F238E27FC236}">
                <a16:creationId xmlns:a16="http://schemas.microsoft.com/office/drawing/2014/main" id="{469FC91D-D92D-0C9A-5719-23126C125625}"/>
              </a:ext>
            </a:extLst>
          </p:cNvPr>
          <p:cNvSpPr/>
          <p:nvPr/>
        </p:nvSpPr>
        <p:spPr>
          <a:xfrm>
            <a:off x="7040719" y="1419095"/>
            <a:ext cx="1224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5" name="Retângulo 144">
            <a:extLst>
              <a:ext uri="{FF2B5EF4-FFF2-40B4-BE49-F238E27FC236}">
                <a16:creationId xmlns:a16="http://schemas.microsoft.com/office/drawing/2014/main" id="{D3483F53-F23F-59EA-947D-5038034D82FD}"/>
              </a:ext>
            </a:extLst>
          </p:cNvPr>
          <p:cNvSpPr/>
          <p:nvPr/>
        </p:nvSpPr>
        <p:spPr>
          <a:xfrm>
            <a:off x="7040719" y="2316608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6" name="Retângulo 145">
            <a:extLst>
              <a:ext uri="{FF2B5EF4-FFF2-40B4-BE49-F238E27FC236}">
                <a16:creationId xmlns:a16="http://schemas.microsoft.com/office/drawing/2014/main" id="{4F8CD095-7042-DCEC-2B35-493000E76EDC}"/>
              </a:ext>
            </a:extLst>
          </p:cNvPr>
          <p:cNvSpPr/>
          <p:nvPr/>
        </p:nvSpPr>
        <p:spPr>
          <a:xfrm>
            <a:off x="7040718" y="3205155"/>
            <a:ext cx="1224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7" name="Retângulo 146">
            <a:extLst>
              <a:ext uri="{FF2B5EF4-FFF2-40B4-BE49-F238E27FC236}">
                <a16:creationId xmlns:a16="http://schemas.microsoft.com/office/drawing/2014/main" id="{B8B9F9CA-75FC-8B31-C2B6-F79C307BCA50}"/>
              </a:ext>
            </a:extLst>
          </p:cNvPr>
          <p:cNvSpPr/>
          <p:nvPr/>
        </p:nvSpPr>
        <p:spPr>
          <a:xfrm>
            <a:off x="7040718" y="4093101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9" name="CaixaDeTexto 148">
            <a:extLst>
              <a:ext uri="{FF2B5EF4-FFF2-40B4-BE49-F238E27FC236}">
                <a16:creationId xmlns:a16="http://schemas.microsoft.com/office/drawing/2014/main" id="{9977DF83-04D5-8D22-3CCE-92F34186052D}"/>
              </a:ext>
            </a:extLst>
          </p:cNvPr>
          <p:cNvSpPr txBox="1"/>
          <p:nvPr/>
        </p:nvSpPr>
        <p:spPr>
          <a:xfrm>
            <a:off x="6792503" y="956672"/>
            <a:ext cx="170135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Automações</a:t>
            </a:r>
          </a:p>
          <a:p>
            <a:pPr algn="ctr"/>
            <a:r>
              <a:rPr lang="pt-BR" sz="900" b="1" dirty="0">
                <a:solidFill>
                  <a:srgbClr val="FE6300"/>
                </a:solidFill>
              </a:rPr>
              <a:t>(TO BE)</a:t>
            </a:r>
            <a:endParaRPr lang="pt-BR" sz="700" b="1" dirty="0">
              <a:solidFill>
                <a:srgbClr val="FE6300"/>
              </a:solidFill>
            </a:endParaRPr>
          </a:p>
        </p:txBody>
      </p:sp>
      <p:sp>
        <p:nvSpPr>
          <p:cNvPr id="150" name="Retângulo 149">
            <a:extLst>
              <a:ext uri="{FF2B5EF4-FFF2-40B4-BE49-F238E27FC236}">
                <a16:creationId xmlns:a16="http://schemas.microsoft.com/office/drawing/2014/main" id="{A7567220-6694-BCD4-9520-074E3B79DC25}"/>
              </a:ext>
            </a:extLst>
          </p:cNvPr>
          <p:cNvSpPr/>
          <p:nvPr/>
        </p:nvSpPr>
        <p:spPr>
          <a:xfrm>
            <a:off x="7040718" y="4990613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BC431D84-B952-6431-4461-B5F65C4B0264}"/>
              </a:ext>
            </a:extLst>
          </p:cNvPr>
          <p:cNvSpPr/>
          <p:nvPr/>
        </p:nvSpPr>
        <p:spPr>
          <a:xfrm>
            <a:off x="7040717" y="5888695"/>
            <a:ext cx="1224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9E4DB771-9BC1-573F-C66E-94987F47FE4D}"/>
              </a:ext>
            </a:extLst>
          </p:cNvPr>
          <p:cNvSpPr txBox="1"/>
          <p:nvPr/>
        </p:nvSpPr>
        <p:spPr>
          <a:xfrm>
            <a:off x="7003609" y="2417308"/>
            <a:ext cx="1290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err="1"/>
              <a:t>DataCloud</a:t>
            </a:r>
            <a:r>
              <a:rPr lang="pt-BR" sz="1100" dirty="0"/>
              <a:t> , ML (reconhecimento de padrões) e IBBA360</a:t>
            </a:r>
            <a:endParaRPr lang="pt-BR" sz="1200" dirty="0"/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4696EA58-745E-2383-DF64-DBE63BD5E790}"/>
              </a:ext>
            </a:extLst>
          </p:cNvPr>
          <p:cNvSpPr txBox="1"/>
          <p:nvPr/>
        </p:nvSpPr>
        <p:spPr>
          <a:xfrm>
            <a:off x="7078336" y="4415781"/>
            <a:ext cx="11351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Uso de IA</a:t>
            </a:r>
            <a:endParaRPr lang="pt-BR" sz="1200" dirty="0"/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5B6524E7-5615-7E8A-3BBB-DD907D1BC970}"/>
              </a:ext>
            </a:extLst>
          </p:cNvPr>
          <p:cNvSpPr txBox="1"/>
          <p:nvPr/>
        </p:nvSpPr>
        <p:spPr>
          <a:xfrm>
            <a:off x="7003609" y="3214827"/>
            <a:ext cx="129045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/>
              <a:t>Automação de cálculos – uso de banco de dados e democratização das informações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64EE5E46-7ADF-A8EB-31E9-183122946E88}"/>
              </a:ext>
            </a:extLst>
          </p:cNvPr>
          <p:cNvSpPr txBox="1"/>
          <p:nvPr/>
        </p:nvSpPr>
        <p:spPr>
          <a:xfrm>
            <a:off x="7096143" y="5101953"/>
            <a:ext cx="122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IA – Gatilhos de alertas sobre o status da campanha</a:t>
            </a:r>
            <a:endParaRPr lang="pt-BR" sz="1200" dirty="0"/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961FE37C-71F9-570B-68D4-8BC493DA2BF1}"/>
              </a:ext>
            </a:extLst>
          </p:cNvPr>
          <p:cNvSpPr txBox="1"/>
          <p:nvPr/>
        </p:nvSpPr>
        <p:spPr>
          <a:xfrm>
            <a:off x="7014816" y="6028665"/>
            <a:ext cx="11639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Automação para disparo e comunicação</a:t>
            </a:r>
            <a:endParaRPr lang="pt-BR" sz="1200" dirty="0"/>
          </a:p>
        </p:txBody>
      </p:sp>
      <p:sp>
        <p:nvSpPr>
          <p:cNvPr id="166" name="CaixaDeTexto 165">
            <a:extLst>
              <a:ext uri="{FF2B5EF4-FFF2-40B4-BE49-F238E27FC236}">
                <a16:creationId xmlns:a16="http://schemas.microsoft.com/office/drawing/2014/main" id="{7B3BBC67-B0D0-2778-C72A-01DD6316581D}"/>
              </a:ext>
            </a:extLst>
          </p:cNvPr>
          <p:cNvSpPr txBox="1"/>
          <p:nvPr/>
        </p:nvSpPr>
        <p:spPr>
          <a:xfrm>
            <a:off x="6996354" y="1471420"/>
            <a:ext cx="12907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Uso de IA para orquestrar a agenda e revisar temas discutidos</a:t>
            </a:r>
            <a:endParaRPr lang="pt-BR" sz="1200" dirty="0"/>
          </a:p>
        </p:txBody>
      </p:sp>
      <p:sp>
        <p:nvSpPr>
          <p:cNvPr id="63" name="Retângulo 62">
            <a:extLst>
              <a:ext uri="{FF2B5EF4-FFF2-40B4-BE49-F238E27FC236}">
                <a16:creationId xmlns:a16="http://schemas.microsoft.com/office/drawing/2014/main" id="{FB5D6FE5-5CDF-6160-EB6B-F12AF21B4D7D}"/>
              </a:ext>
            </a:extLst>
          </p:cNvPr>
          <p:cNvSpPr/>
          <p:nvPr/>
        </p:nvSpPr>
        <p:spPr>
          <a:xfrm>
            <a:off x="8647231" y="1386907"/>
            <a:ext cx="3096000" cy="828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Inteligência Comercial com IA</a:t>
            </a:r>
          </a:p>
          <a:p>
            <a:r>
              <a:rPr lang="pt-BR" sz="1050" b="1" dirty="0"/>
              <a:t>Valor gerado</a:t>
            </a:r>
            <a:r>
              <a:rPr lang="pt-BR" sz="1050" dirty="0"/>
              <a:t>: A IA permite identificar o cliente certo, com a oferta certa, no momento certo, elevando a conversão.</a:t>
            </a:r>
          </a:p>
        </p:txBody>
      </p:sp>
      <p:sp>
        <p:nvSpPr>
          <p:cNvPr id="64" name="Retângulo 63">
            <a:extLst>
              <a:ext uri="{FF2B5EF4-FFF2-40B4-BE49-F238E27FC236}">
                <a16:creationId xmlns:a16="http://schemas.microsoft.com/office/drawing/2014/main" id="{EC1324CF-34FE-0DA6-BCB7-FFCD1A400061}"/>
              </a:ext>
            </a:extLst>
          </p:cNvPr>
          <p:cNvSpPr/>
          <p:nvPr/>
        </p:nvSpPr>
        <p:spPr>
          <a:xfrm>
            <a:off x="8647231" y="2337155"/>
            <a:ext cx="3096000" cy="828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Agilidade Operacional com Automações</a:t>
            </a:r>
          </a:p>
          <a:p>
            <a:r>
              <a:rPr lang="pt-BR" sz="1050" b="1" dirty="0"/>
              <a:t>Valor gerado:</a:t>
            </a:r>
            <a:r>
              <a:rPr lang="pt-BR" sz="1050" dirty="0"/>
              <a:t> Redução do tempo médio entre geração e ativação da oferta</a:t>
            </a:r>
          </a:p>
        </p:txBody>
      </p:sp>
      <p:sp>
        <p:nvSpPr>
          <p:cNvPr id="65" name="Retângulo 64">
            <a:extLst>
              <a:ext uri="{FF2B5EF4-FFF2-40B4-BE49-F238E27FC236}">
                <a16:creationId xmlns:a16="http://schemas.microsoft.com/office/drawing/2014/main" id="{41B8402F-98C0-52CC-9E74-02840D35AEFE}"/>
              </a:ext>
            </a:extLst>
          </p:cNvPr>
          <p:cNvSpPr/>
          <p:nvPr/>
        </p:nvSpPr>
        <p:spPr>
          <a:xfrm>
            <a:off x="8647231" y="3330313"/>
            <a:ext cx="3096000" cy="828000"/>
          </a:xfrm>
          <a:prstGeom prst="rect">
            <a:avLst/>
          </a:prstGeom>
          <a:solidFill>
            <a:srgbClr val="FE6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/>
              <a:t>Monitoramento e Feedback com IA</a:t>
            </a:r>
            <a:endParaRPr lang="pt-BR" sz="1050" b="1" dirty="0"/>
          </a:p>
          <a:p>
            <a:r>
              <a:rPr lang="pt-BR" sz="1050" b="1" dirty="0"/>
              <a:t>Valor gerado:</a:t>
            </a:r>
            <a:r>
              <a:rPr lang="pt-BR" sz="1050" dirty="0"/>
              <a:t> Acompanhamento contínuo com sugestões preditivas de </a:t>
            </a:r>
            <a:r>
              <a:rPr lang="pt-BR" sz="1050" dirty="0" err="1"/>
              <a:t>reabordagem</a:t>
            </a:r>
            <a:r>
              <a:rPr lang="pt-BR" sz="1050" dirty="0"/>
              <a:t>, priorização e produtos alternativos.</a:t>
            </a:r>
          </a:p>
        </p:txBody>
      </p:sp>
      <p:sp>
        <p:nvSpPr>
          <p:cNvPr id="66" name="Retângulo 65">
            <a:extLst>
              <a:ext uri="{FF2B5EF4-FFF2-40B4-BE49-F238E27FC236}">
                <a16:creationId xmlns:a16="http://schemas.microsoft.com/office/drawing/2014/main" id="{2C854E76-9E88-8528-3FD3-E5A869AAE4EB}"/>
              </a:ext>
            </a:extLst>
          </p:cNvPr>
          <p:cNvSpPr/>
          <p:nvPr/>
        </p:nvSpPr>
        <p:spPr>
          <a:xfrm>
            <a:off x="8647231" y="4430844"/>
            <a:ext cx="3048513" cy="198353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pt-BR" sz="1400" b="1" dirty="0"/>
              <a:t>Resultado Combinado Estimado: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Aumento de receita incremental em produtos de crédito em até </a:t>
            </a:r>
            <a:r>
              <a:rPr lang="pt-BR" sz="1400" b="1" dirty="0"/>
              <a:t>+R$ 12 MM/ano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Redução de desperdício de leads inativos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1400" dirty="0"/>
              <a:t>Engajamento comercial com adoção do </a:t>
            </a:r>
            <a:r>
              <a:rPr lang="pt-BR" sz="1400" dirty="0" err="1"/>
              <a:t>proceso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256130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1FC8B-C67A-AC6B-052F-44C339BF6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25F3A8E0-0B31-A003-B4CA-ACA97E24A9C0}"/>
              </a:ext>
            </a:extLst>
          </p:cNvPr>
          <p:cNvSpPr txBox="1"/>
          <p:nvPr/>
        </p:nvSpPr>
        <p:spPr>
          <a:xfrm>
            <a:off x="188258" y="477379"/>
            <a:ext cx="58300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Atuações Orquestradas – </a:t>
            </a:r>
            <a:r>
              <a:rPr lang="pt-BR" sz="2400" dirty="0" err="1"/>
              <a:t>Comunicão</a:t>
            </a:r>
            <a:r>
              <a:rPr lang="pt-BR" sz="2400" dirty="0"/>
              <a:t> (TO BE)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24E7D3-22F3-E8AE-50D1-33AA3561B820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1022B5FC-25D3-CD78-9CE9-0CAA65B2EB74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486E006F-694D-A350-7387-7A113CE54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3BF629FA-BE66-DF33-9A21-F8B540E19F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660A616-17C6-2FF9-E9E6-1B47E0D16248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5156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7A76092C-E1D1-BDBB-7C6A-227B93085B8D}"/>
              </a:ext>
            </a:extLst>
          </p:cNvPr>
          <p:cNvSpPr txBox="1"/>
          <p:nvPr/>
        </p:nvSpPr>
        <p:spPr>
          <a:xfrm>
            <a:off x="642938" y="685800"/>
            <a:ext cx="867251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“ O objetivo é identificar suas habilidades de </a:t>
            </a:r>
            <a:r>
              <a:rPr lang="pt-BR" b="1" dirty="0"/>
              <a:t>mapear processos</a:t>
            </a:r>
            <a:r>
              <a:rPr lang="pt-BR" dirty="0"/>
              <a:t>, </a:t>
            </a:r>
            <a:r>
              <a:rPr lang="pt-BR" b="1" dirty="0"/>
              <a:t>identificar pontos de melhoria</a:t>
            </a:r>
            <a:r>
              <a:rPr lang="pt-BR" dirty="0"/>
              <a:t> </a:t>
            </a:r>
            <a:r>
              <a:rPr lang="pt-BR" b="1" dirty="0"/>
              <a:t>e fazer gestão de mudanças</a:t>
            </a:r>
            <a:r>
              <a:rPr lang="pt-BR" dirty="0"/>
              <a:t>. </a:t>
            </a:r>
          </a:p>
          <a:p>
            <a:endParaRPr lang="pt-BR" dirty="0"/>
          </a:p>
          <a:p>
            <a:r>
              <a:rPr lang="pt-BR" dirty="0"/>
              <a:t>Não precisa ser um processo real, pode “inventar um processo” fictício ,pois nosso objetivo é entender sua linha de raciocínio:</a:t>
            </a:r>
          </a:p>
          <a:p>
            <a:endParaRPr lang="pt-BR" dirty="0"/>
          </a:p>
          <a:p>
            <a:r>
              <a:rPr lang="pt-BR" dirty="0"/>
              <a:t> 1- </a:t>
            </a:r>
            <a:r>
              <a:rPr lang="pt-BR" b="1" dirty="0"/>
              <a:t>mapeie processo de ofertas de crédito </a:t>
            </a:r>
            <a:r>
              <a:rPr lang="pt-BR" dirty="0"/>
              <a:t>de um time de 500 gerentes comerciais, que são divididos em 70 equipes locais, que por sua vez são divididos em 10 equipes regionais e um </a:t>
            </a:r>
            <a:r>
              <a:rPr lang="pt-BR" dirty="0" err="1"/>
              <a:t>head</a:t>
            </a:r>
            <a:r>
              <a:rPr lang="pt-BR" dirty="0"/>
              <a:t> nacional </a:t>
            </a:r>
          </a:p>
          <a:p>
            <a:r>
              <a:rPr lang="pt-BR" dirty="0"/>
              <a:t>2- identifique pontos de melhoria </a:t>
            </a:r>
          </a:p>
          <a:p>
            <a:r>
              <a:rPr lang="pt-BR" dirty="0"/>
              <a:t>3- Faça o desenho de um novo processo endereçando os pontos de melhoria no item 2 + mensurações de valor gerado ao adota-las</a:t>
            </a:r>
          </a:p>
          <a:p>
            <a:r>
              <a:rPr lang="pt-BR" dirty="0"/>
              <a:t> 4 - proponha um processo de comunicação para o novo processo </a:t>
            </a:r>
          </a:p>
          <a:p>
            <a:endParaRPr lang="pt-BR" dirty="0"/>
          </a:p>
          <a:p>
            <a:r>
              <a:rPr lang="pt-BR" dirty="0"/>
              <a:t>Na sexta feira você terá 20min para apresentação pessoal + case. Deixando 10min para dúvidas”</a:t>
            </a:r>
          </a:p>
        </p:txBody>
      </p:sp>
    </p:spTree>
    <p:extLst>
      <p:ext uri="{BB962C8B-B14F-4D97-AF65-F5344CB8AC3E}">
        <p14:creationId xmlns:p14="http://schemas.microsoft.com/office/powerpoint/2010/main" val="138004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CF2BFF0-A44B-A01F-3FF4-7A4EF0ABC4BD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68FF0B5-7AAD-CA62-32D3-F636FF8A1016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2537B37A-B3B3-88CA-A79E-6663939BACAB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097D4C0-5170-FCE7-B0D9-51EA3B2D42E1}"/>
              </a:ext>
            </a:extLst>
          </p:cNvPr>
          <p:cNvSpPr txBox="1"/>
          <p:nvPr/>
        </p:nvSpPr>
        <p:spPr>
          <a:xfrm>
            <a:off x="575627" y="3765124"/>
            <a:ext cx="3690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Governança de Ofertas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F8AC3EB-9A73-6F1B-5A89-675C629E76C2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9" name="Gráfico 8" descr="Discurso">
              <a:extLst>
                <a:ext uri="{FF2B5EF4-FFF2-40B4-BE49-F238E27FC236}">
                  <a16:creationId xmlns:a16="http://schemas.microsoft.com/office/drawing/2014/main" id="{21A33891-605F-1933-FD6B-2D3641E4C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10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74EBCE15-BEE6-B213-2789-3029E62030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2D252EE7-91DC-3BA6-5F9F-8DFD5327C4E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EA83BA9-6E58-13EE-D98F-A36EFE5512D8}"/>
              </a:ext>
            </a:extLst>
          </p:cNvPr>
          <p:cNvSpPr txBox="1"/>
          <p:nvPr/>
        </p:nvSpPr>
        <p:spPr>
          <a:xfrm>
            <a:off x="5199017" y="2308064"/>
            <a:ext cx="63432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Mapear processos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6792D5F5-B918-7D97-3ADC-8918D28FDC03}"/>
              </a:ext>
            </a:extLst>
          </p:cNvPr>
          <p:cNvSpPr/>
          <p:nvPr/>
        </p:nvSpPr>
        <p:spPr>
          <a:xfrm>
            <a:off x="4972595" y="2409457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A7B57AE0-1C11-C230-9FC4-F45BEA652D0F}"/>
              </a:ext>
            </a:extLst>
          </p:cNvPr>
          <p:cNvSpPr/>
          <p:nvPr/>
        </p:nvSpPr>
        <p:spPr>
          <a:xfrm>
            <a:off x="4972595" y="3508277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84D04CE6-C0BD-A2E4-0F4E-F53AC7B8A395}"/>
              </a:ext>
            </a:extLst>
          </p:cNvPr>
          <p:cNvSpPr/>
          <p:nvPr/>
        </p:nvSpPr>
        <p:spPr>
          <a:xfrm>
            <a:off x="4972595" y="4571239"/>
            <a:ext cx="209005" cy="226423"/>
          </a:xfrm>
          <a:prstGeom prst="round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1D99F8C-DE52-2DC2-0AAE-417D21271119}"/>
              </a:ext>
            </a:extLst>
          </p:cNvPr>
          <p:cNvSpPr txBox="1"/>
          <p:nvPr/>
        </p:nvSpPr>
        <p:spPr>
          <a:xfrm>
            <a:off x="5181600" y="3408998"/>
            <a:ext cx="61186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Identificar pontos de melhoria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C4953A4-F13C-720E-43C2-D0B77897BD8F}"/>
              </a:ext>
            </a:extLst>
          </p:cNvPr>
          <p:cNvSpPr txBox="1"/>
          <p:nvPr/>
        </p:nvSpPr>
        <p:spPr>
          <a:xfrm>
            <a:off x="5181600" y="4475382"/>
            <a:ext cx="6206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Fazer gestão de mudanças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6E30026D-D3EC-653B-D0B4-03AD3603BFEF}"/>
              </a:ext>
            </a:extLst>
          </p:cNvPr>
          <p:cNvSpPr txBox="1"/>
          <p:nvPr/>
        </p:nvSpPr>
        <p:spPr>
          <a:xfrm>
            <a:off x="4554070" y="625928"/>
            <a:ext cx="3640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rgbClr val="FF6201"/>
                </a:solidFill>
              </a:rPr>
              <a:t>Objetivo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6D67DCD2-04FF-DF7E-C6BD-E729FF86360F}"/>
              </a:ext>
            </a:extLst>
          </p:cNvPr>
          <p:cNvCxnSpPr>
            <a:cxnSpLocks/>
          </p:cNvCxnSpPr>
          <p:nvPr/>
        </p:nvCxnSpPr>
        <p:spPr>
          <a:xfrm flipH="1">
            <a:off x="4467498" y="1182753"/>
            <a:ext cx="6783208" cy="0"/>
          </a:xfrm>
          <a:prstGeom prst="line">
            <a:avLst/>
          </a:prstGeom>
          <a:ln w="3175"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3F1C81A-36F2-ED08-70AC-4E2669E327F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3237F3EF-0F89-AC18-D0C2-C86F721446A7}"/>
              </a:ext>
            </a:extLst>
          </p:cNvPr>
          <p:cNvCxnSpPr>
            <a:cxnSpLocks/>
          </p:cNvCxnSpPr>
          <p:nvPr/>
        </p:nvCxnSpPr>
        <p:spPr>
          <a:xfrm flipH="1">
            <a:off x="1075894" y="4288344"/>
            <a:ext cx="2424544" cy="0"/>
          </a:xfrm>
          <a:prstGeom prst="line">
            <a:avLst/>
          </a:prstGeom>
          <a:ln w="3175">
            <a:solidFill>
              <a:schemeClr val="bg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59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893747D7-CCC4-3E1E-39A4-A9F1F65F726F}"/>
              </a:ext>
            </a:extLst>
          </p:cNvPr>
          <p:cNvSpPr txBox="1"/>
          <p:nvPr/>
        </p:nvSpPr>
        <p:spPr>
          <a:xfrm>
            <a:off x="188258" y="477379"/>
            <a:ext cx="328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92BB834-5D79-A139-5489-93990D7E26E1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B0E9E6B-385E-4F62-B531-153DCB1E39B1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5" name="Gráfico 4" descr="Discurso">
              <a:extLst>
                <a:ext uri="{FF2B5EF4-FFF2-40B4-BE49-F238E27FC236}">
                  <a16:creationId xmlns:a16="http://schemas.microsoft.com/office/drawing/2014/main" id="{61E58747-BE1F-F9FA-1065-47E59D5D2B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6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696156EB-9C9E-BBCD-573D-19CD1C23CB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E50B1B4F-6DD6-91AB-356B-A02DB02E3411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A1347B3F-343F-1669-41AE-1E63723C47BB}"/>
              </a:ext>
            </a:extLst>
          </p:cNvPr>
          <p:cNvCxnSpPr>
            <a:cxnSpLocks/>
          </p:cNvCxnSpPr>
          <p:nvPr/>
        </p:nvCxnSpPr>
        <p:spPr>
          <a:xfrm>
            <a:off x="2543067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92842CEB-6B55-BB02-E661-D7C5BEA10AB9}"/>
              </a:ext>
            </a:extLst>
          </p:cNvPr>
          <p:cNvCxnSpPr>
            <a:cxnSpLocks/>
          </p:cNvCxnSpPr>
          <p:nvPr/>
        </p:nvCxnSpPr>
        <p:spPr>
          <a:xfrm>
            <a:off x="4832719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D7CBB74-5866-6FB7-2A0D-2CDAB36A40B8}"/>
              </a:ext>
            </a:extLst>
          </p:cNvPr>
          <p:cNvCxnSpPr>
            <a:cxnSpLocks/>
          </p:cNvCxnSpPr>
          <p:nvPr/>
        </p:nvCxnSpPr>
        <p:spPr>
          <a:xfrm>
            <a:off x="7247880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D198B91-1A40-476C-60F4-DC6FBB7996E3}"/>
              </a:ext>
            </a:extLst>
          </p:cNvPr>
          <p:cNvSpPr txBox="1"/>
          <p:nvPr/>
        </p:nvSpPr>
        <p:spPr>
          <a:xfrm>
            <a:off x="197202" y="2576739"/>
            <a:ext cx="208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Gatilhos provenientes de interações do cliente com a jornada de constatações no </a:t>
            </a:r>
            <a:r>
              <a:rPr lang="pt-BR" sz="1200" dirty="0" err="1"/>
              <a:t>bankline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24257AD-D178-C2FB-EF0E-B1C1A7B0D7E5}"/>
              </a:ext>
            </a:extLst>
          </p:cNvPr>
          <p:cNvSpPr txBox="1"/>
          <p:nvPr/>
        </p:nvSpPr>
        <p:spPr>
          <a:xfrm>
            <a:off x="2623740" y="2576739"/>
            <a:ext cx="21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Ações com necessidades de atuações imediatas e de prioridade elevada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493E1118-F448-2F1C-1BFD-D11D3AA53442}"/>
              </a:ext>
            </a:extLst>
          </p:cNvPr>
          <p:cNvSpPr txBox="1"/>
          <p:nvPr/>
        </p:nvSpPr>
        <p:spPr>
          <a:xfrm>
            <a:off x="4974868" y="2576739"/>
            <a:ext cx="210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Movimentações criticas no cenário de riscos do cliente que demandam atuação comercial para regularização para garantir a estabilidade financeira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795294AA-9759-1DBE-557A-3D0EB9E91E9F}"/>
              </a:ext>
            </a:extLst>
          </p:cNvPr>
          <p:cNvSpPr txBox="1"/>
          <p:nvPr/>
        </p:nvSpPr>
        <p:spPr>
          <a:xfrm>
            <a:off x="7487531" y="2576739"/>
            <a:ext cx="2093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Alertas provenientes de dados que indicam oportunidades de atuação junto com o cliente (riscos de crédito, compliance, regulamentação e oportunidades de venda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049F34D9-F5E5-4924-332C-A9D52C311486}"/>
              </a:ext>
            </a:extLst>
          </p:cNvPr>
          <p:cNvCxnSpPr>
            <a:cxnSpLocks/>
          </p:cNvCxnSpPr>
          <p:nvPr/>
        </p:nvCxnSpPr>
        <p:spPr>
          <a:xfrm flipH="1">
            <a:off x="572240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0C808C44-0704-2F9C-8457-6082E1FE1CB0}"/>
              </a:ext>
            </a:extLst>
          </p:cNvPr>
          <p:cNvCxnSpPr>
            <a:cxnSpLocks/>
          </p:cNvCxnSpPr>
          <p:nvPr/>
        </p:nvCxnSpPr>
        <p:spPr>
          <a:xfrm flipH="1">
            <a:off x="3003184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1B216C7-78C1-7242-22D4-41B729180E82}"/>
              </a:ext>
            </a:extLst>
          </p:cNvPr>
          <p:cNvCxnSpPr>
            <a:cxnSpLocks/>
          </p:cNvCxnSpPr>
          <p:nvPr/>
        </p:nvCxnSpPr>
        <p:spPr>
          <a:xfrm flipH="1">
            <a:off x="5514813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55025E42-00FD-8621-E1D5-1CD25BEF983C}"/>
              </a:ext>
            </a:extLst>
          </p:cNvPr>
          <p:cNvCxnSpPr>
            <a:cxnSpLocks/>
          </p:cNvCxnSpPr>
          <p:nvPr/>
        </p:nvCxnSpPr>
        <p:spPr>
          <a:xfrm flipH="1">
            <a:off x="7936793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7EB543A-DFD7-BEA0-959B-A63E9CDE8714}"/>
              </a:ext>
            </a:extLst>
          </p:cNvPr>
          <p:cNvSpPr txBox="1"/>
          <p:nvPr/>
        </p:nvSpPr>
        <p:spPr>
          <a:xfrm>
            <a:off x="493631" y="4088696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Simulador de Giro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7D14148-0D3D-6B87-D0EE-6EC127D7637E}"/>
              </a:ext>
            </a:extLst>
          </p:cNvPr>
          <p:cNvSpPr txBox="1"/>
          <p:nvPr/>
        </p:nvSpPr>
        <p:spPr>
          <a:xfrm>
            <a:off x="2889572" y="4088696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FGI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35117FB-F552-9811-E1E1-13ADF6003965}"/>
              </a:ext>
            </a:extLst>
          </p:cNvPr>
          <p:cNvSpPr txBox="1"/>
          <p:nvPr/>
        </p:nvSpPr>
        <p:spPr>
          <a:xfrm>
            <a:off x="5304373" y="4088696"/>
            <a:ext cx="179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Contexto Res. 4966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8752D36-E65C-C932-2BE3-A8BDD19BEDA4}"/>
              </a:ext>
            </a:extLst>
          </p:cNvPr>
          <p:cNvSpPr txBox="1"/>
          <p:nvPr/>
        </p:nvSpPr>
        <p:spPr>
          <a:xfrm>
            <a:off x="7675051" y="4088696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Queda volumetria de pagamentos recorrentes</a:t>
            </a:r>
          </a:p>
        </p:txBody>
      </p:sp>
      <p:pic>
        <p:nvPicPr>
          <p:cNvPr id="27" name="Gráfico 26" descr="Marca de seleção">
            <a:extLst>
              <a:ext uri="{FF2B5EF4-FFF2-40B4-BE49-F238E27FC236}">
                <a16:creationId xmlns:a16="http://schemas.microsoft.com/office/drawing/2014/main" id="{9615FDBB-8BB6-E1D9-7FB5-CC9EC08ECE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06" y="4130327"/>
            <a:ext cx="216000" cy="216000"/>
          </a:xfrm>
          <a:prstGeom prst="rect">
            <a:avLst/>
          </a:prstGeom>
        </p:spPr>
      </p:pic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B131DEE2-CF15-1446-F143-77BE20883EC9}"/>
              </a:ext>
            </a:extLst>
          </p:cNvPr>
          <p:cNvSpPr/>
          <p:nvPr/>
        </p:nvSpPr>
        <p:spPr>
          <a:xfrm>
            <a:off x="339165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82C2CC49-BDF8-D816-25E9-D4151E6E3558}"/>
              </a:ext>
            </a:extLst>
          </p:cNvPr>
          <p:cNvSpPr/>
          <p:nvPr/>
        </p:nvSpPr>
        <p:spPr>
          <a:xfrm>
            <a:off x="354406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0826BA86-B7CB-2D3A-8593-924F37248C0A}"/>
              </a:ext>
            </a:extLst>
          </p:cNvPr>
          <p:cNvSpPr/>
          <p:nvPr/>
        </p:nvSpPr>
        <p:spPr>
          <a:xfrm>
            <a:off x="298065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62BAC3BE-4996-22A9-80B2-75744EBA7278}"/>
              </a:ext>
            </a:extLst>
          </p:cNvPr>
          <p:cNvSpPr/>
          <p:nvPr/>
        </p:nvSpPr>
        <p:spPr>
          <a:xfrm>
            <a:off x="367726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0D9C2C41-C963-30BB-C089-3BB41998728D}"/>
              </a:ext>
            </a:extLst>
          </p:cNvPr>
          <p:cNvSpPr/>
          <p:nvPr/>
        </p:nvSpPr>
        <p:spPr>
          <a:xfrm>
            <a:off x="286123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38000D41-5C8F-14E9-D1A5-579FD451FD69}"/>
              </a:ext>
            </a:extLst>
          </p:cNvPr>
          <p:cNvSpPr/>
          <p:nvPr/>
        </p:nvSpPr>
        <p:spPr>
          <a:xfrm>
            <a:off x="434652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6794C061-AE81-A13E-4BC9-88E2F471200B}"/>
              </a:ext>
            </a:extLst>
          </p:cNvPr>
          <p:cNvSpPr/>
          <p:nvPr/>
        </p:nvSpPr>
        <p:spPr>
          <a:xfrm>
            <a:off x="253544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53527375-F563-B67B-19E3-448672C3A97B}"/>
              </a:ext>
            </a:extLst>
          </p:cNvPr>
          <p:cNvSpPr/>
          <p:nvPr/>
        </p:nvSpPr>
        <p:spPr>
          <a:xfrm>
            <a:off x="285587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765F9E6A-032E-A17D-8808-85350C4A6F60}"/>
              </a:ext>
            </a:extLst>
          </p:cNvPr>
          <p:cNvSpPr/>
          <p:nvPr/>
        </p:nvSpPr>
        <p:spPr>
          <a:xfrm>
            <a:off x="434584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EC1ECE5F-CD53-3519-E53E-088A03640ACB}"/>
              </a:ext>
            </a:extLst>
          </p:cNvPr>
          <p:cNvSpPr/>
          <p:nvPr/>
        </p:nvSpPr>
        <p:spPr>
          <a:xfrm>
            <a:off x="459797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24B2AD4-B274-EB83-2BA3-E969B1BB94F2}"/>
              </a:ext>
            </a:extLst>
          </p:cNvPr>
          <p:cNvSpPr txBox="1"/>
          <p:nvPr/>
        </p:nvSpPr>
        <p:spPr>
          <a:xfrm>
            <a:off x="481078" y="4523027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Seguro Prestamista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524484DB-701D-5FAA-269B-9FD386C4E8A2}"/>
              </a:ext>
            </a:extLst>
          </p:cNvPr>
          <p:cNvSpPr/>
          <p:nvPr/>
        </p:nvSpPr>
        <p:spPr>
          <a:xfrm>
            <a:off x="2784186" y="4320171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C5D70802-DE3C-BD0D-ECE3-F437E4B9A67E}"/>
              </a:ext>
            </a:extLst>
          </p:cNvPr>
          <p:cNvSpPr/>
          <p:nvPr/>
        </p:nvSpPr>
        <p:spPr>
          <a:xfrm>
            <a:off x="2799427" y="4349482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625D83F1-0367-8692-E054-31A165A09CE2}"/>
              </a:ext>
            </a:extLst>
          </p:cNvPr>
          <p:cNvSpPr/>
          <p:nvPr/>
        </p:nvSpPr>
        <p:spPr>
          <a:xfrm>
            <a:off x="2743086" y="4152558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F0B19622-06E3-9D61-C7E6-96EB58D88CD1}"/>
              </a:ext>
            </a:extLst>
          </p:cNvPr>
          <p:cNvSpPr/>
          <p:nvPr/>
        </p:nvSpPr>
        <p:spPr>
          <a:xfrm>
            <a:off x="2812747" y="4107798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41E0940A-0080-EFC4-6DF0-D516CCE6CAFE}"/>
              </a:ext>
            </a:extLst>
          </p:cNvPr>
          <p:cNvSpPr/>
          <p:nvPr/>
        </p:nvSpPr>
        <p:spPr>
          <a:xfrm>
            <a:off x="2731144" y="4142252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6DDE6575-122A-CDE0-264D-2E85FADAE563}"/>
              </a:ext>
            </a:extLst>
          </p:cNvPr>
          <p:cNvSpPr/>
          <p:nvPr/>
        </p:nvSpPr>
        <p:spPr>
          <a:xfrm>
            <a:off x="2879673" y="4143808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8F2130BB-635E-F700-C5D4-1371CFFB0DF3}"/>
              </a:ext>
            </a:extLst>
          </p:cNvPr>
          <p:cNvSpPr/>
          <p:nvPr/>
        </p:nvSpPr>
        <p:spPr>
          <a:xfrm>
            <a:off x="2698565" y="422030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0D78FDA3-177F-9B7F-5A22-0FB2A2764F11}"/>
              </a:ext>
            </a:extLst>
          </p:cNvPr>
          <p:cNvSpPr/>
          <p:nvPr/>
        </p:nvSpPr>
        <p:spPr>
          <a:xfrm>
            <a:off x="2730608" y="4283778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36772F6C-CF9D-03CB-927E-0B52D17E6366}"/>
              </a:ext>
            </a:extLst>
          </p:cNvPr>
          <p:cNvSpPr/>
          <p:nvPr/>
        </p:nvSpPr>
        <p:spPr>
          <a:xfrm>
            <a:off x="2879605" y="4282102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24337F20-5B70-D1A2-D77F-C59454B69E1E}"/>
              </a:ext>
            </a:extLst>
          </p:cNvPr>
          <p:cNvSpPr/>
          <p:nvPr/>
        </p:nvSpPr>
        <p:spPr>
          <a:xfrm>
            <a:off x="2904818" y="422009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B9F389AF-DBAD-75E3-BB33-425ECC58F6F0}"/>
              </a:ext>
            </a:extLst>
          </p:cNvPr>
          <p:cNvSpPr/>
          <p:nvPr/>
        </p:nvSpPr>
        <p:spPr>
          <a:xfrm>
            <a:off x="5187405" y="4294961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A41FE853-85E2-F471-3B9C-D3A13E49F37D}"/>
              </a:ext>
            </a:extLst>
          </p:cNvPr>
          <p:cNvSpPr/>
          <p:nvPr/>
        </p:nvSpPr>
        <p:spPr>
          <a:xfrm>
            <a:off x="5202646" y="4324272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07B006E9-E075-97FB-8509-5D0E028FF5B6}"/>
              </a:ext>
            </a:extLst>
          </p:cNvPr>
          <p:cNvSpPr/>
          <p:nvPr/>
        </p:nvSpPr>
        <p:spPr>
          <a:xfrm>
            <a:off x="5146305" y="4127348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AD6D013E-09E4-5EC2-BA02-487CBF5839E0}"/>
              </a:ext>
            </a:extLst>
          </p:cNvPr>
          <p:cNvSpPr/>
          <p:nvPr/>
        </p:nvSpPr>
        <p:spPr>
          <a:xfrm>
            <a:off x="5215966" y="4082588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37BF32B4-DA05-6BE6-0269-924A3EA7EFA3}"/>
              </a:ext>
            </a:extLst>
          </p:cNvPr>
          <p:cNvSpPr/>
          <p:nvPr/>
        </p:nvSpPr>
        <p:spPr>
          <a:xfrm>
            <a:off x="5134363" y="4117042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7B100E33-6246-E3EB-DF52-14C627910F65}"/>
              </a:ext>
            </a:extLst>
          </p:cNvPr>
          <p:cNvSpPr/>
          <p:nvPr/>
        </p:nvSpPr>
        <p:spPr>
          <a:xfrm>
            <a:off x="5282892" y="4118598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1BF2819B-60D5-F59E-24CB-178D96DF7EA7}"/>
              </a:ext>
            </a:extLst>
          </p:cNvPr>
          <p:cNvSpPr/>
          <p:nvPr/>
        </p:nvSpPr>
        <p:spPr>
          <a:xfrm>
            <a:off x="5101784" y="419509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3F2AB25E-73A8-ADFB-3868-204FC8A4C739}"/>
              </a:ext>
            </a:extLst>
          </p:cNvPr>
          <p:cNvSpPr/>
          <p:nvPr/>
        </p:nvSpPr>
        <p:spPr>
          <a:xfrm>
            <a:off x="5133827" y="4258568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8AF68BBD-9920-102F-465D-B2EC358F9BF8}"/>
              </a:ext>
            </a:extLst>
          </p:cNvPr>
          <p:cNvSpPr/>
          <p:nvPr/>
        </p:nvSpPr>
        <p:spPr>
          <a:xfrm>
            <a:off x="5282824" y="4256892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DC9C511A-FE0A-EC69-5CAA-91F072F5FE92}"/>
              </a:ext>
            </a:extLst>
          </p:cNvPr>
          <p:cNvSpPr/>
          <p:nvPr/>
        </p:nvSpPr>
        <p:spPr>
          <a:xfrm>
            <a:off x="5308037" y="419488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173FF7F4-0E35-7F88-9D3F-DC760395244B}"/>
              </a:ext>
            </a:extLst>
          </p:cNvPr>
          <p:cNvSpPr/>
          <p:nvPr/>
        </p:nvSpPr>
        <p:spPr>
          <a:xfrm>
            <a:off x="5197654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4E2A5C26-7DDE-CC8A-6221-E86375632C87}"/>
              </a:ext>
            </a:extLst>
          </p:cNvPr>
          <p:cNvSpPr/>
          <p:nvPr/>
        </p:nvSpPr>
        <p:spPr>
          <a:xfrm>
            <a:off x="5212895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0E5353B0-0326-FCD9-6F98-74FF88F030DF}"/>
              </a:ext>
            </a:extLst>
          </p:cNvPr>
          <p:cNvSpPr/>
          <p:nvPr/>
        </p:nvSpPr>
        <p:spPr>
          <a:xfrm>
            <a:off x="5156554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DC93C2DF-5D2C-BDA7-286D-94362FE10F7B}"/>
              </a:ext>
            </a:extLst>
          </p:cNvPr>
          <p:cNvSpPr/>
          <p:nvPr/>
        </p:nvSpPr>
        <p:spPr>
          <a:xfrm>
            <a:off x="5226215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4A9E69A2-A4C0-03E2-4A94-B6BA38B83569}"/>
              </a:ext>
            </a:extLst>
          </p:cNvPr>
          <p:cNvSpPr/>
          <p:nvPr/>
        </p:nvSpPr>
        <p:spPr>
          <a:xfrm>
            <a:off x="5144612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02932B3C-8394-12DE-DDC4-535387B80B5B}"/>
              </a:ext>
            </a:extLst>
          </p:cNvPr>
          <p:cNvSpPr/>
          <p:nvPr/>
        </p:nvSpPr>
        <p:spPr>
          <a:xfrm>
            <a:off x="5293141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AC5A2B90-0005-4A93-827E-E640EFE416F2}"/>
              </a:ext>
            </a:extLst>
          </p:cNvPr>
          <p:cNvSpPr/>
          <p:nvPr/>
        </p:nvSpPr>
        <p:spPr>
          <a:xfrm>
            <a:off x="5112033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F8065C08-9807-9C02-85BA-BEBE6A8D4F3C}"/>
              </a:ext>
            </a:extLst>
          </p:cNvPr>
          <p:cNvSpPr/>
          <p:nvPr/>
        </p:nvSpPr>
        <p:spPr>
          <a:xfrm>
            <a:off x="5144076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08CE0F88-BD8B-DD04-FF4D-1CA60C3F8C07}"/>
              </a:ext>
            </a:extLst>
          </p:cNvPr>
          <p:cNvSpPr/>
          <p:nvPr/>
        </p:nvSpPr>
        <p:spPr>
          <a:xfrm>
            <a:off x="5293073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2533C111-2BA4-DBE3-D570-C06A363AA97F}"/>
              </a:ext>
            </a:extLst>
          </p:cNvPr>
          <p:cNvSpPr/>
          <p:nvPr/>
        </p:nvSpPr>
        <p:spPr>
          <a:xfrm>
            <a:off x="5318286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5E7689DD-205F-5197-1F96-6DFE4EA2C5E0}"/>
              </a:ext>
            </a:extLst>
          </p:cNvPr>
          <p:cNvSpPr txBox="1"/>
          <p:nvPr/>
        </p:nvSpPr>
        <p:spPr>
          <a:xfrm>
            <a:off x="5304373" y="4523027"/>
            <a:ext cx="177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Renegociação de dividas</a:t>
            </a: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1D34B375-84FC-9840-4E3A-C93EA1970CF0}"/>
              </a:ext>
            </a:extLst>
          </p:cNvPr>
          <p:cNvSpPr/>
          <p:nvPr/>
        </p:nvSpPr>
        <p:spPr>
          <a:xfrm>
            <a:off x="7579570" y="4330253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01AD3DD5-A3D3-62E7-7CBF-90F42B836E00}"/>
              </a:ext>
            </a:extLst>
          </p:cNvPr>
          <p:cNvSpPr/>
          <p:nvPr/>
        </p:nvSpPr>
        <p:spPr>
          <a:xfrm>
            <a:off x="7594811" y="4359564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A1B03382-F60B-810A-6C0D-DB33D6AB8CC9}"/>
              </a:ext>
            </a:extLst>
          </p:cNvPr>
          <p:cNvSpPr/>
          <p:nvPr/>
        </p:nvSpPr>
        <p:spPr>
          <a:xfrm>
            <a:off x="7538470" y="4162640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A62604D0-B709-8947-9244-8FEC83C9C67D}"/>
              </a:ext>
            </a:extLst>
          </p:cNvPr>
          <p:cNvSpPr/>
          <p:nvPr/>
        </p:nvSpPr>
        <p:spPr>
          <a:xfrm>
            <a:off x="7608131" y="4117880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C75CC5F2-711B-4E65-10C6-CBD554244502}"/>
              </a:ext>
            </a:extLst>
          </p:cNvPr>
          <p:cNvSpPr/>
          <p:nvPr/>
        </p:nvSpPr>
        <p:spPr>
          <a:xfrm>
            <a:off x="7526528" y="4152334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6BBC9185-A5C2-37A9-B31A-9E0599863397}"/>
              </a:ext>
            </a:extLst>
          </p:cNvPr>
          <p:cNvSpPr/>
          <p:nvPr/>
        </p:nvSpPr>
        <p:spPr>
          <a:xfrm>
            <a:off x="7675057" y="4153890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D870F88F-3DE4-5B59-6185-2483295FA5B1}"/>
              </a:ext>
            </a:extLst>
          </p:cNvPr>
          <p:cNvSpPr/>
          <p:nvPr/>
        </p:nvSpPr>
        <p:spPr>
          <a:xfrm>
            <a:off x="7493949" y="423038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76353AE6-CD24-A420-C88D-165F9A242594}"/>
              </a:ext>
            </a:extLst>
          </p:cNvPr>
          <p:cNvSpPr/>
          <p:nvPr/>
        </p:nvSpPr>
        <p:spPr>
          <a:xfrm>
            <a:off x="7525992" y="4293860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03294A82-79C9-3DCF-82B9-4FB5D1EB55F1}"/>
              </a:ext>
            </a:extLst>
          </p:cNvPr>
          <p:cNvSpPr/>
          <p:nvPr/>
        </p:nvSpPr>
        <p:spPr>
          <a:xfrm>
            <a:off x="7674989" y="4292184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FBF8780D-1EA1-93DC-83CF-AC3F559BEF80}"/>
              </a:ext>
            </a:extLst>
          </p:cNvPr>
          <p:cNvSpPr/>
          <p:nvPr/>
        </p:nvSpPr>
        <p:spPr>
          <a:xfrm>
            <a:off x="7700202" y="423017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56EBC6FF-E043-26BB-4DBE-A1A48CE26F56}"/>
              </a:ext>
            </a:extLst>
          </p:cNvPr>
          <p:cNvSpPr/>
          <p:nvPr/>
        </p:nvSpPr>
        <p:spPr>
          <a:xfrm>
            <a:off x="7589819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C5E3541D-C166-8B68-D9CC-71829F89E850}"/>
              </a:ext>
            </a:extLst>
          </p:cNvPr>
          <p:cNvSpPr/>
          <p:nvPr/>
        </p:nvSpPr>
        <p:spPr>
          <a:xfrm>
            <a:off x="7605060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C79D024F-F8C9-AF46-7F8F-0C68C2701400}"/>
              </a:ext>
            </a:extLst>
          </p:cNvPr>
          <p:cNvSpPr/>
          <p:nvPr/>
        </p:nvSpPr>
        <p:spPr>
          <a:xfrm>
            <a:off x="7548719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BBA4CE9D-801C-0046-4840-FB8ED39E9864}"/>
              </a:ext>
            </a:extLst>
          </p:cNvPr>
          <p:cNvSpPr/>
          <p:nvPr/>
        </p:nvSpPr>
        <p:spPr>
          <a:xfrm>
            <a:off x="7618380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874B66A9-1DBA-ABF4-29A2-D7AD17D5B070}"/>
              </a:ext>
            </a:extLst>
          </p:cNvPr>
          <p:cNvSpPr/>
          <p:nvPr/>
        </p:nvSpPr>
        <p:spPr>
          <a:xfrm>
            <a:off x="7536777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F2E5B7AD-E06E-503D-A415-D20CD00EC86D}"/>
              </a:ext>
            </a:extLst>
          </p:cNvPr>
          <p:cNvSpPr/>
          <p:nvPr/>
        </p:nvSpPr>
        <p:spPr>
          <a:xfrm>
            <a:off x="7685306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3364C18A-3AC0-9C89-EEE4-3237E07F5612}"/>
              </a:ext>
            </a:extLst>
          </p:cNvPr>
          <p:cNvSpPr/>
          <p:nvPr/>
        </p:nvSpPr>
        <p:spPr>
          <a:xfrm>
            <a:off x="7504198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B346371D-1712-5BCB-0F2B-2280F9F79292}"/>
              </a:ext>
            </a:extLst>
          </p:cNvPr>
          <p:cNvSpPr/>
          <p:nvPr/>
        </p:nvSpPr>
        <p:spPr>
          <a:xfrm>
            <a:off x="7536241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28D576A4-C2D4-0BCF-DB45-159B1B648B7E}"/>
              </a:ext>
            </a:extLst>
          </p:cNvPr>
          <p:cNvSpPr/>
          <p:nvPr/>
        </p:nvSpPr>
        <p:spPr>
          <a:xfrm>
            <a:off x="7685238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714F62EE-73D9-AAF0-B6CD-01C68A431253}"/>
              </a:ext>
            </a:extLst>
          </p:cNvPr>
          <p:cNvSpPr/>
          <p:nvPr/>
        </p:nvSpPr>
        <p:spPr>
          <a:xfrm>
            <a:off x="7710451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76D0C38D-EB21-68B4-A094-2CC133ACA808}"/>
              </a:ext>
            </a:extLst>
          </p:cNvPr>
          <p:cNvSpPr txBox="1"/>
          <p:nvPr/>
        </p:nvSpPr>
        <p:spPr>
          <a:xfrm>
            <a:off x="7702169" y="4523027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Interesse em campanha digital (clique em banner)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E09F042-768B-C5D8-5404-E6645CC95B01}"/>
              </a:ext>
            </a:extLst>
          </p:cNvPr>
          <p:cNvSpPr txBox="1"/>
          <p:nvPr/>
        </p:nvSpPr>
        <p:spPr>
          <a:xfrm>
            <a:off x="7688373" y="4989793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Redução de uso de limite de crédito 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801729E5-5A3D-0613-071C-FEC7DF78A434}"/>
              </a:ext>
            </a:extLst>
          </p:cNvPr>
          <p:cNvSpPr/>
          <p:nvPr/>
        </p:nvSpPr>
        <p:spPr>
          <a:xfrm>
            <a:off x="7592892" y="523135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F275C1C3-0DC3-DBDD-0665-C1E8EFFC3753}"/>
              </a:ext>
            </a:extLst>
          </p:cNvPr>
          <p:cNvSpPr/>
          <p:nvPr/>
        </p:nvSpPr>
        <p:spPr>
          <a:xfrm>
            <a:off x="7608133" y="526066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orma Livre: Forma 93">
            <a:extLst>
              <a:ext uri="{FF2B5EF4-FFF2-40B4-BE49-F238E27FC236}">
                <a16:creationId xmlns:a16="http://schemas.microsoft.com/office/drawing/2014/main" id="{4C9B3BA1-1DE8-3707-179F-5B537451711C}"/>
              </a:ext>
            </a:extLst>
          </p:cNvPr>
          <p:cNvSpPr/>
          <p:nvPr/>
        </p:nvSpPr>
        <p:spPr>
          <a:xfrm>
            <a:off x="7551792" y="506373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5" name="Forma Livre: Forma 94">
            <a:extLst>
              <a:ext uri="{FF2B5EF4-FFF2-40B4-BE49-F238E27FC236}">
                <a16:creationId xmlns:a16="http://schemas.microsoft.com/office/drawing/2014/main" id="{BB5B5173-2CE8-9857-3D56-F611C2F7709D}"/>
              </a:ext>
            </a:extLst>
          </p:cNvPr>
          <p:cNvSpPr/>
          <p:nvPr/>
        </p:nvSpPr>
        <p:spPr>
          <a:xfrm>
            <a:off x="7621453" y="501897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F0A16DE5-7EB8-D3D3-8F30-DECBF7AD7905}"/>
              </a:ext>
            </a:extLst>
          </p:cNvPr>
          <p:cNvSpPr/>
          <p:nvPr/>
        </p:nvSpPr>
        <p:spPr>
          <a:xfrm>
            <a:off x="7539850" y="505343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7" name="Forma Livre: Forma 96">
            <a:extLst>
              <a:ext uri="{FF2B5EF4-FFF2-40B4-BE49-F238E27FC236}">
                <a16:creationId xmlns:a16="http://schemas.microsoft.com/office/drawing/2014/main" id="{19D92F18-F576-5420-A364-6CD2936587A5}"/>
              </a:ext>
            </a:extLst>
          </p:cNvPr>
          <p:cNvSpPr/>
          <p:nvPr/>
        </p:nvSpPr>
        <p:spPr>
          <a:xfrm>
            <a:off x="7688379" y="505498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49A39B70-66F1-3303-5464-05BA67EAD7C2}"/>
              </a:ext>
            </a:extLst>
          </p:cNvPr>
          <p:cNvSpPr/>
          <p:nvPr/>
        </p:nvSpPr>
        <p:spPr>
          <a:xfrm>
            <a:off x="7507271" y="513147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D3C77331-43BD-8E46-C7C7-883E8631B87C}"/>
              </a:ext>
            </a:extLst>
          </p:cNvPr>
          <p:cNvSpPr/>
          <p:nvPr/>
        </p:nvSpPr>
        <p:spPr>
          <a:xfrm>
            <a:off x="7539314" y="519495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93CC60A7-8345-1BE3-4F0A-D7D4E4CF5995}"/>
              </a:ext>
            </a:extLst>
          </p:cNvPr>
          <p:cNvSpPr/>
          <p:nvPr/>
        </p:nvSpPr>
        <p:spPr>
          <a:xfrm>
            <a:off x="7688311" y="519328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21B39D80-7D42-DDB0-3AC3-0638A547EC22}"/>
              </a:ext>
            </a:extLst>
          </p:cNvPr>
          <p:cNvSpPr/>
          <p:nvPr/>
        </p:nvSpPr>
        <p:spPr>
          <a:xfrm>
            <a:off x="7713524" y="513126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orma Livre: Forma 101">
            <a:extLst>
              <a:ext uri="{FF2B5EF4-FFF2-40B4-BE49-F238E27FC236}">
                <a16:creationId xmlns:a16="http://schemas.microsoft.com/office/drawing/2014/main" id="{3BCC9056-BE96-4E3E-0CF7-56E0F14F0E0E}"/>
              </a:ext>
            </a:extLst>
          </p:cNvPr>
          <p:cNvSpPr/>
          <p:nvPr/>
        </p:nvSpPr>
        <p:spPr>
          <a:xfrm>
            <a:off x="7603141" y="5653582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orma Livre: Forma 102">
            <a:extLst>
              <a:ext uri="{FF2B5EF4-FFF2-40B4-BE49-F238E27FC236}">
                <a16:creationId xmlns:a16="http://schemas.microsoft.com/office/drawing/2014/main" id="{8CB9920D-5714-6698-2D87-D9DCC601CAD2}"/>
              </a:ext>
            </a:extLst>
          </p:cNvPr>
          <p:cNvSpPr/>
          <p:nvPr/>
        </p:nvSpPr>
        <p:spPr>
          <a:xfrm>
            <a:off x="7618382" y="5682893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orma Livre: Forma 103">
            <a:extLst>
              <a:ext uri="{FF2B5EF4-FFF2-40B4-BE49-F238E27FC236}">
                <a16:creationId xmlns:a16="http://schemas.microsoft.com/office/drawing/2014/main" id="{A1531C38-5679-E4B9-A200-53390236B168}"/>
              </a:ext>
            </a:extLst>
          </p:cNvPr>
          <p:cNvSpPr/>
          <p:nvPr/>
        </p:nvSpPr>
        <p:spPr>
          <a:xfrm>
            <a:off x="7562041" y="5485969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2D9A148D-1972-D319-3C48-4511D69525EC}"/>
              </a:ext>
            </a:extLst>
          </p:cNvPr>
          <p:cNvSpPr/>
          <p:nvPr/>
        </p:nvSpPr>
        <p:spPr>
          <a:xfrm>
            <a:off x="7631702" y="5441209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4CE58DF6-7166-4B79-20BD-B1782C0282E6}"/>
              </a:ext>
            </a:extLst>
          </p:cNvPr>
          <p:cNvSpPr/>
          <p:nvPr/>
        </p:nvSpPr>
        <p:spPr>
          <a:xfrm>
            <a:off x="7550099" y="5475663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61ECE64B-3B3E-17EC-733B-FEB0347C9CBE}"/>
              </a:ext>
            </a:extLst>
          </p:cNvPr>
          <p:cNvSpPr/>
          <p:nvPr/>
        </p:nvSpPr>
        <p:spPr>
          <a:xfrm>
            <a:off x="7698628" y="5477219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8" name="Forma Livre: Forma 107">
            <a:extLst>
              <a:ext uri="{FF2B5EF4-FFF2-40B4-BE49-F238E27FC236}">
                <a16:creationId xmlns:a16="http://schemas.microsoft.com/office/drawing/2014/main" id="{5AC36338-837E-D91C-48F0-96963C1A6272}"/>
              </a:ext>
            </a:extLst>
          </p:cNvPr>
          <p:cNvSpPr/>
          <p:nvPr/>
        </p:nvSpPr>
        <p:spPr>
          <a:xfrm>
            <a:off x="7517520" y="555371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9" name="Forma Livre: Forma 108">
            <a:extLst>
              <a:ext uri="{FF2B5EF4-FFF2-40B4-BE49-F238E27FC236}">
                <a16:creationId xmlns:a16="http://schemas.microsoft.com/office/drawing/2014/main" id="{5E9EC9A7-58F6-3DAD-4B0C-C9F642ADBC68}"/>
              </a:ext>
            </a:extLst>
          </p:cNvPr>
          <p:cNvSpPr/>
          <p:nvPr/>
        </p:nvSpPr>
        <p:spPr>
          <a:xfrm>
            <a:off x="7549563" y="5617189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88D312B5-5EED-D35A-EEA6-3C49DF49AEC7}"/>
              </a:ext>
            </a:extLst>
          </p:cNvPr>
          <p:cNvSpPr/>
          <p:nvPr/>
        </p:nvSpPr>
        <p:spPr>
          <a:xfrm>
            <a:off x="7698560" y="5615513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1" name="Forma Livre: Forma 110">
            <a:extLst>
              <a:ext uri="{FF2B5EF4-FFF2-40B4-BE49-F238E27FC236}">
                <a16:creationId xmlns:a16="http://schemas.microsoft.com/office/drawing/2014/main" id="{392962F1-4B94-2B5C-75E6-1956652CC88F}"/>
              </a:ext>
            </a:extLst>
          </p:cNvPr>
          <p:cNvSpPr/>
          <p:nvPr/>
        </p:nvSpPr>
        <p:spPr>
          <a:xfrm>
            <a:off x="7723773" y="555350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79A203D7-0691-0D82-6AAF-A85FF01C7D7A}"/>
              </a:ext>
            </a:extLst>
          </p:cNvPr>
          <p:cNvSpPr txBox="1"/>
          <p:nvPr/>
        </p:nvSpPr>
        <p:spPr>
          <a:xfrm>
            <a:off x="7715491" y="5424124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Aumento atípico em operações de câmbio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DEDA558A-5175-B2A3-7FD1-935A7AE63274}"/>
              </a:ext>
            </a:extLst>
          </p:cNvPr>
          <p:cNvSpPr txBox="1"/>
          <p:nvPr/>
        </p:nvSpPr>
        <p:spPr>
          <a:xfrm>
            <a:off x="5292394" y="4986853"/>
            <a:ext cx="179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Concentração em poucos favorecidos</a:t>
            </a:r>
          </a:p>
        </p:txBody>
      </p:sp>
      <p:sp>
        <p:nvSpPr>
          <p:cNvPr id="114" name="Forma Livre: Forma 113">
            <a:extLst>
              <a:ext uri="{FF2B5EF4-FFF2-40B4-BE49-F238E27FC236}">
                <a16:creationId xmlns:a16="http://schemas.microsoft.com/office/drawing/2014/main" id="{C502A41A-76CD-F1A0-6227-600626017C67}"/>
              </a:ext>
            </a:extLst>
          </p:cNvPr>
          <p:cNvSpPr/>
          <p:nvPr/>
        </p:nvSpPr>
        <p:spPr>
          <a:xfrm>
            <a:off x="5196913" y="522841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5" name="Forma Livre: Forma 114">
            <a:extLst>
              <a:ext uri="{FF2B5EF4-FFF2-40B4-BE49-F238E27FC236}">
                <a16:creationId xmlns:a16="http://schemas.microsoft.com/office/drawing/2014/main" id="{B1D45CB7-63D0-4CF1-8CD4-DB0114F49339}"/>
              </a:ext>
            </a:extLst>
          </p:cNvPr>
          <p:cNvSpPr/>
          <p:nvPr/>
        </p:nvSpPr>
        <p:spPr>
          <a:xfrm>
            <a:off x="5212154" y="525772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FCBEE4C2-535D-66B3-B5A6-DEBA63874085}"/>
              </a:ext>
            </a:extLst>
          </p:cNvPr>
          <p:cNvSpPr/>
          <p:nvPr/>
        </p:nvSpPr>
        <p:spPr>
          <a:xfrm>
            <a:off x="5155813" y="506079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D28A8B89-18C4-D5B2-8D86-A1F72D0A63FC}"/>
              </a:ext>
            </a:extLst>
          </p:cNvPr>
          <p:cNvSpPr/>
          <p:nvPr/>
        </p:nvSpPr>
        <p:spPr>
          <a:xfrm>
            <a:off x="5225474" y="501603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7D682BAF-46A0-164A-DE8E-FE6ACA756C1E}"/>
              </a:ext>
            </a:extLst>
          </p:cNvPr>
          <p:cNvSpPr/>
          <p:nvPr/>
        </p:nvSpPr>
        <p:spPr>
          <a:xfrm>
            <a:off x="5143871" y="505049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9" name="Forma Livre: Forma 118">
            <a:extLst>
              <a:ext uri="{FF2B5EF4-FFF2-40B4-BE49-F238E27FC236}">
                <a16:creationId xmlns:a16="http://schemas.microsoft.com/office/drawing/2014/main" id="{D0C2F5DA-F932-444E-F63F-478EF4400BF9}"/>
              </a:ext>
            </a:extLst>
          </p:cNvPr>
          <p:cNvSpPr/>
          <p:nvPr/>
        </p:nvSpPr>
        <p:spPr>
          <a:xfrm>
            <a:off x="5292400" y="505204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0" name="Forma Livre: Forma 119">
            <a:extLst>
              <a:ext uri="{FF2B5EF4-FFF2-40B4-BE49-F238E27FC236}">
                <a16:creationId xmlns:a16="http://schemas.microsoft.com/office/drawing/2014/main" id="{962B1069-29DC-FC17-A789-C785AD8F0730}"/>
              </a:ext>
            </a:extLst>
          </p:cNvPr>
          <p:cNvSpPr/>
          <p:nvPr/>
        </p:nvSpPr>
        <p:spPr>
          <a:xfrm>
            <a:off x="5111292" y="512853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1" name="Forma Livre: Forma 120">
            <a:extLst>
              <a:ext uri="{FF2B5EF4-FFF2-40B4-BE49-F238E27FC236}">
                <a16:creationId xmlns:a16="http://schemas.microsoft.com/office/drawing/2014/main" id="{59EED228-5FF4-4DC4-B22B-0DE9E7555D61}"/>
              </a:ext>
            </a:extLst>
          </p:cNvPr>
          <p:cNvSpPr/>
          <p:nvPr/>
        </p:nvSpPr>
        <p:spPr>
          <a:xfrm>
            <a:off x="5143335" y="519201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2" name="Forma Livre: Forma 121">
            <a:extLst>
              <a:ext uri="{FF2B5EF4-FFF2-40B4-BE49-F238E27FC236}">
                <a16:creationId xmlns:a16="http://schemas.microsoft.com/office/drawing/2014/main" id="{07D1ABF8-08E5-3F91-EBCE-16BE0E914CFD}"/>
              </a:ext>
            </a:extLst>
          </p:cNvPr>
          <p:cNvSpPr/>
          <p:nvPr/>
        </p:nvSpPr>
        <p:spPr>
          <a:xfrm>
            <a:off x="5292332" y="519034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3" name="Forma Livre: Forma 122">
            <a:extLst>
              <a:ext uri="{FF2B5EF4-FFF2-40B4-BE49-F238E27FC236}">
                <a16:creationId xmlns:a16="http://schemas.microsoft.com/office/drawing/2014/main" id="{6182CDFD-E567-8FBC-8B3D-80D759B4CC2C}"/>
              </a:ext>
            </a:extLst>
          </p:cNvPr>
          <p:cNvSpPr/>
          <p:nvPr/>
        </p:nvSpPr>
        <p:spPr>
          <a:xfrm>
            <a:off x="5317545" y="512832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4" name="Forma Livre: Forma 123">
            <a:extLst>
              <a:ext uri="{FF2B5EF4-FFF2-40B4-BE49-F238E27FC236}">
                <a16:creationId xmlns:a16="http://schemas.microsoft.com/office/drawing/2014/main" id="{024E5EC8-06F7-1153-51C6-B66F91653144}"/>
              </a:ext>
            </a:extLst>
          </p:cNvPr>
          <p:cNvSpPr/>
          <p:nvPr/>
        </p:nvSpPr>
        <p:spPr>
          <a:xfrm>
            <a:off x="5207162" y="5650642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5" name="Forma Livre: Forma 124">
            <a:extLst>
              <a:ext uri="{FF2B5EF4-FFF2-40B4-BE49-F238E27FC236}">
                <a16:creationId xmlns:a16="http://schemas.microsoft.com/office/drawing/2014/main" id="{DA9AFA34-F1DE-6BD3-2ED1-FEE6567BAC89}"/>
              </a:ext>
            </a:extLst>
          </p:cNvPr>
          <p:cNvSpPr/>
          <p:nvPr/>
        </p:nvSpPr>
        <p:spPr>
          <a:xfrm>
            <a:off x="5222403" y="5679953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6" name="Forma Livre: Forma 125">
            <a:extLst>
              <a:ext uri="{FF2B5EF4-FFF2-40B4-BE49-F238E27FC236}">
                <a16:creationId xmlns:a16="http://schemas.microsoft.com/office/drawing/2014/main" id="{9F97F0D1-1810-4807-87EF-7DD6100F2326}"/>
              </a:ext>
            </a:extLst>
          </p:cNvPr>
          <p:cNvSpPr/>
          <p:nvPr/>
        </p:nvSpPr>
        <p:spPr>
          <a:xfrm>
            <a:off x="5166062" y="5483029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7" name="Forma Livre: Forma 126">
            <a:extLst>
              <a:ext uri="{FF2B5EF4-FFF2-40B4-BE49-F238E27FC236}">
                <a16:creationId xmlns:a16="http://schemas.microsoft.com/office/drawing/2014/main" id="{4216C144-576F-BF28-FC58-C50F49436C09}"/>
              </a:ext>
            </a:extLst>
          </p:cNvPr>
          <p:cNvSpPr/>
          <p:nvPr/>
        </p:nvSpPr>
        <p:spPr>
          <a:xfrm>
            <a:off x="5235723" y="5438269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59A93BB8-0ECD-7026-A6C1-6C32FE9D0D27}"/>
              </a:ext>
            </a:extLst>
          </p:cNvPr>
          <p:cNvSpPr/>
          <p:nvPr/>
        </p:nvSpPr>
        <p:spPr>
          <a:xfrm>
            <a:off x="5154120" y="5472723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9" name="Forma Livre: Forma 128">
            <a:extLst>
              <a:ext uri="{FF2B5EF4-FFF2-40B4-BE49-F238E27FC236}">
                <a16:creationId xmlns:a16="http://schemas.microsoft.com/office/drawing/2014/main" id="{B418AA8C-82DC-702F-91F2-4831DC523D8E}"/>
              </a:ext>
            </a:extLst>
          </p:cNvPr>
          <p:cNvSpPr/>
          <p:nvPr/>
        </p:nvSpPr>
        <p:spPr>
          <a:xfrm>
            <a:off x="5302649" y="5474279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3710E9D6-AEF4-51DC-E715-13CED99980EB}"/>
              </a:ext>
            </a:extLst>
          </p:cNvPr>
          <p:cNvSpPr/>
          <p:nvPr/>
        </p:nvSpPr>
        <p:spPr>
          <a:xfrm>
            <a:off x="5121541" y="555077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1" name="Forma Livre: Forma 130">
            <a:extLst>
              <a:ext uri="{FF2B5EF4-FFF2-40B4-BE49-F238E27FC236}">
                <a16:creationId xmlns:a16="http://schemas.microsoft.com/office/drawing/2014/main" id="{AD6FFF15-B428-A5FA-7C71-0A14CBE5BA30}"/>
              </a:ext>
            </a:extLst>
          </p:cNvPr>
          <p:cNvSpPr/>
          <p:nvPr/>
        </p:nvSpPr>
        <p:spPr>
          <a:xfrm>
            <a:off x="5153584" y="5614249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2" name="Forma Livre: Forma 131">
            <a:extLst>
              <a:ext uri="{FF2B5EF4-FFF2-40B4-BE49-F238E27FC236}">
                <a16:creationId xmlns:a16="http://schemas.microsoft.com/office/drawing/2014/main" id="{3927D35A-B5B6-EF6B-DFD8-6FAE97BCEEE1}"/>
              </a:ext>
            </a:extLst>
          </p:cNvPr>
          <p:cNvSpPr/>
          <p:nvPr/>
        </p:nvSpPr>
        <p:spPr>
          <a:xfrm>
            <a:off x="5302581" y="5612573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84302E86-A03B-59A5-4BFF-37E06C0E1FBC}"/>
              </a:ext>
            </a:extLst>
          </p:cNvPr>
          <p:cNvSpPr/>
          <p:nvPr/>
        </p:nvSpPr>
        <p:spPr>
          <a:xfrm>
            <a:off x="5327794" y="555056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EAED53F2-4FBD-315E-9C3D-A35B8399EEAC}"/>
              </a:ext>
            </a:extLst>
          </p:cNvPr>
          <p:cNvSpPr txBox="1"/>
          <p:nvPr/>
        </p:nvSpPr>
        <p:spPr>
          <a:xfrm>
            <a:off x="5319512" y="5421184"/>
            <a:ext cx="18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Mudança de estrutura societária (cisão/fusão)</a:t>
            </a:r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04589E62-F2D4-A066-004F-74F4021E5610}"/>
              </a:ext>
            </a:extLst>
          </p:cNvPr>
          <p:cNvSpPr/>
          <p:nvPr/>
        </p:nvSpPr>
        <p:spPr>
          <a:xfrm>
            <a:off x="5216141" y="617491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6" name="Forma Livre: Forma 135">
            <a:extLst>
              <a:ext uri="{FF2B5EF4-FFF2-40B4-BE49-F238E27FC236}">
                <a16:creationId xmlns:a16="http://schemas.microsoft.com/office/drawing/2014/main" id="{0AE8A100-17AA-19AA-B8DF-CD35F976CE3E}"/>
              </a:ext>
            </a:extLst>
          </p:cNvPr>
          <p:cNvSpPr/>
          <p:nvPr/>
        </p:nvSpPr>
        <p:spPr>
          <a:xfrm>
            <a:off x="5231382" y="620422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7075785D-5652-0101-A655-EA502C234A54}"/>
              </a:ext>
            </a:extLst>
          </p:cNvPr>
          <p:cNvSpPr/>
          <p:nvPr/>
        </p:nvSpPr>
        <p:spPr>
          <a:xfrm>
            <a:off x="5175041" y="600729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5AB19ED3-FE6E-7C78-95B4-3F08C7B66E4F}"/>
              </a:ext>
            </a:extLst>
          </p:cNvPr>
          <p:cNvSpPr/>
          <p:nvPr/>
        </p:nvSpPr>
        <p:spPr>
          <a:xfrm>
            <a:off x="5244702" y="596253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54392893-4B31-FE0B-297C-7705F5961B06}"/>
              </a:ext>
            </a:extLst>
          </p:cNvPr>
          <p:cNvSpPr/>
          <p:nvPr/>
        </p:nvSpPr>
        <p:spPr>
          <a:xfrm>
            <a:off x="5163099" y="599699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2D975FD3-5712-5BD7-CD6C-ED576B46B717}"/>
              </a:ext>
            </a:extLst>
          </p:cNvPr>
          <p:cNvSpPr/>
          <p:nvPr/>
        </p:nvSpPr>
        <p:spPr>
          <a:xfrm>
            <a:off x="5311628" y="599854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210B411F-8FD4-AE99-4C6A-F435BD7FB4E0}"/>
              </a:ext>
            </a:extLst>
          </p:cNvPr>
          <p:cNvSpPr/>
          <p:nvPr/>
        </p:nvSpPr>
        <p:spPr>
          <a:xfrm>
            <a:off x="5130520" y="607503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" name="Forma Livre: Forma 141">
            <a:extLst>
              <a:ext uri="{FF2B5EF4-FFF2-40B4-BE49-F238E27FC236}">
                <a16:creationId xmlns:a16="http://schemas.microsoft.com/office/drawing/2014/main" id="{A16CC361-5AC1-72AC-5C0B-D7877226E7BD}"/>
              </a:ext>
            </a:extLst>
          </p:cNvPr>
          <p:cNvSpPr/>
          <p:nvPr/>
        </p:nvSpPr>
        <p:spPr>
          <a:xfrm>
            <a:off x="5162563" y="613851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B726E950-D8A1-301E-BC3C-1D7AB5A2EDED}"/>
              </a:ext>
            </a:extLst>
          </p:cNvPr>
          <p:cNvSpPr/>
          <p:nvPr/>
        </p:nvSpPr>
        <p:spPr>
          <a:xfrm>
            <a:off x="5311560" y="613684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602211C5-8B41-B6B4-A93A-064D75DDB168}"/>
              </a:ext>
            </a:extLst>
          </p:cNvPr>
          <p:cNvSpPr/>
          <p:nvPr/>
        </p:nvSpPr>
        <p:spPr>
          <a:xfrm>
            <a:off x="5336773" y="607482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040101F3-4C2A-5DA6-45EC-B77DBEB007F6}"/>
              </a:ext>
            </a:extLst>
          </p:cNvPr>
          <p:cNvSpPr txBox="1"/>
          <p:nvPr/>
        </p:nvSpPr>
        <p:spPr>
          <a:xfrm>
            <a:off x="5328491" y="5945452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Emissão de dívida fora do banco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B5D23490-6956-FDA8-AE49-37320B7656AC}"/>
              </a:ext>
            </a:extLst>
          </p:cNvPr>
          <p:cNvSpPr/>
          <p:nvPr/>
        </p:nvSpPr>
        <p:spPr>
          <a:xfrm>
            <a:off x="131105" y="2027420"/>
            <a:ext cx="2329507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Gatilhos de Simulação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6B518851-9103-B487-064F-EC1C9DEE6FEB}"/>
              </a:ext>
            </a:extLst>
          </p:cNvPr>
          <p:cNvSpPr/>
          <p:nvPr/>
        </p:nvSpPr>
        <p:spPr>
          <a:xfrm>
            <a:off x="2592089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Ações Prioritárias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9E9831A7-F3FB-12C9-745C-224A99F8E47B}"/>
              </a:ext>
            </a:extLst>
          </p:cNvPr>
          <p:cNvSpPr/>
          <p:nvPr/>
        </p:nvSpPr>
        <p:spPr>
          <a:xfrm>
            <a:off x="4995921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Gatilhos de Risco</a:t>
            </a: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17B48B90-4E69-8F9A-2F62-773895BDD1C4}"/>
              </a:ext>
            </a:extLst>
          </p:cNvPr>
          <p:cNvSpPr/>
          <p:nvPr/>
        </p:nvSpPr>
        <p:spPr>
          <a:xfrm>
            <a:off x="7399752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FF6201"/>
                </a:solidFill>
              </a:rPr>
              <a:t>Warnings</a:t>
            </a:r>
            <a:endParaRPr lang="pt-BR" b="1" dirty="0">
              <a:solidFill>
                <a:srgbClr val="FF6201"/>
              </a:solidFill>
            </a:endParaRPr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9572B333-CA31-8D01-7567-92E507109A1B}"/>
              </a:ext>
            </a:extLst>
          </p:cNvPr>
          <p:cNvCxnSpPr>
            <a:cxnSpLocks/>
          </p:cNvCxnSpPr>
          <p:nvPr/>
        </p:nvCxnSpPr>
        <p:spPr>
          <a:xfrm>
            <a:off x="9726054" y="2182539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B8FC7C76-FDE0-47C6-9F1D-B692DAF75BD5}"/>
              </a:ext>
            </a:extLst>
          </p:cNvPr>
          <p:cNvSpPr txBox="1"/>
          <p:nvPr/>
        </p:nvSpPr>
        <p:spPr>
          <a:xfrm>
            <a:off x="9806727" y="2654526"/>
            <a:ext cx="2103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Leads gerados a partir de modelos ou produtos, capturando a necessidade do cliente alinhada com a estratégia do banco</a:t>
            </a: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12E8E3C5-040B-FA02-4586-64E13F060FA1}"/>
              </a:ext>
            </a:extLst>
          </p:cNvPr>
          <p:cNvCxnSpPr>
            <a:cxnSpLocks/>
          </p:cNvCxnSpPr>
          <p:nvPr/>
        </p:nvCxnSpPr>
        <p:spPr>
          <a:xfrm flipH="1">
            <a:off x="10186171" y="4051680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776A5E70-E159-7B46-5AC4-E9560BD8DBA4}"/>
              </a:ext>
            </a:extLst>
          </p:cNvPr>
          <p:cNvSpPr/>
          <p:nvPr/>
        </p:nvSpPr>
        <p:spPr>
          <a:xfrm>
            <a:off x="9803584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Ações Orquestrada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5F10AFAB-ABC8-4343-2DC0-61DF25ADB4CE}"/>
              </a:ext>
            </a:extLst>
          </p:cNvPr>
          <p:cNvSpPr txBox="1"/>
          <p:nvPr/>
        </p:nvSpPr>
        <p:spPr>
          <a:xfrm>
            <a:off x="10197819" y="4198981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Crédito: Giro, BNDS, FGI,</a:t>
            </a:r>
          </a:p>
          <a:p>
            <a:r>
              <a:rPr lang="pt-BR" sz="1200" dirty="0"/>
              <a:t> </a:t>
            </a:r>
            <a:r>
              <a:rPr lang="pt-BR" sz="1200" dirty="0" err="1"/>
              <a:t>etc</a:t>
            </a:r>
            <a:endParaRPr lang="pt-BR" sz="1200" dirty="0"/>
          </a:p>
        </p:txBody>
      </p:sp>
      <p:pic>
        <p:nvPicPr>
          <p:cNvPr id="209" name="Gráfico 208" descr="Marca de seleção">
            <a:extLst>
              <a:ext uri="{FF2B5EF4-FFF2-40B4-BE49-F238E27FC236}">
                <a16:creationId xmlns:a16="http://schemas.microsoft.com/office/drawing/2014/main" id="{3F19FCD9-C32F-359F-0CE5-89D1766CE4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8794" y="4240612"/>
            <a:ext cx="216000" cy="216000"/>
          </a:xfrm>
          <a:prstGeom prst="rect">
            <a:avLst/>
          </a:prstGeom>
        </p:spPr>
      </p:pic>
      <p:sp>
        <p:nvSpPr>
          <p:cNvPr id="210" name="CaixaDeTexto 209">
            <a:extLst>
              <a:ext uri="{FF2B5EF4-FFF2-40B4-BE49-F238E27FC236}">
                <a16:creationId xmlns:a16="http://schemas.microsoft.com/office/drawing/2014/main" id="{064768EF-06E7-27C9-1CD3-CC4C532CB02F}"/>
              </a:ext>
            </a:extLst>
          </p:cNvPr>
          <p:cNvSpPr txBox="1"/>
          <p:nvPr/>
        </p:nvSpPr>
        <p:spPr>
          <a:xfrm>
            <a:off x="10197819" y="4534781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Risco Saco</a:t>
            </a:r>
          </a:p>
        </p:txBody>
      </p:sp>
      <p:pic>
        <p:nvPicPr>
          <p:cNvPr id="211" name="Gráfico 210" descr="Marca de seleção">
            <a:extLst>
              <a:ext uri="{FF2B5EF4-FFF2-40B4-BE49-F238E27FC236}">
                <a16:creationId xmlns:a16="http://schemas.microsoft.com/office/drawing/2014/main" id="{89B431FD-2341-F011-7A78-455788FE40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8794" y="4576412"/>
            <a:ext cx="216000" cy="216000"/>
          </a:xfrm>
          <a:prstGeom prst="rect">
            <a:avLst/>
          </a:prstGeom>
        </p:spPr>
      </p:pic>
      <p:sp>
        <p:nvSpPr>
          <p:cNvPr id="212" name="CaixaDeTexto 211">
            <a:extLst>
              <a:ext uri="{FF2B5EF4-FFF2-40B4-BE49-F238E27FC236}">
                <a16:creationId xmlns:a16="http://schemas.microsoft.com/office/drawing/2014/main" id="{FD6EFAE3-CB1D-B2FA-BCDD-5A33647EE7B3}"/>
              </a:ext>
            </a:extLst>
          </p:cNvPr>
          <p:cNvSpPr txBox="1"/>
          <p:nvPr/>
        </p:nvSpPr>
        <p:spPr>
          <a:xfrm>
            <a:off x="10197819" y="4922881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Seguros (Prestamista, VG, Conta Garantida)</a:t>
            </a:r>
          </a:p>
        </p:txBody>
      </p:sp>
      <p:pic>
        <p:nvPicPr>
          <p:cNvPr id="213" name="Gráfico 212" descr="Marca de seleção">
            <a:extLst>
              <a:ext uri="{FF2B5EF4-FFF2-40B4-BE49-F238E27FC236}">
                <a16:creationId xmlns:a16="http://schemas.microsoft.com/office/drawing/2014/main" id="{8123F1B7-9F0B-E60E-D0E4-270BC681AA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8794" y="4964512"/>
            <a:ext cx="216000" cy="216000"/>
          </a:xfrm>
          <a:prstGeom prst="rect">
            <a:avLst/>
          </a:prstGeom>
        </p:spPr>
      </p:pic>
      <p:sp>
        <p:nvSpPr>
          <p:cNvPr id="214" name="CaixaDeTexto 213">
            <a:extLst>
              <a:ext uri="{FF2B5EF4-FFF2-40B4-BE49-F238E27FC236}">
                <a16:creationId xmlns:a16="http://schemas.microsoft.com/office/drawing/2014/main" id="{ABDDD1E9-21C2-7000-6222-0B2B16A94994}"/>
              </a:ext>
            </a:extLst>
          </p:cNvPr>
          <p:cNvSpPr txBox="1"/>
          <p:nvPr/>
        </p:nvSpPr>
        <p:spPr>
          <a:xfrm>
            <a:off x="10197819" y="5422943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Rotativos – LIS CG</a:t>
            </a:r>
          </a:p>
        </p:txBody>
      </p:sp>
      <p:pic>
        <p:nvPicPr>
          <p:cNvPr id="215" name="Gráfico 214" descr="Marca de seleção">
            <a:extLst>
              <a:ext uri="{FF2B5EF4-FFF2-40B4-BE49-F238E27FC236}">
                <a16:creationId xmlns:a16="http://schemas.microsoft.com/office/drawing/2014/main" id="{A5671DDB-8E3B-0C12-933E-04793FB11F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8794" y="5464574"/>
            <a:ext cx="216000" cy="216000"/>
          </a:xfrm>
          <a:prstGeom prst="rect">
            <a:avLst/>
          </a:prstGeom>
        </p:spPr>
      </p:pic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5DB4D000-8222-6CB6-11E7-D7C442EDD177}"/>
              </a:ext>
            </a:extLst>
          </p:cNvPr>
          <p:cNvSpPr txBox="1"/>
          <p:nvPr/>
        </p:nvSpPr>
        <p:spPr>
          <a:xfrm>
            <a:off x="3931958" y="1302510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Tempestiva</a:t>
            </a: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FF3696F1-CD23-5F7A-C565-45A09C318D9E}"/>
              </a:ext>
            </a:extLst>
          </p:cNvPr>
          <p:cNvSpPr txBox="1"/>
          <p:nvPr/>
        </p:nvSpPr>
        <p:spPr>
          <a:xfrm>
            <a:off x="9638468" y="1312035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Orquestrada</a:t>
            </a:r>
          </a:p>
        </p:txBody>
      </p:sp>
      <p:sp>
        <p:nvSpPr>
          <p:cNvPr id="222" name="Chave Esquerda 221">
            <a:extLst>
              <a:ext uri="{FF2B5EF4-FFF2-40B4-BE49-F238E27FC236}">
                <a16:creationId xmlns:a16="http://schemas.microsoft.com/office/drawing/2014/main" id="{FD248352-B2A1-B57A-294B-9D6C29CA7265}"/>
              </a:ext>
            </a:extLst>
          </p:cNvPr>
          <p:cNvSpPr/>
          <p:nvPr/>
        </p:nvSpPr>
        <p:spPr>
          <a:xfrm rot="5400000">
            <a:off x="4756178" y="-2918950"/>
            <a:ext cx="400349" cy="94897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3" name="Chave Esquerda 222">
            <a:extLst>
              <a:ext uri="{FF2B5EF4-FFF2-40B4-BE49-F238E27FC236}">
                <a16:creationId xmlns:a16="http://schemas.microsoft.com/office/drawing/2014/main" id="{3D42DDDD-0A15-F44A-872D-FDF5FF4CAACF}"/>
              </a:ext>
            </a:extLst>
          </p:cNvPr>
          <p:cNvSpPr/>
          <p:nvPr/>
        </p:nvSpPr>
        <p:spPr>
          <a:xfrm rot="5400000">
            <a:off x="10579033" y="684004"/>
            <a:ext cx="540000" cy="230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992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BC27F-983A-EA42-E35C-66127000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67A9110F-0C24-94AC-A8E0-3E9510CB7ECE}"/>
              </a:ext>
            </a:extLst>
          </p:cNvPr>
          <p:cNvSpPr txBox="1"/>
          <p:nvPr/>
        </p:nvSpPr>
        <p:spPr>
          <a:xfrm>
            <a:off x="188258" y="477379"/>
            <a:ext cx="3281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F8DC5D1-47C9-E028-ABBA-235DE93567C5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7ED12D2-B10F-6A7D-1B14-61B64F4B8980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5" name="Gráfico 4" descr="Discurso">
              <a:extLst>
                <a:ext uri="{FF2B5EF4-FFF2-40B4-BE49-F238E27FC236}">
                  <a16:creationId xmlns:a16="http://schemas.microsoft.com/office/drawing/2014/main" id="{EDDFE810-CB59-4EE6-ADAA-4CA856218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6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00AA6D85-832B-40FE-A3B8-E82A8A07E3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485AEE9B-28B2-F744-D0D4-74CC06206543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14C229DE-9B2F-44A2-77D0-512F9868A8C0}"/>
              </a:ext>
            </a:extLst>
          </p:cNvPr>
          <p:cNvCxnSpPr>
            <a:cxnSpLocks/>
          </p:cNvCxnSpPr>
          <p:nvPr/>
        </p:nvCxnSpPr>
        <p:spPr>
          <a:xfrm>
            <a:off x="2543067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2C1AB77F-C3A1-1638-2031-5D97740BF7EB}"/>
              </a:ext>
            </a:extLst>
          </p:cNvPr>
          <p:cNvCxnSpPr>
            <a:cxnSpLocks/>
          </p:cNvCxnSpPr>
          <p:nvPr/>
        </p:nvCxnSpPr>
        <p:spPr>
          <a:xfrm>
            <a:off x="4832719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A1A02B30-3DCA-3116-CE16-FFD8905064E8}"/>
              </a:ext>
            </a:extLst>
          </p:cNvPr>
          <p:cNvCxnSpPr>
            <a:cxnSpLocks/>
          </p:cNvCxnSpPr>
          <p:nvPr/>
        </p:nvCxnSpPr>
        <p:spPr>
          <a:xfrm>
            <a:off x="7247880" y="2104752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7F45B4A-2ED8-EA25-8D04-CFBB81BDB863}"/>
              </a:ext>
            </a:extLst>
          </p:cNvPr>
          <p:cNvSpPr txBox="1"/>
          <p:nvPr/>
        </p:nvSpPr>
        <p:spPr>
          <a:xfrm>
            <a:off x="197202" y="2576739"/>
            <a:ext cx="2087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Gatilhos provenientes de interações do cliente com a jornada de constatações no </a:t>
            </a:r>
            <a:r>
              <a:rPr lang="pt-BR" sz="1200" dirty="0" err="1"/>
              <a:t>bankline</a:t>
            </a:r>
            <a:endParaRPr lang="pt-BR" sz="1200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2CE997F-2855-1A9F-1ACE-112AA640716C}"/>
              </a:ext>
            </a:extLst>
          </p:cNvPr>
          <p:cNvSpPr txBox="1"/>
          <p:nvPr/>
        </p:nvSpPr>
        <p:spPr>
          <a:xfrm>
            <a:off x="2623740" y="2576739"/>
            <a:ext cx="2103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Ações com necessidades de atuações imediatas e de prioridade elevada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7270CEB2-6820-1DE2-5E1E-598E7F64D85F}"/>
              </a:ext>
            </a:extLst>
          </p:cNvPr>
          <p:cNvSpPr txBox="1"/>
          <p:nvPr/>
        </p:nvSpPr>
        <p:spPr>
          <a:xfrm>
            <a:off x="4974868" y="2576739"/>
            <a:ext cx="21038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Movimentações criticas no cenário de riscos do cliente que demandam atuação comercial para regularização para garantir a estabilidade financeira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3E50A7-E844-36F8-FC7B-3DDD739DC761}"/>
              </a:ext>
            </a:extLst>
          </p:cNvPr>
          <p:cNvSpPr txBox="1"/>
          <p:nvPr/>
        </p:nvSpPr>
        <p:spPr>
          <a:xfrm>
            <a:off x="7487531" y="2576739"/>
            <a:ext cx="20939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Alertas provenientes de dados que indicam oportunidades de atuação junto com o cliente (riscos de crédito, compliance, regulamentação e oportunidades de venda</a:t>
            </a:r>
          </a:p>
        </p:txBody>
      </p: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30785CDB-B8C2-4917-CD1A-9EC4AABDCABF}"/>
              </a:ext>
            </a:extLst>
          </p:cNvPr>
          <p:cNvCxnSpPr>
            <a:cxnSpLocks/>
          </p:cNvCxnSpPr>
          <p:nvPr/>
        </p:nvCxnSpPr>
        <p:spPr>
          <a:xfrm flipH="1">
            <a:off x="572240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D3A91A9A-CAB2-6069-4148-3895E79CE134}"/>
              </a:ext>
            </a:extLst>
          </p:cNvPr>
          <p:cNvCxnSpPr>
            <a:cxnSpLocks/>
          </p:cNvCxnSpPr>
          <p:nvPr/>
        </p:nvCxnSpPr>
        <p:spPr>
          <a:xfrm flipH="1">
            <a:off x="3003184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 reto 20">
            <a:extLst>
              <a:ext uri="{FF2B5EF4-FFF2-40B4-BE49-F238E27FC236}">
                <a16:creationId xmlns:a16="http://schemas.microsoft.com/office/drawing/2014/main" id="{DE1809E6-2D09-3D03-175E-97F4D9A3C6AC}"/>
              </a:ext>
            </a:extLst>
          </p:cNvPr>
          <p:cNvCxnSpPr>
            <a:cxnSpLocks/>
          </p:cNvCxnSpPr>
          <p:nvPr/>
        </p:nvCxnSpPr>
        <p:spPr>
          <a:xfrm flipH="1">
            <a:off x="5514813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0B0827D3-9E0E-AC72-73CF-CF070C08514F}"/>
              </a:ext>
            </a:extLst>
          </p:cNvPr>
          <p:cNvCxnSpPr>
            <a:cxnSpLocks/>
          </p:cNvCxnSpPr>
          <p:nvPr/>
        </p:nvCxnSpPr>
        <p:spPr>
          <a:xfrm flipH="1">
            <a:off x="7936793" y="3973893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F96F2F2-515E-9E1D-8C46-7B00591F016B}"/>
              </a:ext>
            </a:extLst>
          </p:cNvPr>
          <p:cNvSpPr txBox="1"/>
          <p:nvPr/>
        </p:nvSpPr>
        <p:spPr>
          <a:xfrm>
            <a:off x="493631" y="4088696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Simulador de Giro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66D69EC-0DDA-CDAB-029C-1E02C56F7229}"/>
              </a:ext>
            </a:extLst>
          </p:cNvPr>
          <p:cNvSpPr txBox="1"/>
          <p:nvPr/>
        </p:nvSpPr>
        <p:spPr>
          <a:xfrm>
            <a:off x="2889572" y="4088696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FGI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0269F1-F74B-E08E-97DC-2867FB7A9444}"/>
              </a:ext>
            </a:extLst>
          </p:cNvPr>
          <p:cNvSpPr txBox="1"/>
          <p:nvPr/>
        </p:nvSpPr>
        <p:spPr>
          <a:xfrm>
            <a:off x="5304373" y="4088696"/>
            <a:ext cx="17997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Contexto Res. 4966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623968-000D-A65F-9729-BDD10AF77DCC}"/>
              </a:ext>
            </a:extLst>
          </p:cNvPr>
          <p:cNvSpPr txBox="1"/>
          <p:nvPr/>
        </p:nvSpPr>
        <p:spPr>
          <a:xfrm>
            <a:off x="7675051" y="4088696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Queda volumetria de pagamentos recorrentes</a:t>
            </a:r>
          </a:p>
        </p:txBody>
      </p:sp>
      <p:pic>
        <p:nvPicPr>
          <p:cNvPr id="27" name="Gráfico 26" descr="Marca de seleção">
            <a:extLst>
              <a:ext uri="{FF2B5EF4-FFF2-40B4-BE49-F238E27FC236}">
                <a16:creationId xmlns:a16="http://schemas.microsoft.com/office/drawing/2014/main" id="{A866CDAC-F555-2BAA-AD70-AE2656A5C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606" y="4130327"/>
            <a:ext cx="216000" cy="216000"/>
          </a:xfrm>
          <a:prstGeom prst="rect">
            <a:avLst/>
          </a:prstGeom>
        </p:spPr>
      </p:pic>
      <p:sp>
        <p:nvSpPr>
          <p:cNvPr id="28" name="Forma Livre: Forma 27">
            <a:extLst>
              <a:ext uri="{FF2B5EF4-FFF2-40B4-BE49-F238E27FC236}">
                <a16:creationId xmlns:a16="http://schemas.microsoft.com/office/drawing/2014/main" id="{1B0607FB-FA3A-66F6-644F-15481D85C895}"/>
              </a:ext>
            </a:extLst>
          </p:cNvPr>
          <p:cNvSpPr/>
          <p:nvPr/>
        </p:nvSpPr>
        <p:spPr>
          <a:xfrm>
            <a:off x="339165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29" name="Forma Livre: Forma 28">
            <a:extLst>
              <a:ext uri="{FF2B5EF4-FFF2-40B4-BE49-F238E27FC236}">
                <a16:creationId xmlns:a16="http://schemas.microsoft.com/office/drawing/2014/main" id="{9A878C9D-C8CE-C5BA-8220-9AD06A489C8A}"/>
              </a:ext>
            </a:extLst>
          </p:cNvPr>
          <p:cNvSpPr/>
          <p:nvPr/>
        </p:nvSpPr>
        <p:spPr>
          <a:xfrm>
            <a:off x="354406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0" name="Forma Livre: Forma 29">
            <a:extLst>
              <a:ext uri="{FF2B5EF4-FFF2-40B4-BE49-F238E27FC236}">
                <a16:creationId xmlns:a16="http://schemas.microsoft.com/office/drawing/2014/main" id="{9E485FE8-48D5-3779-426C-502800CCBE63}"/>
              </a:ext>
            </a:extLst>
          </p:cNvPr>
          <p:cNvSpPr/>
          <p:nvPr/>
        </p:nvSpPr>
        <p:spPr>
          <a:xfrm>
            <a:off x="298065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3441D6A1-B627-76CB-EFDE-8478D65FBD9E}"/>
              </a:ext>
            </a:extLst>
          </p:cNvPr>
          <p:cNvSpPr/>
          <p:nvPr/>
        </p:nvSpPr>
        <p:spPr>
          <a:xfrm>
            <a:off x="367726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2" name="Forma Livre: Forma 31">
            <a:extLst>
              <a:ext uri="{FF2B5EF4-FFF2-40B4-BE49-F238E27FC236}">
                <a16:creationId xmlns:a16="http://schemas.microsoft.com/office/drawing/2014/main" id="{AA11AD41-E1D0-6056-1AB8-E6AC1CE666CA}"/>
              </a:ext>
            </a:extLst>
          </p:cNvPr>
          <p:cNvSpPr/>
          <p:nvPr/>
        </p:nvSpPr>
        <p:spPr>
          <a:xfrm>
            <a:off x="286123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E8A3375B-CD5C-01E3-F2B7-D92DA87492E3}"/>
              </a:ext>
            </a:extLst>
          </p:cNvPr>
          <p:cNvSpPr/>
          <p:nvPr/>
        </p:nvSpPr>
        <p:spPr>
          <a:xfrm>
            <a:off x="434652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4" name="Forma Livre: Forma 33">
            <a:extLst>
              <a:ext uri="{FF2B5EF4-FFF2-40B4-BE49-F238E27FC236}">
                <a16:creationId xmlns:a16="http://schemas.microsoft.com/office/drawing/2014/main" id="{A8F14997-610F-60FA-5720-078A2C519BC7}"/>
              </a:ext>
            </a:extLst>
          </p:cNvPr>
          <p:cNvSpPr/>
          <p:nvPr/>
        </p:nvSpPr>
        <p:spPr>
          <a:xfrm>
            <a:off x="253544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5" name="Forma Livre: Forma 34">
            <a:extLst>
              <a:ext uri="{FF2B5EF4-FFF2-40B4-BE49-F238E27FC236}">
                <a16:creationId xmlns:a16="http://schemas.microsoft.com/office/drawing/2014/main" id="{F3F2257C-2960-1760-3C00-D94AECB8660C}"/>
              </a:ext>
            </a:extLst>
          </p:cNvPr>
          <p:cNvSpPr/>
          <p:nvPr/>
        </p:nvSpPr>
        <p:spPr>
          <a:xfrm>
            <a:off x="285587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6" name="Forma Livre: Forma 35">
            <a:extLst>
              <a:ext uri="{FF2B5EF4-FFF2-40B4-BE49-F238E27FC236}">
                <a16:creationId xmlns:a16="http://schemas.microsoft.com/office/drawing/2014/main" id="{8CD4B99C-07A8-901F-DA23-AC2CCB334208}"/>
              </a:ext>
            </a:extLst>
          </p:cNvPr>
          <p:cNvSpPr/>
          <p:nvPr/>
        </p:nvSpPr>
        <p:spPr>
          <a:xfrm>
            <a:off x="434584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7" name="Forma Livre: Forma 36">
            <a:extLst>
              <a:ext uri="{FF2B5EF4-FFF2-40B4-BE49-F238E27FC236}">
                <a16:creationId xmlns:a16="http://schemas.microsoft.com/office/drawing/2014/main" id="{1D87A182-5617-3B58-9F32-97A7C0CBF327}"/>
              </a:ext>
            </a:extLst>
          </p:cNvPr>
          <p:cNvSpPr/>
          <p:nvPr/>
        </p:nvSpPr>
        <p:spPr>
          <a:xfrm>
            <a:off x="459797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C48DCB0E-FE6E-C03B-1652-F2DD3AEA8D87}"/>
              </a:ext>
            </a:extLst>
          </p:cNvPr>
          <p:cNvSpPr txBox="1"/>
          <p:nvPr/>
        </p:nvSpPr>
        <p:spPr>
          <a:xfrm>
            <a:off x="481078" y="4523027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Seguro Prestamista</a:t>
            </a:r>
          </a:p>
        </p:txBody>
      </p:sp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08311D28-8FB9-0130-821D-ABDB244D9B1F}"/>
              </a:ext>
            </a:extLst>
          </p:cNvPr>
          <p:cNvSpPr/>
          <p:nvPr/>
        </p:nvSpPr>
        <p:spPr>
          <a:xfrm>
            <a:off x="2784186" y="4320171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0" name="Forma Livre: Forma 39">
            <a:extLst>
              <a:ext uri="{FF2B5EF4-FFF2-40B4-BE49-F238E27FC236}">
                <a16:creationId xmlns:a16="http://schemas.microsoft.com/office/drawing/2014/main" id="{E8C22008-D2D2-4462-8864-E2882CAC0AF6}"/>
              </a:ext>
            </a:extLst>
          </p:cNvPr>
          <p:cNvSpPr/>
          <p:nvPr/>
        </p:nvSpPr>
        <p:spPr>
          <a:xfrm>
            <a:off x="2799427" y="4349482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53213376-AE05-551F-7F82-75A47A8BFEDF}"/>
              </a:ext>
            </a:extLst>
          </p:cNvPr>
          <p:cNvSpPr/>
          <p:nvPr/>
        </p:nvSpPr>
        <p:spPr>
          <a:xfrm>
            <a:off x="2743086" y="4152558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2" name="Forma Livre: Forma 41">
            <a:extLst>
              <a:ext uri="{FF2B5EF4-FFF2-40B4-BE49-F238E27FC236}">
                <a16:creationId xmlns:a16="http://schemas.microsoft.com/office/drawing/2014/main" id="{622629D5-9D5C-A9B7-0AD4-558FEE78454F}"/>
              </a:ext>
            </a:extLst>
          </p:cNvPr>
          <p:cNvSpPr/>
          <p:nvPr/>
        </p:nvSpPr>
        <p:spPr>
          <a:xfrm>
            <a:off x="2812747" y="4107798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3" name="Forma Livre: Forma 42">
            <a:extLst>
              <a:ext uri="{FF2B5EF4-FFF2-40B4-BE49-F238E27FC236}">
                <a16:creationId xmlns:a16="http://schemas.microsoft.com/office/drawing/2014/main" id="{F76EAE2A-AB83-5835-58E8-29768EC49B62}"/>
              </a:ext>
            </a:extLst>
          </p:cNvPr>
          <p:cNvSpPr/>
          <p:nvPr/>
        </p:nvSpPr>
        <p:spPr>
          <a:xfrm>
            <a:off x="2731144" y="4142252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4" name="Forma Livre: Forma 43">
            <a:extLst>
              <a:ext uri="{FF2B5EF4-FFF2-40B4-BE49-F238E27FC236}">
                <a16:creationId xmlns:a16="http://schemas.microsoft.com/office/drawing/2014/main" id="{987B7770-D7EB-BB23-9560-139D7E8F8AC2}"/>
              </a:ext>
            </a:extLst>
          </p:cNvPr>
          <p:cNvSpPr/>
          <p:nvPr/>
        </p:nvSpPr>
        <p:spPr>
          <a:xfrm>
            <a:off x="2879673" y="4143808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5" name="Forma Livre: Forma 44">
            <a:extLst>
              <a:ext uri="{FF2B5EF4-FFF2-40B4-BE49-F238E27FC236}">
                <a16:creationId xmlns:a16="http://schemas.microsoft.com/office/drawing/2014/main" id="{9630A927-F2CF-1C01-1501-3120B66808E9}"/>
              </a:ext>
            </a:extLst>
          </p:cNvPr>
          <p:cNvSpPr/>
          <p:nvPr/>
        </p:nvSpPr>
        <p:spPr>
          <a:xfrm>
            <a:off x="2698565" y="422030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6" name="Forma Livre: Forma 45">
            <a:extLst>
              <a:ext uri="{FF2B5EF4-FFF2-40B4-BE49-F238E27FC236}">
                <a16:creationId xmlns:a16="http://schemas.microsoft.com/office/drawing/2014/main" id="{86C7EE48-33D7-2BB0-8DC9-EDE40FB3D367}"/>
              </a:ext>
            </a:extLst>
          </p:cNvPr>
          <p:cNvSpPr/>
          <p:nvPr/>
        </p:nvSpPr>
        <p:spPr>
          <a:xfrm>
            <a:off x="2730608" y="4283778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7" name="Forma Livre: Forma 46">
            <a:extLst>
              <a:ext uri="{FF2B5EF4-FFF2-40B4-BE49-F238E27FC236}">
                <a16:creationId xmlns:a16="http://schemas.microsoft.com/office/drawing/2014/main" id="{9DB40522-B85F-5359-5448-6893A7ED28C6}"/>
              </a:ext>
            </a:extLst>
          </p:cNvPr>
          <p:cNvSpPr/>
          <p:nvPr/>
        </p:nvSpPr>
        <p:spPr>
          <a:xfrm>
            <a:off x="2879605" y="4282102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4959425F-32FE-C464-0458-D7002AC4CEA1}"/>
              </a:ext>
            </a:extLst>
          </p:cNvPr>
          <p:cNvSpPr/>
          <p:nvPr/>
        </p:nvSpPr>
        <p:spPr>
          <a:xfrm>
            <a:off x="2904818" y="422009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49" name="Forma Livre: Forma 48">
            <a:extLst>
              <a:ext uri="{FF2B5EF4-FFF2-40B4-BE49-F238E27FC236}">
                <a16:creationId xmlns:a16="http://schemas.microsoft.com/office/drawing/2014/main" id="{0DDDAC19-78A3-3D3F-C390-FEA4DC9D2B4C}"/>
              </a:ext>
            </a:extLst>
          </p:cNvPr>
          <p:cNvSpPr/>
          <p:nvPr/>
        </p:nvSpPr>
        <p:spPr>
          <a:xfrm>
            <a:off x="5187405" y="4294961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F08C037E-ADAA-76FC-7F01-1C4F9E5ED41D}"/>
              </a:ext>
            </a:extLst>
          </p:cNvPr>
          <p:cNvSpPr/>
          <p:nvPr/>
        </p:nvSpPr>
        <p:spPr>
          <a:xfrm>
            <a:off x="5202646" y="4324272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1" name="Forma Livre: Forma 50">
            <a:extLst>
              <a:ext uri="{FF2B5EF4-FFF2-40B4-BE49-F238E27FC236}">
                <a16:creationId xmlns:a16="http://schemas.microsoft.com/office/drawing/2014/main" id="{458EF951-569B-6919-5A0A-C2EE6EF28270}"/>
              </a:ext>
            </a:extLst>
          </p:cNvPr>
          <p:cNvSpPr/>
          <p:nvPr/>
        </p:nvSpPr>
        <p:spPr>
          <a:xfrm>
            <a:off x="5146305" y="4127348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2" name="Forma Livre: Forma 51">
            <a:extLst>
              <a:ext uri="{FF2B5EF4-FFF2-40B4-BE49-F238E27FC236}">
                <a16:creationId xmlns:a16="http://schemas.microsoft.com/office/drawing/2014/main" id="{B08A8619-BECC-824D-B9B2-D08BBFAB7512}"/>
              </a:ext>
            </a:extLst>
          </p:cNvPr>
          <p:cNvSpPr/>
          <p:nvPr/>
        </p:nvSpPr>
        <p:spPr>
          <a:xfrm>
            <a:off x="5215966" y="4082588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04C5F2CC-1AF3-3C68-56E0-71E8B845C244}"/>
              </a:ext>
            </a:extLst>
          </p:cNvPr>
          <p:cNvSpPr/>
          <p:nvPr/>
        </p:nvSpPr>
        <p:spPr>
          <a:xfrm>
            <a:off x="5134363" y="4117042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4" name="Forma Livre: Forma 53">
            <a:extLst>
              <a:ext uri="{FF2B5EF4-FFF2-40B4-BE49-F238E27FC236}">
                <a16:creationId xmlns:a16="http://schemas.microsoft.com/office/drawing/2014/main" id="{A1E9EC5B-F7CD-D8AA-7903-829A398B6CE0}"/>
              </a:ext>
            </a:extLst>
          </p:cNvPr>
          <p:cNvSpPr/>
          <p:nvPr/>
        </p:nvSpPr>
        <p:spPr>
          <a:xfrm>
            <a:off x="5282892" y="4118598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5" name="Forma Livre: Forma 54">
            <a:extLst>
              <a:ext uri="{FF2B5EF4-FFF2-40B4-BE49-F238E27FC236}">
                <a16:creationId xmlns:a16="http://schemas.microsoft.com/office/drawing/2014/main" id="{CC5178F1-82EF-CA81-CA97-C284AEE88C0C}"/>
              </a:ext>
            </a:extLst>
          </p:cNvPr>
          <p:cNvSpPr/>
          <p:nvPr/>
        </p:nvSpPr>
        <p:spPr>
          <a:xfrm>
            <a:off x="5101784" y="419509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6" name="Forma Livre: Forma 55">
            <a:extLst>
              <a:ext uri="{FF2B5EF4-FFF2-40B4-BE49-F238E27FC236}">
                <a16:creationId xmlns:a16="http://schemas.microsoft.com/office/drawing/2014/main" id="{9764C765-C70E-9204-297B-B2474326A9E8}"/>
              </a:ext>
            </a:extLst>
          </p:cNvPr>
          <p:cNvSpPr/>
          <p:nvPr/>
        </p:nvSpPr>
        <p:spPr>
          <a:xfrm>
            <a:off x="5133827" y="4258568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7" name="Forma Livre: Forma 56">
            <a:extLst>
              <a:ext uri="{FF2B5EF4-FFF2-40B4-BE49-F238E27FC236}">
                <a16:creationId xmlns:a16="http://schemas.microsoft.com/office/drawing/2014/main" id="{C226097F-9943-52CD-0B9A-9327E7A6B65C}"/>
              </a:ext>
            </a:extLst>
          </p:cNvPr>
          <p:cNvSpPr/>
          <p:nvPr/>
        </p:nvSpPr>
        <p:spPr>
          <a:xfrm>
            <a:off x="5282824" y="4256892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8" name="Forma Livre: Forma 57">
            <a:extLst>
              <a:ext uri="{FF2B5EF4-FFF2-40B4-BE49-F238E27FC236}">
                <a16:creationId xmlns:a16="http://schemas.microsoft.com/office/drawing/2014/main" id="{5F1B2146-BDCD-3C73-EBB7-D4DE4B249AE6}"/>
              </a:ext>
            </a:extLst>
          </p:cNvPr>
          <p:cNvSpPr/>
          <p:nvPr/>
        </p:nvSpPr>
        <p:spPr>
          <a:xfrm>
            <a:off x="5308037" y="4194880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59" name="Forma Livre: Forma 58">
            <a:extLst>
              <a:ext uri="{FF2B5EF4-FFF2-40B4-BE49-F238E27FC236}">
                <a16:creationId xmlns:a16="http://schemas.microsoft.com/office/drawing/2014/main" id="{7CFE60FF-6E47-72A2-62B2-187FFFE4B701}"/>
              </a:ext>
            </a:extLst>
          </p:cNvPr>
          <p:cNvSpPr/>
          <p:nvPr/>
        </p:nvSpPr>
        <p:spPr>
          <a:xfrm>
            <a:off x="5197654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0" name="Forma Livre: Forma 59">
            <a:extLst>
              <a:ext uri="{FF2B5EF4-FFF2-40B4-BE49-F238E27FC236}">
                <a16:creationId xmlns:a16="http://schemas.microsoft.com/office/drawing/2014/main" id="{483752F2-F665-4E92-D89A-285E82A5A926}"/>
              </a:ext>
            </a:extLst>
          </p:cNvPr>
          <p:cNvSpPr/>
          <p:nvPr/>
        </p:nvSpPr>
        <p:spPr>
          <a:xfrm>
            <a:off x="5212895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1" name="Forma Livre: Forma 60">
            <a:extLst>
              <a:ext uri="{FF2B5EF4-FFF2-40B4-BE49-F238E27FC236}">
                <a16:creationId xmlns:a16="http://schemas.microsoft.com/office/drawing/2014/main" id="{936031A8-E378-16CE-4D9B-2ADBD8C9A400}"/>
              </a:ext>
            </a:extLst>
          </p:cNvPr>
          <p:cNvSpPr/>
          <p:nvPr/>
        </p:nvSpPr>
        <p:spPr>
          <a:xfrm>
            <a:off x="5156554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2" name="Forma Livre: Forma 61">
            <a:extLst>
              <a:ext uri="{FF2B5EF4-FFF2-40B4-BE49-F238E27FC236}">
                <a16:creationId xmlns:a16="http://schemas.microsoft.com/office/drawing/2014/main" id="{38F61D4E-0504-90E8-40F3-5A8AC465AC58}"/>
              </a:ext>
            </a:extLst>
          </p:cNvPr>
          <p:cNvSpPr/>
          <p:nvPr/>
        </p:nvSpPr>
        <p:spPr>
          <a:xfrm>
            <a:off x="5226215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3" name="Forma Livre: Forma 62">
            <a:extLst>
              <a:ext uri="{FF2B5EF4-FFF2-40B4-BE49-F238E27FC236}">
                <a16:creationId xmlns:a16="http://schemas.microsoft.com/office/drawing/2014/main" id="{F0C5C0D3-0E86-1777-BF00-C0C60368FD00}"/>
              </a:ext>
            </a:extLst>
          </p:cNvPr>
          <p:cNvSpPr/>
          <p:nvPr/>
        </p:nvSpPr>
        <p:spPr>
          <a:xfrm>
            <a:off x="5144612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4" name="Forma Livre: Forma 63">
            <a:extLst>
              <a:ext uri="{FF2B5EF4-FFF2-40B4-BE49-F238E27FC236}">
                <a16:creationId xmlns:a16="http://schemas.microsoft.com/office/drawing/2014/main" id="{71FEEC8F-94E4-6CC9-4DE2-7A57414E0EE9}"/>
              </a:ext>
            </a:extLst>
          </p:cNvPr>
          <p:cNvSpPr/>
          <p:nvPr/>
        </p:nvSpPr>
        <p:spPr>
          <a:xfrm>
            <a:off x="5293141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5" name="Forma Livre: Forma 64">
            <a:extLst>
              <a:ext uri="{FF2B5EF4-FFF2-40B4-BE49-F238E27FC236}">
                <a16:creationId xmlns:a16="http://schemas.microsoft.com/office/drawing/2014/main" id="{09046173-FE1C-2CB7-976F-502731647C5A}"/>
              </a:ext>
            </a:extLst>
          </p:cNvPr>
          <p:cNvSpPr/>
          <p:nvPr/>
        </p:nvSpPr>
        <p:spPr>
          <a:xfrm>
            <a:off x="5112033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6" name="Forma Livre: Forma 65">
            <a:extLst>
              <a:ext uri="{FF2B5EF4-FFF2-40B4-BE49-F238E27FC236}">
                <a16:creationId xmlns:a16="http://schemas.microsoft.com/office/drawing/2014/main" id="{81110947-AEF2-33C9-66C6-ED7221571331}"/>
              </a:ext>
            </a:extLst>
          </p:cNvPr>
          <p:cNvSpPr/>
          <p:nvPr/>
        </p:nvSpPr>
        <p:spPr>
          <a:xfrm>
            <a:off x="5144076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7" name="Forma Livre: Forma 66">
            <a:extLst>
              <a:ext uri="{FF2B5EF4-FFF2-40B4-BE49-F238E27FC236}">
                <a16:creationId xmlns:a16="http://schemas.microsoft.com/office/drawing/2014/main" id="{BC4796BC-37F2-49EB-AB5F-9F78088C0398}"/>
              </a:ext>
            </a:extLst>
          </p:cNvPr>
          <p:cNvSpPr/>
          <p:nvPr/>
        </p:nvSpPr>
        <p:spPr>
          <a:xfrm>
            <a:off x="5293073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8" name="Forma Livre: Forma 67">
            <a:extLst>
              <a:ext uri="{FF2B5EF4-FFF2-40B4-BE49-F238E27FC236}">
                <a16:creationId xmlns:a16="http://schemas.microsoft.com/office/drawing/2014/main" id="{20982669-61CE-378C-2519-8A69A14793EE}"/>
              </a:ext>
            </a:extLst>
          </p:cNvPr>
          <p:cNvSpPr/>
          <p:nvPr/>
        </p:nvSpPr>
        <p:spPr>
          <a:xfrm>
            <a:off x="5318286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7F6236F-5293-26BA-EBD8-881793AD931B}"/>
              </a:ext>
            </a:extLst>
          </p:cNvPr>
          <p:cNvSpPr txBox="1"/>
          <p:nvPr/>
        </p:nvSpPr>
        <p:spPr>
          <a:xfrm>
            <a:off x="5304373" y="4523027"/>
            <a:ext cx="1776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Renegociação de dividas</a:t>
            </a:r>
          </a:p>
        </p:txBody>
      </p:sp>
      <p:sp>
        <p:nvSpPr>
          <p:cNvPr id="70" name="Forma Livre: Forma 69">
            <a:extLst>
              <a:ext uri="{FF2B5EF4-FFF2-40B4-BE49-F238E27FC236}">
                <a16:creationId xmlns:a16="http://schemas.microsoft.com/office/drawing/2014/main" id="{9F6042F9-990A-8FDB-3FCE-9B9D3EB2862B}"/>
              </a:ext>
            </a:extLst>
          </p:cNvPr>
          <p:cNvSpPr/>
          <p:nvPr/>
        </p:nvSpPr>
        <p:spPr>
          <a:xfrm>
            <a:off x="7579570" y="4330253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1" name="Forma Livre: Forma 70">
            <a:extLst>
              <a:ext uri="{FF2B5EF4-FFF2-40B4-BE49-F238E27FC236}">
                <a16:creationId xmlns:a16="http://schemas.microsoft.com/office/drawing/2014/main" id="{A61E6016-D843-6347-A7ED-9FB1CFD79A59}"/>
              </a:ext>
            </a:extLst>
          </p:cNvPr>
          <p:cNvSpPr/>
          <p:nvPr/>
        </p:nvSpPr>
        <p:spPr>
          <a:xfrm>
            <a:off x="7594811" y="4359564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2" name="Forma Livre: Forma 71">
            <a:extLst>
              <a:ext uri="{FF2B5EF4-FFF2-40B4-BE49-F238E27FC236}">
                <a16:creationId xmlns:a16="http://schemas.microsoft.com/office/drawing/2014/main" id="{407499E3-4081-F1A8-B7E8-B1D9003A489B}"/>
              </a:ext>
            </a:extLst>
          </p:cNvPr>
          <p:cNvSpPr/>
          <p:nvPr/>
        </p:nvSpPr>
        <p:spPr>
          <a:xfrm>
            <a:off x="7538470" y="4162640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3" name="Forma Livre: Forma 72">
            <a:extLst>
              <a:ext uri="{FF2B5EF4-FFF2-40B4-BE49-F238E27FC236}">
                <a16:creationId xmlns:a16="http://schemas.microsoft.com/office/drawing/2014/main" id="{F8E9B705-A8DB-16F1-2944-F07322B0C93F}"/>
              </a:ext>
            </a:extLst>
          </p:cNvPr>
          <p:cNvSpPr/>
          <p:nvPr/>
        </p:nvSpPr>
        <p:spPr>
          <a:xfrm>
            <a:off x="7608131" y="4117880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4" name="Forma Livre: Forma 73">
            <a:extLst>
              <a:ext uri="{FF2B5EF4-FFF2-40B4-BE49-F238E27FC236}">
                <a16:creationId xmlns:a16="http://schemas.microsoft.com/office/drawing/2014/main" id="{4C7B6477-9DB3-F360-ECF6-1CE1378911FB}"/>
              </a:ext>
            </a:extLst>
          </p:cNvPr>
          <p:cNvSpPr/>
          <p:nvPr/>
        </p:nvSpPr>
        <p:spPr>
          <a:xfrm>
            <a:off x="7526528" y="4152334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5" name="Forma Livre: Forma 74">
            <a:extLst>
              <a:ext uri="{FF2B5EF4-FFF2-40B4-BE49-F238E27FC236}">
                <a16:creationId xmlns:a16="http://schemas.microsoft.com/office/drawing/2014/main" id="{1D5A35E1-C051-5362-0CB3-9515856301CC}"/>
              </a:ext>
            </a:extLst>
          </p:cNvPr>
          <p:cNvSpPr/>
          <p:nvPr/>
        </p:nvSpPr>
        <p:spPr>
          <a:xfrm>
            <a:off x="7675057" y="4153890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6" name="Forma Livre: Forma 75">
            <a:extLst>
              <a:ext uri="{FF2B5EF4-FFF2-40B4-BE49-F238E27FC236}">
                <a16:creationId xmlns:a16="http://schemas.microsoft.com/office/drawing/2014/main" id="{83B5263C-F754-15F0-E2A8-1933C46F1A64}"/>
              </a:ext>
            </a:extLst>
          </p:cNvPr>
          <p:cNvSpPr/>
          <p:nvPr/>
        </p:nvSpPr>
        <p:spPr>
          <a:xfrm>
            <a:off x="7493949" y="423038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7" name="Forma Livre: Forma 76">
            <a:extLst>
              <a:ext uri="{FF2B5EF4-FFF2-40B4-BE49-F238E27FC236}">
                <a16:creationId xmlns:a16="http://schemas.microsoft.com/office/drawing/2014/main" id="{2B6890B4-2065-0185-DA3B-D8976BDF6CF9}"/>
              </a:ext>
            </a:extLst>
          </p:cNvPr>
          <p:cNvSpPr/>
          <p:nvPr/>
        </p:nvSpPr>
        <p:spPr>
          <a:xfrm>
            <a:off x="7525992" y="4293860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8" name="Forma Livre: Forma 77">
            <a:extLst>
              <a:ext uri="{FF2B5EF4-FFF2-40B4-BE49-F238E27FC236}">
                <a16:creationId xmlns:a16="http://schemas.microsoft.com/office/drawing/2014/main" id="{93555C2D-4480-3803-FCC3-F8E499EA00DE}"/>
              </a:ext>
            </a:extLst>
          </p:cNvPr>
          <p:cNvSpPr/>
          <p:nvPr/>
        </p:nvSpPr>
        <p:spPr>
          <a:xfrm>
            <a:off x="7674989" y="4292184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79" name="Forma Livre: Forma 78">
            <a:extLst>
              <a:ext uri="{FF2B5EF4-FFF2-40B4-BE49-F238E27FC236}">
                <a16:creationId xmlns:a16="http://schemas.microsoft.com/office/drawing/2014/main" id="{96D97344-DF49-5A20-C589-D3C031ED4FB2}"/>
              </a:ext>
            </a:extLst>
          </p:cNvPr>
          <p:cNvSpPr/>
          <p:nvPr/>
        </p:nvSpPr>
        <p:spPr>
          <a:xfrm>
            <a:off x="7700202" y="4230172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0" name="Forma Livre: Forma 79">
            <a:extLst>
              <a:ext uri="{FF2B5EF4-FFF2-40B4-BE49-F238E27FC236}">
                <a16:creationId xmlns:a16="http://schemas.microsoft.com/office/drawing/2014/main" id="{1F5DC077-72D5-7C48-B8C5-EB13B0319A7D}"/>
              </a:ext>
            </a:extLst>
          </p:cNvPr>
          <p:cNvSpPr/>
          <p:nvPr/>
        </p:nvSpPr>
        <p:spPr>
          <a:xfrm>
            <a:off x="7589819" y="4752485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1" name="Forma Livre: Forma 80">
            <a:extLst>
              <a:ext uri="{FF2B5EF4-FFF2-40B4-BE49-F238E27FC236}">
                <a16:creationId xmlns:a16="http://schemas.microsoft.com/office/drawing/2014/main" id="{B0471155-F062-2110-90F0-0FB14B64649A}"/>
              </a:ext>
            </a:extLst>
          </p:cNvPr>
          <p:cNvSpPr/>
          <p:nvPr/>
        </p:nvSpPr>
        <p:spPr>
          <a:xfrm>
            <a:off x="7605060" y="4781796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2" name="Forma Livre: Forma 81">
            <a:extLst>
              <a:ext uri="{FF2B5EF4-FFF2-40B4-BE49-F238E27FC236}">
                <a16:creationId xmlns:a16="http://schemas.microsoft.com/office/drawing/2014/main" id="{013FDFAF-7B4E-3DB5-4742-2A24E0A68E3A}"/>
              </a:ext>
            </a:extLst>
          </p:cNvPr>
          <p:cNvSpPr/>
          <p:nvPr/>
        </p:nvSpPr>
        <p:spPr>
          <a:xfrm>
            <a:off x="7548719" y="4584872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3" name="Forma Livre: Forma 82">
            <a:extLst>
              <a:ext uri="{FF2B5EF4-FFF2-40B4-BE49-F238E27FC236}">
                <a16:creationId xmlns:a16="http://schemas.microsoft.com/office/drawing/2014/main" id="{2ED62529-D879-AB57-FBF5-D1F311C532CA}"/>
              </a:ext>
            </a:extLst>
          </p:cNvPr>
          <p:cNvSpPr/>
          <p:nvPr/>
        </p:nvSpPr>
        <p:spPr>
          <a:xfrm>
            <a:off x="7618380" y="4540112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4" name="Forma Livre: Forma 83">
            <a:extLst>
              <a:ext uri="{FF2B5EF4-FFF2-40B4-BE49-F238E27FC236}">
                <a16:creationId xmlns:a16="http://schemas.microsoft.com/office/drawing/2014/main" id="{0497E54B-7BF1-8BA0-1218-3FB0CC720BF6}"/>
              </a:ext>
            </a:extLst>
          </p:cNvPr>
          <p:cNvSpPr/>
          <p:nvPr/>
        </p:nvSpPr>
        <p:spPr>
          <a:xfrm>
            <a:off x="7536777" y="4574566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5" name="Forma Livre: Forma 84">
            <a:extLst>
              <a:ext uri="{FF2B5EF4-FFF2-40B4-BE49-F238E27FC236}">
                <a16:creationId xmlns:a16="http://schemas.microsoft.com/office/drawing/2014/main" id="{6A7A303B-3149-8EBD-B6C0-4F152035DF3F}"/>
              </a:ext>
            </a:extLst>
          </p:cNvPr>
          <p:cNvSpPr/>
          <p:nvPr/>
        </p:nvSpPr>
        <p:spPr>
          <a:xfrm>
            <a:off x="7685306" y="4576122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6" name="Forma Livre: Forma 85">
            <a:extLst>
              <a:ext uri="{FF2B5EF4-FFF2-40B4-BE49-F238E27FC236}">
                <a16:creationId xmlns:a16="http://schemas.microsoft.com/office/drawing/2014/main" id="{6987C968-6B0B-259D-5A81-DF10E4158CE6}"/>
              </a:ext>
            </a:extLst>
          </p:cNvPr>
          <p:cNvSpPr/>
          <p:nvPr/>
        </p:nvSpPr>
        <p:spPr>
          <a:xfrm>
            <a:off x="7504198" y="465261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7" name="Forma Livre: Forma 86">
            <a:extLst>
              <a:ext uri="{FF2B5EF4-FFF2-40B4-BE49-F238E27FC236}">
                <a16:creationId xmlns:a16="http://schemas.microsoft.com/office/drawing/2014/main" id="{971B0335-BC65-62A1-886C-188C09F45B32}"/>
              </a:ext>
            </a:extLst>
          </p:cNvPr>
          <p:cNvSpPr/>
          <p:nvPr/>
        </p:nvSpPr>
        <p:spPr>
          <a:xfrm>
            <a:off x="7536241" y="4716092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8" name="Forma Livre: Forma 87">
            <a:extLst>
              <a:ext uri="{FF2B5EF4-FFF2-40B4-BE49-F238E27FC236}">
                <a16:creationId xmlns:a16="http://schemas.microsoft.com/office/drawing/2014/main" id="{9FF8D846-9018-B688-11AA-E03C4FD593A8}"/>
              </a:ext>
            </a:extLst>
          </p:cNvPr>
          <p:cNvSpPr/>
          <p:nvPr/>
        </p:nvSpPr>
        <p:spPr>
          <a:xfrm>
            <a:off x="7685238" y="4714416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89" name="Forma Livre: Forma 88">
            <a:extLst>
              <a:ext uri="{FF2B5EF4-FFF2-40B4-BE49-F238E27FC236}">
                <a16:creationId xmlns:a16="http://schemas.microsoft.com/office/drawing/2014/main" id="{F2F650F2-A4F8-5665-6199-1D9C05DE724F}"/>
              </a:ext>
            </a:extLst>
          </p:cNvPr>
          <p:cNvSpPr/>
          <p:nvPr/>
        </p:nvSpPr>
        <p:spPr>
          <a:xfrm>
            <a:off x="7710451" y="4652404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0" name="CaixaDeTexto 89">
            <a:extLst>
              <a:ext uri="{FF2B5EF4-FFF2-40B4-BE49-F238E27FC236}">
                <a16:creationId xmlns:a16="http://schemas.microsoft.com/office/drawing/2014/main" id="{A3FF6076-5615-4E71-6A49-ECA13D526D1C}"/>
              </a:ext>
            </a:extLst>
          </p:cNvPr>
          <p:cNvSpPr txBox="1"/>
          <p:nvPr/>
        </p:nvSpPr>
        <p:spPr>
          <a:xfrm>
            <a:off x="7702169" y="4523027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Interesse em campanha digital (clique em banner)</a:t>
            </a:r>
          </a:p>
        </p:txBody>
      </p:sp>
      <p:sp>
        <p:nvSpPr>
          <p:cNvPr id="91" name="CaixaDeTexto 90">
            <a:extLst>
              <a:ext uri="{FF2B5EF4-FFF2-40B4-BE49-F238E27FC236}">
                <a16:creationId xmlns:a16="http://schemas.microsoft.com/office/drawing/2014/main" id="{356E914A-476F-2E08-D094-8B3A1D328282}"/>
              </a:ext>
            </a:extLst>
          </p:cNvPr>
          <p:cNvSpPr txBox="1"/>
          <p:nvPr/>
        </p:nvSpPr>
        <p:spPr>
          <a:xfrm>
            <a:off x="7688373" y="4989793"/>
            <a:ext cx="2177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Redução de uso de limite de crédito </a:t>
            </a:r>
          </a:p>
        </p:txBody>
      </p:sp>
      <p:sp>
        <p:nvSpPr>
          <p:cNvPr id="92" name="Forma Livre: Forma 91">
            <a:extLst>
              <a:ext uri="{FF2B5EF4-FFF2-40B4-BE49-F238E27FC236}">
                <a16:creationId xmlns:a16="http://schemas.microsoft.com/office/drawing/2014/main" id="{CE0FADD1-8074-8894-03D2-039B9AB6B1D8}"/>
              </a:ext>
            </a:extLst>
          </p:cNvPr>
          <p:cNvSpPr/>
          <p:nvPr/>
        </p:nvSpPr>
        <p:spPr>
          <a:xfrm>
            <a:off x="7592892" y="523135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3" name="Forma Livre: Forma 92">
            <a:extLst>
              <a:ext uri="{FF2B5EF4-FFF2-40B4-BE49-F238E27FC236}">
                <a16:creationId xmlns:a16="http://schemas.microsoft.com/office/drawing/2014/main" id="{18D4ED28-8D12-5D9B-105C-ECF42CB048C6}"/>
              </a:ext>
            </a:extLst>
          </p:cNvPr>
          <p:cNvSpPr/>
          <p:nvPr/>
        </p:nvSpPr>
        <p:spPr>
          <a:xfrm>
            <a:off x="7608133" y="526066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4" name="Forma Livre: Forma 93">
            <a:extLst>
              <a:ext uri="{FF2B5EF4-FFF2-40B4-BE49-F238E27FC236}">
                <a16:creationId xmlns:a16="http://schemas.microsoft.com/office/drawing/2014/main" id="{30D45797-C294-5481-A89A-A8F0096319AB}"/>
              </a:ext>
            </a:extLst>
          </p:cNvPr>
          <p:cNvSpPr/>
          <p:nvPr/>
        </p:nvSpPr>
        <p:spPr>
          <a:xfrm>
            <a:off x="7551792" y="506373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5" name="Forma Livre: Forma 94">
            <a:extLst>
              <a:ext uri="{FF2B5EF4-FFF2-40B4-BE49-F238E27FC236}">
                <a16:creationId xmlns:a16="http://schemas.microsoft.com/office/drawing/2014/main" id="{EC7DFCCB-C8A3-6F04-AA9B-DF295CBA0E72}"/>
              </a:ext>
            </a:extLst>
          </p:cNvPr>
          <p:cNvSpPr/>
          <p:nvPr/>
        </p:nvSpPr>
        <p:spPr>
          <a:xfrm>
            <a:off x="7621453" y="501897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6" name="Forma Livre: Forma 95">
            <a:extLst>
              <a:ext uri="{FF2B5EF4-FFF2-40B4-BE49-F238E27FC236}">
                <a16:creationId xmlns:a16="http://schemas.microsoft.com/office/drawing/2014/main" id="{1F09CF8E-5DF8-3C3A-EA6D-31B75F22EB54}"/>
              </a:ext>
            </a:extLst>
          </p:cNvPr>
          <p:cNvSpPr/>
          <p:nvPr/>
        </p:nvSpPr>
        <p:spPr>
          <a:xfrm>
            <a:off x="7539850" y="505343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7" name="Forma Livre: Forma 96">
            <a:extLst>
              <a:ext uri="{FF2B5EF4-FFF2-40B4-BE49-F238E27FC236}">
                <a16:creationId xmlns:a16="http://schemas.microsoft.com/office/drawing/2014/main" id="{2EA76660-4824-7DE4-5FDB-D0C96EAC3398}"/>
              </a:ext>
            </a:extLst>
          </p:cNvPr>
          <p:cNvSpPr/>
          <p:nvPr/>
        </p:nvSpPr>
        <p:spPr>
          <a:xfrm>
            <a:off x="7688379" y="505498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8" name="Forma Livre: Forma 97">
            <a:extLst>
              <a:ext uri="{FF2B5EF4-FFF2-40B4-BE49-F238E27FC236}">
                <a16:creationId xmlns:a16="http://schemas.microsoft.com/office/drawing/2014/main" id="{6A9293BF-F419-14A0-A964-6069CB6CC00A}"/>
              </a:ext>
            </a:extLst>
          </p:cNvPr>
          <p:cNvSpPr/>
          <p:nvPr/>
        </p:nvSpPr>
        <p:spPr>
          <a:xfrm>
            <a:off x="7507271" y="513147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99" name="Forma Livre: Forma 98">
            <a:extLst>
              <a:ext uri="{FF2B5EF4-FFF2-40B4-BE49-F238E27FC236}">
                <a16:creationId xmlns:a16="http://schemas.microsoft.com/office/drawing/2014/main" id="{AB8B682C-CCAA-5DB3-0BE0-18B4BE16FC4A}"/>
              </a:ext>
            </a:extLst>
          </p:cNvPr>
          <p:cNvSpPr/>
          <p:nvPr/>
        </p:nvSpPr>
        <p:spPr>
          <a:xfrm>
            <a:off x="7539314" y="519495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0" name="Forma Livre: Forma 99">
            <a:extLst>
              <a:ext uri="{FF2B5EF4-FFF2-40B4-BE49-F238E27FC236}">
                <a16:creationId xmlns:a16="http://schemas.microsoft.com/office/drawing/2014/main" id="{756403FD-511F-9F97-3F5A-F3ED8B6EA5C6}"/>
              </a:ext>
            </a:extLst>
          </p:cNvPr>
          <p:cNvSpPr/>
          <p:nvPr/>
        </p:nvSpPr>
        <p:spPr>
          <a:xfrm>
            <a:off x="7688311" y="519328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1" name="Forma Livre: Forma 100">
            <a:extLst>
              <a:ext uri="{FF2B5EF4-FFF2-40B4-BE49-F238E27FC236}">
                <a16:creationId xmlns:a16="http://schemas.microsoft.com/office/drawing/2014/main" id="{AB6AA5BE-C535-03FD-ABD2-D9BF05750DA8}"/>
              </a:ext>
            </a:extLst>
          </p:cNvPr>
          <p:cNvSpPr/>
          <p:nvPr/>
        </p:nvSpPr>
        <p:spPr>
          <a:xfrm>
            <a:off x="7713524" y="513126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2" name="Forma Livre: Forma 101">
            <a:extLst>
              <a:ext uri="{FF2B5EF4-FFF2-40B4-BE49-F238E27FC236}">
                <a16:creationId xmlns:a16="http://schemas.microsoft.com/office/drawing/2014/main" id="{650CD932-B2FC-C7BB-D9D8-23A463066AFB}"/>
              </a:ext>
            </a:extLst>
          </p:cNvPr>
          <p:cNvSpPr/>
          <p:nvPr/>
        </p:nvSpPr>
        <p:spPr>
          <a:xfrm>
            <a:off x="7603141" y="5653582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3" name="Forma Livre: Forma 102">
            <a:extLst>
              <a:ext uri="{FF2B5EF4-FFF2-40B4-BE49-F238E27FC236}">
                <a16:creationId xmlns:a16="http://schemas.microsoft.com/office/drawing/2014/main" id="{80FD3CD9-A13C-FF53-61FC-A9D907ED38B1}"/>
              </a:ext>
            </a:extLst>
          </p:cNvPr>
          <p:cNvSpPr/>
          <p:nvPr/>
        </p:nvSpPr>
        <p:spPr>
          <a:xfrm>
            <a:off x="7618382" y="5682893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4" name="Forma Livre: Forma 103">
            <a:extLst>
              <a:ext uri="{FF2B5EF4-FFF2-40B4-BE49-F238E27FC236}">
                <a16:creationId xmlns:a16="http://schemas.microsoft.com/office/drawing/2014/main" id="{2BE474F2-E4D9-6580-98AF-591C1B1C5615}"/>
              </a:ext>
            </a:extLst>
          </p:cNvPr>
          <p:cNvSpPr/>
          <p:nvPr/>
        </p:nvSpPr>
        <p:spPr>
          <a:xfrm>
            <a:off x="7562041" y="5485969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5" name="Forma Livre: Forma 104">
            <a:extLst>
              <a:ext uri="{FF2B5EF4-FFF2-40B4-BE49-F238E27FC236}">
                <a16:creationId xmlns:a16="http://schemas.microsoft.com/office/drawing/2014/main" id="{303FC1BD-E75F-4E08-0615-0B36B6C4C4BA}"/>
              </a:ext>
            </a:extLst>
          </p:cNvPr>
          <p:cNvSpPr/>
          <p:nvPr/>
        </p:nvSpPr>
        <p:spPr>
          <a:xfrm>
            <a:off x="7631702" y="5441209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6" name="Forma Livre: Forma 105">
            <a:extLst>
              <a:ext uri="{FF2B5EF4-FFF2-40B4-BE49-F238E27FC236}">
                <a16:creationId xmlns:a16="http://schemas.microsoft.com/office/drawing/2014/main" id="{B77D185E-E291-54FA-BCDC-32994F0CF3F4}"/>
              </a:ext>
            </a:extLst>
          </p:cNvPr>
          <p:cNvSpPr/>
          <p:nvPr/>
        </p:nvSpPr>
        <p:spPr>
          <a:xfrm>
            <a:off x="7550099" y="5475663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7" name="Forma Livre: Forma 106">
            <a:extLst>
              <a:ext uri="{FF2B5EF4-FFF2-40B4-BE49-F238E27FC236}">
                <a16:creationId xmlns:a16="http://schemas.microsoft.com/office/drawing/2014/main" id="{23CE729C-DAF8-8459-7FE7-5E45A3984639}"/>
              </a:ext>
            </a:extLst>
          </p:cNvPr>
          <p:cNvSpPr/>
          <p:nvPr/>
        </p:nvSpPr>
        <p:spPr>
          <a:xfrm>
            <a:off x="7698628" y="5477219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8" name="Forma Livre: Forma 107">
            <a:extLst>
              <a:ext uri="{FF2B5EF4-FFF2-40B4-BE49-F238E27FC236}">
                <a16:creationId xmlns:a16="http://schemas.microsoft.com/office/drawing/2014/main" id="{AA37E9C3-E384-1263-06FB-26541B4016A4}"/>
              </a:ext>
            </a:extLst>
          </p:cNvPr>
          <p:cNvSpPr/>
          <p:nvPr/>
        </p:nvSpPr>
        <p:spPr>
          <a:xfrm>
            <a:off x="7517520" y="555371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09" name="Forma Livre: Forma 108">
            <a:extLst>
              <a:ext uri="{FF2B5EF4-FFF2-40B4-BE49-F238E27FC236}">
                <a16:creationId xmlns:a16="http://schemas.microsoft.com/office/drawing/2014/main" id="{DD1A519D-DB62-A91E-F99E-C1A5DE3C0644}"/>
              </a:ext>
            </a:extLst>
          </p:cNvPr>
          <p:cNvSpPr/>
          <p:nvPr/>
        </p:nvSpPr>
        <p:spPr>
          <a:xfrm>
            <a:off x="7549563" y="5617189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0" name="Forma Livre: Forma 109">
            <a:extLst>
              <a:ext uri="{FF2B5EF4-FFF2-40B4-BE49-F238E27FC236}">
                <a16:creationId xmlns:a16="http://schemas.microsoft.com/office/drawing/2014/main" id="{D9DABB2F-7CA8-0A74-43F2-3C8EB89A4EFB}"/>
              </a:ext>
            </a:extLst>
          </p:cNvPr>
          <p:cNvSpPr/>
          <p:nvPr/>
        </p:nvSpPr>
        <p:spPr>
          <a:xfrm>
            <a:off x="7698560" y="5615513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1" name="Forma Livre: Forma 110">
            <a:extLst>
              <a:ext uri="{FF2B5EF4-FFF2-40B4-BE49-F238E27FC236}">
                <a16:creationId xmlns:a16="http://schemas.microsoft.com/office/drawing/2014/main" id="{F264DB40-4955-DBA1-7D9B-01821F95EA61}"/>
              </a:ext>
            </a:extLst>
          </p:cNvPr>
          <p:cNvSpPr/>
          <p:nvPr/>
        </p:nvSpPr>
        <p:spPr>
          <a:xfrm>
            <a:off x="7723773" y="555350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2" name="CaixaDeTexto 111">
            <a:extLst>
              <a:ext uri="{FF2B5EF4-FFF2-40B4-BE49-F238E27FC236}">
                <a16:creationId xmlns:a16="http://schemas.microsoft.com/office/drawing/2014/main" id="{865CF422-D12A-9BF6-8618-6A730FA3CDE9}"/>
              </a:ext>
            </a:extLst>
          </p:cNvPr>
          <p:cNvSpPr txBox="1"/>
          <p:nvPr/>
        </p:nvSpPr>
        <p:spPr>
          <a:xfrm>
            <a:off x="7715491" y="5424124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Aumento atípico em operações de câmbio</a:t>
            </a:r>
          </a:p>
        </p:txBody>
      </p:sp>
      <p:sp>
        <p:nvSpPr>
          <p:cNvPr id="113" name="CaixaDeTexto 112">
            <a:extLst>
              <a:ext uri="{FF2B5EF4-FFF2-40B4-BE49-F238E27FC236}">
                <a16:creationId xmlns:a16="http://schemas.microsoft.com/office/drawing/2014/main" id="{034AC2A5-AD47-69EB-A104-012BFDE109EC}"/>
              </a:ext>
            </a:extLst>
          </p:cNvPr>
          <p:cNvSpPr txBox="1"/>
          <p:nvPr/>
        </p:nvSpPr>
        <p:spPr>
          <a:xfrm>
            <a:off x="5292394" y="4986853"/>
            <a:ext cx="1799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Concentração em poucos favorecidos</a:t>
            </a:r>
          </a:p>
        </p:txBody>
      </p:sp>
      <p:sp>
        <p:nvSpPr>
          <p:cNvPr id="114" name="Forma Livre: Forma 113">
            <a:extLst>
              <a:ext uri="{FF2B5EF4-FFF2-40B4-BE49-F238E27FC236}">
                <a16:creationId xmlns:a16="http://schemas.microsoft.com/office/drawing/2014/main" id="{D099EC9A-9E3C-98D4-386C-0A090A05E9E5}"/>
              </a:ext>
            </a:extLst>
          </p:cNvPr>
          <p:cNvSpPr/>
          <p:nvPr/>
        </p:nvSpPr>
        <p:spPr>
          <a:xfrm>
            <a:off x="5196913" y="522841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5" name="Forma Livre: Forma 114">
            <a:extLst>
              <a:ext uri="{FF2B5EF4-FFF2-40B4-BE49-F238E27FC236}">
                <a16:creationId xmlns:a16="http://schemas.microsoft.com/office/drawing/2014/main" id="{2A8412B2-F129-9B62-68F5-E0C92C9E9AA0}"/>
              </a:ext>
            </a:extLst>
          </p:cNvPr>
          <p:cNvSpPr/>
          <p:nvPr/>
        </p:nvSpPr>
        <p:spPr>
          <a:xfrm>
            <a:off x="5212154" y="525772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6" name="Forma Livre: Forma 115">
            <a:extLst>
              <a:ext uri="{FF2B5EF4-FFF2-40B4-BE49-F238E27FC236}">
                <a16:creationId xmlns:a16="http://schemas.microsoft.com/office/drawing/2014/main" id="{B54C44E7-FDB8-D54B-02BA-DA5F3C09A8A6}"/>
              </a:ext>
            </a:extLst>
          </p:cNvPr>
          <p:cNvSpPr/>
          <p:nvPr/>
        </p:nvSpPr>
        <p:spPr>
          <a:xfrm>
            <a:off x="5155813" y="506079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7" name="Forma Livre: Forma 116">
            <a:extLst>
              <a:ext uri="{FF2B5EF4-FFF2-40B4-BE49-F238E27FC236}">
                <a16:creationId xmlns:a16="http://schemas.microsoft.com/office/drawing/2014/main" id="{D6F65A0C-B888-04E1-9147-40E67B701081}"/>
              </a:ext>
            </a:extLst>
          </p:cNvPr>
          <p:cNvSpPr/>
          <p:nvPr/>
        </p:nvSpPr>
        <p:spPr>
          <a:xfrm>
            <a:off x="5225474" y="501603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8" name="Forma Livre: Forma 117">
            <a:extLst>
              <a:ext uri="{FF2B5EF4-FFF2-40B4-BE49-F238E27FC236}">
                <a16:creationId xmlns:a16="http://schemas.microsoft.com/office/drawing/2014/main" id="{32CC9DEF-8E7F-958E-EE1B-36BE6C8C5D44}"/>
              </a:ext>
            </a:extLst>
          </p:cNvPr>
          <p:cNvSpPr/>
          <p:nvPr/>
        </p:nvSpPr>
        <p:spPr>
          <a:xfrm>
            <a:off x="5143871" y="505049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19" name="Forma Livre: Forma 118">
            <a:extLst>
              <a:ext uri="{FF2B5EF4-FFF2-40B4-BE49-F238E27FC236}">
                <a16:creationId xmlns:a16="http://schemas.microsoft.com/office/drawing/2014/main" id="{BB63648A-3D80-9FB2-E3D6-CE1E6A6EDDE5}"/>
              </a:ext>
            </a:extLst>
          </p:cNvPr>
          <p:cNvSpPr/>
          <p:nvPr/>
        </p:nvSpPr>
        <p:spPr>
          <a:xfrm>
            <a:off x="5292400" y="505204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0" name="Forma Livre: Forma 119">
            <a:extLst>
              <a:ext uri="{FF2B5EF4-FFF2-40B4-BE49-F238E27FC236}">
                <a16:creationId xmlns:a16="http://schemas.microsoft.com/office/drawing/2014/main" id="{479C4308-E11E-C630-9D8E-84A1D0C7D6BE}"/>
              </a:ext>
            </a:extLst>
          </p:cNvPr>
          <p:cNvSpPr/>
          <p:nvPr/>
        </p:nvSpPr>
        <p:spPr>
          <a:xfrm>
            <a:off x="5111292" y="512853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1" name="Forma Livre: Forma 120">
            <a:extLst>
              <a:ext uri="{FF2B5EF4-FFF2-40B4-BE49-F238E27FC236}">
                <a16:creationId xmlns:a16="http://schemas.microsoft.com/office/drawing/2014/main" id="{6F9F6EEA-DB46-FAA1-DAB6-056D47696C76}"/>
              </a:ext>
            </a:extLst>
          </p:cNvPr>
          <p:cNvSpPr/>
          <p:nvPr/>
        </p:nvSpPr>
        <p:spPr>
          <a:xfrm>
            <a:off x="5143335" y="519201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2" name="Forma Livre: Forma 121">
            <a:extLst>
              <a:ext uri="{FF2B5EF4-FFF2-40B4-BE49-F238E27FC236}">
                <a16:creationId xmlns:a16="http://schemas.microsoft.com/office/drawing/2014/main" id="{E129D632-93E1-E178-7310-1A4A0CCDD288}"/>
              </a:ext>
            </a:extLst>
          </p:cNvPr>
          <p:cNvSpPr/>
          <p:nvPr/>
        </p:nvSpPr>
        <p:spPr>
          <a:xfrm>
            <a:off x="5292332" y="519034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3" name="Forma Livre: Forma 122">
            <a:extLst>
              <a:ext uri="{FF2B5EF4-FFF2-40B4-BE49-F238E27FC236}">
                <a16:creationId xmlns:a16="http://schemas.microsoft.com/office/drawing/2014/main" id="{BF8DBCB5-9355-9318-CC76-A753077BFE38}"/>
              </a:ext>
            </a:extLst>
          </p:cNvPr>
          <p:cNvSpPr/>
          <p:nvPr/>
        </p:nvSpPr>
        <p:spPr>
          <a:xfrm>
            <a:off x="5317545" y="512832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4" name="Forma Livre: Forma 123">
            <a:extLst>
              <a:ext uri="{FF2B5EF4-FFF2-40B4-BE49-F238E27FC236}">
                <a16:creationId xmlns:a16="http://schemas.microsoft.com/office/drawing/2014/main" id="{AFA397E7-DB51-4198-27E3-2AB573C61982}"/>
              </a:ext>
            </a:extLst>
          </p:cNvPr>
          <p:cNvSpPr/>
          <p:nvPr/>
        </p:nvSpPr>
        <p:spPr>
          <a:xfrm>
            <a:off x="5207162" y="5650642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5" name="Forma Livre: Forma 124">
            <a:extLst>
              <a:ext uri="{FF2B5EF4-FFF2-40B4-BE49-F238E27FC236}">
                <a16:creationId xmlns:a16="http://schemas.microsoft.com/office/drawing/2014/main" id="{22F788B0-B22A-6556-09EA-3F05B58DB751}"/>
              </a:ext>
            </a:extLst>
          </p:cNvPr>
          <p:cNvSpPr/>
          <p:nvPr/>
        </p:nvSpPr>
        <p:spPr>
          <a:xfrm>
            <a:off x="5222403" y="5679953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6" name="Forma Livre: Forma 125">
            <a:extLst>
              <a:ext uri="{FF2B5EF4-FFF2-40B4-BE49-F238E27FC236}">
                <a16:creationId xmlns:a16="http://schemas.microsoft.com/office/drawing/2014/main" id="{0A4B288F-F64B-479A-6FBE-6CAFFAA62C52}"/>
              </a:ext>
            </a:extLst>
          </p:cNvPr>
          <p:cNvSpPr/>
          <p:nvPr/>
        </p:nvSpPr>
        <p:spPr>
          <a:xfrm>
            <a:off x="5166062" y="5483029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7" name="Forma Livre: Forma 126">
            <a:extLst>
              <a:ext uri="{FF2B5EF4-FFF2-40B4-BE49-F238E27FC236}">
                <a16:creationId xmlns:a16="http://schemas.microsoft.com/office/drawing/2014/main" id="{6DDF735A-8D06-B972-9127-8ACF1A643F6D}"/>
              </a:ext>
            </a:extLst>
          </p:cNvPr>
          <p:cNvSpPr/>
          <p:nvPr/>
        </p:nvSpPr>
        <p:spPr>
          <a:xfrm>
            <a:off x="5235723" y="5438269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8" name="Forma Livre: Forma 127">
            <a:extLst>
              <a:ext uri="{FF2B5EF4-FFF2-40B4-BE49-F238E27FC236}">
                <a16:creationId xmlns:a16="http://schemas.microsoft.com/office/drawing/2014/main" id="{C2783BAC-D576-6306-3451-C9201FA9FD5B}"/>
              </a:ext>
            </a:extLst>
          </p:cNvPr>
          <p:cNvSpPr/>
          <p:nvPr/>
        </p:nvSpPr>
        <p:spPr>
          <a:xfrm>
            <a:off x="5154120" y="5472723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29" name="Forma Livre: Forma 128">
            <a:extLst>
              <a:ext uri="{FF2B5EF4-FFF2-40B4-BE49-F238E27FC236}">
                <a16:creationId xmlns:a16="http://schemas.microsoft.com/office/drawing/2014/main" id="{427772FD-F313-0DBD-A465-60FBB53F01CA}"/>
              </a:ext>
            </a:extLst>
          </p:cNvPr>
          <p:cNvSpPr/>
          <p:nvPr/>
        </p:nvSpPr>
        <p:spPr>
          <a:xfrm>
            <a:off x="5302649" y="5474279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0" name="Forma Livre: Forma 129">
            <a:extLst>
              <a:ext uri="{FF2B5EF4-FFF2-40B4-BE49-F238E27FC236}">
                <a16:creationId xmlns:a16="http://schemas.microsoft.com/office/drawing/2014/main" id="{0A859D25-96C4-6318-B00D-21D7663AEC28}"/>
              </a:ext>
            </a:extLst>
          </p:cNvPr>
          <p:cNvSpPr/>
          <p:nvPr/>
        </p:nvSpPr>
        <p:spPr>
          <a:xfrm>
            <a:off x="5121541" y="555077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1" name="Forma Livre: Forma 130">
            <a:extLst>
              <a:ext uri="{FF2B5EF4-FFF2-40B4-BE49-F238E27FC236}">
                <a16:creationId xmlns:a16="http://schemas.microsoft.com/office/drawing/2014/main" id="{7181A23E-9232-1E27-7AD6-EBA6DA5E2C74}"/>
              </a:ext>
            </a:extLst>
          </p:cNvPr>
          <p:cNvSpPr/>
          <p:nvPr/>
        </p:nvSpPr>
        <p:spPr>
          <a:xfrm>
            <a:off x="5153584" y="5614249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2" name="Forma Livre: Forma 131">
            <a:extLst>
              <a:ext uri="{FF2B5EF4-FFF2-40B4-BE49-F238E27FC236}">
                <a16:creationId xmlns:a16="http://schemas.microsoft.com/office/drawing/2014/main" id="{80E8D8F6-0A42-6890-E663-6036D9D97AE2}"/>
              </a:ext>
            </a:extLst>
          </p:cNvPr>
          <p:cNvSpPr/>
          <p:nvPr/>
        </p:nvSpPr>
        <p:spPr>
          <a:xfrm>
            <a:off x="5302581" y="5612573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3" name="Forma Livre: Forma 132">
            <a:extLst>
              <a:ext uri="{FF2B5EF4-FFF2-40B4-BE49-F238E27FC236}">
                <a16:creationId xmlns:a16="http://schemas.microsoft.com/office/drawing/2014/main" id="{491D18F2-56E4-916F-07F5-1BC0A33C5886}"/>
              </a:ext>
            </a:extLst>
          </p:cNvPr>
          <p:cNvSpPr/>
          <p:nvPr/>
        </p:nvSpPr>
        <p:spPr>
          <a:xfrm>
            <a:off x="5327794" y="5550561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7E674B36-5EF9-48D0-DBD9-DE6BDD178EA4}"/>
              </a:ext>
            </a:extLst>
          </p:cNvPr>
          <p:cNvSpPr txBox="1"/>
          <p:nvPr/>
        </p:nvSpPr>
        <p:spPr>
          <a:xfrm>
            <a:off x="5319512" y="5421184"/>
            <a:ext cx="1861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Mudança de estrutura societária (cisão/fusão)</a:t>
            </a:r>
          </a:p>
        </p:txBody>
      </p:sp>
      <p:sp>
        <p:nvSpPr>
          <p:cNvPr id="135" name="Forma Livre: Forma 134">
            <a:extLst>
              <a:ext uri="{FF2B5EF4-FFF2-40B4-BE49-F238E27FC236}">
                <a16:creationId xmlns:a16="http://schemas.microsoft.com/office/drawing/2014/main" id="{51E6F64E-53E0-75FA-1738-13A8689B8418}"/>
              </a:ext>
            </a:extLst>
          </p:cNvPr>
          <p:cNvSpPr/>
          <p:nvPr/>
        </p:nvSpPr>
        <p:spPr>
          <a:xfrm>
            <a:off x="5216141" y="6174910"/>
            <a:ext cx="67952" cy="17310"/>
          </a:xfrm>
          <a:custGeom>
            <a:avLst/>
            <a:gdLst>
              <a:gd name="connsiteX0" fmla="*/ 59792 w 67952"/>
              <a:gd name="connsiteY0" fmla="*/ 0 h 17310"/>
              <a:gd name="connsiteX1" fmla="*/ 8161 w 67952"/>
              <a:gd name="connsiteY1" fmla="*/ 0 h 17310"/>
              <a:gd name="connsiteX2" fmla="*/ 15 w 67952"/>
              <a:gd name="connsiteY2" fmla="*/ 9165 h 17310"/>
              <a:gd name="connsiteX3" fmla="*/ 8161 w 67952"/>
              <a:gd name="connsiteY3" fmla="*/ 17310 h 17310"/>
              <a:gd name="connsiteX4" fmla="*/ 59792 w 67952"/>
              <a:gd name="connsiteY4" fmla="*/ 17310 h 17310"/>
              <a:gd name="connsiteX5" fmla="*/ 67937 w 67952"/>
              <a:gd name="connsiteY5" fmla="*/ 8145 h 17310"/>
              <a:gd name="connsiteX6" fmla="*/ 59792 w 67952"/>
              <a:gd name="connsiteY6" fmla="*/ 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952" h="17310">
                <a:moveTo>
                  <a:pt x="59792" y="0"/>
                </a:moveTo>
                <a:lnTo>
                  <a:pt x="8161" y="0"/>
                </a:lnTo>
                <a:cubicBezTo>
                  <a:pt x="3381" y="282"/>
                  <a:pt x="-266" y="4385"/>
                  <a:pt x="15" y="9165"/>
                </a:cubicBezTo>
                <a:cubicBezTo>
                  <a:pt x="274" y="13552"/>
                  <a:pt x="3774" y="17052"/>
                  <a:pt x="8161" y="17310"/>
                </a:cubicBezTo>
                <a:lnTo>
                  <a:pt x="59792" y="17310"/>
                </a:lnTo>
                <a:cubicBezTo>
                  <a:pt x="64572" y="17029"/>
                  <a:pt x="68218" y="12925"/>
                  <a:pt x="67937" y="8145"/>
                </a:cubicBezTo>
                <a:cubicBezTo>
                  <a:pt x="67678" y="3758"/>
                  <a:pt x="64179" y="258"/>
                  <a:pt x="59792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6" name="Forma Livre: Forma 135">
            <a:extLst>
              <a:ext uri="{FF2B5EF4-FFF2-40B4-BE49-F238E27FC236}">
                <a16:creationId xmlns:a16="http://schemas.microsoft.com/office/drawing/2014/main" id="{46DBC71E-AF48-C0C2-C7CA-AC7716F1CAE2}"/>
              </a:ext>
            </a:extLst>
          </p:cNvPr>
          <p:cNvSpPr/>
          <p:nvPr/>
        </p:nvSpPr>
        <p:spPr>
          <a:xfrm>
            <a:off x="5231382" y="6204221"/>
            <a:ext cx="37470" cy="17310"/>
          </a:xfrm>
          <a:custGeom>
            <a:avLst/>
            <a:gdLst>
              <a:gd name="connsiteX0" fmla="*/ 18750 w 37470"/>
              <a:gd name="connsiteY0" fmla="*/ 17310 h 17310"/>
              <a:gd name="connsiteX1" fmla="*/ 37471 w 37470"/>
              <a:gd name="connsiteY1" fmla="*/ 0 h 17310"/>
              <a:gd name="connsiteX2" fmla="*/ 0 w 37470"/>
              <a:gd name="connsiteY2" fmla="*/ 0 h 17310"/>
              <a:gd name="connsiteX3" fmla="*/ 18750 w 37470"/>
              <a:gd name="connsiteY3" fmla="*/ 17310 h 17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470" h="17310">
                <a:moveTo>
                  <a:pt x="18750" y="17310"/>
                </a:moveTo>
                <a:cubicBezTo>
                  <a:pt x="28546" y="17295"/>
                  <a:pt x="36689" y="9764"/>
                  <a:pt x="37471" y="0"/>
                </a:cubicBezTo>
                <a:lnTo>
                  <a:pt x="0" y="0"/>
                </a:lnTo>
                <a:cubicBezTo>
                  <a:pt x="796" y="9769"/>
                  <a:pt x="8949" y="17296"/>
                  <a:pt x="18750" y="1731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7" name="Forma Livre: Forma 136">
            <a:extLst>
              <a:ext uri="{FF2B5EF4-FFF2-40B4-BE49-F238E27FC236}">
                <a16:creationId xmlns:a16="http://schemas.microsoft.com/office/drawing/2014/main" id="{41378F5C-D15A-7056-4065-B0C5666F2F42}"/>
              </a:ext>
            </a:extLst>
          </p:cNvPr>
          <p:cNvSpPr/>
          <p:nvPr/>
        </p:nvSpPr>
        <p:spPr>
          <a:xfrm>
            <a:off x="5175041" y="6007297"/>
            <a:ext cx="150002" cy="155612"/>
          </a:xfrm>
          <a:custGeom>
            <a:avLst/>
            <a:gdLst>
              <a:gd name="connsiteX0" fmla="*/ 150003 w 150002"/>
              <a:gd name="connsiteY0" fmla="*/ 76651 h 155612"/>
              <a:gd name="connsiteX1" fmla="*/ 150003 w 150002"/>
              <a:gd name="connsiteY1" fmla="*/ 74071 h 155612"/>
              <a:gd name="connsiteX2" fmla="*/ 75001 w 150002"/>
              <a:gd name="connsiteY2" fmla="*/ 0 h 155612"/>
              <a:gd name="connsiteX3" fmla="*/ 75001 w 150002"/>
              <a:gd name="connsiteY3" fmla="*/ 0 h 155612"/>
              <a:gd name="connsiteX4" fmla="*/ 0 w 150002"/>
              <a:gd name="connsiteY4" fmla="*/ 74071 h 155612"/>
              <a:gd name="connsiteX5" fmla="*/ 0 w 150002"/>
              <a:gd name="connsiteY5" fmla="*/ 76651 h 155612"/>
              <a:gd name="connsiteX6" fmla="*/ 5220 w 150002"/>
              <a:gd name="connsiteY6" fmla="*/ 102602 h 155612"/>
              <a:gd name="connsiteX7" fmla="*/ 18240 w 150002"/>
              <a:gd name="connsiteY7" fmla="*/ 123932 h 155612"/>
              <a:gd name="connsiteX8" fmla="*/ 35791 w 150002"/>
              <a:gd name="connsiteY8" fmla="*/ 152433 h 155612"/>
              <a:gd name="connsiteX9" fmla="*/ 40951 w 150002"/>
              <a:gd name="connsiteY9" fmla="*/ 155613 h 155612"/>
              <a:gd name="connsiteX10" fmla="*/ 109052 w 150002"/>
              <a:gd name="connsiteY10" fmla="*/ 155613 h 155612"/>
              <a:gd name="connsiteX11" fmla="*/ 114212 w 150002"/>
              <a:gd name="connsiteY11" fmla="*/ 152433 h 155612"/>
              <a:gd name="connsiteX12" fmla="*/ 131762 w 150002"/>
              <a:gd name="connsiteY12" fmla="*/ 123932 h 155612"/>
              <a:gd name="connsiteX13" fmla="*/ 144783 w 150002"/>
              <a:gd name="connsiteY13" fmla="*/ 102602 h 155612"/>
              <a:gd name="connsiteX14" fmla="*/ 150003 w 150002"/>
              <a:gd name="connsiteY14" fmla="*/ 76651 h 155612"/>
              <a:gd name="connsiteX15" fmla="*/ 132722 w 150002"/>
              <a:gd name="connsiteY15" fmla="*/ 76381 h 155612"/>
              <a:gd name="connsiteX16" fmla="*/ 128732 w 150002"/>
              <a:gd name="connsiteY16" fmla="*/ 96542 h 155612"/>
              <a:gd name="connsiteX17" fmla="*/ 119012 w 150002"/>
              <a:gd name="connsiteY17" fmla="*/ 112382 h 155612"/>
              <a:gd name="connsiteX18" fmla="*/ 102002 w 150002"/>
              <a:gd name="connsiteY18" fmla="*/ 138242 h 155612"/>
              <a:gd name="connsiteX19" fmla="*/ 48001 w 150002"/>
              <a:gd name="connsiteY19" fmla="*/ 138242 h 155612"/>
              <a:gd name="connsiteX20" fmla="*/ 31141 w 150002"/>
              <a:gd name="connsiteY20" fmla="*/ 112292 h 155612"/>
              <a:gd name="connsiteX21" fmla="*/ 21420 w 150002"/>
              <a:gd name="connsiteY21" fmla="*/ 96452 h 155612"/>
              <a:gd name="connsiteX22" fmla="*/ 17280 w 150002"/>
              <a:gd name="connsiteY22" fmla="*/ 76291 h 155612"/>
              <a:gd name="connsiteX23" fmla="*/ 17280 w 150002"/>
              <a:gd name="connsiteY23" fmla="*/ 74131 h 155612"/>
              <a:gd name="connsiteX24" fmla="*/ 74911 w 150002"/>
              <a:gd name="connsiteY24" fmla="*/ 17130 h 155612"/>
              <a:gd name="connsiteX25" fmla="*/ 74911 w 150002"/>
              <a:gd name="connsiteY25" fmla="*/ 17130 h 155612"/>
              <a:gd name="connsiteX26" fmla="*/ 132542 w 150002"/>
              <a:gd name="connsiteY26" fmla="*/ 74131 h 155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50002" h="155612">
                <a:moveTo>
                  <a:pt x="150003" y="76651"/>
                </a:moveTo>
                <a:lnTo>
                  <a:pt x="150003" y="74071"/>
                </a:lnTo>
                <a:cubicBezTo>
                  <a:pt x="149238" y="33122"/>
                  <a:pt x="115957" y="253"/>
                  <a:pt x="75001" y="0"/>
                </a:cubicBezTo>
                <a:lnTo>
                  <a:pt x="75001" y="0"/>
                </a:lnTo>
                <a:cubicBezTo>
                  <a:pt x="34045" y="253"/>
                  <a:pt x="764" y="33122"/>
                  <a:pt x="0" y="74071"/>
                </a:cubicBezTo>
                <a:lnTo>
                  <a:pt x="0" y="76651"/>
                </a:lnTo>
                <a:cubicBezTo>
                  <a:pt x="274" y="85533"/>
                  <a:pt x="2039" y="94305"/>
                  <a:pt x="5220" y="102602"/>
                </a:cubicBezTo>
                <a:cubicBezTo>
                  <a:pt x="8256" y="110430"/>
                  <a:pt x="12666" y="117653"/>
                  <a:pt x="18240" y="123932"/>
                </a:cubicBezTo>
                <a:cubicBezTo>
                  <a:pt x="25110" y="131402"/>
                  <a:pt x="32611" y="145953"/>
                  <a:pt x="35791" y="152433"/>
                </a:cubicBezTo>
                <a:cubicBezTo>
                  <a:pt x="36763" y="154390"/>
                  <a:pt x="38765" y="155624"/>
                  <a:pt x="40951" y="155613"/>
                </a:cubicBezTo>
                <a:lnTo>
                  <a:pt x="109052" y="155613"/>
                </a:lnTo>
                <a:cubicBezTo>
                  <a:pt x="111238" y="155624"/>
                  <a:pt x="113239" y="154390"/>
                  <a:pt x="114212" y="152433"/>
                </a:cubicBezTo>
                <a:cubicBezTo>
                  <a:pt x="117392" y="145953"/>
                  <a:pt x="124892" y="131432"/>
                  <a:pt x="131762" y="123932"/>
                </a:cubicBezTo>
                <a:cubicBezTo>
                  <a:pt x="137337" y="117653"/>
                  <a:pt x="141746" y="110430"/>
                  <a:pt x="144783" y="102602"/>
                </a:cubicBezTo>
                <a:cubicBezTo>
                  <a:pt x="147964" y="94305"/>
                  <a:pt x="149728" y="85533"/>
                  <a:pt x="150003" y="76651"/>
                </a:cubicBezTo>
                <a:close/>
                <a:moveTo>
                  <a:pt x="132722" y="76381"/>
                </a:moveTo>
                <a:cubicBezTo>
                  <a:pt x="132509" y="83275"/>
                  <a:pt x="131161" y="90086"/>
                  <a:pt x="128732" y="96542"/>
                </a:cubicBezTo>
                <a:cubicBezTo>
                  <a:pt x="126454" y="102355"/>
                  <a:pt x="123163" y="107718"/>
                  <a:pt x="119012" y="112382"/>
                </a:cubicBezTo>
                <a:cubicBezTo>
                  <a:pt x="112353" y="120309"/>
                  <a:pt x="106644" y="128988"/>
                  <a:pt x="102002" y="138242"/>
                </a:cubicBezTo>
                <a:lnTo>
                  <a:pt x="48001" y="138242"/>
                </a:lnTo>
                <a:cubicBezTo>
                  <a:pt x="43412" y="128964"/>
                  <a:pt x="37753" y="120255"/>
                  <a:pt x="31141" y="112292"/>
                </a:cubicBezTo>
                <a:cubicBezTo>
                  <a:pt x="26989" y="107628"/>
                  <a:pt x="23698" y="102265"/>
                  <a:pt x="21420" y="96452"/>
                </a:cubicBezTo>
                <a:cubicBezTo>
                  <a:pt x="18941" y="90005"/>
                  <a:pt x="17542" y="83194"/>
                  <a:pt x="17280" y="76291"/>
                </a:cubicBezTo>
                <a:lnTo>
                  <a:pt x="17280" y="74131"/>
                </a:lnTo>
                <a:cubicBezTo>
                  <a:pt x="17818" y="42631"/>
                  <a:pt x="43407" y="17321"/>
                  <a:pt x="74911" y="17130"/>
                </a:cubicBezTo>
                <a:lnTo>
                  <a:pt x="74911" y="17130"/>
                </a:lnTo>
                <a:cubicBezTo>
                  <a:pt x="106416" y="17321"/>
                  <a:pt x="132005" y="42631"/>
                  <a:pt x="132542" y="7413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8" name="Forma Livre: Forma 137">
            <a:extLst>
              <a:ext uri="{FF2B5EF4-FFF2-40B4-BE49-F238E27FC236}">
                <a16:creationId xmlns:a16="http://schemas.microsoft.com/office/drawing/2014/main" id="{583F7AE2-C19B-E8DA-EAB3-7A965EC2D3AC}"/>
              </a:ext>
            </a:extLst>
          </p:cNvPr>
          <p:cNvSpPr/>
          <p:nvPr/>
        </p:nvSpPr>
        <p:spPr>
          <a:xfrm>
            <a:off x="5244702" y="5962537"/>
            <a:ext cx="12000" cy="33000"/>
          </a:xfrm>
          <a:custGeom>
            <a:avLst/>
            <a:gdLst>
              <a:gd name="connsiteX0" fmla="*/ 6000 w 12000"/>
              <a:gd name="connsiteY0" fmla="*/ 33001 h 33000"/>
              <a:gd name="connsiteX1" fmla="*/ 12000 w 12000"/>
              <a:gd name="connsiteY1" fmla="*/ 27000 h 33000"/>
              <a:gd name="connsiteX2" fmla="*/ 12000 w 12000"/>
              <a:gd name="connsiteY2" fmla="*/ 6000 h 33000"/>
              <a:gd name="connsiteX3" fmla="*/ 6000 w 12000"/>
              <a:gd name="connsiteY3" fmla="*/ 0 h 33000"/>
              <a:gd name="connsiteX4" fmla="*/ 0 w 12000"/>
              <a:gd name="connsiteY4" fmla="*/ 6000 h 33000"/>
              <a:gd name="connsiteX5" fmla="*/ 0 w 12000"/>
              <a:gd name="connsiteY5" fmla="*/ 27000 h 33000"/>
              <a:gd name="connsiteX6" fmla="*/ 6000 w 12000"/>
              <a:gd name="connsiteY6" fmla="*/ 33001 h 33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00" h="33000">
                <a:moveTo>
                  <a:pt x="6000" y="33001"/>
                </a:moveTo>
                <a:cubicBezTo>
                  <a:pt x="9314" y="33001"/>
                  <a:pt x="12000" y="30314"/>
                  <a:pt x="12000" y="27000"/>
                </a:cubicBezTo>
                <a:lnTo>
                  <a:pt x="12000" y="6000"/>
                </a:lnTo>
                <a:cubicBezTo>
                  <a:pt x="12000" y="2686"/>
                  <a:pt x="9314" y="0"/>
                  <a:pt x="6000" y="0"/>
                </a:cubicBezTo>
                <a:cubicBezTo>
                  <a:pt x="2686" y="0"/>
                  <a:pt x="0" y="2686"/>
                  <a:pt x="0" y="6000"/>
                </a:cubicBezTo>
                <a:lnTo>
                  <a:pt x="0" y="27000"/>
                </a:lnTo>
                <a:cubicBezTo>
                  <a:pt x="0" y="30314"/>
                  <a:pt x="2686" y="33001"/>
                  <a:pt x="6000" y="33001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39" name="Forma Livre: Forma 138">
            <a:extLst>
              <a:ext uri="{FF2B5EF4-FFF2-40B4-BE49-F238E27FC236}">
                <a16:creationId xmlns:a16="http://schemas.microsoft.com/office/drawing/2014/main" id="{05A9B539-BE84-DC99-CD5A-0E5E232266F5}"/>
              </a:ext>
            </a:extLst>
          </p:cNvPr>
          <p:cNvSpPr/>
          <p:nvPr/>
        </p:nvSpPr>
        <p:spPr>
          <a:xfrm>
            <a:off x="5163099" y="5996991"/>
            <a:ext cx="26616" cy="26661"/>
          </a:xfrm>
          <a:custGeom>
            <a:avLst/>
            <a:gdLst>
              <a:gd name="connsiteX0" fmla="*/ 16411 w 26616"/>
              <a:gd name="connsiteY0" fmla="*/ 24917 h 26661"/>
              <a:gd name="connsiteX1" fmla="*/ 24871 w 26616"/>
              <a:gd name="connsiteY1" fmla="*/ 24917 h 26661"/>
              <a:gd name="connsiteX2" fmla="*/ 24871 w 26616"/>
              <a:gd name="connsiteY2" fmla="*/ 16457 h 26661"/>
              <a:gd name="connsiteX3" fmla="*/ 10021 w 26616"/>
              <a:gd name="connsiteY3" fmla="*/ 1547 h 26661"/>
              <a:gd name="connsiteX4" fmla="*/ 1547 w 26616"/>
              <a:gd name="connsiteY4" fmla="*/ 1979 h 26661"/>
              <a:gd name="connsiteX5" fmla="*/ 1561 w 26616"/>
              <a:gd name="connsiteY5" fmla="*/ 10037 h 26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16" h="26661">
                <a:moveTo>
                  <a:pt x="16411" y="24917"/>
                </a:moveTo>
                <a:cubicBezTo>
                  <a:pt x="18752" y="27243"/>
                  <a:pt x="22531" y="27243"/>
                  <a:pt x="24871" y="24917"/>
                </a:cubicBezTo>
                <a:cubicBezTo>
                  <a:pt x="27198" y="22577"/>
                  <a:pt x="27198" y="18797"/>
                  <a:pt x="24871" y="16457"/>
                </a:cubicBezTo>
                <a:lnTo>
                  <a:pt x="10021" y="1547"/>
                </a:lnTo>
                <a:cubicBezTo>
                  <a:pt x="7562" y="-674"/>
                  <a:pt x="3768" y="-480"/>
                  <a:pt x="1547" y="1979"/>
                </a:cubicBezTo>
                <a:cubicBezTo>
                  <a:pt x="-521" y="4269"/>
                  <a:pt x="-515" y="7754"/>
                  <a:pt x="1561" y="10037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0" name="Forma Livre: Forma 139">
            <a:extLst>
              <a:ext uri="{FF2B5EF4-FFF2-40B4-BE49-F238E27FC236}">
                <a16:creationId xmlns:a16="http://schemas.microsoft.com/office/drawing/2014/main" id="{CCFDAB41-56EB-FAE2-D330-7F3A9BF176FA}"/>
              </a:ext>
            </a:extLst>
          </p:cNvPr>
          <p:cNvSpPr/>
          <p:nvPr/>
        </p:nvSpPr>
        <p:spPr>
          <a:xfrm>
            <a:off x="5311628" y="5998547"/>
            <a:ext cx="26332" cy="26276"/>
          </a:xfrm>
          <a:custGeom>
            <a:avLst/>
            <a:gdLst>
              <a:gd name="connsiteX0" fmla="*/ 6125 w 26332"/>
              <a:gd name="connsiteY0" fmla="*/ 26270 h 26276"/>
              <a:gd name="connsiteX1" fmla="*/ 10385 w 26332"/>
              <a:gd name="connsiteY1" fmla="*/ 24500 h 26276"/>
              <a:gd name="connsiteX2" fmla="*/ 25205 w 26332"/>
              <a:gd name="connsiteY2" fmla="*/ 9500 h 26276"/>
              <a:gd name="connsiteX3" fmla="*/ 23832 w 26332"/>
              <a:gd name="connsiteY3" fmla="*/ 1127 h 26276"/>
              <a:gd name="connsiteX4" fmla="*/ 16745 w 26332"/>
              <a:gd name="connsiteY4" fmla="*/ 1190 h 26276"/>
              <a:gd name="connsiteX5" fmla="*/ 1745 w 26332"/>
              <a:gd name="connsiteY5" fmla="*/ 16190 h 26276"/>
              <a:gd name="connsiteX6" fmla="*/ 1745 w 26332"/>
              <a:gd name="connsiteY6" fmla="*/ 24650 h 26276"/>
              <a:gd name="connsiteX7" fmla="*/ 6125 w 26332"/>
              <a:gd name="connsiteY7" fmla="*/ 26270 h 2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332" h="26276">
                <a:moveTo>
                  <a:pt x="6125" y="26270"/>
                </a:moveTo>
                <a:cubicBezTo>
                  <a:pt x="7724" y="26272"/>
                  <a:pt x="9257" y="25634"/>
                  <a:pt x="10385" y="24500"/>
                </a:cubicBezTo>
                <a:lnTo>
                  <a:pt x="25205" y="9500"/>
                </a:lnTo>
                <a:cubicBezTo>
                  <a:pt x="27138" y="6808"/>
                  <a:pt x="26523" y="3060"/>
                  <a:pt x="23832" y="1127"/>
                </a:cubicBezTo>
                <a:cubicBezTo>
                  <a:pt x="21708" y="-399"/>
                  <a:pt x="18841" y="-373"/>
                  <a:pt x="16745" y="1190"/>
                </a:cubicBezTo>
                <a:lnTo>
                  <a:pt x="1745" y="16190"/>
                </a:lnTo>
                <a:cubicBezTo>
                  <a:pt x="-582" y="18531"/>
                  <a:pt x="-582" y="22310"/>
                  <a:pt x="1745" y="24650"/>
                </a:cubicBezTo>
                <a:cubicBezTo>
                  <a:pt x="2926" y="25760"/>
                  <a:pt x="4506" y="26344"/>
                  <a:pt x="6125" y="2627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1" name="Forma Livre: Forma 140">
            <a:extLst>
              <a:ext uri="{FF2B5EF4-FFF2-40B4-BE49-F238E27FC236}">
                <a16:creationId xmlns:a16="http://schemas.microsoft.com/office/drawing/2014/main" id="{FAE8859F-B734-B819-0617-3A0640BCDF8B}"/>
              </a:ext>
            </a:extLst>
          </p:cNvPr>
          <p:cNvSpPr/>
          <p:nvPr/>
        </p:nvSpPr>
        <p:spPr>
          <a:xfrm>
            <a:off x="5130520" y="607503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2" name="Forma Livre: Forma 141">
            <a:extLst>
              <a:ext uri="{FF2B5EF4-FFF2-40B4-BE49-F238E27FC236}">
                <a16:creationId xmlns:a16="http://schemas.microsoft.com/office/drawing/2014/main" id="{521AACEA-F332-E6AA-AEB2-E8EACD08931E}"/>
              </a:ext>
            </a:extLst>
          </p:cNvPr>
          <p:cNvSpPr/>
          <p:nvPr/>
        </p:nvSpPr>
        <p:spPr>
          <a:xfrm>
            <a:off x="5162563" y="6138517"/>
            <a:ext cx="26850" cy="27000"/>
          </a:xfrm>
          <a:custGeom>
            <a:avLst/>
            <a:gdLst>
              <a:gd name="connsiteX0" fmla="*/ 16948 w 26850"/>
              <a:gd name="connsiteY0" fmla="*/ 1443 h 27000"/>
              <a:gd name="connsiteX1" fmla="*/ 2098 w 26850"/>
              <a:gd name="connsiteY1" fmla="*/ 16443 h 27000"/>
              <a:gd name="connsiteX2" fmla="*/ 1443 w 26850"/>
              <a:gd name="connsiteY2" fmla="*/ 24903 h 27000"/>
              <a:gd name="connsiteX3" fmla="*/ 9903 w 26850"/>
              <a:gd name="connsiteY3" fmla="*/ 25558 h 27000"/>
              <a:gd name="connsiteX4" fmla="*/ 10558 w 26850"/>
              <a:gd name="connsiteY4" fmla="*/ 24903 h 27000"/>
              <a:gd name="connsiteX5" fmla="*/ 25408 w 26850"/>
              <a:gd name="connsiteY5" fmla="*/ 9903 h 27000"/>
              <a:gd name="connsiteX6" fmla="*/ 24753 w 26850"/>
              <a:gd name="connsiteY6" fmla="*/ 1443 h 27000"/>
              <a:gd name="connsiteX7" fmla="*/ 16948 w 26850"/>
              <a:gd name="connsiteY7" fmla="*/ 1443 h 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850" h="27000">
                <a:moveTo>
                  <a:pt x="16948" y="1443"/>
                </a:moveTo>
                <a:lnTo>
                  <a:pt x="2098" y="16443"/>
                </a:lnTo>
                <a:cubicBezTo>
                  <a:pt x="-420" y="18599"/>
                  <a:pt x="-713" y="22386"/>
                  <a:pt x="1443" y="24903"/>
                </a:cubicBezTo>
                <a:cubicBezTo>
                  <a:pt x="3598" y="27420"/>
                  <a:pt x="7386" y="27713"/>
                  <a:pt x="9903" y="25558"/>
                </a:cubicBezTo>
                <a:cubicBezTo>
                  <a:pt x="10138" y="25357"/>
                  <a:pt x="10357" y="25138"/>
                  <a:pt x="10558" y="24903"/>
                </a:cubicBezTo>
                <a:lnTo>
                  <a:pt x="25408" y="9903"/>
                </a:lnTo>
                <a:cubicBezTo>
                  <a:pt x="27563" y="7386"/>
                  <a:pt x="27270" y="3598"/>
                  <a:pt x="24753" y="1443"/>
                </a:cubicBezTo>
                <a:cubicBezTo>
                  <a:pt x="22507" y="-481"/>
                  <a:pt x="19194" y="-481"/>
                  <a:pt x="16948" y="1443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3" name="Forma Livre: Forma 142">
            <a:extLst>
              <a:ext uri="{FF2B5EF4-FFF2-40B4-BE49-F238E27FC236}">
                <a16:creationId xmlns:a16="http://schemas.microsoft.com/office/drawing/2014/main" id="{E2E04453-F42B-BA0E-3C37-C41CDADE642A}"/>
              </a:ext>
            </a:extLst>
          </p:cNvPr>
          <p:cNvSpPr/>
          <p:nvPr/>
        </p:nvSpPr>
        <p:spPr>
          <a:xfrm>
            <a:off x="5311560" y="6136841"/>
            <a:ext cx="27574" cy="27599"/>
          </a:xfrm>
          <a:custGeom>
            <a:avLst/>
            <a:gdLst>
              <a:gd name="connsiteX0" fmla="*/ 10454 w 27574"/>
              <a:gd name="connsiteY0" fmla="*/ 1979 h 27599"/>
              <a:gd name="connsiteX1" fmla="*/ 1979 w 27574"/>
              <a:gd name="connsiteY1" fmla="*/ 1547 h 27599"/>
              <a:gd name="connsiteX2" fmla="*/ 1547 w 27574"/>
              <a:gd name="connsiteY2" fmla="*/ 10021 h 27599"/>
              <a:gd name="connsiteX3" fmla="*/ 1963 w 27574"/>
              <a:gd name="connsiteY3" fmla="*/ 10439 h 27599"/>
              <a:gd name="connsiteX4" fmla="*/ 16964 w 27574"/>
              <a:gd name="connsiteY4" fmla="*/ 25439 h 27599"/>
              <a:gd name="connsiteX5" fmla="*/ 25414 w 27574"/>
              <a:gd name="connsiteY5" fmla="*/ 26209 h 27599"/>
              <a:gd name="connsiteX6" fmla="*/ 26184 w 27574"/>
              <a:gd name="connsiteY6" fmla="*/ 17759 h 27599"/>
              <a:gd name="connsiteX7" fmla="*/ 25214 w 27574"/>
              <a:gd name="connsiteY7" fmla="*/ 16829 h 27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74" h="27599">
                <a:moveTo>
                  <a:pt x="10454" y="1979"/>
                </a:moveTo>
                <a:cubicBezTo>
                  <a:pt x="8233" y="-480"/>
                  <a:pt x="4439" y="-674"/>
                  <a:pt x="1979" y="1547"/>
                </a:cubicBezTo>
                <a:cubicBezTo>
                  <a:pt x="-480" y="3767"/>
                  <a:pt x="-674" y="7562"/>
                  <a:pt x="1547" y="10021"/>
                </a:cubicBezTo>
                <a:cubicBezTo>
                  <a:pt x="1679" y="10167"/>
                  <a:pt x="1818" y="10307"/>
                  <a:pt x="1963" y="10439"/>
                </a:cubicBezTo>
                <a:lnTo>
                  <a:pt x="16964" y="25439"/>
                </a:lnTo>
                <a:cubicBezTo>
                  <a:pt x="19085" y="27986"/>
                  <a:pt x="22868" y="28330"/>
                  <a:pt x="25414" y="26209"/>
                </a:cubicBezTo>
                <a:cubicBezTo>
                  <a:pt x="27960" y="24089"/>
                  <a:pt x="28305" y="20305"/>
                  <a:pt x="26184" y="17759"/>
                </a:cubicBezTo>
                <a:cubicBezTo>
                  <a:pt x="25896" y="17414"/>
                  <a:pt x="25571" y="17102"/>
                  <a:pt x="25214" y="16829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4" name="Forma Livre: Forma 143">
            <a:extLst>
              <a:ext uri="{FF2B5EF4-FFF2-40B4-BE49-F238E27FC236}">
                <a16:creationId xmlns:a16="http://schemas.microsoft.com/office/drawing/2014/main" id="{E2935D33-D56A-C474-1018-473B37478FC1}"/>
              </a:ext>
            </a:extLst>
          </p:cNvPr>
          <p:cNvSpPr/>
          <p:nvPr/>
        </p:nvSpPr>
        <p:spPr>
          <a:xfrm>
            <a:off x="5336773" y="6074829"/>
            <a:ext cx="33000" cy="12000"/>
          </a:xfrm>
          <a:custGeom>
            <a:avLst/>
            <a:gdLst>
              <a:gd name="connsiteX0" fmla="*/ 27000 w 33000"/>
              <a:gd name="connsiteY0" fmla="*/ 0 h 12000"/>
              <a:gd name="connsiteX1" fmla="*/ 6000 w 33000"/>
              <a:gd name="connsiteY1" fmla="*/ 0 h 12000"/>
              <a:gd name="connsiteX2" fmla="*/ 0 w 33000"/>
              <a:gd name="connsiteY2" fmla="*/ 6000 h 12000"/>
              <a:gd name="connsiteX3" fmla="*/ 6000 w 33000"/>
              <a:gd name="connsiteY3" fmla="*/ 12000 h 12000"/>
              <a:gd name="connsiteX4" fmla="*/ 27000 w 33000"/>
              <a:gd name="connsiteY4" fmla="*/ 12000 h 12000"/>
              <a:gd name="connsiteX5" fmla="*/ 33001 w 33000"/>
              <a:gd name="connsiteY5" fmla="*/ 6000 h 12000"/>
              <a:gd name="connsiteX6" fmla="*/ 27000 w 33000"/>
              <a:gd name="connsiteY6" fmla="*/ 0 h 1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000" h="12000">
                <a:moveTo>
                  <a:pt x="27000" y="0"/>
                </a:moveTo>
                <a:lnTo>
                  <a:pt x="6000" y="0"/>
                </a:lnTo>
                <a:cubicBezTo>
                  <a:pt x="2686" y="0"/>
                  <a:pt x="0" y="2686"/>
                  <a:pt x="0" y="6000"/>
                </a:cubicBezTo>
                <a:cubicBezTo>
                  <a:pt x="0" y="9314"/>
                  <a:pt x="2686" y="12000"/>
                  <a:pt x="6000" y="12000"/>
                </a:cubicBezTo>
                <a:lnTo>
                  <a:pt x="27000" y="12000"/>
                </a:lnTo>
                <a:cubicBezTo>
                  <a:pt x="30314" y="12000"/>
                  <a:pt x="33001" y="9314"/>
                  <a:pt x="33001" y="6000"/>
                </a:cubicBezTo>
                <a:cubicBezTo>
                  <a:pt x="33001" y="2686"/>
                  <a:pt x="30314" y="0"/>
                  <a:pt x="27000" y="0"/>
                </a:cubicBezTo>
                <a:close/>
              </a:path>
            </a:pathLst>
          </a:custGeom>
          <a:solidFill>
            <a:schemeClr val="bg1"/>
          </a:solidFill>
          <a:ln w="8659" cap="flat">
            <a:solidFill>
              <a:schemeClr val="tx1"/>
            </a:solidFill>
            <a:prstDash val="solid"/>
            <a:miter/>
          </a:ln>
        </p:spPr>
        <p:txBody>
          <a:bodyPr rtlCol="0" anchor="ctr"/>
          <a:lstStyle/>
          <a:p>
            <a:endParaRPr lang="pt-BR"/>
          </a:p>
        </p:txBody>
      </p:sp>
      <p:sp>
        <p:nvSpPr>
          <p:cNvPr id="145" name="CaixaDeTexto 144">
            <a:extLst>
              <a:ext uri="{FF2B5EF4-FFF2-40B4-BE49-F238E27FC236}">
                <a16:creationId xmlns:a16="http://schemas.microsoft.com/office/drawing/2014/main" id="{ECFD18AF-3EA0-E159-3D17-DC75621642D7}"/>
              </a:ext>
            </a:extLst>
          </p:cNvPr>
          <p:cNvSpPr txBox="1"/>
          <p:nvPr/>
        </p:nvSpPr>
        <p:spPr>
          <a:xfrm>
            <a:off x="5328491" y="5945452"/>
            <a:ext cx="2087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Emissão de dívida fora do banco</a:t>
            </a:r>
          </a:p>
        </p:txBody>
      </p:sp>
      <p:sp>
        <p:nvSpPr>
          <p:cNvPr id="151" name="Retângulo 150">
            <a:extLst>
              <a:ext uri="{FF2B5EF4-FFF2-40B4-BE49-F238E27FC236}">
                <a16:creationId xmlns:a16="http://schemas.microsoft.com/office/drawing/2014/main" id="{C67CCEA4-0CA9-CE24-4A5C-834A9AE1BA9A}"/>
              </a:ext>
            </a:extLst>
          </p:cNvPr>
          <p:cNvSpPr/>
          <p:nvPr/>
        </p:nvSpPr>
        <p:spPr>
          <a:xfrm>
            <a:off x="131105" y="2027420"/>
            <a:ext cx="2329507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Gatilhos de Simulação</a:t>
            </a:r>
          </a:p>
        </p:txBody>
      </p:sp>
      <p:sp>
        <p:nvSpPr>
          <p:cNvPr id="152" name="Retângulo 151">
            <a:extLst>
              <a:ext uri="{FF2B5EF4-FFF2-40B4-BE49-F238E27FC236}">
                <a16:creationId xmlns:a16="http://schemas.microsoft.com/office/drawing/2014/main" id="{05C5CA3A-4C25-2310-3B4F-3A964026AD68}"/>
              </a:ext>
            </a:extLst>
          </p:cNvPr>
          <p:cNvSpPr/>
          <p:nvPr/>
        </p:nvSpPr>
        <p:spPr>
          <a:xfrm>
            <a:off x="2592089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Ações Prioritárias</a:t>
            </a:r>
          </a:p>
        </p:txBody>
      </p:sp>
      <p:sp>
        <p:nvSpPr>
          <p:cNvPr id="153" name="Retângulo 152">
            <a:extLst>
              <a:ext uri="{FF2B5EF4-FFF2-40B4-BE49-F238E27FC236}">
                <a16:creationId xmlns:a16="http://schemas.microsoft.com/office/drawing/2014/main" id="{D736BCCD-227D-4EA5-FF23-172598BDE30C}"/>
              </a:ext>
            </a:extLst>
          </p:cNvPr>
          <p:cNvSpPr/>
          <p:nvPr/>
        </p:nvSpPr>
        <p:spPr>
          <a:xfrm>
            <a:off x="4995921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Gatilhos de Risco</a:t>
            </a:r>
          </a:p>
        </p:txBody>
      </p:sp>
      <p:sp>
        <p:nvSpPr>
          <p:cNvPr id="154" name="Retângulo 153">
            <a:extLst>
              <a:ext uri="{FF2B5EF4-FFF2-40B4-BE49-F238E27FC236}">
                <a16:creationId xmlns:a16="http://schemas.microsoft.com/office/drawing/2014/main" id="{26F0FC83-C8A0-5B8A-1C92-027563B1D077}"/>
              </a:ext>
            </a:extLst>
          </p:cNvPr>
          <p:cNvSpPr/>
          <p:nvPr/>
        </p:nvSpPr>
        <p:spPr>
          <a:xfrm>
            <a:off x="7399752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 err="1">
                <a:solidFill>
                  <a:srgbClr val="FF6201"/>
                </a:solidFill>
              </a:rPr>
              <a:t>Warnings</a:t>
            </a:r>
            <a:endParaRPr lang="pt-BR" b="1" dirty="0">
              <a:solidFill>
                <a:srgbClr val="FF6201"/>
              </a:solidFill>
            </a:endParaRPr>
          </a:p>
        </p:txBody>
      </p:sp>
      <p:cxnSp>
        <p:nvCxnSpPr>
          <p:cNvPr id="194" name="Conector reto 193">
            <a:extLst>
              <a:ext uri="{FF2B5EF4-FFF2-40B4-BE49-F238E27FC236}">
                <a16:creationId xmlns:a16="http://schemas.microsoft.com/office/drawing/2014/main" id="{E7C4A997-60B3-80C2-7F5B-AF56F289617A}"/>
              </a:ext>
            </a:extLst>
          </p:cNvPr>
          <p:cNvCxnSpPr>
            <a:cxnSpLocks/>
          </p:cNvCxnSpPr>
          <p:nvPr/>
        </p:nvCxnSpPr>
        <p:spPr>
          <a:xfrm>
            <a:off x="9726054" y="2182539"/>
            <a:ext cx="0" cy="4249270"/>
          </a:xfrm>
          <a:prstGeom prst="line">
            <a:avLst/>
          </a:prstGeom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5" name="CaixaDeTexto 194">
            <a:extLst>
              <a:ext uri="{FF2B5EF4-FFF2-40B4-BE49-F238E27FC236}">
                <a16:creationId xmlns:a16="http://schemas.microsoft.com/office/drawing/2014/main" id="{5D0939FD-20F3-0A44-3BAB-5D8EA4D96BCE}"/>
              </a:ext>
            </a:extLst>
          </p:cNvPr>
          <p:cNvSpPr txBox="1"/>
          <p:nvPr/>
        </p:nvSpPr>
        <p:spPr>
          <a:xfrm>
            <a:off x="9806727" y="2654526"/>
            <a:ext cx="21038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Leads gerados a partir de modelos ou produtos, capturando a necessidade do cliente alinhada com a estratégia do banco</a:t>
            </a:r>
          </a:p>
        </p:txBody>
      </p:sp>
      <p:cxnSp>
        <p:nvCxnSpPr>
          <p:cNvPr id="196" name="Conector reto 195">
            <a:extLst>
              <a:ext uri="{FF2B5EF4-FFF2-40B4-BE49-F238E27FC236}">
                <a16:creationId xmlns:a16="http://schemas.microsoft.com/office/drawing/2014/main" id="{6EE38E76-E0DB-D97B-A49C-F31C6A48C0D3}"/>
              </a:ext>
            </a:extLst>
          </p:cNvPr>
          <p:cNvCxnSpPr>
            <a:cxnSpLocks/>
          </p:cNvCxnSpPr>
          <p:nvPr/>
        </p:nvCxnSpPr>
        <p:spPr>
          <a:xfrm flipH="1">
            <a:off x="10186171" y="4051680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7" name="Retângulo 206">
            <a:extLst>
              <a:ext uri="{FF2B5EF4-FFF2-40B4-BE49-F238E27FC236}">
                <a16:creationId xmlns:a16="http://schemas.microsoft.com/office/drawing/2014/main" id="{DA518867-D66D-C7D9-E930-74C3CD00C181}"/>
              </a:ext>
            </a:extLst>
          </p:cNvPr>
          <p:cNvSpPr/>
          <p:nvPr/>
        </p:nvSpPr>
        <p:spPr>
          <a:xfrm>
            <a:off x="9803584" y="2027420"/>
            <a:ext cx="2103810" cy="36933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FF6201"/>
                </a:solidFill>
              </a:rPr>
              <a:t>Ações Orquestrada</a:t>
            </a:r>
          </a:p>
        </p:txBody>
      </p:sp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4F46C8BB-64EB-C894-CC22-94D1DB29B499}"/>
              </a:ext>
            </a:extLst>
          </p:cNvPr>
          <p:cNvSpPr txBox="1"/>
          <p:nvPr/>
        </p:nvSpPr>
        <p:spPr>
          <a:xfrm>
            <a:off x="10197819" y="4198981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Crédito: Giro</a:t>
            </a:r>
          </a:p>
        </p:txBody>
      </p:sp>
      <p:pic>
        <p:nvPicPr>
          <p:cNvPr id="209" name="Gráfico 208" descr="Marca de seleção">
            <a:extLst>
              <a:ext uri="{FF2B5EF4-FFF2-40B4-BE49-F238E27FC236}">
                <a16:creationId xmlns:a16="http://schemas.microsoft.com/office/drawing/2014/main" id="{A1E77891-B37A-4CF9-D0C2-197F39DD15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88794" y="4240612"/>
            <a:ext cx="216000" cy="216000"/>
          </a:xfrm>
          <a:prstGeom prst="rect">
            <a:avLst/>
          </a:prstGeom>
        </p:spPr>
      </p:pic>
      <p:sp>
        <p:nvSpPr>
          <p:cNvPr id="217" name="Chave Esquerda 216">
            <a:extLst>
              <a:ext uri="{FF2B5EF4-FFF2-40B4-BE49-F238E27FC236}">
                <a16:creationId xmlns:a16="http://schemas.microsoft.com/office/drawing/2014/main" id="{19D7A58F-FFD9-4097-7ACF-A6B707D47809}"/>
              </a:ext>
            </a:extLst>
          </p:cNvPr>
          <p:cNvSpPr/>
          <p:nvPr/>
        </p:nvSpPr>
        <p:spPr>
          <a:xfrm rot="5400000">
            <a:off x="4756178" y="-2918950"/>
            <a:ext cx="400349" cy="948972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9" name="CaixaDeTexto 218">
            <a:extLst>
              <a:ext uri="{FF2B5EF4-FFF2-40B4-BE49-F238E27FC236}">
                <a16:creationId xmlns:a16="http://schemas.microsoft.com/office/drawing/2014/main" id="{73DA045D-6370-2F19-B532-C989B7A45C5C}"/>
              </a:ext>
            </a:extLst>
          </p:cNvPr>
          <p:cNvSpPr txBox="1"/>
          <p:nvPr/>
        </p:nvSpPr>
        <p:spPr>
          <a:xfrm>
            <a:off x="3931958" y="1302510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Tempestiva</a:t>
            </a:r>
          </a:p>
        </p:txBody>
      </p:sp>
      <p:sp>
        <p:nvSpPr>
          <p:cNvPr id="220" name="CaixaDeTexto 219">
            <a:extLst>
              <a:ext uri="{FF2B5EF4-FFF2-40B4-BE49-F238E27FC236}">
                <a16:creationId xmlns:a16="http://schemas.microsoft.com/office/drawing/2014/main" id="{50A7515A-DBF5-7F28-323E-3E8CB5130E43}"/>
              </a:ext>
            </a:extLst>
          </p:cNvPr>
          <p:cNvSpPr txBox="1"/>
          <p:nvPr/>
        </p:nvSpPr>
        <p:spPr>
          <a:xfrm>
            <a:off x="9638468" y="1312035"/>
            <a:ext cx="20872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Orquestrada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04E84F1A-67F8-E1A7-59A6-119506672F81}"/>
              </a:ext>
            </a:extLst>
          </p:cNvPr>
          <p:cNvSpPr/>
          <p:nvPr/>
        </p:nvSpPr>
        <p:spPr>
          <a:xfrm>
            <a:off x="202546" y="2026410"/>
            <a:ext cx="9513242" cy="4428000"/>
          </a:xfrm>
          <a:prstGeom prst="rect">
            <a:avLst/>
          </a:prstGeom>
          <a:solidFill>
            <a:schemeClr val="dk1">
              <a:alpha val="72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E17B964E-BB73-111F-A355-33C4EE62DD52}"/>
              </a:ext>
            </a:extLst>
          </p:cNvPr>
          <p:cNvSpPr/>
          <p:nvPr/>
        </p:nvSpPr>
        <p:spPr>
          <a:xfrm>
            <a:off x="9717999" y="2027179"/>
            <a:ext cx="2280378" cy="43920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have Esquerda 16">
            <a:extLst>
              <a:ext uri="{FF2B5EF4-FFF2-40B4-BE49-F238E27FC236}">
                <a16:creationId xmlns:a16="http://schemas.microsoft.com/office/drawing/2014/main" id="{AFE7508F-BCDB-B29E-2DA5-B0D4E7CAE3E7}"/>
              </a:ext>
            </a:extLst>
          </p:cNvPr>
          <p:cNvSpPr/>
          <p:nvPr/>
        </p:nvSpPr>
        <p:spPr>
          <a:xfrm rot="5400000">
            <a:off x="10579033" y="684004"/>
            <a:ext cx="540000" cy="230400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417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36927A82-0E49-25C7-E80E-6A74F9429019}"/>
              </a:ext>
            </a:extLst>
          </p:cNvPr>
          <p:cNvSpPr/>
          <p:nvPr/>
        </p:nvSpPr>
        <p:spPr>
          <a:xfrm>
            <a:off x="259463" y="140848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E9CB1920-D9FC-4489-DFF4-E105B2B6158D}"/>
              </a:ext>
            </a:extLst>
          </p:cNvPr>
          <p:cNvSpPr/>
          <p:nvPr/>
        </p:nvSpPr>
        <p:spPr>
          <a:xfrm>
            <a:off x="259463" y="2305993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DDDBB468-8428-6543-FB11-2D3BE3E48CD2}"/>
              </a:ext>
            </a:extLst>
          </p:cNvPr>
          <p:cNvSpPr/>
          <p:nvPr/>
        </p:nvSpPr>
        <p:spPr>
          <a:xfrm>
            <a:off x="259462" y="319454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BEBE6079-0598-865E-BCDE-15CC7D1003B0}"/>
              </a:ext>
            </a:extLst>
          </p:cNvPr>
          <p:cNvSpPr/>
          <p:nvPr/>
        </p:nvSpPr>
        <p:spPr>
          <a:xfrm>
            <a:off x="259462" y="4082486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32C568E8-6E54-883F-0283-8F9139F9A0EC}"/>
              </a:ext>
            </a:extLst>
          </p:cNvPr>
          <p:cNvSpPr/>
          <p:nvPr/>
        </p:nvSpPr>
        <p:spPr>
          <a:xfrm>
            <a:off x="3329518" y="140848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62491BD2-31CD-7505-B98D-8AC6310235B6}"/>
              </a:ext>
            </a:extLst>
          </p:cNvPr>
          <p:cNvSpPr/>
          <p:nvPr/>
        </p:nvSpPr>
        <p:spPr>
          <a:xfrm>
            <a:off x="3329518" y="2305993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24BEA16A-F3C3-42F2-7256-0E622E57BEBA}"/>
              </a:ext>
            </a:extLst>
          </p:cNvPr>
          <p:cNvSpPr/>
          <p:nvPr/>
        </p:nvSpPr>
        <p:spPr>
          <a:xfrm>
            <a:off x="3329517" y="3194540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F6D4C80-9E66-8DC3-E285-96B61F04F0D0}"/>
              </a:ext>
            </a:extLst>
          </p:cNvPr>
          <p:cNvSpPr/>
          <p:nvPr/>
        </p:nvSpPr>
        <p:spPr>
          <a:xfrm>
            <a:off x="3329517" y="4082486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7DBAE2-110D-F21C-8883-CB137E68DA7F}"/>
              </a:ext>
            </a:extLst>
          </p:cNvPr>
          <p:cNvSpPr/>
          <p:nvPr/>
        </p:nvSpPr>
        <p:spPr>
          <a:xfrm>
            <a:off x="6390607" y="1408480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6724A44-1869-C027-2691-52319BFAC3FD}"/>
              </a:ext>
            </a:extLst>
          </p:cNvPr>
          <p:cNvSpPr/>
          <p:nvPr/>
        </p:nvSpPr>
        <p:spPr>
          <a:xfrm>
            <a:off x="6390607" y="2305993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8BC198B2-7F9F-E738-A520-096B540E812F}"/>
              </a:ext>
            </a:extLst>
          </p:cNvPr>
          <p:cNvSpPr/>
          <p:nvPr/>
        </p:nvSpPr>
        <p:spPr>
          <a:xfrm>
            <a:off x="6390606" y="3194540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20D5456A-9BAC-FEA3-1F30-0C9C3BD0E33A}"/>
              </a:ext>
            </a:extLst>
          </p:cNvPr>
          <p:cNvSpPr/>
          <p:nvPr/>
        </p:nvSpPr>
        <p:spPr>
          <a:xfrm>
            <a:off x="6390606" y="4082486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14BE7183-F2B3-D287-BBD7-D535643C0F5D}"/>
              </a:ext>
            </a:extLst>
          </p:cNvPr>
          <p:cNvSpPr/>
          <p:nvPr/>
        </p:nvSpPr>
        <p:spPr>
          <a:xfrm>
            <a:off x="8140148" y="1408480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93351333-373D-8A8D-9417-B3B2C8E1CA4C}"/>
              </a:ext>
            </a:extLst>
          </p:cNvPr>
          <p:cNvSpPr/>
          <p:nvPr/>
        </p:nvSpPr>
        <p:spPr>
          <a:xfrm>
            <a:off x="8140148" y="2305993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F8C2A8D5-49F8-9620-02ED-AE66064AEC70}"/>
              </a:ext>
            </a:extLst>
          </p:cNvPr>
          <p:cNvSpPr/>
          <p:nvPr/>
        </p:nvSpPr>
        <p:spPr>
          <a:xfrm>
            <a:off x="8140147" y="3194540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108CDC1-870E-7887-0215-D753116B2AC0}"/>
              </a:ext>
            </a:extLst>
          </p:cNvPr>
          <p:cNvSpPr/>
          <p:nvPr/>
        </p:nvSpPr>
        <p:spPr>
          <a:xfrm>
            <a:off x="8140147" y="4082486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B44F68A-A524-AFB2-FD3B-1B00FB9FC8C2}"/>
              </a:ext>
            </a:extLst>
          </p:cNvPr>
          <p:cNvSpPr txBox="1"/>
          <p:nvPr/>
        </p:nvSpPr>
        <p:spPr>
          <a:xfrm>
            <a:off x="188258" y="477379"/>
            <a:ext cx="4010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Atuações Orquestradas (AS IS)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5AA88F-FF09-D78A-085D-CEDB89C25F6E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680F7D0C-DF4A-98FF-470F-973450E2454D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6ABC7E56-2240-37DE-4616-C7DD2EDA6E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439A59FD-603A-F848-4395-AD7138AB52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B7C6D826-7CFC-152C-5432-6C8DF107F4C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3A4FEA6-86C6-D8ED-4390-86AC815FBC15}"/>
              </a:ext>
            </a:extLst>
          </p:cNvPr>
          <p:cNvSpPr txBox="1"/>
          <p:nvPr/>
        </p:nvSpPr>
        <p:spPr>
          <a:xfrm>
            <a:off x="735106" y="1609648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Definição da estratégia e pilares de atuação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EA6472E-AF3C-7C1C-7806-9BE20C55941F}"/>
              </a:ext>
            </a:extLst>
          </p:cNvPr>
          <p:cNvSpPr txBox="1"/>
          <p:nvPr/>
        </p:nvSpPr>
        <p:spPr>
          <a:xfrm>
            <a:off x="735106" y="2507161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Levantamento</a:t>
            </a:r>
            <a:r>
              <a:rPr lang="pt-BR" sz="1200" dirty="0"/>
              <a:t>, clusterização do público e estratégia de distribuição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E1E862A-8475-AB3B-F16B-30109B7F13BB}"/>
              </a:ext>
            </a:extLst>
          </p:cNvPr>
          <p:cNvSpPr txBox="1"/>
          <p:nvPr/>
        </p:nvSpPr>
        <p:spPr>
          <a:xfrm>
            <a:off x="735106" y="3488041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Valuation</a:t>
            </a:r>
            <a:r>
              <a:rPr lang="pt-BR" sz="1200" dirty="0"/>
              <a:t> das ofertas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B22B0153-AEEF-CF32-1655-345472EA2D2B}"/>
              </a:ext>
            </a:extLst>
          </p:cNvPr>
          <p:cNvSpPr txBox="1"/>
          <p:nvPr/>
        </p:nvSpPr>
        <p:spPr>
          <a:xfrm>
            <a:off x="717428" y="4375987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Enquadramento do público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34168F35-7F0D-6D31-74B4-D65DDA4FDAB9}"/>
              </a:ext>
            </a:extLst>
          </p:cNvPr>
          <p:cNvSpPr txBox="1"/>
          <p:nvPr/>
        </p:nvSpPr>
        <p:spPr>
          <a:xfrm>
            <a:off x="3347696" y="1625309"/>
            <a:ext cx="30610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Garantir os direcionamentos estratégicos do segmentos e construir frentes de atuação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56C5352-3D42-DFCF-0656-472E0B12A0DB}"/>
              </a:ext>
            </a:extLst>
          </p:cNvPr>
          <p:cNvSpPr txBox="1"/>
          <p:nvPr/>
        </p:nvSpPr>
        <p:spPr>
          <a:xfrm>
            <a:off x="3329514" y="2302087"/>
            <a:ext cx="30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Alinhar as necessidades dos clientes ás estratégias desenhadas, clusterizar os clientes dentro de cada pilar de </a:t>
            </a:r>
            <a:r>
              <a:rPr lang="pt-BR" sz="1100" dirty="0"/>
              <a:t>atuação</a:t>
            </a:r>
            <a:r>
              <a:rPr lang="pt-BR" sz="1200" dirty="0"/>
              <a:t> e definir os melhores canais de distribuição das ofertas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9FF2103B-2316-C7F5-73DB-F008FB496B6E}"/>
              </a:ext>
            </a:extLst>
          </p:cNvPr>
          <p:cNvSpPr txBox="1"/>
          <p:nvPr/>
        </p:nvSpPr>
        <p:spPr>
          <a:xfrm>
            <a:off x="3329513" y="3395708"/>
            <a:ext cx="30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Criar racionais á partir de indicadores de conversão para valorar os pilares de atuação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CCCAB26-6DA3-E76E-9744-24C68A2C9F63}"/>
              </a:ext>
            </a:extLst>
          </p:cNvPr>
          <p:cNvSpPr txBox="1"/>
          <p:nvPr/>
        </p:nvSpPr>
        <p:spPr>
          <a:xfrm>
            <a:off x="3329516" y="4191321"/>
            <a:ext cx="30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Aplicar regras de negócio que tenham como objetivo revisar eventuais clientes dentro de cada pilar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AC9DFE4-1053-9B24-64E7-AD5F32CDE5C4}"/>
              </a:ext>
            </a:extLst>
          </p:cNvPr>
          <p:cNvSpPr txBox="1"/>
          <p:nvPr/>
        </p:nvSpPr>
        <p:spPr>
          <a:xfrm>
            <a:off x="6408788" y="1709675"/>
            <a:ext cx="17013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Fórum de estratégia de Ofertas</a:t>
            </a:r>
            <a:endParaRPr lang="pt-BR" sz="12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601ABF5-6994-1973-0E2B-F4714BCBFA53}"/>
              </a:ext>
            </a:extLst>
          </p:cNvPr>
          <p:cNvSpPr txBox="1"/>
          <p:nvPr/>
        </p:nvSpPr>
        <p:spPr>
          <a:xfrm>
            <a:off x="6390606" y="2607188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62066FAB-7428-D443-8E9A-36F48A64FCE0}"/>
              </a:ext>
            </a:extLst>
          </p:cNvPr>
          <p:cNvSpPr txBox="1"/>
          <p:nvPr/>
        </p:nvSpPr>
        <p:spPr>
          <a:xfrm>
            <a:off x="6378030" y="4383681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D033863D-6C73-19AF-0B49-4D671127F079}"/>
              </a:ext>
            </a:extLst>
          </p:cNvPr>
          <p:cNvSpPr txBox="1"/>
          <p:nvPr/>
        </p:nvSpPr>
        <p:spPr>
          <a:xfrm>
            <a:off x="6417248" y="3395708"/>
            <a:ext cx="1701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GG Ofertas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2BF2A705-6F70-1234-98DF-F54B146B8992}"/>
              </a:ext>
            </a:extLst>
          </p:cNvPr>
          <p:cNvSpPr txBox="1"/>
          <p:nvPr/>
        </p:nvSpPr>
        <p:spPr>
          <a:xfrm>
            <a:off x="259461" y="1034851"/>
            <a:ext cx="30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Etapa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9783E09-989F-94AC-FAB2-CFA278247EF2}"/>
              </a:ext>
            </a:extLst>
          </p:cNvPr>
          <p:cNvSpPr txBox="1"/>
          <p:nvPr/>
        </p:nvSpPr>
        <p:spPr>
          <a:xfrm>
            <a:off x="3329516" y="1061753"/>
            <a:ext cx="30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Descrição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819725D-59BD-8618-D76E-A27BB25F333A}"/>
              </a:ext>
            </a:extLst>
          </p:cNvPr>
          <p:cNvSpPr txBox="1"/>
          <p:nvPr/>
        </p:nvSpPr>
        <p:spPr>
          <a:xfrm>
            <a:off x="6399571" y="1001078"/>
            <a:ext cx="170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Fóruns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D8762CF1-1BF9-1D2F-08BE-EDBC5C0797E0}"/>
              </a:ext>
            </a:extLst>
          </p:cNvPr>
          <p:cNvSpPr txBox="1"/>
          <p:nvPr/>
        </p:nvSpPr>
        <p:spPr>
          <a:xfrm>
            <a:off x="8140146" y="974633"/>
            <a:ext cx="168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Participantes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F825B042-A6E8-6448-FBB3-0FE88E5A5556}"/>
              </a:ext>
            </a:extLst>
          </p:cNvPr>
          <p:cNvSpPr/>
          <p:nvPr/>
        </p:nvSpPr>
        <p:spPr>
          <a:xfrm>
            <a:off x="259462" y="4979998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7F06BB65-8CDB-7128-2ED9-F73A9DB9ECC7}"/>
              </a:ext>
            </a:extLst>
          </p:cNvPr>
          <p:cNvSpPr/>
          <p:nvPr/>
        </p:nvSpPr>
        <p:spPr>
          <a:xfrm>
            <a:off x="3329517" y="4979998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1B5838B-3580-5320-6F39-7FE2FB12D196}"/>
              </a:ext>
            </a:extLst>
          </p:cNvPr>
          <p:cNvSpPr/>
          <p:nvPr/>
        </p:nvSpPr>
        <p:spPr>
          <a:xfrm>
            <a:off x="6390606" y="4979998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A99A0D61-3675-A9FB-5E7F-2F620F0A8171}"/>
              </a:ext>
            </a:extLst>
          </p:cNvPr>
          <p:cNvSpPr/>
          <p:nvPr/>
        </p:nvSpPr>
        <p:spPr>
          <a:xfrm>
            <a:off x="8140147" y="4979998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AEA2DA83-10D3-DC0B-30DB-1DE96AF50176}"/>
              </a:ext>
            </a:extLst>
          </p:cNvPr>
          <p:cNvSpPr txBox="1"/>
          <p:nvPr/>
        </p:nvSpPr>
        <p:spPr>
          <a:xfrm>
            <a:off x="717428" y="5273499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Alinhamento com parceiros e enriquecimento dos leads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DCE113B4-03B5-EE93-EC3D-5A9C4BA6413C}"/>
              </a:ext>
            </a:extLst>
          </p:cNvPr>
          <p:cNvSpPr txBox="1"/>
          <p:nvPr/>
        </p:nvSpPr>
        <p:spPr>
          <a:xfrm>
            <a:off x="3351054" y="5093261"/>
            <a:ext cx="30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Envolver todas as áreas responsáveis por alguma etapa do processo, orquestrando reuniões e garantindo o engajamento.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6CE29AD-CE28-712A-4350-3C062C1CD51A}"/>
              </a:ext>
            </a:extLst>
          </p:cNvPr>
          <p:cNvSpPr txBox="1"/>
          <p:nvPr/>
        </p:nvSpPr>
        <p:spPr>
          <a:xfrm>
            <a:off x="6404926" y="5281193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DDDEEFD-2FFB-E7E7-B1D8-6917D1FFC504}"/>
              </a:ext>
            </a:extLst>
          </p:cNvPr>
          <p:cNvSpPr/>
          <p:nvPr/>
        </p:nvSpPr>
        <p:spPr>
          <a:xfrm>
            <a:off x="259461" y="587808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87BD3C60-78FB-B074-7A6A-11A3A1B29CE2}"/>
              </a:ext>
            </a:extLst>
          </p:cNvPr>
          <p:cNvSpPr/>
          <p:nvPr/>
        </p:nvSpPr>
        <p:spPr>
          <a:xfrm>
            <a:off x="3329516" y="587808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77A0A12-7B3B-1586-4BB9-E7CCC6A55AC4}"/>
              </a:ext>
            </a:extLst>
          </p:cNvPr>
          <p:cNvSpPr/>
          <p:nvPr/>
        </p:nvSpPr>
        <p:spPr>
          <a:xfrm>
            <a:off x="6390605" y="587808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6C06C5B-E4D5-89A9-BDEE-3956CEDA8125}"/>
              </a:ext>
            </a:extLst>
          </p:cNvPr>
          <p:cNvSpPr/>
          <p:nvPr/>
        </p:nvSpPr>
        <p:spPr>
          <a:xfrm>
            <a:off x="8140146" y="587808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EF9A216-B0FD-76DA-5FE1-2340B0FB8481}"/>
              </a:ext>
            </a:extLst>
          </p:cNvPr>
          <p:cNvSpPr txBox="1"/>
          <p:nvPr/>
        </p:nvSpPr>
        <p:spPr>
          <a:xfrm>
            <a:off x="717428" y="6028665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Lançamento das ofertas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B953FFA-328C-E053-8A37-AB5E4A633370}"/>
              </a:ext>
            </a:extLst>
          </p:cNvPr>
          <p:cNvSpPr txBox="1"/>
          <p:nvPr/>
        </p:nvSpPr>
        <p:spPr>
          <a:xfrm>
            <a:off x="3338478" y="6079248"/>
            <a:ext cx="30395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Disparar todos os leads para os devidos canais de distribuição e criar plano de comunicação de ofertas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30950EE-6AC0-73C9-F1F6-979E3C8ADB3C}"/>
              </a:ext>
            </a:extLst>
          </p:cNvPr>
          <p:cNvSpPr txBox="1"/>
          <p:nvPr/>
        </p:nvSpPr>
        <p:spPr>
          <a:xfrm>
            <a:off x="6404925" y="6179275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GG Ofertas</a:t>
            </a:r>
            <a:endParaRPr lang="pt-BR" sz="1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AE52F8B0-4E04-AEFD-E208-6A1E4DA68626}"/>
              </a:ext>
            </a:extLst>
          </p:cNvPr>
          <p:cNvSpPr txBox="1"/>
          <p:nvPr/>
        </p:nvSpPr>
        <p:spPr>
          <a:xfrm>
            <a:off x="10701267" y="1112165"/>
            <a:ext cx="1290738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/>
              <a:t>Gestão de Ofertas</a:t>
            </a:r>
          </a:p>
          <a:p>
            <a:r>
              <a:rPr lang="pt-BR" sz="1100" dirty="0"/>
              <a:t>Modelos</a:t>
            </a:r>
          </a:p>
          <a:p>
            <a:r>
              <a:rPr lang="pt-BR" sz="1100" dirty="0" err="1"/>
              <a:t>Pricing</a:t>
            </a:r>
            <a:endParaRPr lang="pt-BR" sz="1100" dirty="0"/>
          </a:p>
          <a:p>
            <a:r>
              <a:rPr lang="pt-BR" sz="1100" dirty="0"/>
              <a:t>Estratégia e Gestão</a:t>
            </a:r>
          </a:p>
          <a:p>
            <a:r>
              <a:rPr lang="pt-BR" sz="1100" dirty="0"/>
              <a:t>Vendas Digitais</a:t>
            </a:r>
          </a:p>
          <a:p>
            <a:r>
              <a:rPr lang="pt-BR" sz="1100" dirty="0"/>
              <a:t>Produto</a:t>
            </a:r>
          </a:p>
          <a:p>
            <a:r>
              <a:rPr lang="pt-BR" sz="1100" dirty="0"/>
              <a:t>Crédito</a:t>
            </a:r>
          </a:p>
          <a:p>
            <a:r>
              <a:rPr lang="pt-BR" sz="1100" dirty="0"/>
              <a:t>IBBA360</a:t>
            </a:r>
          </a:p>
        </p:txBody>
      </p:sp>
      <p:sp>
        <p:nvSpPr>
          <p:cNvPr id="55" name="Elipse 54">
            <a:extLst>
              <a:ext uri="{FF2B5EF4-FFF2-40B4-BE49-F238E27FC236}">
                <a16:creationId xmlns:a16="http://schemas.microsoft.com/office/drawing/2014/main" id="{0D6B9F6E-CB38-705D-1698-CC0424528461}"/>
              </a:ext>
            </a:extLst>
          </p:cNvPr>
          <p:cNvSpPr/>
          <p:nvPr/>
        </p:nvSpPr>
        <p:spPr>
          <a:xfrm>
            <a:off x="11918389" y="1214805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Elipse 55">
            <a:extLst>
              <a:ext uri="{FF2B5EF4-FFF2-40B4-BE49-F238E27FC236}">
                <a16:creationId xmlns:a16="http://schemas.microsoft.com/office/drawing/2014/main" id="{007900CC-04BA-7D04-0083-BAB975089E06}"/>
              </a:ext>
            </a:extLst>
          </p:cNvPr>
          <p:cNvSpPr/>
          <p:nvPr/>
        </p:nvSpPr>
        <p:spPr>
          <a:xfrm>
            <a:off x="11918389" y="1376766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Elipse 56">
            <a:extLst>
              <a:ext uri="{FF2B5EF4-FFF2-40B4-BE49-F238E27FC236}">
                <a16:creationId xmlns:a16="http://schemas.microsoft.com/office/drawing/2014/main" id="{0D540DDE-37E3-05F9-F9DB-369C79E0E556}"/>
              </a:ext>
            </a:extLst>
          </p:cNvPr>
          <p:cNvSpPr/>
          <p:nvPr/>
        </p:nvSpPr>
        <p:spPr>
          <a:xfrm>
            <a:off x="11918389" y="1538727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E80F5F00-BFF0-B182-123A-39F7511E2A3F}"/>
              </a:ext>
            </a:extLst>
          </p:cNvPr>
          <p:cNvSpPr/>
          <p:nvPr/>
        </p:nvSpPr>
        <p:spPr>
          <a:xfrm>
            <a:off x="11918389" y="1700688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10F0223C-0DA8-67C4-7FC4-81D027BBB897}"/>
              </a:ext>
            </a:extLst>
          </p:cNvPr>
          <p:cNvSpPr/>
          <p:nvPr/>
        </p:nvSpPr>
        <p:spPr>
          <a:xfrm>
            <a:off x="11918389" y="186264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193A4960-BFD2-C01A-0E06-B9A5771F378C}"/>
              </a:ext>
            </a:extLst>
          </p:cNvPr>
          <p:cNvSpPr/>
          <p:nvPr/>
        </p:nvSpPr>
        <p:spPr>
          <a:xfrm>
            <a:off x="11918389" y="202461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BB389143-3ED4-09D8-5F3F-61EC7D02529E}"/>
              </a:ext>
            </a:extLst>
          </p:cNvPr>
          <p:cNvSpPr/>
          <p:nvPr/>
        </p:nvSpPr>
        <p:spPr>
          <a:xfrm>
            <a:off x="11918389" y="2186571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47D59AA1-C52C-EDA1-34E2-ED76DDE65330}"/>
              </a:ext>
            </a:extLst>
          </p:cNvPr>
          <p:cNvSpPr/>
          <p:nvPr/>
        </p:nvSpPr>
        <p:spPr>
          <a:xfrm>
            <a:off x="11918389" y="2348535"/>
            <a:ext cx="108000" cy="108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Elipse 72">
            <a:extLst>
              <a:ext uri="{FF2B5EF4-FFF2-40B4-BE49-F238E27FC236}">
                <a16:creationId xmlns:a16="http://schemas.microsoft.com/office/drawing/2014/main" id="{FAC4C8ED-E3B7-08F5-59D6-8E21F2C42EF1}"/>
              </a:ext>
            </a:extLst>
          </p:cNvPr>
          <p:cNvSpPr/>
          <p:nvPr/>
        </p:nvSpPr>
        <p:spPr>
          <a:xfrm>
            <a:off x="8703406" y="1671679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1EEC5E86-8EAD-5D9A-7192-31670F9BC3D3}"/>
              </a:ext>
            </a:extLst>
          </p:cNvPr>
          <p:cNvSpPr/>
          <p:nvPr/>
        </p:nvSpPr>
        <p:spPr>
          <a:xfrm>
            <a:off x="8703406" y="1848628"/>
            <a:ext cx="108000" cy="108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Elipse 74">
            <a:extLst>
              <a:ext uri="{FF2B5EF4-FFF2-40B4-BE49-F238E27FC236}">
                <a16:creationId xmlns:a16="http://schemas.microsoft.com/office/drawing/2014/main" id="{03CDE055-731D-CA6F-0861-C7C8F79D0633}"/>
              </a:ext>
            </a:extLst>
          </p:cNvPr>
          <p:cNvSpPr/>
          <p:nvPr/>
        </p:nvSpPr>
        <p:spPr>
          <a:xfrm>
            <a:off x="9096534" y="1671679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Elipse 75">
            <a:extLst>
              <a:ext uri="{FF2B5EF4-FFF2-40B4-BE49-F238E27FC236}">
                <a16:creationId xmlns:a16="http://schemas.microsoft.com/office/drawing/2014/main" id="{6A47DCF7-5F49-3B81-C8E3-84C367D10F54}"/>
              </a:ext>
            </a:extLst>
          </p:cNvPr>
          <p:cNvSpPr/>
          <p:nvPr/>
        </p:nvSpPr>
        <p:spPr>
          <a:xfrm>
            <a:off x="9096534" y="1848628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Elipse 76">
            <a:extLst>
              <a:ext uri="{FF2B5EF4-FFF2-40B4-BE49-F238E27FC236}">
                <a16:creationId xmlns:a16="http://schemas.microsoft.com/office/drawing/2014/main" id="{428FA2C5-680E-0DA2-FDF4-5CB403E17913}"/>
              </a:ext>
            </a:extLst>
          </p:cNvPr>
          <p:cNvSpPr/>
          <p:nvPr/>
        </p:nvSpPr>
        <p:spPr>
          <a:xfrm>
            <a:off x="8903101" y="1671679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Elipse 79">
            <a:extLst>
              <a:ext uri="{FF2B5EF4-FFF2-40B4-BE49-F238E27FC236}">
                <a16:creationId xmlns:a16="http://schemas.microsoft.com/office/drawing/2014/main" id="{24241649-E6E9-E254-92AC-C0E03DEA2D47}"/>
              </a:ext>
            </a:extLst>
          </p:cNvPr>
          <p:cNvSpPr/>
          <p:nvPr/>
        </p:nvSpPr>
        <p:spPr>
          <a:xfrm>
            <a:off x="8903101" y="1848628"/>
            <a:ext cx="108000" cy="108000"/>
          </a:xfrm>
          <a:prstGeom prst="ellipse">
            <a:avLst/>
          </a:prstGeom>
          <a:solidFill>
            <a:srgbClr val="FF90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132B4019-752E-423D-B439-3470537E4E62}"/>
              </a:ext>
            </a:extLst>
          </p:cNvPr>
          <p:cNvSpPr/>
          <p:nvPr/>
        </p:nvSpPr>
        <p:spPr>
          <a:xfrm>
            <a:off x="8703406" y="2535552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1F4204E0-A4DB-5862-F61C-D8C7A7773B0B}"/>
              </a:ext>
            </a:extLst>
          </p:cNvPr>
          <p:cNvSpPr/>
          <p:nvPr/>
        </p:nvSpPr>
        <p:spPr>
          <a:xfrm>
            <a:off x="8703406" y="2719606"/>
            <a:ext cx="108000" cy="108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2" name="Elipse 91">
            <a:extLst>
              <a:ext uri="{FF2B5EF4-FFF2-40B4-BE49-F238E27FC236}">
                <a16:creationId xmlns:a16="http://schemas.microsoft.com/office/drawing/2014/main" id="{107015FE-053E-8DD5-4DDA-BAE108529EB6}"/>
              </a:ext>
            </a:extLst>
          </p:cNvPr>
          <p:cNvSpPr/>
          <p:nvPr/>
        </p:nvSpPr>
        <p:spPr>
          <a:xfrm>
            <a:off x="9096534" y="2535552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3" name="Elipse 92">
            <a:extLst>
              <a:ext uri="{FF2B5EF4-FFF2-40B4-BE49-F238E27FC236}">
                <a16:creationId xmlns:a16="http://schemas.microsoft.com/office/drawing/2014/main" id="{F3278508-74FA-B657-0CEA-6C5749AA4A54}"/>
              </a:ext>
            </a:extLst>
          </p:cNvPr>
          <p:cNvSpPr/>
          <p:nvPr/>
        </p:nvSpPr>
        <p:spPr>
          <a:xfrm>
            <a:off x="9096534" y="2719606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4" name="Elipse 93">
            <a:extLst>
              <a:ext uri="{FF2B5EF4-FFF2-40B4-BE49-F238E27FC236}">
                <a16:creationId xmlns:a16="http://schemas.microsoft.com/office/drawing/2014/main" id="{4D8FF9EF-1A6F-1550-712D-556D1A922139}"/>
              </a:ext>
            </a:extLst>
          </p:cNvPr>
          <p:cNvSpPr/>
          <p:nvPr/>
        </p:nvSpPr>
        <p:spPr>
          <a:xfrm>
            <a:off x="8903101" y="2535552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5" name="Elipse 94">
            <a:extLst>
              <a:ext uri="{FF2B5EF4-FFF2-40B4-BE49-F238E27FC236}">
                <a16:creationId xmlns:a16="http://schemas.microsoft.com/office/drawing/2014/main" id="{30F0556D-0CBA-9D21-0A21-F8820D059820}"/>
              </a:ext>
            </a:extLst>
          </p:cNvPr>
          <p:cNvSpPr/>
          <p:nvPr/>
        </p:nvSpPr>
        <p:spPr>
          <a:xfrm>
            <a:off x="8903101" y="2719606"/>
            <a:ext cx="108000" cy="108000"/>
          </a:xfrm>
          <a:prstGeom prst="ellipse">
            <a:avLst/>
          </a:prstGeom>
          <a:solidFill>
            <a:srgbClr val="FF90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6" name="Elipse 95">
            <a:extLst>
              <a:ext uri="{FF2B5EF4-FFF2-40B4-BE49-F238E27FC236}">
                <a16:creationId xmlns:a16="http://schemas.microsoft.com/office/drawing/2014/main" id="{42B24AD7-B4B7-CECD-0833-65CE4BAC0336}"/>
              </a:ext>
            </a:extLst>
          </p:cNvPr>
          <p:cNvSpPr/>
          <p:nvPr/>
        </p:nvSpPr>
        <p:spPr>
          <a:xfrm>
            <a:off x="9275335" y="2535552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8" name="Elipse 97">
            <a:extLst>
              <a:ext uri="{FF2B5EF4-FFF2-40B4-BE49-F238E27FC236}">
                <a16:creationId xmlns:a16="http://schemas.microsoft.com/office/drawing/2014/main" id="{37649842-7104-97D0-30A2-A2A6309E4333}"/>
              </a:ext>
            </a:extLst>
          </p:cNvPr>
          <p:cNvSpPr/>
          <p:nvPr/>
        </p:nvSpPr>
        <p:spPr>
          <a:xfrm>
            <a:off x="8716310" y="4403696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9" name="Elipse 98">
            <a:extLst>
              <a:ext uri="{FF2B5EF4-FFF2-40B4-BE49-F238E27FC236}">
                <a16:creationId xmlns:a16="http://schemas.microsoft.com/office/drawing/2014/main" id="{CB9BB8C8-A829-1142-2FA4-F8AAFB857215}"/>
              </a:ext>
            </a:extLst>
          </p:cNvPr>
          <p:cNvSpPr/>
          <p:nvPr/>
        </p:nvSpPr>
        <p:spPr>
          <a:xfrm>
            <a:off x="8873249" y="4403696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1" name="Elipse 120">
            <a:extLst>
              <a:ext uri="{FF2B5EF4-FFF2-40B4-BE49-F238E27FC236}">
                <a16:creationId xmlns:a16="http://schemas.microsoft.com/office/drawing/2014/main" id="{3E8341AD-5A27-07A1-6978-8052DFC17E58}"/>
              </a:ext>
            </a:extLst>
          </p:cNvPr>
          <p:cNvSpPr/>
          <p:nvPr/>
        </p:nvSpPr>
        <p:spPr>
          <a:xfrm>
            <a:off x="8721077" y="3440213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2" name="Elipse 121">
            <a:extLst>
              <a:ext uri="{FF2B5EF4-FFF2-40B4-BE49-F238E27FC236}">
                <a16:creationId xmlns:a16="http://schemas.microsoft.com/office/drawing/2014/main" id="{AFB76D70-090B-C267-7E3E-A6D1EA5960C9}"/>
              </a:ext>
            </a:extLst>
          </p:cNvPr>
          <p:cNvSpPr/>
          <p:nvPr/>
        </p:nvSpPr>
        <p:spPr>
          <a:xfrm>
            <a:off x="8721077" y="3617140"/>
            <a:ext cx="108000" cy="10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3" name="Elipse 122">
            <a:extLst>
              <a:ext uri="{FF2B5EF4-FFF2-40B4-BE49-F238E27FC236}">
                <a16:creationId xmlns:a16="http://schemas.microsoft.com/office/drawing/2014/main" id="{21ABCB6F-7B63-FC70-641D-7A8170D8048D}"/>
              </a:ext>
            </a:extLst>
          </p:cNvPr>
          <p:cNvSpPr/>
          <p:nvPr/>
        </p:nvSpPr>
        <p:spPr>
          <a:xfrm>
            <a:off x="9114205" y="3440213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Elipse 123">
            <a:extLst>
              <a:ext uri="{FF2B5EF4-FFF2-40B4-BE49-F238E27FC236}">
                <a16:creationId xmlns:a16="http://schemas.microsoft.com/office/drawing/2014/main" id="{58819CDA-1676-A11D-4C1F-D4FDA62484C8}"/>
              </a:ext>
            </a:extLst>
          </p:cNvPr>
          <p:cNvSpPr/>
          <p:nvPr/>
        </p:nvSpPr>
        <p:spPr>
          <a:xfrm>
            <a:off x="9114205" y="3617140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Elipse 124">
            <a:extLst>
              <a:ext uri="{FF2B5EF4-FFF2-40B4-BE49-F238E27FC236}">
                <a16:creationId xmlns:a16="http://schemas.microsoft.com/office/drawing/2014/main" id="{386544D5-475A-5FA3-BFAD-2210AD69D8F5}"/>
              </a:ext>
            </a:extLst>
          </p:cNvPr>
          <p:cNvSpPr/>
          <p:nvPr/>
        </p:nvSpPr>
        <p:spPr>
          <a:xfrm>
            <a:off x="8920772" y="3440213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Elipse 126">
            <a:extLst>
              <a:ext uri="{FF2B5EF4-FFF2-40B4-BE49-F238E27FC236}">
                <a16:creationId xmlns:a16="http://schemas.microsoft.com/office/drawing/2014/main" id="{EC836990-F74D-DAC2-D592-A25AD361C288}"/>
              </a:ext>
            </a:extLst>
          </p:cNvPr>
          <p:cNvSpPr/>
          <p:nvPr/>
        </p:nvSpPr>
        <p:spPr>
          <a:xfrm>
            <a:off x="8920539" y="3617140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8" name="Elipse 127">
            <a:extLst>
              <a:ext uri="{FF2B5EF4-FFF2-40B4-BE49-F238E27FC236}">
                <a16:creationId xmlns:a16="http://schemas.microsoft.com/office/drawing/2014/main" id="{10C37F89-EFE1-DAB6-0F28-E9AD7B1B4351}"/>
              </a:ext>
            </a:extLst>
          </p:cNvPr>
          <p:cNvSpPr/>
          <p:nvPr/>
        </p:nvSpPr>
        <p:spPr>
          <a:xfrm>
            <a:off x="8718532" y="5190804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Elipse 129">
            <a:extLst>
              <a:ext uri="{FF2B5EF4-FFF2-40B4-BE49-F238E27FC236}">
                <a16:creationId xmlns:a16="http://schemas.microsoft.com/office/drawing/2014/main" id="{74701DC5-1C04-2B12-3B06-E25A3E5FEB67}"/>
              </a:ext>
            </a:extLst>
          </p:cNvPr>
          <p:cNvSpPr/>
          <p:nvPr/>
        </p:nvSpPr>
        <p:spPr>
          <a:xfrm>
            <a:off x="9111660" y="5190804"/>
            <a:ext cx="108000" cy="10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Elipse 130">
            <a:extLst>
              <a:ext uri="{FF2B5EF4-FFF2-40B4-BE49-F238E27FC236}">
                <a16:creationId xmlns:a16="http://schemas.microsoft.com/office/drawing/2014/main" id="{3A85CE0C-E348-86B4-9FBC-FBDE65A48617}"/>
              </a:ext>
            </a:extLst>
          </p:cNvPr>
          <p:cNvSpPr/>
          <p:nvPr/>
        </p:nvSpPr>
        <p:spPr>
          <a:xfrm>
            <a:off x="9111660" y="5367753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Elipse 131">
            <a:extLst>
              <a:ext uri="{FF2B5EF4-FFF2-40B4-BE49-F238E27FC236}">
                <a16:creationId xmlns:a16="http://schemas.microsoft.com/office/drawing/2014/main" id="{C0502EE6-E90A-23DF-0BE3-68BBDD10182B}"/>
              </a:ext>
            </a:extLst>
          </p:cNvPr>
          <p:cNvSpPr/>
          <p:nvPr/>
        </p:nvSpPr>
        <p:spPr>
          <a:xfrm>
            <a:off x="8918227" y="5190804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Elipse 132">
            <a:extLst>
              <a:ext uri="{FF2B5EF4-FFF2-40B4-BE49-F238E27FC236}">
                <a16:creationId xmlns:a16="http://schemas.microsoft.com/office/drawing/2014/main" id="{0771FCC5-F01C-DFCE-416E-4649678022E0}"/>
              </a:ext>
            </a:extLst>
          </p:cNvPr>
          <p:cNvSpPr/>
          <p:nvPr/>
        </p:nvSpPr>
        <p:spPr>
          <a:xfrm>
            <a:off x="8918227" y="5367753"/>
            <a:ext cx="108000" cy="108000"/>
          </a:xfrm>
          <a:prstGeom prst="ellipse">
            <a:avLst/>
          </a:prstGeom>
          <a:solidFill>
            <a:srgbClr val="FF90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Elipse 133">
            <a:extLst>
              <a:ext uri="{FF2B5EF4-FFF2-40B4-BE49-F238E27FC236}">
                <a16:creationId xmlns:a16="http://schemas.microsoft.com/office/drawing/2014/main" id="{7C14AC3B-04C6-DAB6-E6BE-555B2E104743}"/>
              </a:ext>
            </a:extLst>
          </p:cNvPr>
          <p:cNvSpPr/>
          <p:nvPr/>
        </p:nvSpPr>
        <p:spPr>
          <a:xfrm>
            <a:off x="8717694" y="5379071"/>
            <a:ext cx="108000" cy="108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Elipse 134">
            <a:extLst>
              <a:ext uri="{FF2B5EF4-FFF2-40B4-BE49-F238E27FC236}">
                <a16:creationId xmlns:a16="http://schemas.microsoft.com/office/drawing/2014/main" id="{7AAE5626-4E04-6CF3-AC20-0CC9BFEE0BD4}"/>
              </a:ext>
            </a:extLst>
          </p:cNvPr>
          <p:cNvSpPr/>
          <p:nvPr/>
        </p:nvSpPr>
        <p:spPr>
          <a:xfrm>
            <a:off x="9289623" y="5190804"/>
            <a:ext cx="108000" cy="108000"/>
          </a:xfrm>
          <a:prstGeom prst="ellips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Elipse 135">
            <a:extLst>
              <a:ext uri="{FF2B5EF4-FFF2-40B4-BE49-F238E27FC236}">
                <a16:creationId xmlns:a16="http://schemas.microsoft.com/office/drawing/2014/main" id="{80CAF45B-AA3B-BD20-2E6D-687D142CA77C}"/>
              </a:ext>
            </a:extLst>
          </p:cNvPr>
          <p:cNvSpPr/>
          <p:nvPr/>
        </p:nvSpPr>
        <p:spPr>
          <a:xfrm>
            <a:off x="8841282" y="6191121"/>
            <a:ext cx="108000" cy="108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Elipse 136">
            <a:extLst>
              <a:ext uri="{FF2B5EF4-FFF2-40B4-BE49-F238E27FC236}">
                <a16:creationId xmlns:a16="http://schemas.microsoft.com/office/drawing/2014/main" id="{2F9DB95E-DDDE-CA8C-9005-8226DF3E375C}"/>
              </a:ext>
            </a:extLst>
          </p:cNvPr>
          <p:cNvSpPr/>
          <p:nvPr/>
        </p:nvSpPr>
        <p:spPr>
          <a:xfrm>
            <a:off x="8655545" y="6191121"/>
            <a:ext cx="108000" cy="108000"/>
          </a:xfrm>
          <a:prstGeom prst="ellipse">
            <a:avLst/>
          </a:prstGeom>
          <a:solidFill>
            <a:srgbClr val="FF33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Elipse 138">
            <a:extLst>
              <a:ext uri="{FF2B5EF4-FFF2-40B4-BE49-F238E27FC236}">
                <a16:creationId xmlns:a16="http://schemas.microsoft.com/office/drawing/2014/main" id="{145F0156-7D2C-D1A9-5A2F-66E6FF1CC222}"/>
              </a:ext>
            </a:extLst>
          </p:cNvPr>
          <p:cNvSpPr/>
          <p:nvPr/>
        </p:nvSpPr>
        <p:spPr>
          <a:xfrm>
            <a:off x="9220525" y="6191121"/>
            <a:ext cx="108000" cy="108000"/>
          </a:xfrm>
          <a:prstGeom prst="ellipse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0" name="Elipse 139">
            <a:extLst>
              <a:ext uri="{FF2B5EF4-FFF2-40B4-BE49-F238E27FC236}">
                <a16:creationId xmlns:a16="http://schemas.microsoft.com/office/drawing/2014/main" id="{96AB4923-585E-AF85-F814-9410A1CA2B73}"/>
              </a:ext>
            </a:extLst>
          </p:cNvPr>
          <p:cNvSpPr/>
          <p:nvPr/>
        </p:nvSpPr>
        <p:spPr>
          <a:xfrm>
            <a:off x="9040977" y="6191121"/>
            <a:ext cx="108000" cy="108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6638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4AA830-38F7-20FE-1504-0F783BDF8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D7016D1F-80DA-8615-E344-5C6E6C20AAE4}"/>
              </a:ext>
            </a:extLst>
          </p:cNvPr>
          <p:cNvSpPr/>
          <p:nvPr/>
        </p:nvSpPr>
        <p:spPr>
          <a:xfrm>
            <a:off x="259463" y="159422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B1D8FF5-3983-D57B-FB2E-8030A1D33794}"/>
              </a:ext>
            </a:extLst>
          </p:cNvPr>
          <p:cNvSpPr/>
          <p:nvPr/>
        </p:nvSpPr>
        <p:spPr>
          <a:xfrm>
            <a:off x="259463" y="2491737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F92E2F0D-219C-0130-B052-7895E3BED2AC}"/>
              </a:ext>
            </a:extLst>
          </p:cNvPr>
          <p:cNvSpPr/>
          <p:nvPr/>
        </p:nvSpPr>
        <p:spPr>
          <a:xfrm>
            <a:off x="259462" y="338028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F350EB95-55ED-8263-8CF9-7D942B5BC3A0}"/>
              </a:ext>
            </a:extLst>
          </p:cNvPr>
          <p:cNvSpPr/>
          <p:nvPr/>
        </p:nvSpPr>
        <p:spPr>
          <a:xfrm>
            <a:off x="259462" y="426823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BE1EF08C-F68D-EEE5-EC7C-F682439AA37E}"/>
              </a:ext>
            </a:extLst>
          </p:cNvPr>
          <p:cNvSpPr/>
          <p:nvPr/>
        </p:nvSpPr>
        <p:spPr>
          <a:xfrm>
            <a:off x="3329518" y="159422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00F042E-6B88-4253-632B-499A36E616C7}"/>
              </a:ext>
            </a:extLst>
          </p:cNvPr>
          <p:cNvSpPr/>
          <p:nvPr/>
        </p:nvSpPr>
        <p:spPr>
          <a:xfrm>
            <a:off x="3329518" y="2491737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E6746A05-7D0F-1F96-5900-A153F6934860}"/>
              </a:ext>
            </a:extLst>
          </p:cNvPr>
          <p:cNvSpPr/>
          <p:nvPr/>
        </p:nvSpPr>
        <p:spPr>
          <a:xfrm>
            <a:off x="3329517" y="3380284"/>
            <a:ext cx="3048513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C12E82A-353B-39EA-AA45-942AACC3AAB8}"/>
              </a:ext>
            </a:extLst>
          </p:cNvPr>
          <p:cNvSpPr/>
          <p:nvPr/>
        </p:nvSpPr>
        <p:spPr>
          <a:xfrm>
            <a:off x="3329517" y="4268230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4C956F5F-EA6E-153B-7A8E-4E0E5C12B1F7}"/>
              </a:ext>
            </a:extLst>
          </p:cNvPr>
          <p:cNvSpPr/>
          <p:nvPr/>
        </p:nvSpPr>
        <p:spPr>
          <a:xfrm>
            <a:off x="6390607" y="159422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C38D51FA-977D-F6BB-6DBD-F959D8B57ECD}"/>
              </a:ext>
            </a:extLst>
          </p:cNvPr>
          <p:cNvSpPr/>
          <p:nvPr/>
        </p:nvSpPr>
        <p:spPr>
          <a:xfrm>
            <a:off x="6390607" y="2491737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E7716251-E9E3-863F-AE59-3D37EBFC0E76}"/>
              </a:ext>
            </a:extLst>
          </p:cNvPr>
          <p:cNvSpPr/>
          <p:nvPr/>
        </p:nvSpPr>
        <p:spPr>
          <a:xfrm>
            <a:off x="6390606" y="338028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96E7BC40-5111-158C-B89E-3E9442D65F1C}"/>
              </a:ext>
            </a:extLst>
          </p:cNvPr>
          <p:cNvSpPr/>
          <p:nvPr/>
        </p:nvSpPr>
        <p:spPr>
          <a:xfrm>
            <a:off x="6390606" y="426823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9A52B9C4-0B6A-3EE6-3942-34A6EF96852F}"/>
              </a:ext>
            </a:extLst>
          </p:cNvPr>
          <p:cNvSpPr/>
          <p:nvPr/>
        </p:nvSpPr>
        <p:spPr>
          <a:xfrm>
            <a:off x="8140148" y="159422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FD317524-1FF9-9354-5889-05C518983493}"/>
              </a:ext>
            </a:extLst>
          </p:cNvPr>
          <p:cNvSpPr/>
          <p:nvPr/>
        </p:nvSpPr>
        <p:spPr>
          <a:xfrm>
            <a:off x="8140148" y="2491737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0030166-D45B-F298-F23F-2C55FDE81976}"/>
              </a:ext>
            </a:extLst>
          </p:cNvPr>
          <p:cNvSpPr/>
          <p:nvPr/>
        </p:nvSpPr>
        <p:spPr>
          <a:xfrm>
            <a:off x="8140147" y="3380284"/>
            <a:ext cx="1728000" cy="8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EFB9CA4A-1841-DD8D-C5A0-071F2FEB2356}"/>
              </a:ext>
            </a:extLst>
          </p:cNvPr>
          <p:cNvSpPr/>
          <p:nvPr/>
        </p:nvSpPr>
        <p:spPr>
          <a:xfrm>
            <a:off x="8140147" y="4268230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E81763-B15E-FD22-D66A-31AE04947A2A}"/>
              </a:ext>
            </a:extLst>
          </p:cNvPr>
          <p:cNvSpPr txBox="1"/>
          <p:nvPr/>
        </p:nvSpPr>
        <p:spPr>
          <a:xfrm>
            <a:off x="188258" y="477379"/>
            <a:ext cx="4719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Governança de Atuações Prioritárias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D2917DA-2B62-0593-7E23-C6259EFD720C}"/>
              </a:ext>
            </a:extLst>
          </p:cNvPr>
          <p:cNvSpPr txBox="1"/>
          <p:nvPr/>
        </p:nvSpPr>
        <p:spPr>
          <a:xfrm>
            <a:off x="188258" y="208438"/>
            <a:ext cx="1713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/>
              <a:t>Gestão de Ofertas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F11435DF-4C34-DEAE-CADC-5604B6F70717}"/>
              </a:ext>
            </a:extLst>
          </p:cNvPr>
          <p:cNvGrpSpPr/>
          <p:nvPr/>
        </p:nvGrpSpPr>
        <p:grpSpPr>
          <a:xfrm>
            <a:off x="10963829" y="-4522"/>
            <a:ext cx="914400" cy="936852"/>
            <a:chOff x="4105829" y="2492650"/>
            <a:chExt cx="914400" cy="936852"/>
          </a:xfrm>
        </p:grpSpPr>
        <p:pic>
          <p:nvPicPr>
            <p:cNvPr id="10" name="Gráfico 9" descr="Discurso">
              <a:extLst>
                <a:ext uri="{FF2B5EF4-FFF2-40B4-BE49-F238E27FC236}">
                  <a16:creationId xmlns:a16="http://schemas.microsoft.com/office/drawing/2014/main" id="{18E3F28F-6352-BA4D-D8BC-23C2E04268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757017"/>
            </a:xfrm>
            <a:prstGeom prst="rect">
              <a:avLst/>
            </a:prstGeom>
          </p:spPr>
        </p:pic>
        <p:pic>
          <p:nvPicPr>
            <p:cNvPr id="1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E60CD184-60AB-63C3-663C-6300F204D7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7A2AE98-E191-D9DE-B966-816A6200227B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A8BC8E2-A605-D89D-5E76-3C2A2BE8EEA8}"/>
              </a:ext>
            </a:extLst>
          </p:cNvPr>
          <p:cNvSpPr txBox="1"/>
          <p:nvPr/>
        </p:nvSpPr>
        <p:spPr>
          <a:xfrm>
            <a:off x="735106" y="1795392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Solicitação de demandas e/ou Estratégia de </a:t>
            </a:r>
            <a:r>
              <a:rPr lang="pt-BR" sz="1100" dirty="0"/>
              <a:t>Atuação Orquestradas</a:t>
            </a:r>
            <a:endParaRPr lang="pt-BR" sz="1200" dirty="0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85D3E9A9-432B-E579-996F-7C3B66541AD2}"/>
              </a:ext>
            </a:extLst>
          </p:cNvPr>
          <p:cNvSpPr txBox="1"/>
          <p:nvPr/>
        </p:nvSpPr>
        <p:spPr>
          <a:xfrm>
            <a:off x="735106" y="2692905"/>
            <a:ext cx="2551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Levantamento</a:t>
            </a:r>
            <a:r>
              <a:rPr lang="pt-BR" sz="1200" dirty="0"/>
              <a:t>, clusterização do público e estratégia de distribuição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B3DE2365-20B3-2D1F-981D-3AD97BB42C56}"/>
              </a:ext>
            </a:extLst>
          </p:cNvPr>
          <p:cNvSpPr txBox="1"/>
          <p:nvPr/>
        </p:nvSpPr>
        <p:spPr>
          <a:xfrm>
            <a:off x="735106" y="3673785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Aprovação de gatilhos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FAE9428-C104-4B86-30F4-4A2F198E3B95}"/>
              </a:ext>
            </a:extLst>
          </p:cNvPr>
          <p:cNvSpPr txBox="1"/>
          <p:nvPr/>
        </p:nvSpPr>
        <p:spPr>
          <a:xfrm>
            <a:off x="717428" y="4561731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Lançamento dos leads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DB0D46C-47F5-8941-1B52-04931A921075}"/>
              </a:ext>
            </a:extLst>
          </p:cNvPr>
          <p:cNvSpPr txBox="1"/>
          <p:nvPr/>
        </p:nvSpPr>
        <p:spPr>
          <a:xfrm>
            <a:off x="3329514" y="1611100"/>
            <a:ext cx="30610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das demandas especificas de áreas parceiras ou identificação de necessidades de </a:t>
            </a:r>
            <a:r>
              <a:rPr lang="pt-BR" sz="1100" dirty="0"/>
              <a:t>Atuação </a:t>
            </a:r>
            <a:r>
              <a:rPr lang="pt-BR" sz="1100" dirty="0" err="1"/>
              <a:t>Orquestradas</a:t>
            </a:r>
            <a:r>
              <a:rPr lang="pt-BR" sz="1200" dirty="0" err="1"/>
              <a:t>s</a:t>
            </a:r>
            <a:r>
              <a:rPr lang="pt-BR" sz="1200" dirty="0"/>
              <a:t> com base em novos fatos que exigem maior rapidez na resposta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B1D17507-0DFD-58FC-CE4D-8D0563C1C4E7}"/>
              </a:ext>
            </a:extLst>
          </p:cNvPr>
          <p:cNvSpPr txBox="1"/>
          <p:nvPr/>
        </p:nvSpPr>
        <p:spPr>
          <a:xfrm>
            <a:off x="3329514" y="2487831"/>
            <a:ext cx="30308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Alinhar as necessidades dos clientes ás estratégias desenhadas, clusterizar os clientes dentro de cada pilar de </a:t>
            </a:r>
            <a:r>
              <a:rPr lang="pt-BR" sz="1100" dirty="0"/>
              <a:t>atuação</a:t>
            </a:r>
            <a:r>
              <a:rPr lang="pt-BR" sz="1200" dirty="0"/>
              <a:t> e definir os melhores canais de distribuição das ofertas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F968A21-D733-F5E6-0E5C-D9E0130E5028}"/>
              </a:ext>
            </a:extLst>
          </p:cNvPr>
          <p:cNvSpPr txBox="1"/>
          <p:nvPr/>
        </p:nvSpPr>
        <p:spPr>
          <a:xfrm>
            <a:off x="3329513" y="3581452"/>
            <a:ext cx="3030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Apresentar as estratégias e os gatilhos para obter aprovação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4DC59337-D532-46D6-C809-3F51B618F94C}"/>
              </a:ext>
            </a:extLst>
          </p:cNvPr>
          <p:cNvSpPr txBox="1"/>
          <p:nvPr/>
        </p:nvSpPr>
        <p:spPr>
          <a:xfrm>
            <a:off x="3329516" y="4377065"/>
            <a:ext cx="30218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Disparar todos os leads para os devidos canais de distribuição criação do plano de comunicação das ofertas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30DA17F-2375-A839-AE3C-2A81C64FD881}"/>
              </a:ext>
            </a:extLst>
          </p:cNvPr>
          <p:cNvSpPr txBox="1"/>
          <p:nvPr/>
        </p:nvSpPr>
        <p:spPr>
          <a:xfrm>
            <a:off x="6408788" y="1895419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9C2A55A-EF49-8F36-FA5F-727168F25B31}"/>
              </a:ext>
            </a:extLst>
          </p:cNvPr>
          <p:cNvSpPr txBox="1"/>
          <p:nvPr/>
        </p:nvSpPr>
        <p:spPr>
          <a:xfrm>
            <a:off x="6390606" y="2792932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5DCD8467-0CB8-12B8-8B91-DA2A33FEDF94}"/>
              </a:ext>
            </a:extLst>
          </p:cNvPr>
          <p:cNvSpPr txBox="1"/>
          <p:nvPr/>
        </p:nvSpPr>
        <p:spPr>
          <a:xfrm>
            <a:off x="6378030" y="4569425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C253A37-D0E9-5D83-4C74-0865E84E7593}"/>
              </a:ext>
            </a:extLst>
          </p:cNvPr>
          <p:cNvSpPr txBox="1"/>
          <p:nvPr/>
        </p:nvSpPr>
        <p:spPr>
          <a:xfrm>
            <a:off x="6417248" y="3581452"/>
            <a:ext cx="1701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Fóruns de estratégia de </a:t>
            </a:r>
            <a:r>
              <a:rPr lang="pt-BR" sz="1100" dirty="0"/>
              <a:t>ofertas</a:t>
            </a:r>
            <a:endParaRPr lang="pt-BR" sz="12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CEF1CE34-15B7-5626-BEED-5C7E1C43EB6E}"/>
              </a:ext>
            </a:extLst>
          </p:cNvPr>
          <p:cNvSpPr txBox="1"/>
          <p:nvPr/>
        </p:nvSpPr>
        <p:spPr>
          <a:xfrm>
            <a:off x="259461" y="1220595"/>
            <a:ext cx="30485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Etapa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FDDD1015-FA79-314D-570A-F15264736B09}"/>
              </a:ext>
            </a:extLst>
          </p:cNvPr>
          <p:cNvSpPr txBox="1"/>
          <p:nvPr/>
        </p:nvSpPr>
        <p:spPr>
          <a:xfrm>
            <a:off x="3329516" y="1247497"/>
            <a:ext cx="30308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Descrição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48271EBF-A3D9-BBE5-A8CA-1322844C58E4}"/>
              </a:ext>
            </a:extLst>
          </p:cNvPr>
          <p:cNvSpPr txBox="1"/>
          <p:nvPr/>
        </p:nvSpPr>
        <p:spPr>
          <a:xfrm>
            <a:off x="6399571" y="1186822"/>
            <a:ext cx="17013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Fóruns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90A4E180-0063-9E60-6DEA-E6C3C1FB849E}"/>
              </a:ext>
            </a:extLst>
          </p:cNvPr>
          <p:cNvSpPr txBox="1"/>
          <p:nvPr/>
        </p:nvSpPr>
        <p:spPr>
          <a:xfrm>
            <a:off x="8140146" y="1160377"/>
            <a:ext cx="16887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>
                <a:solidFill>
                  <a:srgbClr val="FE6300"/>
                </a:solidFill>
              </a:rPr>
              <a:t>Participantes</a:t>
            </a:r>
            <a:endParaRPr lang="pt-BR" sz="1200" b="1" dirty="0">
              <a:solidFill>
                <a:srgbClr val="FE6300"/>
              </a:solidFill>
            </a:endParaRPr>
          </a:p>
        </p:txBody>
      </p:sp>
      <p:sp>
        <p:nvSpPr>
          <p:cNvPr id="48" name="Retângulo 47">
            <a:extLst>
              <a:ext uri="{FF2B5EF4-FFF2-40B4-BE49-F238E27FC236}">
                <a16:creationId xmlns:a16="http://schemas.microsoft.com/office/drawing/2014/main" id="{A75B24A2-C1E8-7A55-5724-6317DC0828F5}"/>
              </a:ext>
            </a:extLst>
          </p:cNvPr>
          <p:cNvSpPr/>
          <p:nvPr/>
        </p:nvSpPr>
        <p:spPr>
          <a:xfrm>
            <a:off x="259462" y="5165742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48">
            <a:extLst>
              <a:ext uri="{FF2B5EF4-FFF2-40B4-BE49-F238E27FC236}">
                <a16:creationId xmlns:a16="http://schemas.microsoft.com/office/drawing/2014/main" id="{52355039-2665-CD60-C057-1292956E051E}"/>
              </a:ext>
            </a:extLst>
          </p:cNvPr>
          <p:cNvSpPr/>
          <p:nvPr/>
        </p:nvSpPr>
        <p:spPr>
          <a:xfrm>
            <a:off x="3329517" y="5165742"/>
            <a:ext cx="3048513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AF483456-D694-3D87-463A-C224C4C09788}"/>
              </a:ext>
            </a:extLst>
          </p:cNvPr>
          <p:cNvSpPr/>
          <p:nvPr/>
        </p:nvSpPr>
        <p:spPr>
          <a:xfrm>
            <a:off x="6390606" y="5165742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59328D92-F546-9989-1253-E3DFD25B122A}"/>
              </a:ext>
            </a:extLst>
          </p:cNvPr>
          <p:cNvSpPr/>
          <p:nvPr/>
        </p:nvSpPr>
        <p:spPr>
          <a:xfrm>
            <a:off x="8140147" y="5165742"/>
            <a:ext cx="1728000" cy="86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42AA942E-2486-5E46-2EC2-76A2D9BB7F81}"/>
              </a:ext>
            </a:extLst>
          </p:cNvPr>
          <p:cNvSpPr txBox="1"/>
          <p:nvPr/>
        </p:nvSpPr>
        <p:spPr>
          <a:xfrm>
            <a:off x="717428" y="5459243"/>
            <a:ext cx="25513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Acompanhamento e diagnósticos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CCC29B01-BECD-4A1E-C5C1-D74C0B9B782E}"/>
              </a:ext>
            </a:extLst>
          </p:cNvPr>
          <p:cNvSpPr txBox="1"/>
          <p:nvPr/>
        </p:nvSpPr>
        <p:spPr>
          <a:xfrm>
            <a:off x="3338479" y="5366910"/>
            <a:ext cx="3039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Análise continuo da geração de leads e diagnósticos de atuação e efetividade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F5F40240-4DA5-BE8F-DE8E-B8FCF8730350}"/>
              </a:ext>
            </a:extLst>
          </p:cNvPr>
          <p:cNvSpPr txBox="1"/>
          <p:nvPr/>
        </p:nvSpPr>
        <p:spPr>
          <a:xfrm>
            <a:off x="6404926" y="5466937"/>
            <a:ext cx="17013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Ad-hocs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29417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C24A4-F83F-EF90-1224-692D82A2C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35D8A326-CD73-0D52-2497-18E8D60582E1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1317557D-EC95-5FD3-1CD7-B48C3C9377CD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BF91A941-4498-A1CC-2898-FF6362F550E1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97B7412B-2FC2-F6E6-B204-D5D514908716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1423F5CC-6A2B-61AC-8F1C-16F0D31392FD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A2385C14-D262-9978-9A82-451811C0ED23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438EC2AD-4749-88B3-3756-AB39D88F8767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C465C90B-4D91-1D29-93C9-2BC09BFACEBE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Definição da estratégia e pilares de atuação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A5BF434B-1485-76E5-80FB-DEB062EECE99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2298F07-AB97-758B-83FB-2D8A020B125A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Valuetion</a:t>
            </a:r>
            <a:r>
              <a:rPr lang="pt-BR" dirty="0">
                <a:solidFill>
                  <a:schemeClr val="bg1"/>
                </a:solidFill>
              </a:rPr>
              <a:t> das ofertas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5BB8280B-1B21-742B-A69E-67B71BA0BDC0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Enquadramento do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EB04BF-393F-E9C6-F156-9CE90F6B0926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Alinhamento com parceiros e enriquecimento dos leads</a:t>
            </a:r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18258B41-0F80-F50F-D3A5-4FAAE11EB4F4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BE5F9437-1819-6E96-9491-9D1254315377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0477EB65-10D9-34FC-AE3E-320C79C54738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FBCA8492-604A-7BA0-9B53-876E128644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3824EAD3-B664-996B-0836-283EC7E920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2E2A8DE-FFE8-D768-584F-BE89C000BA0D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98B0AE8C-170A-78DD-5FDD-E68A846818F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6A1EA2A-9643-23F5-04C3-D7A42630A4AE}"/>
              </a:ext>
            </a:extLst>
          </p:cNvPr>
          <p:cNvSpPr txBox="1"/>
          <p:nvPr/>
        </p:nvSpPr>
        <p:spPr>
          <a:xfrm>
            <a:off x="1065509" y="3765124"/>
            <a:ext cx="34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0B300E8D-26B9-5877-7131-18F3758773DD}"/>
              </a:ext>
            </a:extLst>
          </p:cNvPr>
          <p:cNvSpPr/>
          <p:nvPr/>
        </p:nvSpPr>
        <p:spPr>
          <a:xfrm>
            <a:off x="4353257" y="5142760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B9E25AE-BDE8-99B3-1EE4-AB6AB0C750F4}"/>
              </a:ext>
            </a:extLst>
          </p:cNvPr>
          <p:cNvSpPr txBox="1"/>
          <p:nvPr/>
        </p:nvSpPr>
        <p:spPr>
          <a:xfrm>
            <a:off x="4554070" y="5210094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</p:spTree>
    <p:extLst>
      <p:ext uri="{BB962C8B-B14F-4D97-AF65-F5344CB8AC3E}">
        <p14:creationId xmlns:p14="http://schemas.microsoft.com/office/powerpoint/2010/main" val="1451258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5EC5E-0AFD-DB20-3363-2229DC06E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: Cantos Diagonais Arredondados 2">
            <a:extLst>
              <a:ext uri="{FF2B5EF4-FFF2-40B4-BE49-F238E27FC236}">
                <a16:creationId xmlns:a16="http://schemas.microsoft.com/office/drawing/2014/main" id="{25D8FB7A-4F43-3687-45BE-57057D93B71B}"/>
              </a:ext>
            </a:extLst>
          </p:cNvPr>
          <p:cNvSpPr/>
          <p:nvPr/>
        </p:nvSpPr>
        <p:spPr>
          <a:xfrm>
            <a:off x="4353257" y="187228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BB62A23-3E0E-DA86-783B-32AA1B268046}"/>
              </a:ext>
            </a:extLst>
          </p:cNvPr>
          <p:cNvSpPr txBox="1"/>
          <p:nvPr/>
        </p:nvSpPr>
        <p:spPr>
          <a:xfrm>
            <a:off x="1807104" y="771183"/>
            <a:ext cx="4677637" cy="4764429"/>
          </a:xfrm>
          <a:prstGeom prst="rect">
            <a:avLst/>
          </a:prstGeom>
        </p:spPr>
        <p:txBody>
          <a:bodyPr rot="0" spcFirstLastPara="0" vertOverflow="overflow" horzOverflow="overflow" vert="horz" lIns="0" tIns="0" rIns="0" bIns="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accent4"/>
              </a:buClr>
              <a:buFont typeface="The Hand Extrablack" panose="03070A02030502020204" pitchFamily="66" charset="0"/>
              <a:buChar char="•"/>
            </a:pPr>
            <a:endParaRPr lang="en-US" sz="2000" spc="20">
              <a:solidFill>
                <a:schemeClr val="tx1">
                  <a:alpha val="58000"/>
                </a:schemeClr>
              </a:solidFill>
            </a:endParaRPr>
          </a:p>
        </p:txBody>
      </p:sp>
      <p:sp>
        <p:nvSpPr>
          <p:cNvPr id="6" name="Retângulo: Cantos Diagonais Arredondados 5">
            <a:extLst>
              <a:ext uri="{FF2B5EF4-FFF2-40B4-BE49-F238E27FC236}">
                <a16:creationId xmlns:a16="http://schemas.microsoft.com/office/drawing/2014/main" id="{53D1F715-79F8-3139-C941-C2E90328F5B3}"/>
              </a:ext>
            </a:extLst>
          </p:cNvPr>
          <p:cNvSpPr/>
          <p:nvPr/>
        </p:nvSpPr>
        <p:spPr>
          <a:xfrm>
            <a:off x="4353257" y="251706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rgbClr val="FE6300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Diagonais Arredondados 6">
            <a:extLst>
              <a:ext uri="{FF2B5EF4-FFF2-40B4-BE49-F238E27FC236}">
                <a16:creationId xmlns:a16="http://schemas.microsoft.com/office/drawing/2014/main" id="{E33D7CA5-2BC4-7B07-8D14-311D5BE22CD8}"/>
              </a:ext>
            </a:extLst>
          </p:cNvPr>
          <p:cNvSpPr/>
          <p:nvPr/>
        </p:nvSpPr>
        <p:spPr>
          <a:xfrm>
            <a:off x="4353257" y="316184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: Cantos Diagonais Arredondados 8">
            <a:extLst>
              <a:ext uri="{FF2B5EF4-FFF2-40B4-BE49-F238E27FC236}">
                <a16:creationId xmlns:a16="http://schemas.microsoft.com/office/drawing/2014/main" id="{339749CF-D411-D90E-4CF5-26F7820D02B1}"/>
              </a:ext>
            </a:extLst>
          </p:cNvPr>
          <p:cNvSpPr/>
          <p:nvPr/>
        </p:nvSpPr>
        <p:spPr>
          <a:xfrm>
            <a:off x="4353257" y="3806629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Retângulo: Cantos Diagonais Arredondados 1">
            <a:extLst>
              <a:ext uri="{FF2B5EF4-FFF2-40B4-BE49-F238E27FC236}">
                <a16:creationId xmlns:a16="http://schemas.microsoft.com/office/drawing/2014/main" id="{F5E77A3F-2452-CF52-DC77-55828A0FB790}"/>
              </a:ext>
            </a:extLst>
          </p:cNvPr>
          <p:cNvSpPr/>
          <p:nvPr/>
        </p:nvSpPr>
        <p:spPr>
          <a:xfrm>
            <a:off x="4353257" y="4446425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2406AC6E-B529-6F26-4360-7DD65F606A1A}"/>
              </a:ext>
            </a:extLst>
          </p:cNvPr>
          <p:cNvSpPr txBox="1"/>
          <p:nvPr/>
        </p:nvSpPr>
        <p:spPr>
          <a:xfrm>
            <a:off x="4554070" y="1872289"/>
            <a:ext cx="65517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Definição da estratégia e pilares de atuação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29D4FDF2-64ED-D719-80F5-1450BF351C88}"/>
              </a:ext>
            </a:extLst>
          </p:cNvPr>
          <p:cNvSpPr txBox="1"/>
          <p:nvPr/>
        </p:nvSpPr>
        <p:spPr>
          <a:xfrm>
            <a:off x="4554070" y="257022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Levantamento, clusterização do público e estratégia de distribuição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F40012D-60B7-2338-95D6-9430C42683C5}"/>
              </a:ext>
            </a:extLst>
          </p:cNvPr>
          <p:cNvSpPr txBox="1"/>
          <p:nvPr/>
        </p:nvSpPr>
        <p:spPr>
          <a:xfrm>
            <a:off x="4554070" y="3215002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</a:rPr>
              <a:t>Valuetion</a:t>
            </a:r>
            <a:r>
              <a:rPr lang="pt-BR" dirty="0">
                <a:solidFill>
                  <a:schemeClr val="bg1"/>
                </a:solidFill>
              </a:rPr>
              <a:t> das ofertas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BCDAAF5-1DF6-4352-242D-3BBDC81EBF62}"/>
              </a:ext>
            </a:extLst>
          </p:cNvPr>
          <p:cNvSpPr txBox="1"/>
          <p:nvPr/>
        </p:nvSpPr>
        <p:spPr>
          <a:xfrm>
            <a:off x="4554070" y="3871685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Enquadramento do público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30A9C2F3-964C-0536-E137-DF41083006D8}"/>
              </a:ext>
            </a:extLst>
          </p:cNvPr>
          <p:cNvSpPr txBox="1"/>
          <p:nvPr/>
        </p:nvSpPr>
        <p:spPr>
          <a:xfrm>
            <a:off x="4554070" y="4513759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Alinhamento com parceiros e enriquecimento dos leads</a:t>
            </a:r>
          </a:p>
        </p:txBody>
      </p:sp>
      <p:sp>
        <p:nvSpPr>
          <p:cNvPr id="4" name="Retângulo: Cantos Diagonais Arredondados 3">
            <a:extLst>
              <a:ext uri="{FF2B5EF4-FFF2-40B4-BE49-F238E27FC236}">
                <a16:creationId xmlns:a16="http://schemas.microsoft.com/office/drawing/2014/main" id="{76A856CB-C94D-D7F0-41CD-0AA094250EDB}"/>
              </a:ext>
            </a:extLst>
          </p:cNvPr>
          <p:cNvSpPr/>
          <p:nvPr/>
        </p:nvSpPr>
        <p:spPr>
          <a:xfrm>
            <a:off x="4353257" y="5142760"/>
            <a:ext cx="6825740" cy="504000"/>
          </a:xfrm>
          <a:prstGeom prst="round2DiagRect">
            <a:avLst>
              <a:gd name="adj1" fmla="val 16667"/>
              <a:gd name="adj2" fmla="val 50000"/>
            </a:avLst>
          </a:prstGeom>
          <a:solidFill>
            <a:schemeClr val="tx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92FA92CC-AACA-B655-EDC7-6FB4ED9A8209}"/>
              </a:ext>
            </a:extLst>
          </p:cNvPr>
          <p:cNvSpPr txBox="1"/>
          <p:nvPr/>
        </p:nvSpPr>
        <p:spPr>
          <a:xfrm>
            <a:off x="4554070" y="5210094"/>
            <a:ext cx="7037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Lançamento das ofertas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25E32B5D-81CB-3333-8475-78A559239157}"/>
              </a:ext>
            </a:extLst>
          </p:cNvPr>
          <p:cNvSpPr/>
          <p:nvPr/>
        </p:nvSpPr>
        <p:spPr>
          <a:xfrm>
            <a:off x="-17930" y="-8965"/>
            <a:ext cx="4572000" cy="692971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tângulo: Cantos Arredondados 36">
            <a:extLst>
              <a:ext uri="{FF2B5EF4-FFF2-40B4-BE49-F238E27FC236}">
                <a16:creationId xmlns:a16="http://schemas.microsoft.com/office/drawing/2014/main" id="{DE1A8567-6F7E-B1AA-6414-9782409D3D55}"/>
              </a:ext>
            </a:extLst>
          </p:cNvPr>
          <p:cNvSpPr/>
          <p:nvPr/>
        </p:nvSpPr>
        <p:spPr>
          <a:xfrm rot="19117592">
            <a:off x="1710846" y="2358023"/>
            <a:ext cx="1114942" cy="1137377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: Cantos Arredondados 37">
            <a:extLst>
              <a:ext uri="{FF2B5EF4-FFF2-40B4-BE49-F238E27FC236}">
                <a16:creationId xmlns:a16="http://schemas.microsoft.com/office/drawing/2014/main" id="{5D0441EC-B190-5124-839B-EDD9AAF10515}"/>
              </a:ext>
            </a:extLst>
          </p:cNvPr>
          <p:cNvSpPr/>
          <p:nvPr/>
        </p:nvSpPr>
        <p:spPr>
          <a:xfrm rot="20035434">
            <a:off x="1863246" y="2510423"/>
            <a:ext cx="1114942" cy="1137377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F0D822AA-B427-C051-A74D-0D61A57B2F11}"/>
              </a:ext>
            </a:extLst>
          </p:cNvPr>
          <p:cNvGrpSpPr/>
          <p:nvPr/>
        </p:nvGrpSpPr>
        <p:grpSpPr>
          <a:xfrm>
            <a:off x="1963516" y="2492650"/>
            <a:ext cx="914400" cy="1030479"/>
            <a:chOff x="4105829" y="2492650"/>
            <a:chExt cx="914400" cy="1030479"/>
          </a:xfrm>
        </p:grpSpPr>
        <p:pic>
          <p:nvPicPr>
            <p:cNvPr id="40" name="Gráfico 39" descr="Discurso">
              <a:extLst>
                <a:ext uri="{FF2B5EF4-FFF2-40B4-BE49-F238E27FC236}">
                  <a16:creationId xmlns:a16="http://schemas.microsoft.com/office/drawing/2014/main" id="{A7531913-2635-F74C-A0FB-3C46DBAD31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05829" y="2672485"/>
              <a:ext cx="914400" cy="850644"/>
            </a:xfrm>
            <a:prstGeom prst="rect">
              <a:avLst/>
            </a:prstGeom>
          </p:spPr>
        </p:pic>
        <p:pic>
          <p:nvPicPr>
            <p:cNvPr id="41" name="Picture 2" descr="Ponto de exclamação - Ícones Interface do usuário e gestos">
              <a:extLst>
                <a:ext uri="{FF2B5EF4-FFF2-40B4-BE49-F238E27FC236}">
                  <a16:creationId xmlns:a16="http://schemas.microsoft.com/office/drawing/2014/main" id="{FEB4F0EA-7100-A000-CB54-123874CB88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59618" y="2492650"/>
              <a:ext cx="757017" cy="7570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610E161-755C-9E0D-0BA0-E002F3262E46}"/>
                </a:ext>
              </a:extLst>
            </p:cNvPr>
            <p:cNvSpPr txBox="1"/>
            <p:nvPr/>
          </p:nvSpPr>
          <p:spPr>
            <a:xfrm>
              <a:off x="4168864" y="2686492"/>
              <a:ext cx="357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...</a:t>
              </a:r>
            </a:p>
          </p:txBody>
        </p:sp>
      </p:grp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13CE74ED-7BB9-8B36-2B7B-F1A333FBF588}"/>
              </a:ext>
            </a:extLst>
          </p:cNvPr>
          <p:cNvCxnSpPr>
            <a:cxnSpLocks/>
          </p:cNvCxnSpPr>
          <p:nvPr/>
        </p:nvCxnSpPr>
        <p:spPr>
          <a:xfrm flipH="1">
            <a:off x="563296" y="3446927"/>
            <a:ext cx="1338636" cy="0"/>
          </a:xfrm>
          <a:prstGeom prst="line">
            <a:avLst/>
          </a:prstGeom>
          <a:ln w="3175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7346ABF5-6129-E671-F109-4D62611E2EC8}"/>
              </a:ext>
            </a:extLst>
          </p:cNvPr>
          <p:cNvSpPr txBox="1"/>
          <p:nvPr/>
        </p:nvSpPr>
        <p:spPr>
          <a:xfrm>
            <a:off x="1065509" y="3765124"/>
            <a:ext cx="34942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Atuação Orquestradas</a:t>
            </a:r>
          </a:p>
        </p:txBody>
      </p:sp>
    </p:spTree>
    <p:extLst>
      <p:ext uri="{BB962C8B-B14F-4D97-AF65-F5344CB8AC3E}">
        <p14:creationId xmlns:p14="http://schemas.microsoft.com/office/powerpoint/2010/main" val="1281873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1765</Words>
  <Application>Microsoft Office PowerPoint</Application>
  <PresentationFormat>Widescreen</PresentationFormat>
  <Paragraphs>284</Paragraphs>
  <Slides>19</Slides>
  <Notes>2</Notes>
  <HiddenSlides>2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The Hand Extrablack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Oliveira</dc:creator>
  <cp:lastModifiedBy>Amanda Oliveira</cp:lastModifiedBy>
  <cp:revision>4</cp:revision>
  <dcterms:created xsi:type="dcterms:W3CDTF">2025-04-11T04:05:58Z</dcterms:created>
  <dcterms:modified xsi:type="dcterms:W3CDTF">2025-06-20T11:50:55Z</dcterms:modified>
</cp:coreProperties>
</file>