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13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78163835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4124512"/>
            <a:ext cx="8458200" cy="949799"/>
          </a:xfrm>
          <a:prstGeom prst="rect">
            <a:avLst/>
          </a:prstGeom>
          <a:solidFill>
            <a:schemeClr val="dk2"/>
          </a:solidFill>
          <a:ln>
            <a:noFill/>
          </a:ln>
        </p:spPr>
        <p:txBody>
          <a:bodyPr lIns="91425" tIns="45700" rIns="91425" bIns="45700" anchor="ctr" anchorCtr="0">
            <a:noAutofit/>
          </a:bodyPr>
          <a:lstStyle/>
          <a:p>
            <a:endParaRPr/>
          </a:p>
        </p:txBody>
      </p:sp>
      <p:sp>
        <p:nvSpPr>
          <p:cNvPr id="9" name="Shape 9"/>
          <p:cNvSpPr txBox="1">
            <a:spLocks noGrp="1"/>
          </p:cNvSpPr>
          <p:nvPr>
            <p:ph type="ctrTitle"/>
          </p:nvPr>
        </p:nvSpPr>
        <p:spPr>
          <a:xfrm>
            <a:off x="685800" y="1734342"/>
            <a:ext cx="7772400" cy="2245499"/>
          </a:xfrm>
          <a:prstGeom prst="rect">
            <a:avLst/>
          </a:prstGeom>
          <a:noFill/>
          <a:ln>
            <a:noFill/>
          </a:ln>
        </p:spPr>
        <p:txBody>
          <a:bodyPr lIns="91425" tIns="91425" rIns="91425" bIns="91425" anchor="b" anchorCtr="0"/>
          <a:lstStyle>
            <a:lvl1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1pPr>
            <a:lvl2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2pPr>
            <a:lvl3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3pPr>
            <a:lvl4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4pPr>
            <a:lvl5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5pPr>
            <a:lvl6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6pPr>
            <a:lvl7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7pPr>
            <a:lvl8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8pPr>
            <a:lvl9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685800" y="4124476"/>
            <a:ext cx="7772400" cy="949799"/>
          </a:xfrm>
          <a:prstGeom prst="rect">
            <a:avLst/>
          </a:prstGeom>
          <a:noFill/>
          <a:ln>
            <a:noFill/>
          </a:ln>
        </p:spPr>
        <p:txBody>
          <a:bodyPr lIns="91425" tIns="91425" rIns="91425" bIns="91425" anchor="ctr" anchorCtr="0"/>
          <a:lstStyle>
            <a:lvl1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1pPr>
            <a:lvl2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2pPr>
            <a:lvl3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3pPr>
            <a:lvl4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4pPr>
            <a:lvl5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5pPr>
            <a:lvl6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6pPr>
            <a:lvl7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7pPr>
            <a:lvl8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8pPr>
            <a:lvl9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endParaRPr/>
          </a:p>
        </p:txBody>
      </p:sp>
      <p:sp>
        <p:nvSpPr>
          <p:cNvPr id="13" name="Shape 13"/>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a:endParaRPr/>
          </a:p>
        </p:txBody>
      </p:sp>
      <p:sp>
        <p:nvSpPr>
          <p:cNvPr id="14" name="Shape 14"/>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5"/>
        <p:cNvGrpSpPr/>
        <p:nvPr/>
      </p:nvGrpSpPr>
      <p:grpSpPr>
        <a:xfrm>
          <a:off x="0" y="0"/>
          <a:ext cx="0" cy="0"/>
          <a:chOff x="0" y="0"/>
          <a:chExt cx="0" cy="0"/>
        </a:xfrm>
      </p:grpSpPr>
      <p:sp>
        <p:nvSpPr>
          <p:cNvPr id="16" name="Shape 16"/>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endParaRPr/>
          </a:p>
        </p:txBody>
      </p:sp>
      <p:sp>
        <p:nvSpPr>
          <p:cNvPr id="17" name="Shape 17"/>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a:endParaRPr/>
          </a:p>
        </p:txBody>
      </p:sp>
      <p:sp>
        <p:nvSpPr>
          <p:cNvPr id="18" name="Shape 18"/>
          <p:cNvSpPr txBox="1">
            <a:spLocks noGrp="1"/>
          </p:cNvSpPr>
          <p:nvPr>
            <p:ph type="body" idx="1"/>
          </p:nvPr>
        </p:nvSpPr>
        <p:spPr>
          <a:xfrm>
            <a:off x="457200" y="1947332"/>
            <a:ext cx="4030200" cy="46202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9" name="Shape 19"/>
          <p:cNvSpPr txBox="1">
            <a:spLocks noGrp="1"/>
          </p:cNvSpPr>
          <p:nvPr>
            <p:ph type="body" idx="2"/>
          </p:nvPr>
        </p:nvSpPr>
        <p:spPr>
          <a:xfrm>
            <a:off x="4656667" y="1949211"/>
            <a:ext cx="4030200" cy="46202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
        <p:cNvGrpSpPr/>
        <p:nvPr/>
      </p:nvGrpSpPr>
      <p:grpSpPr>
        <a:xfrm>
          <a:off x="0" y="0"/>
          <a:ext cx="0" cy="0"/>
          <a:chOff x="0" y="0"/>
          <a:chExt cx="0" cy="0"/>
        </a:xfrm>
      </p:grpSpPr>
      <p:sp>
        <p:nvSpPr>
          <p:cNvPr id="21" name="Shape 21"/>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endParaRPr/>
          </a:p>
        </p:txBody>
      </p:sp>
      <p:sp>
        <p:nvSpPr>
          <p:cNvPr id="22" name="Shape 22"/>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3"/>
        <p:cNvGrpSpPr/>
        <p:nvPr/>
      </p:nvGrpSpPr>
      <p:grpSpPr>
        <a:xfrm>
          <a:off x="0" y="0"/>
          <a:ext cx="0" cy="0"/>
          <a:chOff x="0" y="0"/>
          <a:chExt cx="0" cy="0"/>
        </a:xfrm>
      </p:grpSpPr>
      <p:sp>
        <p:nvSpPr>
          <p:cNvPr id="24" name="Shape 24"/>
          <p:cNvSpPr/>
          <p:nvPr/>
        </p:nvSpPr>
        <p:spPr>
          <a:xfrm>
            <a:off x="0" y="5875078"/>
            <a:ext cx="8686800" cy="692700"/>
          </a:xfrm>
          <a:prstGeom prst="rect">
            <a:avLst/>
          </a:prstGeom>
          <a:solidFill>
            <a:schemeClr val="dk2"/>
          </a:solidFill>
          <a:ln>
            <a:noFill/>
          </a:ln>
        </p:spPr>
        <p:txBody>
          <a:bodyPr lIns="91425" tIns="45700" rIns="91425" bIns="45700" anchor="ctr" anchorCtr="0">
            <a:noAutofit/>
          </a:bodyPr>
          <a:lstStyle/>
          <a:p>
            <a:endParaRPr/>
          </a:p>
        </p:txBody>
      </p:sp>
      <p:sp>
        <p:nvSpPr>
          <p:cNvPr id="25" name="Shape 25"/>
          <p:cNvSpPr txBox="1">
            <a:spLocks noGrp="1"/>
          </p:cNvSpPr>
          <p:nvPr>
            <p:ph type="body" idx="1"/>
          </p:nvPr>
        </p:nvSpPr>
        <p:spPr>
          <a:xfrm>
            <a:off x="457200" y="5875078"/>
            <a:ext cx="8229600" cy="692700"/>
          </a:xfrm>
          <a:prstGeom prst="rect">
            <a:avLst/>
          </a:prstGeom>
          <a:noFill/>
          <a:ln>
            <a:noFill/>
          </a:ln>
        </p:spPr>
        <p:txBody>
          <a:bodyPr lIns="91425" tIns="91425" rIns="91425" bIns="91425" anchor="ctr" anchorCtr="0"/>
          <a:lstStyle>
            <a:lvl1pPr marL="342900" indent="-342900" algn="l" rtl="0">
              <a:lnSpc>
                <a:spcPct val="100000"/>
              </a:lnSpc>
              <a:spcBef>
                <a:spcPts val="0"/>
              </a:spcBef>
              <a:spcAft>
                <a:spcPts val="0"/>
              </a:spcAft>
              <a:buClr>
                <a:schemeClr val="lt1"/>
              </a:buClr>
              <a:buSzPct val="166666"/>
              <a:buFont typeface="Arial"/>
              <a:buChar char="•"/>
              <a:defRPr sz="2400" b="1" i="0">
                <a:solidFill>
                  <a:schemeClr val="lt1"/>
                </a:solidFill>
              </a:defRPr>
            </a:lvl1pPr>
            <a:lvl2pPr marL="342900" indent="-342900" algn="l" rtl="0">
              <a:lnSpc>
                <a:spcPct val="100000"/>
              </a:lnSpc>
              <a:spcBef>
                <a:spcPts val="0"/>
              </a:spcBef>
              <a:spcAft>
                <a:spcPts val="0"/>
              </a:spcAft>
              <a:buClr>
                <a:schemeClr val="lt1"/>
              </a:buClr>
              <a:buSzPct val="100000"/>
              <a:buFont typeface="Courier New"/>
              <a:buChar char="o"/>
              <a:defRPr sz="2400" b="1" i="0">
                <a:solidFill>
                  <a:schemeClr val="lt1"/>
                </a:solidFill>
              </a:defRPr>
            </a:lvl2pPr>
            <a:lvl3pPr marL="342900" indent="-342900" algn="l" rtl="0">
              <a:lnSpc>
                <a:spcPct val="100000"/>
              </a:lnSpc>
              <a:spcBef>
                <a:spcPts val="0"/>
              </a:spcBef>
              <a:spcAft>
                <a:spcPts val="0"/>
              </a:spcAft>
              <a:buClr>
                <a:schemeClr val="lt1"/>
              </a:buClr>
              <a:buSzPct val="100000"/>
              <a:buFont typeface="Wingdings"/>
              <a:buChar char="§"/>
              <a:defRPr sz="2400" b="1" i="0">
                <a:solidFill>
                  <a:schemeClr val="lt1"/>
                </a:solidFill>
              </a:defRPr>
            </a:lvl3pPr>
            <a:lvl4pPr marL="342900" indent="-342900" algn="l" rtl="0">
              <a:lnSpc>
                <a:spcPct val="100000"/>
              </a:lnSpc>
              <a:spcBef>
                <a:spcPts val="0"/>
              </a:spcBef>
              <a:spcAft>
                <a:spcPts val="0"/>
              </a:spcAft>
              <a:buClr>
                <a:schemeClr val="lt1"/>
              </a:buClr>
              <a:buSzPct val="166666"/>
              <a:buFont typeface="Arial"/>
              <a:buChar char="•"/>
              <a:defRPr sz="2400" b="1" i="0">
                <a:solidFill>
                  <a:schemeClr val="lt1"/>
                </a:solidFill>
              </a:defRPr>
            </a:lvl4pPr>
            <a:lvl5pPr marL="342900" indent="-342900" algn="l" rtl="0">
              <a:lnSpc>
                <a:spcPct val="100000"/>
              </a:lnSpc>
              <a:spcBef>
                <a:spcPts val="0"/>
              </a:spcBef>
              <a:spcAft>
                <a:spcPts val="0"/>
              </a:spcAft>
              <a:buClr>
                <a:schemeClr val="lt1"/>
              </a:buClr>
              <a:buSzPct val="100000"/>
              <a:buFont typeface="Courier New"/>
              <a:buChar char="o"/>
              <a:defRPr sz="2400" b="1" i="0">
                <a:solidFill>
                  <a:schemeClr val="lt1"/>
                </a:solidFill>
              </a:defRPr>
            </a:lvl5pPr>
            <a:lvl6pPr marL="342900" indent="-342900" algn="l" rtl="0">
              <a:lnSpc>
                <a:spcPct val="100000"/>
              </a:lnSpc>
              <a:spcBef>
                <a:spcPts val="0"/>
              </a:spcBef>
              <a:spcAft>
                <a:spcPts val="0"/>
              </a:spcAft>
              <a:buClr>
                <a:schemeClr val="lt1"/>
              </a:buClr>
              <a:buSzPct val="100000"/>
              <a:buFont typeface="Wingdings"/>
              <a:buChar char="§"/>
              <a:defRPr sz="2400" b="1" i="0">
                <a:solidFill>
                  <a:schemeClr val="lt1"/>
                </a:solidFill>
              </a:defRPr>
            </a:lvl6pPr>
            <a:lvl7pPr marL="342900" indent="-342900" algn="l" rtl="0">
              <a:lnSpc>
                <a:spcPct val="100000"/>
              </a:lnSpc>
              <a:spcBef>
                <a:spcPts val="0"/>
              </a:spcBef>
              <a:spcAft>
                <a:spcPts val="0"/>
              </a:spcAft>
              <a:buClr>
                <a:schemeClr val="lt1"/>
              </a:buClr>
              <a:buSzPct val="166666"/>
              <a:buFont typeface="Arial"/>
              <a:buChar char="•"/>
              <a:defRPr sz="2400" b="1" i="0">
                <a:solidFill>
                  <a:schemeClr val="lt1"/>
                </a:solidFill>
              </a:defRPr>
            </a:lvl7pPr>
            <a:lvl8pPr marL="342900" indent="-342900" algn="l" rtl="0">
              <a:lnSpc>
                <a:spcPct val="100000"/>
              </a:lnSpc>
              <a:spcBef>
                <a:spcPts val="0"/>
              </a:spcBef>
              <a:spcAft>
                <a:spcPts val="0"/>
              </a:spcAft>
              <a:buClr>
                <a:schemeClr val="lt1"/>
              </a:buClr>
              <a:buSzPct val="100000"/>
              <a:buFont typeface="Courier New"/>
              <a:buChar char="o"/>
              <a:defRPr sz="2400" b="1" i="0">
                <a:solidFill>
                  <a:schemeClr val="lt1"/>
                </a:solidFill>
              </a:defRPr>
            </a:lvl8pPr>
            <a:lvl9pPr marL="342900" indent="-342900" algn="l" rtl="0">
              <a:lnSpc>
                <a:spcPct val="100000"/>
              </a:lnSpc>
              <a:spcBef>
                <a:spcPts val="0"/>
              </a:spcBef>
              <a:spcAft>
                <a:spcPts val="0"/>
              </a:spcAft>
              <a:buClr>
                <a:schemeClr val="lt1"/>
              </a:buClr>
              <a:buSzPct val="100000"/>
              <a:buFont typeface="Wingdings"/>
              <a:buChar char="§"/>
              <a:defRPr sz="2400" b="1" i="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lstStyle>
            <a:lvl1pPr marL="342900" indent="-342900" algn="l" rtl="0">
              <a:spcBef>
                <a:spcPts val="600"/>
              </a:spcBef>
              <a:buClr>
                <a:schemeClr val="dk2"/>
              </a:buClr>
              <a:buSzPct val="166666"/>
              <a:buFont typeface="Arial"/>
              <a:buChar char="•"/>
              <a:defRPr sz="3000" b="0" i="0" u="none" strike="noStrike" cap="none" baseline="0">
                <a:solidFill>
                  <a:schemeClr val="dk2"/>
                </a:solidFill>
                <a:latin typeface="Arial"/>
                <a:ea typeface="Arial"/>
                <a:cs typeface="Arial"/>
                <a:sym typeface="Arial"/>
              </a:defRPr>
            </a:lvl1pPr>
            <a:lvl2pPr marL="742950" indent="-285750" algn="l" rtl="0">
              <a:spcBef>
                <a:spcPts val="480"/>
              </a:spcBef>
              <a:buClr>
                <a:schemeClr val="dk2"/>
              </a:buClr>
              <a:buSzPct val="100000"/>
              <a:buFont typeface="Courier New"/>
              <a:buChar char="o"/>
              <a:defRPr sz="2400" b="0" i="0" u="none" strike="noStrike" cap="none" baseline="0">
                <a:solidFill>
                  <a:schemeClr val="dk2"/>
                </a:solidFill>
                <a:latin typeface="Arial"/>
                <a:ea typeface="Arial"/>
                <a:cs typeface="Arial"/>
                <a:sym typeface="Arial"/>
              </a:defRPr>
            </a:lvl2pPr>
            <a:lvl3pPr marL="1143000" indent="-228600" algn="l" rtl="0">
              <a:spcBef>
                <a:spcPts val="480"/>
              </a:spcBef>
              <a:buClr>
                <a:schemeClr val="dk2"/>
              </a:buClr>
              <a:buSzPct val="100000"/>
              <a:buFont typeface="Wingdings"/>
              <a:buChar char="§"/>
              <a:defRPr sz="2400" b="0" i="0" u="none" strike="noStrike" cap="none" baseline="0">
                <a:solidFill>
                  <a:schemeClr val="dk2"/>
                </a:solidFill>
                <a:latin typeface="Arial"/>
                <a:ea typeface="Arial"/>
                <a:cs typeface="Arial"/>
                <a:sym typeface="Arial"/>
              </a:defRPr>
            </a:lvl3pPr>
            <a:lvl4pPr marL="1600200" indent="-228600" algn="l" rtl="0">
              <a:spcBef>
                <a:spcPts val="360"/>
              </a:spcBef>
              <a:buClr>
                <a:schemeClr val="dk2"/>
              </a:buClr>
              <a:buSzPct val="166666"/>
              <a:buFont typeface="Arial"/>
              <a:buChar char="•"/>
              <a:defRPr sz="1800" b="0" i="0" u="none" strike="noStrike" cap="none" baseline="0">
                <a:solidFill>
                  <a:schemeClr val="dk2"/>
                </a:solidFill>
                <a:latin typeface="Arial"/>
                <a:ea typeface="Arial"/>
                <a:cs typeface="Arial"/>
                <a:sym typeface="Arial"/>
              </a:defRPr>
            </a:lvl4pPr>
            <a:lvl5pPr marL="2057400" indent="-228600" algn="l" rtl="0">
              <a:spcBef>
                <a:spcPts val="360"/>
              </a:spcBef>
              <a:buClr>
                <a:schemeClr val="dk2"/>
              </a:buClr>
              <a:buSzPct val="100000"/>
              <a:buFont typeface="Courier New"/>
              <a:buChar char="o"/>
              <a:defRPr sz="1800" b="0" i="0" u="none" strike="noStrike" cap="none" baseline="0">
                <a:solidFill>
                  <a:schemeClr val="dk2"/>
                </a:solidFill>
                <a:latin typeface="Arial"/>
                <a:ea typeface="Arial"/>
                <a:cs typeface="Arial"/>
                <a:sym typeface="Arial"/>
              </a:defRPr>
            </a:lvl5pPr>
            <a:lvl6pPr marL="2514600" indent="-228600" algn="l" rtl="0">
              <a:spcBef>
                <a:spcPts val="360"/>
              </a:spcBef>
              <a:buClr>
                <a:schemeClr val="dk2"/>
              </a:buClr>
              <a:buSzPct val="100000"/>
              <a:buFont typeface="Wingdings"/>
              <a:buChar char="§"/>
              <a:defRPr sz="1800" b="0" i="0" u="none" strike="noStrike" cap="none" baseline="0">
                <a:solidFill>
                  <a:schemeClr val="dk2"/>
                </a:solidFill>
                <a:latin typeface="Arial"/>
                <a:ea typeface="Arial"/>
                <a:cs typeface="Arial"/>
                <a:sym typeface="Arial"/>
              </a:defRPr>
            </a:lvl6pPr>
            <a:lvl7pPr marL="2971800" indent="-228600" algn="l" rtl="0">
              <a:spcBef>
                <a:spcPts val="360"/>
              </a:spcBef>
              <a:buClr>
                <a:schemeClr val="dk2"/>
              </a:buClr>
              <a:buSzPct val="166666"/>
              <a:buFont typeface="Arial"/>
              <a:buChar char="•"/>
              <a:defRPr sz="1800" b="0" i="0" u="none" strike="noStrike" cap="none" baseline="0">
                <a:solidFill>
                  <a:schemeClr val="dk2"/>
                </a:solidFill>
                <a:latin typeface="Arial"/>
                <a:ea typeface="Arial"/>
                <a:cs typeface="Arial"/>
                <a:sym typeface="Arial"/>
              </a:defRPr>
            </a:lvl7pPr>
            <a:lvl8pPr marL="3429000" indent="-228600" algn="l" rtl="0">
              <a:spcBef>
                <a:spcPts val="360"/>
              </a:spcBef>
              <a:buClr>
                <a:schemeClr val="dk2"/>
              </a:buClr>
              <a:buSzPct val="100000"/>
              <a:buFont typeface="Courier New"/>
              <a:buChar char="o"/>
              <a:defRPr sz="1800" b="0" i="0" u="none" strike="noStrike" cap="none" baseline="0">
                <a:solidFill>
                  <a:schemeClr val="dk2"/>
                </a:solidFill>
                <a:latin typeface="Arial"/>
                <a:ea typeface="Arial"/>
                <a:cs typeface="Arial"/>
                <a:sym typeface="Arial"/>
              </a:defRPr>
            </a:lvl8pPr>
            <a:lvl9pPr marL="3886200" indent="-228600" algn="l" rtl="0">
              <a:spcBef>
                <a:spcPts val="360"/>
              </a:spcBef>
              <a:buClr>
                <a:schemeClr val="dk2"/>
              </a:buClr>
              <a:buSzPct val="100000"/>
              <a:buFont typeface="Wingdings"/>
              <a:buChar char="§"/>
              <a:defRPr sz="1800" b="0" i="0" u="none" strike="noStrike" cap="none" baseline="0">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1734342"/>
            <a:ext cx="7772400" cy="2245499"/>
          </a:xfrm>
          <a:prstGeom prst="rect">
            <a:avLst/>
          </a:prstGeom>
        </p:spPr>
        <p:txBody>
          <a:bodyPr lIns="91425" tIns="91425" rIns="91425" bIns="91425" anchor="b" anchorCtr="0">
            <a:noAutofit/>
          </a:bodyPr>
          <a:lstStyle/>
          <a:p>
            <a:pPr lvl="0" algn="ctr" rtl="0">
              <a:buNone/>
            </a:pPr>
            <a:r>
              <a:rPr lang="en" sz="4800"/>
              <a:t>Graduate School Project</a:t>
            </a:r>
          </a:p>
        </p:txBody>
      </p:sp>
      <p:sp>
        <p:nvSpPr>
          <p:cNvPr id="29" name="Shape 29"/>
          <p:cNvSpPr txBox="1">
            <a:spLocks noGrp="1"/>
          </p:cNvSpPr>
          <p:nvPr>
            <p:ph type="subTitle" idx="1"/>
          </p:nvPr>
        </p:nvSpPr>
        <p:spPr>
          <a:xfrm>
            <a:off x="685800" y="4124475"/>
            <a:ext cx="7772400" cy="949799"/>
          </a:xfrm>
          <a:prstGeom prst="rect">
            <a:avLst/>
          </a:prstGeom>
        </p:spPr>
        <p:txBody>
          <a:bodyPr lIns="91425" tIns="91425" rIns="91425" bIns="91425" anchor="ctr" anchorCtr="0">
            <a:noAutofit/>
          </a:bodyPr>
          <a:lstStyle/>
          <a:p>
            <a:pPr lvl="0" algn="ctr" rtl="0">
              <a:buNone/>
            </a:pPr>
            <a:r>
              <a:rPr lang="en" sz="2600"/>
              <a:t>Team Strawberry</a:t>
            </a:r>
          </a:p>
          <a:p>
            <a:pPr algn="ctr">
              <a:buNone/>
            </a:pPr>
            <a:r>
              <a:rPr lang="en" sz="2600"/>
              <a:t>Amanda T., Plamen P., Dhaval D., Visishta D.</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lgn="ctr" rtl="0">
              <a:buNone/>
            </a:pPr>
            <a:r>
              <a:rPr lang="en" sz="3600"/>
              <a:t>Non-Functional Requirements:</a:t>
            </a:r>
          </a:p>
          <a:p>
            <a:pPr algn="ctr">
              <a:buNone/>
            </a:pPr>
            <a:r>
              <a:rPr lang="en" sz="3600"/>
              <a:t>Performance</a:t>
            </a:r>
          </a:p>
        </p:txBody>
      </p:sp>
      <p:sp>
        <p:nvSpPr>
          <p:cNvPr id="83" name="Shape 83"/>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sz="2600"/>
              <a:t>14 - Each user of the system should interact primarily with a single screen to perform their task to minimize the number of clicks and therefore the amount of time interacting with the electronic system.</a:t>
            </a:r>
          </a:p>
          <a:p>
            <a:pPr lvl="0" rtl="0">
              <a:buNone/>
            </a:pPr>
            <a:r>
              <a:rPr lang="en" sz="2600"/>
              <a:t>15 - Score summary and award assignment must occur within 10 minutes after activation by the user.</a:t>
            </a:r>
          </a:p>
          <a:p>
            <a:pPr lvl="0" rtl="0">
              <a:buNone/>
            </a:pPr>
            <a:r>
              <a:rPr lang="en" sz="2600"/>
              <a:t>16 - Judge assignment must occur within 10 minutes after activation by the user.</a:t>
            </a:r>
          </a:p>
          <a:p>
            <a:endParaRPr lang="en" sz="2600"/>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lgn="ctr" rtl="0">
              <a:buNone/>
            </a:pPr>
            <a:r>
              <a:rPr lang="en" sz="3600"/>
              <a:t>Non-Functional Requirements:</a:t>
            </a:r>
          </a:p>
          <a:p>
            <a:pPr algn="ctr">
              <a:buNone/>
            </a:pPr>
            <a:r>
              <a:rPr lang="en" sz="3600"/>
              <a:t>Reliability</a:t>
            </a:r>
          </a:p>
        </p:txBody>
      </p:sp>
      <p:sp>
        <p:nvSpPr>
          <p:cNvPr id="89" name="Shape 89"/>
          <p:cNvSpPr txBox="1">
            <a:spLocks noGrp="1"/>
          </p:cNvSpPr>
          <p:nvPr>
            <p:ph type="body" idx="1"/>
          </p:nvPr>
        </p:nvSpPr>
        <p:spPr>
          <a:xfrm>
            <a:off x="316775" y="1947325"/>
            <a:ext cx="8369999" cy="4620299"/>
          </a:xfrm>
          <a:prstGeom prst="rect">
            <a:avLst/>
          </a:prstGeom>
        </p:spPr>
        <p:txBody>
          <a:bodyPr lIns="91425" tIns="91425" rIns="91425" bIns="91425" anchor="t" anchorCtr="0">
            <a:noAutofit/>
          </a:bodyPr>
          <a:lstStyle/>
          <a:p>
            <a:pPr lvl="0" rtl="0">
              <a:buNone/>
            </a:pPr>
            <a:r>
              <a:rPr lang="en" sz="2600"/>
              <a:t>17 - A daily backup of system data should be scheduled.</a:t>
            </a:r>
          </a:p>
          <a:p>
            <a:pPr marL="457200" lvl="0" indent="0" rtl="0">
              <a:buNone/>
            </a:pPr>
            <a:r>
              <a:rPr lang="en" sz="2400"/>
              <a:t>17.1 - Each backup must occur in two places, only one of which may be located physically near to the server.</a:t>
            </a:r>
          </a:p>
          <a:p>
            <a:pPr lvl="0" rtl="0">
              <a:buNone/>
            </a:pPr>
            <a:r>
              <a:rPr lang="en" sz="2600"/>
              <a:t>18 - Man.</a:t>
            </a:r>
            <a:r>
              <a:rPr lang="en"/>
              <a:t> </a:t>
            </a:r>
            <a:r>
              <a:rPr lang="en" sz="2600"/>
              <a:t>ually triggered backups should be available to administrative users</a:t>
            </a:r>
          </a:p>
          <a:p>
            <a:pPr marL="457200" lvl="0" indent="0" rtl="0">
              <a:buNone/>
            </a:pPr>
            <a:r>
              <a:rPr lang="en" sz="2400"/>
              <a:t>18.1 - This backup may be saved to the media of the user’s choice. (e.g., a flash drive or a networked drive.) or to the default backup locations.</a:t>
            </a:r>
          </a:p>
          <a:p>
            <a:endParaRPr lang="en" sz="2400"/>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lgn="ctr" rtl="0">
              <a:buNone/>
            </a:pPr>
            <a:r>
              <a:rPr lang="en" sz="3600"/>
              <a:t>Non-Functional Requirements:</a:t>
            </a:r>
          </a:p>
          <a:p>
            <a:pPr algn="ctr">
              <a:buNone/>
            </a:pPr>
            <a:r>
              <a:rPr lang="en" sz="3600"/>
              <a:t>Availability</a:t>
            </a:r>
          </a:p>
        </p:txBody>
      </p:sp>
      <p:sp>
        <p:nvSpPr>
          <p:cNvPr id="95" name="Shape 95"/>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sz="2600"/>
              <a:t>19 - Once opened for registration, the GERSP system servers should remain online and available 24/7 to allow students and judges to register.</a:t>
            </a:r>
          </a:p>
          <a:p>
            <a:endParaRPr lang="en" sz="2600"/>
          </a:p>
          <a:p>
            <a:pPr lvl="0" rtl="0">
              <a:buNone/>
            </a:pPr>
            <a:r>
              <a:rPr lang="en" sz="2600"/>
              <a:t>20 - On the day of the exhibition, the system may be restricted to only essential users to ensure a timely response.</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a:t>Team Organization</a:t>
            </a:r>
          </a:p>
        </p:txBody>
      </p:sp>
      <p:sp>
        <p:nvSpPr>
          <p:cNvPr id="101" name="Shape 10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a:t>Team Leaders</a:t>
            </a:r>
          </a:p>
          <a:p>
            <a:pPr marL="914400" lvl="1" indent="-381000" rtl="0">
              <a:buClr>
                <a:schemeClr val="dk2"/>
              </a:buClr>
              <a:buSzPct val="80000"/>
              <a:buFont typeface="Courier New"/>
              <a:buChar char="o"/>
            </a:pPr>
            <a:r>
              <a:rPr lang="en"/>
              <a:t>Amanda, Plamen</a:t>
            </a:r>
          </a:p>
          <a:p>
            <a:pPr marL="457200" lvl="0" indent="-419100" rtl="0">
              <a:buClr>
                <a:schemeClr val="dk2"/>
              </a:buClr>
              <a:buSzPct val="166666"/>
              <a:buFont typeface="Arial"/>
              <a:buChar char="•"/>
            </a:pPr>
            <a:r>
              <a:rPr lang="en"/>
              <a:t>Development</a:t>
            </a:r>
          </a:p>
          <a:p>
            <a:pPr marL="914400" lvl="1" indent="-381000" rtl="0">
              <a:buClr>
                <a:schemeClr val="dk2"/>
              </a:buClr>
              <a:buSzPct val="80000"/>
              <a:buFont typeface="Courier New"/>
              <a:buChar char="o"/>
            </a:pPr>
            <a:r>
              <a:rPr lang="en"/>
              <a:t>Amanda, Plamen</a:t>
            </a:r>
          </a:p>
          <a:p>
            <a:pPr marL="457200" lvl="0" indent="-419100" rtl="0">
              <a:buClr>
                <a:schemeClr val="dk2"/>
              </a:buClr>
              <a:buSzPct val="166666"/>
              <a:buFont typeface="Arial"/>
              <a:buChar char="•"/>
            </a:pPr>
            <a:r>
              <a:rPr lang="en"/>
              <a:t>Testing</a:t>
            </a:r>
          </a:p>
          <a:p>
            <a:pPr marL="914400" lvl="1" indent="-381000" rtl="0">
              <a:buClr>
                <a:schemeClr val="dk2"/>
              </a:buClr>
              <a:buSzPct val="80000"/>
              <a:buFont typeface="Courier New"/>
              <a:buChar char="o"/>
            </a:pPr>
            <a:r>
              <a:rPr lang="en"/>
              <a:t>Vishi, Dhaval</a:t>
            </a:r>
          </a:p>
          <a:p>
            <a:pPr marL="457200" lvl="0" indent="-419100" rtl="0">
              <a:buClr>
                <a:schemeClr val="dk2"/>
              </a:buClr>
              <a:buSzPct val="166666"/>
              <a:buFont typeface="Arial"/>
              <a:buChar char="•"/>
            </a:pPr>
            <a:r>
              <a:rPr lang="en"/>
              <a:t>Documentation</a:t>
            </a:r>
          </a:p>
          <a:p>
            <a:pPr marL="914400" lvl="1" indent="-381000" rtl="0">
              <a:buClr>
                <a:schemeClr val="dk2"/>
              </a:buClr>
              <a:buSzPct val="80000"/>
              <a:buFont typeface="Courier New"/>
              <a:buChar char="o"/>
            </a:pPr>
            <a:r>
              <a:rPr lang="en"/>
              <a:t>Vishi, Dhaval</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a:buClr>
                <a:srgbClr val="000000"/>
              </a:buClr>
              <a:buSzPct val="30555"/>
              <a:buFont typeface="Arial"/>
              <a:buNone/>
            </a:pPr>
            <a:r>
              <a:rPr lang="en" sz="3600"/>
              <a:t>Architecture &amp; Technology Choices</a:t>
            </a:r>
          </a:p>
        </p:txBody>
      </p:sp>
      <p:sp>
        <p:nvSpPr>
          <p:cNvPr id="107" name="Shape 107"/>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noAutofit/>
          </a:bodyPr>
          <a:lstStyle/>
          <a:p>
            <a:pPr marL="457200" lvl="0" indent="-393700" rtl="0">
              <a:buClr>
                <a:schemeClr val="dk2"/>
              </a:buClr>
              <a:buSzPct val="100000"/>
              <a:buFont typeface="Arial"/>
              <a:buChar char="●"/>
            </a:pPr>
            <a:r>
              <a:rPr lang="en" sz="2000" dirty="0"/>
              <a:t>Presentation Tier</a:t>
            </a:r>
          </a:p>
          <a:p>
            <a:pPr marL="914400" lvl="1" indent="-381000" rtl="0">
              <a:buClr>
                <a:schemeClr val="dk2"/>
              </a:buClr>
              <a:buSzPct val="80000"/>
              <a:buFont typeface="Arial"/>
              <a:buChar char="○"/>
            </a:pPr>
            <a:r>
              <a:rPr lang="en" sz="2000" dirty="0"/>
              <a:t>HTML/CSS - WSU CSS attributes</a:t>
            </a:r>
          </a:p>
          <a:p>
            <a:pPr marL="914400" lvl="1" indent="-381000" rtl="0">
              <a:buClr>
                <a:schemeClr val="dk2"/>
              </a:buClr>
              <a:buSzPct val="80000"/>
              <a:buFont typeface="Arial"/>
              <a:buChar char="○"/>
            </a:pPr>
            <a:r>
              <a:rPr lang="en" sz="2000" dirty="0"/>
              <a:t>Bootstrap (Responsive Design)</a:t>
            </a:r>
          </a:p>
          <a:p>
            <a:pPr marL="914400" lvl="1" indent="-381000" rtl="0">
              <a:buClr>
                <a:schemeClr val="dk2"/>
              </a:buClr>
              <a:buSzPct val="80000"/>
              <a:buFont typeface="Arial"/>
              <a:buChar char="○"/>
            </a:pPr>
            <a:r>
              <a:rPr lang="en" sz="2000" dirty="0"/>
              <a:t>Javascript</a:t>
            </a:r>
          </a:p>
          <a:p>
            <a:pPr marL="457200" lvl="0" indent="-393700" rtl="0">
              <a:buClr>
                <a:schemeClr val="dk2"/>
              </a:buClr>
              <a:buSzPct val="100000"/>
              <a:buFont typeface="Arial"/>
              <a:buChar char="●"/>
            </a:pPr>
            <a:r>
              <a:rPr lang="en" sz="2000" dirty="0"/>
              <a:t>Logic Tier</a:t>
            </a:r>
          </a:p>
          <a:p>
            <a:pPr marL="914400" lvl="1" indent="-381000" rtl="0">
              <a:buClr>
                <a:schemeClr val="dk2"/>
              </a:buClr>
              <a:buSzPct val="80000"/>
              <a:buFont typeface="Arial"/>
              <a:buChar char="○"/>
            </a:pPr>
            <a:r>
              <a:rPr lang="en" sz="2000" dirty="0"/>
              <a:t>PHP - CodeIgniter: PHP Open Source Framework</a:t>
            </a:r>
          </a:p>
          <a:p>
            <a:pPr marL="914400" lvl="1" indent="-381000" rtl="0">
              <a:buClr>
                <a:schemeClr val="dk2"/>
              </a:buClr>
              <a:buSzPct val="80000"/>
              <a:buFont typeface="Arial"/>
              <a:buChar char="○"/>
            </a:pPr>
            <a:r>
              <a:rPr lang="en" sz="2000" dirty="0"/>
              <a:t>JSP</a:t>
            </a:r>
          </a:p>
          <a:p>
            <a:pPr marL="457200" lvl="0" indent="-393700" rtl="0">
              <a:buClr>
                <a:schemeClr val="dk2"/>
              </a:buClr>
              <a:buSzPct val="100000"/>
              <a:buFont typeface="Arial"/>
              <a:buChar char="●"/>
            </a:pPr>
            <a:r>
              <a:rPr lang="en" sz="2000" dirty="0"/>
              <a:t>Data Tier</a:t>
            </a:r>
          </a:p>
          <a:p>
            <a:pPr marL="914400" lvl="1" indent="-381000" rtl="0">
              <a:buClr>
                <a:schemeClr val="dk2"/>
              </a:buClr>
              <a:buSzPct val="80000"/>
              <a:buFont typeface="Arial"/>
              <a:buChar char="○"/>
            </a:pPr>
            <a:r>
              <a:rPr lang="en" sz="2000" dirty="0"/>
              <a:t>MySQL</a:t>
            </a:r>
          </a:p>
          <a:p>
            <a:pPr marL="914400" lvl="1" indent="-381000" rtl="0">
              <a:buClr>
                <a:schemeClr val="dk2"/>
              </a:buClr>
              <a:buSzPct val="80000"/>
              <a:buFont typeface="Arial"/>
              <a:buChar char="○"/>
            </a:pPr>
            <a:r>
              <a:rPr lang="en" sz="2000" dirty="0"/>
              <a:t>WSU LDAP</a:t>
            </a:r>
          </a:p>
          <a:p>
            <a:pPr marL="914400" lvl="1" indent="-381000" rtl="0">
              <a:buClr>
                <a:schemeClr val="dk2"/>
              </a:buClr>
              <a:buSzPct val="80000"/>
              <a:buFont typeface="Arial"/>
              <a:buChar char="○"/>
            </a:pPr>
            <a:r>
              <a:rPr lang="en" sz="2000" dirty="0"/>
              <a:t>Apache - Tomcat Server</a:t>
            </a:r>
          </a:p>
          <a:p>
            <a:endParaRPr lang="en" dirty="0"/>
          </a:p>
        </p:txBody>
      </p:sp>
      <p:cxnSp>
        <p:nvCxnSpPr>
          <p:cNvPr id="108" name="Shape 108"/>
          <p:cNvCxnSpPr/>
          <p:nvPr/>
        </p:nvCxnSpPr>
        <p:spPr>
          <a:xfrm>
            <a:off x="1359325" y="4771678"/>
            <a:ext cx="735899" cy="132900"/>
          </a:xfrm>
          <a:prstGeom prst="straightConnector1">
            <a:avLst/>
          </a:prstGeom>
          <a:noFill/>
          <a:ln w="19050" cap="flat">
            <a:solidFill>
              <a:srgbClr val="FF0000"/>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sz="3600"/>
              <a:t>Analysis &amp; Modeling</a:t>
            </a:r>
          </a:p>
        </p:txBody>
      </p:sp>
      <p:sp>
        <p:nvSpPr>
          <p:cNvPr id="114" name="Shape 11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93700" rtl="0">
              <a:buClr>
                <a:schemeClr val="dk2"/>
              </a:buClr>
              <a:buSzPct val="100000"/>
              <a:buFont typeface="Arial"/>
              <a:buChar char="●"/>
            </a:pPr>
            <a:r>
              <a:rPr lang="en" sz="2600"/>
              <a:t>High Level Flow - Main Pages &amp; User Permissions</a:t>
            </a:r>
          </a:p>
          <a:p>
            <a:pPr marL="457200" lvl="0" indent="-393700" rtl="0">
              <a:buClr>
                <a:schemeClr val="dk2"/>
              </a:buClr>
              <a:buSzPct val="100000"/>
              <a:buFont typeface="Arial"/>
              <a:buChar char="●"/>
            </a:pPr>
            <a:r>
              <a:rPr lang="en" sz="2600"/>
              <a:t>High Level Flow - Main &amp; Sub Pages</a:t>
            </a:r>
          </a:p>
          <a:p>
            <a:pPr marL="457200" lvl="0" indent="-393700" rtl="0">
              <a:buClr>
                <a:schemeClr val="dk2"/>
              </a:buClr>
              <a:buSzPct val="100000"/>
              <a:buFont typeface="Arial"/>
              <a:buChar char="●"/>
            </a:pPr>
            <a:r>
              <a:rPr lang="en" sz="2600"/>
              <a:t>Registration &amp; Sign In Flow</a:t>
            </a:r>
          </a:p>
          <a:p>
            <a:pPr marL="457200" lvl="0" indent="-393700" rtl="0">
              <a:buClr>
                <a:schemeClr val="dk2"/>
              </a:buClr>
              <a:buSzPct val="100000"/>
              <a:buFont typeface="Arial"/>
              <a:buChar char="●"/>
            </a:pPr>
            <a:r>
              <a:rPr lang="en" sz="2600"/>
              <a:t>Use Case &amp; Flow - Main Pages</a:t>
            </a:r>
          </a:p>
          <a:p>
            <a:pPr marL="914400" lvl="1" indent="-381000" rtl="0">
              <a:buClr>
                <a:schemeClr val="dk2"/>
              </a:buClr>
              <a:buSzPct val="80000"/>
              <a:buFont typeface="Arial"/>
              <a:buChar char="○"/>
            </a:pPr>
            <a:r>
              <a:rPr lang="en"/>
              <a:t>Projects</a:t>
            </a:r>
          </a:p>
          <a:p>
            <a:pPr marL="914400" lvl="1" indent="-381000" rtl="0">
              <a:buClr>
                <a:schemeClr val="dk2"/>
              </a:buClr>
              <a:buSzPct val="80000"/>
              <a:buFont typeface="Arial"/>
              <a:buChar char="○"/>
            </a:pPr>
            <a:r>
              <a:rPr lang="en"/>
              <a:t>Scores</a:t>
            </a:r>
          </a:p>
          <a:p>
            <a:pPr marL="914400" lvl="1" indent="-381000" rtl="0">
              <a:buClr>
                <a:schemeClr val="dk2"/>
              </a:buClr>
              <a:buSzPct val="80000"/>
              <a:buFont typeface="Arial"/>
              <a:buChar char="○"/>
            </a:pPr>
            <a:r>
              <a:rPr lang="en"/>
              <a:t>Manage Users</a:t>
            </a:r>
          </a:p>
          <a:p>
            <a:pPr marL="914400" lvl="1" indent="-381000" rtl="0">
              <a:buClr>
                <a:schemeClr val="dk2"/>
              </a:buClr>
              <a:buSzPct val="80000"/>
              <a:buFont typeface="Arial"/>
              <a:buChar char="○"/>
            </a:pPr>
            <a:r>
              <a:rPr lang="en"/>
              <a:t>System Settings</a:t>
            </a:r>
          </a:p>
          <a:p>
            <a:pPr marL="457200" lvl="0" indent="-393700" rtl="0">
              <a:buClr>
                <a:schemeClr val="dk2"/>
              </a:buClr>
              <a:buSzPct val="100000"/>
              <a:buFont typeface="Arial"/>
              <a:buChar char="●"/>
            </a:pPr>
            <a:r>
              <a:rPr lang="en" sz="2600"/>
              <a:t>Website Mockups</a:t>
            </a:r>
          </a:p>
          <a:p>
            <a:pPr marL="457200" lvl="0" indent="-393700">
              <a:buClr>
                <a:schemeClr val="dk2"/>
              </a:buClr>
              <a:buSzPct val="100000"/>
              <a:buFont typeface="Arial"/>
              <a:buChar char="●"/>
            </a:pPr>
            <a:r>
              <a:rPr lang="en" sz="2600"/>
              <a:t>Database ERD - In progress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sz="3600"/>
              <a:t>Domain Analysis</a:t>
            </a:r>
          </a:p>
        </p:txBody>
      </p:sp>
      <p:sp>
        <p:nvSpPr>
          <p:cNvPr id="120" name="Shape 120"/>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High Level Flow: Main Pages with User Permissions</a:t>
            </a:r>
          </a:p>
        </p:txBody>
      </p:sp>
      <p:sp>
        <p:nvSpPr>
          <p:cNvPr id="121" name="Shape 121"/>
          <p:cNvSpPr/>
          <p:nvPr/>
        </p:nvSpPr>
        <p:spPr>
          <a:xfrm>
            <a:off x="1299287" y="0"/>
            <a:ext cx="6545424" cy="5875073"/>
          </a:xfrm>
          <a:prstGeom prst="rect">
            <a:avLst/>
          </a:prstGeom>
          <a:blipFill>
            <a:blip r:embed="rId3"/>
            <a:stretch>
              <a:fillRect/>
            </a:stretch>
          </a:blipFill>
        </p:spPr>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High Level Flow: Main &amp; Sub Pages</a:t>
            </a:r>
          </a:p>
        </p:txBody>
      </p:sp>
      <p:sp>
        <p:nvSpPr>
          <p:cNvPr id="127" name="Shape 127"/>
          <p:cNvSpPr/>
          <p:nvPr/>
        </p:nvSpPr>
        <p:spPr>
          <a:xfrm>
            <a:off x="603686" y="0"/>
            <a:ext cx="7936626" cy="5875074"/>
          </a:xfrm>
          <a:prstGeom prst="rect">
            <a:avLst/>
          </a:prstGeom>
          <a:blipFill>
            <a:blip r:embed="rId3"/>
            <a:stretch>
              <a:fillRect/>
            </a:stretch>
          </a:blipFill>
        </p:spPr>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Registration &amp; Sign In Flow</a:t>
            </a:r>
          </a:p>
        </p:txBody>
      </p:sp>
      <p:sp>
        <p:nvSpPr>
          <p:cNvPr id="133" name="Shape 133"/>
          <p:cNvSpPr/>
          <p:nvPr/>
        </p:nvSpPr>
        <p:spPr>
          <a:xfrm>
            <a:off x="1991537" y="0"/>
            <a:ext cx="5160925" cy="5875074"/>
          </a:xfrm>
          <a:prstGeom prst="rect">
            <a:avLst/>
          </a:prstGeom>
          <a:blipFill>
            <a:blip r:embed="rId3"/>
            <a:stretch>
              <a:fillRect/>
            </a:stretch>
          </a:blipFill>
        </p:spPr>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Projects Page</a:t>
            </a:r>
          </a:p>
        </p:txBody>
      </p:sp>
      <p:sp>
        <p:nvSpPr>
          <p:cNvPr id="139" name="Shape 139"/>
          <p:cNvSpPr/>
          <p:nvPr/>
        </p:nvSpPr>
        <p:spPr>
          <a:xfrm>
            <a:off x="821799" y="0"/>
            <a:ext cx="7500401" cy="5875075"/>
          </a:xfrm>
          <a:prstGeom prst="rect">
            <a:avLst/>
          </a:prstGeom>
          <a:blipFill>
            <a:blip r:embed="rId3"/>
            <a:stretch>
              <a:fillRect/>
            </a:stretch>
          </a:blipFill>
        </p:spPr>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a:t>Scope</a:t>
            </a:r>
          </a:p>
        </p:txBody>
      </p:sp>
      <p:sp>
        <p:nvSpPr>
          <p:cNvPr id="35" name="Shape 35"/>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0" lvl="0" indent="457200" rtl="0">
              <a:lnSpc>
                <a:spcPct val="150000"/>
              </a:lnSpc>
              <a:buClr>
                <a:srgbClr val="000000"/>
              </a:buClr>
              <a:buSzPct val="45833"/>
              <a:buFont typeface="Arial"/>
              <a:buNone/>
            </a:pPr>
            <a:r>
              <a:rPr lang="en" sz="2400"/>
              <a:t>
</a:t>
            </a:r>
            <a:r>
              <a:rPr lang="en" sz="2600"/>
              <a:t>This project will produce a web application to manage student registration, judge assignment, score tabulation and award assignment for the Wayne State University Graduate School’s yearly Graduate Exhibition in this and future years. </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Scores Page</a:t>
            </a:r>
          </a:p>
        </p:txBody>
      </p:sp>
      <p:sp>
        <p:nvSpPr>
          <p:cNvPr id="145" name="Shape 145"/>
          <p:cNvSpPr/>
          <p:nvPr/>
        </p:nvSpPr>
        <p:spPr>
          <a:xfrm>
            <a:off x="1329287" y="0"/>
            <a:ext cx="6485425" cy="5875074"/>
          </a:xfrm>
          <a:prstGeom prst="rect">
            <a:avLst/>
          </a:prstGeom>
          <a:blipFill>
            <a:blip r:embed="rId3"/>
            <a:stretch>
              <a:fillRect/>
            </a:stretch>
          </a:blipFill>
        </p:spPr>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Manage Users Page</a:t>
            </a:r>
          </a:p>
        </p:txBody>
      </p:sp>
      <p:sp>
        <p:nvSpPr>
          <p:cNvPr id="151" name="Shape 151"/>
          <p:cNvSpPr/>
          <p:nvPr/>
        </p:nvSpPr>
        <p:spPr>
          <a:xfrm>
            <a:off x="783513" y="0"/>
            <a:ext cx="7576973" cy="5875074"/>
          </a:xfrm>
          <a:prstGeom prst="rect">
            <a:avLst/>
          </a:prstGeom>
          <a:blipFill>
            <a:blip r:embed="rId3"/>
            <a:stretch>
              <a:fillRect/>
            </a:stretch>
          </a:blipFill>
        </p:spPr>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p:nvPr/>
        </p:nvSpPr>
        <p:spPr>
          <a:xfrm>
            <a:off x="1604925" y="0"/>
            <a:ext cx="5934151" cy="5875074"/>
          </a:xfrm>
          <a:prstGeom prst="rect">
            <a:avLst/>
          </a:prstGeom>
          <a:blipFill>
            <a:blip r:embed="rId3"/>
            <a:stretch>
              <a:fillRect/>
            </a:stretch>
          </a:blipFill>
        </p:spPr>
      </p:sp>
      <p:sp>
        <p:nvSpPr>
          <p:cNvPr id="157" name="Shape 157"/>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System Settings Page</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Home Page</a:t>
            </a:r>
          </a:p>
        </p:txBody>
      </p:sp>
      <p:sp>
        <p:nvSpPr>
          <p:cNvPr id="163" name="Shape 163"/>
          <p:cNvSpPr/>
          <p:nvPr/>
        </p:nvSpPr>
        <p:spPr>
          <a:xfrm>
            <a:off x="0" y="3"/>
            <a:ext cx="9143999" cy="5421343"/>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Participant Registration</a:t>
            </a:r>
          </a:p>
        </p:txBody>
      </p:sp>
      <p:sp>
        <p:nvSpPr>
          <p:cNvPr id="169" name="Shape 169"/>
          <p:cNvSpPr/>
          <p:nvPr/>
        </p:nvSpPr>
        <p:spPr>
          <a:xfrm>
            <a:off x="0" y="-76196"/>
            <a:ext cx="9143999" cy="5421343"/>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Project Page - Grouped by Participants</a:t>
            </a:r>
          </a:p>
        </p:txBody>
      </p:sp>
      <p:sp>
        <p:nvSpPr>
          <p:cNvPr id="175" name="Shape 175"/>
          <p:cNvSpPr/>
          <p:nvPr/>
        </p:nvSpPr>
        <p:spPr>
          <a:xfrm>
            <a:off x="0" y="3"/>
            <a:ext cx="9143999" cy="5421343"/>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Projects Page - Grouped by Judges</a:t>
            </a:r>
          </a:p>
        </p:txBody>
      </p:sp>
      <p:sp>
        <p:nvSpPr>
          <p:cNvPr id="181" name="Shape 181"/>
          <p:cNvSpPr/>
          <p:nvPr/>
        </p:nvSpPr>
        <p:spPr>
          <a:xfrm>
            <a:off x="0" y="3"/>
            <a:ext cx="9143999" cy="5421343"/>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Scores Page - Enter Scores</a:t>
            </a:r>
          </a:p>
        </p:txBody>
      </p:sp>
      <p:sp>
        <p:nvSpPr>
          <p:cNvPr id="187" name="Shape 187"/>
          <p:cNvSpPr/>
          <p:nvPr/>
        </p:nvSpPr>
        <p:spPr>
          <a:xfrm>
            <a:off x="1064262" y="0"/>
            <a:ext cx="7015475" cy="5875075"/>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Scores Page - View Scores</a:t>
            </a:r>
          </a:p>
        </p:txBody>
      </p:sp>
      <p:sp>
        <p:nvSpPr>
          <p:cNvPr id="193" name="Shape 193"/>
          <p:cNvSpPr/>
          <p:nvPr/>
        </p:nvSpPr>
        <p:spPr>
          <a:xfrm>
            <a:off x="0" y="7"/>
            <a:ext cx="9143999" cy="5583983"/>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Manage Users Page - Participants</a:t>
            </a:r>
          </a:p>
        </p:txBody>
      </p:sp>
      <p:sp>
        <p:nvSpPr>
          <p:cNvPr id="199" name="Shape 199"/>
          <p:cNvSpPr/>
          <p:nvPr/>
        </p:nvSpPr>
        <p:spPr>
          <a:xfrm>
            <a:off x="0" y="-7"/>
            <a:ext cx="9143999" cy="5439414"/>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lgn="ctr" rtl="0">
              <a:buNone/>
            </a:pPr>
            <a:r>
              <a:rPr lang="en" sz="3600"/>
              <a:t>Functional Requirements:</a:t>
            </a:r>
          </a:p>
          <a:p>
            <a:pPr lvl="0" algn="ctr">
              <a:buNone/>
            </a:pPr>
            <a:r>
              <a:rPr lang="en" sz="3600"/>
              <a:t>User Registration</a:t>
            </a:r>
          </a:p>
        </p:txBody>
      </p:sp>
      <p:sp>
        <p:nvSpPr>
          <p:cNvPr id="41" name="Shape 4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0" lvl="0" indent="0" rtl="0">
              <a:buNone/>
            </a:pPr>
            <a:r>
              <a:rPr lang="en" sz="2600" dirty="0"/>
              <a:t>1 - All users must have a unique username and secret password.</a:t>
            </a:r>
          </a:p>
          <a:p>
            <a:pPr marL="457200" lvl="0" indent="0" rtl="0">
              <a:buNone/>
            </a:pPr>
            <a:r>
              <a:rPr lang="en" sz="2400" dirty="0">
                <a:solidFill>
                  <a:schemeClr val="tx1"/>
                </a:solidFill>
              </a:rPr>
              <a:t>1.1 - WSU login credentials (LDAP)</a:t>
            </a:r>
          </a:p>
          <a:p>
            <a:pPr marL="0" lvl="0" indent="0" rtl="0">
              <a:buNone/>
            </a:pPr>
            <a:r>
              <a:rPr lang="en" sz="2600" dirty="0"/>
              <a:t>2 - The functionality exposed to each user should be  restricted by the role they play in the exhibition.</a:t>
            </a:r>
          </a:p>
          <a:p>
            <a:pPr lvl="0" rtl="0">
              <a:buNone/>
            </a:pPr>
            <a:r>
              <a:rPr lang="en" sz="2600" dirty="0"/>
              <a:t>3 - Allow grad students to register themselves and their projects as participants via the world wide web.</a:t>
            </a:r>
          </a:p>
          <a:p>
            <a:pPr marL="457200" lvl="0" indent="0" rtl="0">
              <a:buNone/>
            </a:pPr>
            <a:r>
              <a:rPr lang="en" sz="2400" dirty="0"/>
              <a:t>3.1 - A date after which registration is closed may be specified by an administrative user.</a:t>
            </a:r>
          </a:p>
          <a:p>
            <a:endParaRPr lang="en" sz="2400" dirty="0"/>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Manage Users Page - Judges</a:t>
            </a:r>
          </a:p>
        </p:txBody>
      </p:sp>
      <p:sp>
        <p:nvSpPr>
          <p:cNvPr id="205" name="Shape 205"/>
          <p:cNvSpPr/>
          <p:nvPr/>
        </p:nvSpPr>
        <p:spPr>
          <a:xfrm>
            <a:off x="0" y="-7"/>
            <a:ext cx="9143999" cy="5439414"/>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Manage Users Page - Score Entry Users</a:t>
            </a:r>
          </a:p>
        </p:txBody>
      </p:sp>
      <p:sp>
        <p:nvSpPr>
          <p:cNvPr id="211" name="Shape 211"/>
          <p:cNvSpPr/>
          <p:nvPr/>
        </p:nvSpPr>
        <p:spPr>
          <a:xfrm>
            <a:off x="0" y="10"/>
            <a:ext cx="9143999" cy="5493628"/>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Manage Users Page - Admin</a:t>
            </a:r>
          </a:p>
        </p:txBody>
      </p:sp>
      <p:sp>
        <p:nvSpPr>
          <p:cNvPr id="217" name="Shape 217"/>
          <p:cNvSpPr/>
          <p:nvPr/>
        </p:nvSpPr>
        <p:spPr>
          <a:xfrm>
            <a:off x="0" y="10"/>
            <a:ext cx="9143999" cy="5493628"/>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Manage Users Page - Edit Individual Record</a:t>
            </a:r>
          </a:p>
        </p:txBody>
      </p:sp>
      <p:sp>
        <p:nvSpPr>
          <p:cNvPr id="223" name="Shape 223"/>
          <p:cNvSpPr/>
          <p:nvPr/>
        </p:nvSpPr>
        <p:spPr>
          <a:xfrm>
            <a:off x="0" y="3"/>
            <a:ext cx="9143999" cy="5484592"/>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System Settings Page - General Settings</a:t>
            </a:r>
          </a:p>
        </p:txBody>
      </p:sp>
      <p:sp>
        <p:nvSpPr>
          <p:cNvPr id="229" name="Shape 229"/>
          <p:cNvSpPr/>
          <p:nvPr/>
        </p:nvSpPr>
        <p:spPr>
          <a:xfrm>
            <a:off x="0" y="3"/>
            <a:ext cx="9143999" cy="5421343"/>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Mockups: System Settings - Category Settings</a:t>
            </a:r>
          </a:p>
        </p:txBody>
      </p:sp>
      <p:sp>
        <p:nvSpPr>
          <p:cNvPr id="235" name="Shape 235"/>
          <p:cNvSpPr/>
          <p:nvPr/>
        </p:nvSpPr>
        <p:spPr>
          <a:xfrm>
            <a:off x="0" y="3"/>
            <a:ext cx="9143999" cy="5421343"/>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457200" y="5875078"/>
            <a:ext cx="8229600" cy="692700"/>
          </a:xfrm>
          <a:prstGeom prst="rect">
            <a:avLst/>
          </a:prstGeom>
        </p:spPr>
        <p:txBody>
          <a:bodyPr lIns="91425" tIns="91425" rIns="91425" bIns="91425" anchor="ctr" anchorCtr="0">
            <a:noAutofit/>
          </a:bodyPr>
          <a:lstStyle/>
          <a:p>
            <a:pPr>
              <a:buNone/>
            </a:pPr>
            <a:r>
              <a:rPr lang="en"/>
              <a:t>Database ERD </a:t>
            </a:r>
          </a:p>
        </p:txBody>
      </p:sp>
      <p:sp>
        <p:nvSpPr>
          <p:cNvPr id="241" name="Shape 241"/>
          <p:cNvSpPr/>
          <p:nvPr/>
        </p:nvSpPr>
        <p:spPr>
          <a:xfrm>
            <a:off x="0" y="327525"/>
            <a:ext cx="9143998" cy="5547550"/>
          </a:xfrm>
          <a:prstGeom prst="rect">
            <a:avLst/>
          </a:prstGeom>
          <a:blipFill>
            <a:blip r:embed="rId3"/>
            <a:stretch>
              <a:fillRect/>
            </a:stretch>
          </a:blipFill>
        </p:spPr>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ctrTitle"/>
          </p:nvPr>
        </p:nvSpPr>
        <p:spPr>
          <a:xfrm>
            <a:off x="685800" y="1734342"/>
            <a:ext cx="7772400" cy="2245499"/>
          </a:xfrm>
          <a:prstGeom prst="rect">
            <a:avLst/>
          </a:prstGeom>
        </p:spPr>
        <p:txBody>
          <a:bodyPr lIns="91425" tIns="91425" rIns="91425" bIns="91425" anchor="b" anchorCtr="0">
            <a:noAutofit/>
          </a:bodyPr>
          <a:lstStyle/>
          <a:p>
            <a:pPr algn="ctr">
              <a:buNone/>
            </a:pPr>
            <a:r>
              <a:rPr lang="en"/>
              <a:t>Iterations</a:t>
            </a: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a:buNone/>
            </a:pPr>
            <a:r>
              <a:rPr lang="en"/>
              <a:t>Sept 24th - Oct 1st</a:t>
            </a:r>
          </a:p>
        </p:txBody>
      </p:sp>
      <p:sp>
        <p:nvSpPr>
          <p:cNvPr id="252" name="Shape 25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93700" rtl="0">
              <a:buClr>
                <a:schemeClr val="dk2"/>
              </a:buClr>
              <a:buSzPct val="100000"/>
              <a:buFont typeface="Arial"/>
              <a:buChar char="●"/>
            </a:pPr>
            <a:r>
              <a:rPr lang="en" sz="2600"/>
              <a:t>Confirmed LDAP requirements will be postponed until later in the project</a:t>
            </a:r>
          </a:p>
          <a:p>
            <a:pPr marL="914400" lvl="1" indent="-381000" rtl="0">
              <a:buClr>
                <a:schemeClr val="dk2"/>
              </a:buClr>
              <a:buSzPct val="80000"/>
              <a:buFont typeface="Arial"/>
              <a:buChar char="○"/>
            </a:pPr>
            <a:r>
              <a:rPr lang="en"/>
              <a:t>Updated registration flow chart</a:t>
            </a:r>
          </a:p>
          <a:p>
            <a:pPr marL="457200" lvl="0" indent="-393700" rtl="0">
              <a:buClr>
                <a:schemeClr val="dk2"/>
              </a:buClr>
              <a:buSzPct val="100000"/>
              <a:buFont typeface="Arial"/>
              <a:buChar char="●"/>
            </a:pPr>
            <a:r>
              <a:rPr lang="en" sz="2600"/>
              <a:t>Decided to use PHP with CodeIgniter framework</a:t>
            </a:r>
          </a:p>
          <a:p>
            <a:pPr marL="457200" lvl="0" indent="-393700" rtl="0">
              <a:buClr>
                <a:schemeClr val="dk2"/>
              </a:buClr>
              <a:buSzPct val="100000"/>
              <a:buFont typeface="Arial"/>
              <a:buChar char="●"/>
            </a:pPr>
            <a:r>
              <a:rPr lang="en" sz="2600"/>
              <a:t>Researched Bootstrap, PHP, CodeIgniter</a:t>
            </a:r>
          </a:p>
          <a:p>
            <a:pPr marL="457200" lvl="0" indent="-393700" rtl="0">
              <a:buClr>
                <a:schemeClr val="dk2"/>
              </a:buClr>
              <a:buSzPct val="100000"/>
              <a:buFont typeface="Arial"/>
              <a:buChar char="●"/>
            </a:pPr>
            <a:r>
              <a:rPr lang="en" sz="2600"/>
              <a:t>Converted Home and Projects pages from HTML/CSS to PHP</a:t>
            </a:r>
          </a:p>
          <a:p>
            <a:pPr marL="457200" lvl="0" indent="-393700" rtl="0">
              <a:buClr>
                <a:schemeClr val="dk2"/>
              </a:buClr>
              <a:buSzPct val="100000"/>
              <a:buFont typeface="Arial"/>
              <a:buChar char="●"/>
            </a:pPr>
            <a:r>
              <a:rPr lang="en" sz="2600"/>
              <a:t>Started sign in validation, adding users, session ids, and populating tables with database records</a:t>
            </a:r>
          </a:p>
          <a:p>
            <a:pPr marL="457200" lvl="0" indent="-393700" rtl="0">
              <a:buClr>
                <a:schemeClr val="dk2"/>
              </a:buClr>
              <a:buSzPct val="100000"/>
              <a:buFont typeface="Arial"/>
              <a:buChar char="●"/>
            </a:pPr>
            <a:r>
              <a:rPr lang="en" sz="2600"/>
              <a:t>Linux server environment</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rtl="0">
              <a:buNone/>
            </a:pPr>
            <a:r>
              <a:rPr lang="en"/>
              <a:t>Oct 1st - Oct 8th</a:t>
            </a:r>
          </a:p>
        </p:txBody>
      </p:sp>
      <p:sp>
        <p:nvSpPr>
          <p:cNvPr id="258" name="Shape 25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93700" rtl="0">
              <a:buClr>
                <a:schemeClr val="dk2"/>
              </a:buClr>
              <a:buSzPct val="100000"/>
              <a:buFont typeface="Arial"/>
              <a:buChar char="●"/>
            </a:pPr>
            <a:r>
              <a:rPr lang="en" sz="2600"/>
              <a:t>Continue migration to CodeIgniter framework - Done</a:t>
            </a:r>
          </a:p>
          <a:p>
            <a:pPr marL="457200" lvl="0" indent="-393700" rtl="0">
              <a:buClr>
                <a:schemeClr val="dk2"/>
              </a:buClr>
              <a:buSzPct val="100000"/>
              <a:buFont typeface="Arial"/>
              <a:buChar char="●"/>
            </a:pPr>
            <a:r>
              <a:rPr lang="en" sz="2600"/>
              <a:t>Database ERD - Moved to next iteration</a:t>
            </a:r>
          </a:p>
          <a:p>
            <a:pPr marL="457200" lvl="0" indent="-393700" rtl="0">
              <a:buClr>
                <a:schemeClr val="dk2"/>
              </a:buClr>
              <a:buSzPct val="100000"/>
              <a:buFont typeface="Arial"/>
              <a:buChar char="●"/>
            </a:pPr>
            <a:r>
              <a:rPr lang="en" sz="2600"/>
              <a:t>Complete Layouts of:</a:t>
            </a:r>
          </a:p>
          <a:p>
            <a:pPr marL="914400" lvl="1" indent="-393700" rtl="0">
              <a:buClr>
                <a:schemeClr val="dk2"/>
              </a:buClr>
              <a:buSzPct val="100000"/>
              <a:buFont typeface="Arial"/>
              <a:buChar char="○"/>
            </a:pPr>
            <a:r>
              <a:rPr lang="en" sz="2600"/>
              <a:t>Registration - Done</a:t>
            </a:r>
          </a:p>
          <a:p>
            <a:pPr marL="914400" lvl="1" indent="-393700" rtl="0">
              <a:buClr>
                <a:schemeClr val="dk2"/>
              </a:buClr>
              <a:buSzPct val="100000"/>
              <a:buFont typeface="Arial"/>
              <a:buChar char="○"/>
            </a:pPr>
            <a:r>
              <a:rPr lang="en" sz="2600"/>
              <a:t>Sign In - Done</a:t>
            </a:r>
          </a:p>
          <a:p>
            <a:pPr marL="914400" lvl="1" indent="-393700" rtl="0">
              <a:buClr>
                <a:schemeClr val="dk2"/>
              </a:buClr>
              <a:buSzPct val="100000"/>
              <a:buFont typeface="Arial"/>
              <a:buChar char="○"/>
            </a:pPr>
            <a:r>
              <a:rPr lang="en" sz="2600"/>
              <a:t>Projects-Participants - Need Reports, Pagination</a:t>
            </a:r>
          </a:p>
          <a:p>
            <a:pPr marL="914400" lvl="1" indent="-393700" rtl="0">
              <a:buClr>
                <a:schemeClr val="dk2"/>
              </a:buClr>
              <a:buSzPct val="100000"/>
              <a:buFont typeface="Arial"/>
              <a:buChar char="○"/>
            </a:pPr>
            <a:r>
              <a:rPr lang="en" sz="2600"/>
              <a:t>Projects-Judges - Need Reports, Pagination</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rtl="0">
              <a:buNone/>
            </a:pPr>
            <a:r>
              <a:rPr lang="en" sz="3600"/>
              <a:t>Functional Requirements:</a:t>
            </a:r>
          </a:p>
          <a:p>
            <a:pPr algn="ctr">
              <a:buNone/>
            </a:pPr>
            <a:r>
              <a:rPr lang="en" sz="3600"/>
              <a:t>Administrative Privileges</a:t>
            </a:r>
          </a:p>
        </p:txBody>
      </p:sp>
      <p:sp>
        <p:nvSpPr>
          <p:cNvPr id="47" name="Shape 47"/>
          <p:cNvSpPr txBox="1">
            <a:spLocks noGrp="1"/>
          </p:cNvSpPr>
          <p:nvPr>
            <p:ph type="body" idx="1"/>
          </p:nvPr>
        </p:nvSpPr>
        <p:spPr>
          <a:xfrm>
            <a:off x="457200" y="1947324"/>
            <a:ext cx="8229600" cy="4731300"/>
          </a:xfrm>
          <a:prstGeom prst="rect">
            <a:avLst/>
          </a:prstGeom>
        </p:spPr>
        <p:txBody>
          <a:bodyPr lIns="91425" tIns="91425" rIns="91425" bIns="91425" anchor="t" anchorCtr="0">
            <a:noAutofit/>
          </a:bodyPr>
          <a:lstStyle/>
          <a:p>
            <a:pPr lvl="0" rtl="0">
              <a:buNone/>
            </a:pPr>
            <a:r>
              <a:rPr lang="en" sz="2600"/>
              <a:t>4 - Allow administrative users and their delegates to register judges for the exhibition.</a:t>
            </a:r>
          </a:p>
          <a:p>
            <a:pPr lvl="0" rtl="0">
              <a:buNone/>
            </a:pPr>
            <a:r>
              <a:rPr lang="en" sz="2600"/>
              <a:t>5 - Administrative users should be able to add, view and modify all types of user accounts.</a:t>
            </a:r>
          </a:p>
          <a:p>
            <a:pPr lvl="0" rtl="0">
              <a:buNone/>
            </a:pPr>
            <a:r>
              <a:rPr lang="en" sz="2600"/>
              <a:t>6 - Allow for the entry, modification and viewing of project categories</a:t>
            </a:r>
          </a:p>
          <a:p>
            <a:pPr marL="457200" lvl="0" indent="0" rtl="0">
              <a:buNone/>
            </a:pPr>
            <a:r>
              <a:rPr lang="en" sz="2400"/>
              <a:t>6.1 - Each category should have a default set of sub score categories that are editable by administrator.</a:t>
            </a:r>
          </a:p>
          <a:p>
            <a:pPr marL="457200" lvl="0" indent="0" rtl="0">
              <a:buNone/>
            </a:pPr>
            <a:r>
              <a:rPr lang="en" sz="2400"/>
              <a:t>6.2 - Each category should have a default set of awards and the formula by which they are awarded which may be edited by an administrative user.</a:t>
            </a:r>
          </a:p>
          <a:p>
            <a:endParaRPr lang="en" sz="2400"/>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a:t>Oct 8th - Oct 15th</a:t>
            </a:r>
          </a:p>
        </p:txBody>
      </p:sp>
      <p:sp>
        <p:nvSpPr>
          <p:cNvPr id="264" name="Shape 26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sz="2000" dirty="0"/>
              <a:t>Manage Users </a:t>
            </a:r>
          </a:p>
          <a:p>
            <a:pPr marL="914400" lvl="1" indent="-381000" rtl="0">
              <a:buClr>
                <a:schemeClr val="dk2"/>
              </a:buClr>
              <a:buSzPct val="80000"/>
              <a:buFont typeface="Courier New"/>
              <a:buChar char="o"/>
            </a:pPr>
            <a:r>
              <a:rPr lang="en" sz="2000" dirty="0"/>
              <a:t>View Users</a:t>
            </a:r>
          </a:p>
          <a:p>
            <a:pPr marL="914400" lvl="1" indent="-381000" rtl="0">
              <a:buClr>
                <a:schemeClr val="dk2"/>
              </a:buClr>
              <a:buSzPct val="80000"/>
              <a:buFont typeface="Courier New"/>
              <a:buChar char="o"/>
            </a:pPr>
            <a:r>
              <a:rPr lang="en" sz="2000" dirty="0"/>
              <a:t>Add Users</a:t>
            </a:r>
          </a:p>
          <a:p>
            <a:pPr marL="914400" lvl="1" indent="-381000" rtl="0">
              <a:buClr>
                <a:schemeClr val="dk2"/>
              </a:buClr>
              <a:buSzPct val="80000"/>
              <a:buFont typeface="Courier New"/>
              <a:buChar char="o"/>
            </a:pPr>
            <a:r>
              <a:rPr lang="en" sz="2000" dirty="0"/>
              <a:t>Search &amp; Clear</a:t>
            </a:r>
          </a:p>
          <a:p>
            <a:pPr marL="457200" lvl="0" indent="-419100" rtl="0">
              <a:buClr>
                <a:schemeClr val="dk2"/>
              </a:buClr>
              <a:buSzPct val="166666"/>
              <a:buFont typeface="Arial"/>
              <a:buChar char="•"/>
            </a:pPr>
            <a:r>
              <a:rPr lang="en" sz="2000" dirty="0"/>
              <a:t>Registration Field Requirements</a:t>
            </a:r>
          </a:p>
          <a:p>
            <a:pPr marL="914400" lvl="1" indent="-381000" rtl="0">
              <a:buClr>
                <a:schemeClr val="dk2"/>
              </a:buClr>
              <a:buSzPct val="80000"/>
              <a:buFont typeface="Courier New"/>
              <a:buChar char="o"/>
            </a:pPr>
            <a:r>
              <a:rPr lang="en" sz="2000" dirty="0"/>
              <a:t>Password - Six characters, alphanumeric</a:t>
            </a:r>
          </a:p>
          <a:p>
            <a:pPr marL="914400" lvl="1" indent="-381000" rtl="0">
              <a:buClr>
                <a:schemeClr val="dk2"/>
              </a:buClr>
              <a:buSzPct val="80000"/>
              <a:buFont typeface="Courier New"/>
              <a:buChar char="o"/>
            </a:pPr>
            <a:r>
              <a:rPr lang="en" sz="2000" dirty="0"/>
              <a:t>Project Description - 250 word maximum</a:t>
            </a:r>
          </a:p>
          <a:p>
            <a:pPr marL="457200" lvl="0" indent="-419100" rtl="0">
              <a:buClr>
                <a:schemeClr val="dk2"/>
              </a:buClr>
              <a:buSzPct val="166666"/>
              <a:buFont typeface="Arial"/>
              <a:buChar char="•"/>
            </a:pPr>
            <a:r>
              <a:rPr lang="en" sz="2000" dirty="0"/>
              <a:t>Database ERD</a:t>
            </a:r>
          </a:p>
          <a:p>
            <a:pPr marL="914400" lvl="1" indent="-381000" rtl="0">
              <a:buClr>
                <a:schemeClr val="dk2"/>
              </a:buClr>
              <a:buSzPct val="80000"/>
              <a:buFont typeface="Courier New"/>
              <a:buChar char="o"/>
            </a:pPr>
            <a:r>
              <a:rPr lang="en" sz="2000" dirty="0"/>
              <a:t>Version 1 complete - Not satisfactory. Continue in next iteration.</a:t>
            </a:r>
          </a:p>
          <a:p>
            <a:pPr marL="457200" lvl="0" indent="-419100">
              <a:buClr>
                <a:schemeClr val="dk2"/>
              </a:buClr>
              <a:buSzPct val="166666"/>
              <a:buFont typeface="Arial"/>
              <a:buChar char="•"/>
            </a:pPr>
            <a:r>
              <a:rPr lang="en" sz="2000" dirty="0"/>
              <a:t>Test Plan</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a:t>Oct 15th - Oct 22nd</a:t>
            </a:r>
          </a:p>
        </p:txBody>
      </p:sp>
      <p:sp>
        <p:nvSpPr>
          <p:cNvPr id="270" name="Shape 27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sz="2000" dirty="0"/>
              <a:t>Priority:</a:t>
            </a:r>
          </a:p>
          <a:p>
            <a:pPr marL="457200" lvl="0" indent="-381000" rtl="0">
              <a:buClr>
                <a:srgbClr val="FF9900"/>
              </a:buClr>
              <a:buSzPct val="166666"/>
              <a:buFont typeface="Arial"/>
              <a:buChar char="•"/>
            </a:pPr>
            <a:r>
              <a:rPr lang="en" sz="2000" dirty="0">
                <a:solidFill>
                  <a:srgbClr val="FF9900"/>
                </a:solidFill>
              </a:rPr>
              <a:t>Database ERD - Version 2 (Continue)</a:t>
            </a:r>
          </a:p>
          <a:p>
            <a:pPr marL="457200" lvl="0" indent="-381000" rtl="0">
              <a:buClr>
                <a:schemeClr val="dk2"/>
              </a:buClr>
              <a:buSzPct val="166666"/>
              <a:buFont typeface="Arial"/>
              <a:buChar char="•"/>
            </a:pPr>
            <a:r>
              <a:rPr lang="en" sz="2000" dirty="0"/>
              <a:t>Manage Users &amp; Projects Pages</a:t>
            </a:r>
          </a:p>
          <a:p>
            <a:pPr marL="914400" lvl="1" indent="-381000" rtl="0">
              <a:buClr>
                <a:srgbClr val="FF9900"/>
              </a:buClr>
              <a:buSzPct val="80000"/>
              <a:buFont typeface="Courier New"/>
              <a:buChar char="o"/>
            </a:pPr>
            <a:r>
              <a:rPr lang="en" sz="2000" dirty="0">
                <a:solidFill>
                  <a:srgbClr val="FF9900"/>
                </a:solidFill>
              </a:rPr>
              <a:t>Modify/Delete Users (Continue)</a:t>
            </a:r>
          </a:p>
          <a:p>
            <a:pPr marL="457200" lvl="0" indent="-381000" rtl="0">
              <a:buClr>
                <a:schemeClr val="dk2"/>
              </a:buClr>
              <a:buSzPct val="166666"/>
              <a:buFont typeface="Arial"/>
              <a:buChar char="•"/>
            </a:pPr>
            <a:r>
              <a:rPr lang="en" sz="2000" dirty="0"/>
              <a:t>System Settings Page - Layout, Functionality</a:t>
            </a:r>
          </a:p>
          <a:p>
            <a:pPr marL="914400" lvl="1" indent="-381000" rtl="0">
              <a:buClr>
                <a:srgbClr val="6AA84F"/>
              </a:buClr>
              <a:buSzPct val="80000"/>
              <a:buFont typeface="Courier New"/>
              <a:buChar char="o"/>
            </a:pPr>
            <a:r>
              <a:rPr lang="en" sz="2000" dirty="0">
                <a:solidFill>
                  <a:srgbClr val="6AA84F"/>
                </a:solidFill>
              </a:rPr>
              <a:t>General Settings</a:t>
            </a:r>
          </a:p>
          <a:p>
            <a:pPr marL="914400" lvl="1" indent="-381000" rtl="0">
              <a:buClr>
                <a:srgbClr val="FF0000"/>
              </a:buClr>
              <a:buSzPct val="80000"/>
              <a:buFont typeface="Courier New"/>
              <a:buChar char="o"/>
            </a:pPr>
            <a:r>
              <a:rPr lang="en" sz="2000" dirty="0">
                <a:solidFill>
                  <a:srgbClr val="FF0000"/>
                </a:solidFill>
              </a:rPr>
              <a:t>Category Settings (Next Iteration)</a:t>
            </a:r>
          </a:p>
          <a:p>
            <a:pPr marL="457200" lvl="0" indent="-381000" rtl="0">
              <a:buClr>
                <a:srgbClr val="FF9900"/>
              </a:buClr>
              <a:buSzPct val="166666"/>
              <a:buFont typeface="Arial"/>
              <a:buChar char="•"/>
            </a:pPr>
            <a:r>
              <a:rPr lang="en" sz="2000" dirty="0">
                <a:solidFill>
                  <a:srgbClr val="FF9900"/>
                </a:solidFill>
              </a:rPr>
              <a:t>Rally! - Transfer backlog, test plan (Continue)</a:t>
            </a:r>
          </a:p>
          <a:p>
            <a:pPr marL="457200" lvl="0" indent="-381000" rtl="0">
              <a:buClr>
                <a:srgbClr val="6AA84F"/>
              </a:buClr>
              <a:buSzPct val="166666"/>
              <a:buFont typeface="Arial"/>
              <a:buChar char="•"/>
            </a:pPr>
            <a:r>
              <a:rPr lang="en" sz="2000" dirty="0">
                <a:solidFill>
                  <a:srgbClr val="6AA84F"/>
                </a:solidFill>
              </a:rPr>
              <a:t>Learning Cucumber - Automated Testing</a:t>
            </a:r>
          </a:p>
          <a:p>
            <a:pPr lvl="0" rtl="0">
              <a:buNone/>
            </a:pPr>
            <a:r>
              <a:rPr lang="en" sz="2000" dirty="0"/>
              <a:t>Time Permits:</a:t>
            </a:r>
          </a:p>
          <a:p>
            <a:pPr marL="457200" lvl="0" indent="-381000" rtl="0">
              <a:buClr>
                <a:srgbClr val="FF0000"/>
              </a:buClr>
              <a:buSzPct val="166666"/>
              <a:buFont typeface="Arial"/>
              <a:buChar char="•"/>
            </a:pPr>
            <a:r>
              <a:rPr lang="en" sz="2000" dirty="0">
                <a:solidFill>
                  <a:srgbClr val="FF0000"/>
                </a:solidFill>
              </a:rPr>
              <a:t>Scores Page - Layout (Next iteration)</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a:t>Oct 24th - Oct 31st</a:t>
            </a:r>
          </a:p>
        </p:txBody>
      </p:sp>
      <p:sp>
        <p:nvSpPr>
          <p:cNvPr id="276" name="Shape 27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81000" rtl="0">
              <a:buClr>
                <a:srgbClr val="6AA84F"/>
              </a:buClr>
              <a:buSzPct val="166666"/>
              <a:buFont typeface="Arial"/>
              <a:buChar char="•"/>
            </a:pPr>
            <a:r>
              <a:rPr lang="en" sz="2000" dirty="0">
                <a:solidFill>
                  <a:srgbClr val="6AA84F"/>
                </a:solidFill>
              </a:rPr>
              <a:t>Database ERD - Version 2 (cont.)</a:t>
            </a:r>
          </a:p>
          <a:p>
            <a:pPr marL="457200" lvl="0" indent="-381000" rtl="0">
              <a:buClr>
                <a:srgbClr val="6AA84F"/>
              </a:buClr>
              <a:buSzPct val="166666"/>
              <a:buFont typeface="Arial"/>
              <a:buChar char="•"/>
            </a:pPr>
            <a:r>
              <a:rPr lang="en" sz="2000" dirty="0">
                <a:solidFill>
                  <a:srgbClr val="6AA84F"/>
                </a:solidFill>
              </a:rPr>
              <a:t>Manage Users &amp; Projects Pages</a:t>
            </a:r>
          </a:p>
          <a:p>
            <a:pPr marL="914400" lvl="1" indent="-381000" rtl="0">
              <a:buClr>
                <a:srgbClr val="6AA84F"/>
              </a:buClr>
              <a:buSzPct val="80000"/>
              <a:buFont typeface="Courier New"/>
              <a:buChar char="o"/>
            </a:pPr>
            <a:r>
              <a:rPr lang="en" sz="2000" dirty="0">
                <a:solidFill>
                  <a:srgbClr val="6AA84F"/>
                </a:solidFill>
              </a:rPr>
              <a:t>Modify/Delete Users (cont.)</a:t>
            </a:r>
          </a:p>
          <a:p>
            <a:pPr marL="914400" lvl="1" indent="-381000" rtl="0">
              <a:buClr>
                <a:srgbClr val="6AA84F"/>
              </a:buClr>
              <a:buSzPct val="80000"/>
              <a:buFont typeface="Courier New"/>
              <a:buChar char="o"/>
            </a:pPr>
            <a:r>
              <a:rPr lang="en" sz="2000" dirty="0">
                <a:solidFill>
                  <a:srgbClr val="6AA84F"/>
                </a:solidFill>
              </a:rPr>
              <a:t>Confirmation Prompt on Delete</a:t>
            </a:r>
          </a:p>
          <a:p>
            <a:pPr marL="457200" lvl="0" indent="-381000" rtl="0">
              <a:buClr>
                <a:srgbClr val="FFD966"/>
              </a:buClr>
              <a:buSzPct val="166666"/>
              <a:buFont typeface="Arial"/>
              <a:buChar char="•"/>
            </a:pPr>
            <a:r>
              <a:rPr lang="en" sz="2000" dirty="0">
                <a:solidFill>
                  <a:srgbClr val="FFD966"/>
                </a:solidFill>
              </a:rPr>
              <a:t>System Settings Page</a:t>
            </a:r>
          </a:p>
          <a:p>
            <a:pPr marL="914400" lvl="1" indent="-381000" rtl="0">
              <a:buClr>
                <a:srgbClr val="FFD966"/>
              </a:buClr>
              <a:buSzPct val="80000"/>
              <a:buFont typeface="Courier New"/>
              <a:buChar char="o"/>
            </a:pPr>
            <a:r>
              <a:rPr lang="en" sz="2000" dirty="0">
                <a:solidFill>
                  <a:srgbClr val="FFD966"/>
                </a:solidFill>
              </a:rPr>
              <a:t>Category Settings</a:t>
            </a:r>
          </a:p>
          <a:p>
            <a:pPr marL="457200" lvl="0" indent="-381000" rtl="0">
              <a:buClr>
                <a:srgbClr val="FF0000"/>
              </a:buClr>
              <a:buSzPct val="166666"/>
              <a:buFont typeface="Arial"/>
              <a:buChar char="•"/>
            </a:pPr>
            <a:r>
              <a:rPr lang="en" sz="2000" dirty="0">
                <a:solidFill>
                  <a:srgbClr val="FF0000"/>
                </a:solidFill>
              </a:rPr>
              <a:t>Scores Page</a:t>
            </a:r>
          </a:p>
          <a:p>
            <a:pPr marL="457200" lvl="0" indent="-381000" rtl="0">
              <a:buClr>
                <a:srgbClr val="FF0000"/>
              </a:buClr>
              <a:buSzPct val="166666"/>
              <a:buFont typeface="Arial"/>
              <a:buChar char="•"/>
            </a:pPr>
            <a:r>
              <a:rPr lang="en" sz="2000" dirty="0">
                <a:solidFill>
                  <a:srgbClr val="FF0000"/>
                </a:solidFill>
              </a:rPr>
              <a:t>LDAP</a:t>
            </a:r>
          </a:p>
          <a:p>
            <a:pPr marL="457200" lvl="0" indent="-381000" rtl="0">
              <a:buClr>
                <a:srgbClr val="6AA84F"/>
              </a:buClr>
              <a:buSzPct val="166666"/>
              <a:buFont typeface="Arial"/>
              <a:buChar char="•"/>
            </a:pPr>
            <a:r>
              <a:rPr lang="en" sz="2000" dirty="0">
                <a:solidFill>
                  <a:srgbClr val="6AA84F"/>
                </a:solidFill>
              </a:rPr>
              <a:t>Rally! - Transfer backlog, test plans (cont.)</a:t>
            </a:r>
          </a:p>
          <a:p>
            <a:pPr marL="457200" lvl="0" indent="-381000" rtl="0">
              <a:buClr>
                <a:srgbClr val="6AA84F"/>
              </a:buClr>
              <a:buSzPct val="166666"/>
              <a:buFont typeface="Arial"/>
              <a:buChar char="•"/>
            </a:pPr>
            <a:r>
              <a:rPr lang="en" sz="2000" dirty="0">
                <a:solidFill>
                  <a:srgbClr val="6AA84F"/>
                </a:solidFill>
              </a:rPr>
              <a:t>Testing</a:t>
            </a:r>
          </a:p>
          <a:p>
            <a:pPr marL="457200" lvl="0" indent="-381000" rtl="0">
              <a:buClr>
                <a:srgbClr val="6AA84F"/>
              </a:buClr>
              <a:buSzPct val="166666"/>
              <a:buFont typeface="Arial"/>
              <a:buChar char="•"/>
            </a:pPr>
            <a:r>
              <a:rPr lang="en" sz="2000" dirty="0">
                <a:solidFill>
                  <a:srgbClr val="6AA84F"/>
                </a:solidFill>
              </a:rPr>
              <a:t>Bug Fixes</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rtl="0">
              <a:buNone/>
            </a:pPr>
            <a:r>
              <a:rPr lang="en"/>
              <a:t>Oct 31st - Nov 7</a:t>
            </a:r>
          </a:p>
        </p:txBody>
      </p:sp>
      <p:sp>
        <p:nvSpPr>
          <p:cNvPr id="282" name="Shape 28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rgbClr val="FF9900"/>
              </a:buClr>
              <a:buSzPct val="166666"/>
              <a:buFont typeface="Arial"/>
              <a:buChar char="•"/>
            </a:pPr>
            <a:r>
              <a:rPr lang="en" sz="2000" dirty="0">
                <a:solidFill>
                  <a:srgbClr val="FF9900"/>
                </a:solidFill>
              </a:rPr>
              <a:t>System Settings Page</a:t>
            </a:r>
          </a:p>
          <a:p>
            <a:pPr marL="914400" lvl="1" indent="-419100" rtl="0">
              <a:buClr>
                <a:srgbClr val="FF9900"/>
              </a:buClr>
              <a:buSzPct val="100000"/>
              <a:buFont typeface="Courier New"/>
              <a:buChar char="o"/>
            </a:pPr>
            <a:r>
              <a:rPr lang="en" sz="2000" dirty="0">
                <a:solidFill>
                  <a:srgbClr val="FF9900"/>
                </a:solidFill>
              </a:rPr>
              <a:t>Category Settings</a:t>
            </a:r>
          </a:p>
          <a:p>
            <a:pPr marL="1371600" lvl="2" indent="-381000" rtl="0">
              <a:buClr>
                <a:srgbClr val="38761D"/>
              </a:buClr>
              <a:buSzPct val="80000"/>
              <a:buFont typeface="Wingdings"/>
              <a:buChar char="§"/>
            </a:pPr>
            <a:r>
              <a:rPr lang="en" sz="2000" dirty="0">
                <a:solidFill>
                  <a:srgbClr val="38761D"/>
                </a:solidFill>
              </a:rPr>
              <a:t>Add</a:t>
            </a:r>
          </a:p>
          <a:p>
            <a:pPr marL="1371600" lvl="2" indent="-381000" rtl="0">
              <a:buClr>
                <a:srgbClr val="38761D"/>
              </a:buClr>
              <a:buSzPct val="80000"/>
              <a:buFont typeface="Wingdings"/>
              <a:buChar char="§"/>
            </a:pPr>
            <a:r>
              <a:rPr lang="en" sz="2000" dirty="0">
                <a:solidFill>
                  <a:srgbClr val="38761D"/>
                </a:solidFill>
              </a:rPr>
              <a:t>Delete</a:t>
            </a:r>
          </a:p>
          <a:p>
            <a:pPr marL="1371600" lvl="2" indent="-381000" rtl="0">
              <a:buClr>
                <a:srgbClr val="FF9900"/>
              </a:buClr>
              <a:buSzPct val="80000"/>
              <a:buFont typeface="Wingdings"/>
              <a:buChar char="§"/>
            </a:pPr>
            <a:r>
              <a:rPr lang="en" sz="2000" dirty="0">
                <a:solidFill>
                  <a:srgbClr val="FF9900"/>
                </a:solidFill>
              </a:rPr>
              <a:t>Edit - Needs to Insert/Update database</a:t>
            </a:r>
          </a:p>
          <a:p>
            <a:pPr marL="457200" lvl="0" indent="-419100" rtl="0">
              <a:buClr>
                <a:srgbClr val="FF9900"/>
              </a:buClr>
              <a:buSzPct val="166666"/>
              <a:buFont typeface="Arial"/>
              <a:buChar char="•"/>
            </a:pPr>
            <a:r>
              <a:rPr lang="en" sz="2000" dirty="0">
                <a:solidFill>
                  <a:srgbClr val="FF9900"/>
                </a:solidFill>
              </a:rPr>
              <a:t>Assigning Judges</a:t>
            </a:r>
          </a:p>
          <a:p>
            <a:pPr marL="457200" lvl="0" indent="-419100" rtl="0">
              <a:buClr>
                <a:srgbClr val="FF9900"/>
              </a:buClr>
              <a:buSzPct val="166666"/>
              <a:buFont typeface="Arial"/>
              <a:buChar char="•"/>
            </a:pPr>
            <a:r>
              <a:rPr lang="en" sz="2000" dirty="0">
                <a:solidFill>
                  <a:srgbClr val="FF9900"/>
                </a:solidFill>
              </a:rPr>
              <a:t>Scores Page</a:t>
            </a:r>
          </a:p>
          <a:p>
            <a:pPr marL="457200" lvl="0" indent="-419100" rtl="0">
              <a:buClr>
                <a:srgbClr val="FF9900"/>
              </a:buClr>
              <a:buSzPct val="166666"/>
              <a:buFont typeface="Arial"/>
              <a:buChar char="•"/>
            </a:pPr>
            <a:r>
              <a:rPr lang="en" sz="2000" dirty="0">
                <a:solidFill>
                  <a:srgbClr val="FF9900"/>
                </a:solidFill>
              </a:rPr>
              <a:t>LDAP</a:t>
            </a:r>
          </a:p>
          <a:p>
            <a:pPr marL="457200" lvl="0" indent="-419100" rtl="0">
              <a:buClr>
                <a:srgbClr val="FF9900"/>
              </a:buClr>
              <a:buSzPct val="166666"/>
              <a:buFont typeface="Arial"/>
              <a:buChar char="•"/>
            </a:pPr>
            <a:r>
              <a:rPr lang="en" sz="2000" dirty="0">
                <a:solidFill>
                  <a:srgbClr val="FF9900"/>
                </a:solidFill>
              </a:rPr>
              <a:t>Cucumber Tests</a:t>
            </a:r>
          </a:p>
          <a:p>
            <a:pPr marL="457200" lvl="0" indent="-419100" rtl="0">
              <a:buClr>
                <a:srgbClr val="38761D"/>
              </a:buClr>
              <a:buSzPct val="166666"/>
              <a:buFont typeface="Arial"/>
              <a:buChar char="•"/>
            </a:pPr>
            <a:r>
              <a:rPr lang="en" sz="2000" dirty="0">
                <a:solidFill>
                  <a:srgbClr val="38761D"/>
                </a:solidFill>
              </a:rPr>
              <a:t>Bug Fixes</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a:t>Nov 7th - Nov 14th</a:t>
            </a:r>
          </a:p>
        </p:txBody>
      </p:sp>
      <p:sp>
        <p:nvSpPr>
          <p:cNvPr id="288" name="Shape 28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rgbClr val="6AA84F"/>
              </a:buClr>
              <a:buSzPct val="166666"/>
              <a:buFont typeface="Arial"/>
              <a:buChar char="•"/>
            </a:pPr>
            <a:r>
              <a:rPr lang="en" sz="2000" dirty="0">
                <a:solidFill>
                  <a:srgbClr val="6AA84F"/>
                </a:solidFill>
              </a:rPr>
              <a:t>Category Settings</a:t>
            </a:r>
          </a:p>
          <a:p>
            <a:pPr marL="914400" lvl="1" indent="-381000" rtl="0">
              <a:buClr>
                <a:srgbClr val="6AA84F"/>
              </a:buClr>
              <a:buSzPct val="80000"/>
              <a:buFont typeface="Courier New"/>
              <a:buChar char="o"/>
            </a:pPr>
            <a:r>
              <a:rPr lang="en" sz="2000" dirty="0">
                <a:solidFill>
                  <a:srgbClr val="6AA84F"/>
                </a:solidFill>
              </a:rPr>
              <a:t>Edit - Needs to Insert/Update database</a:t>
            </a:r>
          </a:p>
          <a:p>
            <a:pPr marL="457200" lvl="0" indent="-419100" rtl="0">
              <a:buClr>
                <a:srgbClr val="6AA84F"/>
              </a:buClr>
              <a:buSzPct val="166666"/>
              <a:buFont typeface="Arial"/>
              <a:buChar char="•"/>
            </a:pPr>
            <a:r>
              <a:rPr lang="en" sz="2000" dirty="0">
                <a:solidFill>
                  <a:srgbClr val="6AA84F"/>
                </a:solidFill>
              </a:rPr>
              <a:t>Assigning Judges</a:t>
            </a:r>
          </a:p>
          <a:p>
            <a:pPr marL="457200" lvl="0" indent="-419100" rtl="0">
              <a:buClr>
                <a:srgbClr val="FFD966"/>
              </a:buClr>
              <a:buSzPct val="166666"/>
              <a:buFont typeface="Arial"/>
              <a:buChar char="•"/>
            </a:pPr>
            <a:r>
              <a:rPr lang="en" sz="2000" dirty="0">
                <a:solidFill>
                  <a:srgbClr val="FFD966"/>
                </a:solidFill>
              </a:rPr>
              <a:t>Scores Page</a:t>
            </a:r>
          </a:p>
          <a:p>
            <a:pPr marL="457200" lvl="0" indent="-419100" rtl="0">
              <a:buClr>
                <a:srgbClr val="FFD966"/>
              </a:buClr>
              <a:buSzPct val="166666"/>
              <a:buFont typeface="Arial"/>
              <a:buChar char="•"/>
            </a:pPr>
            <a:r>
              <a:rPr lang="en" sz="2000" dirty="0">
                <a:solidFill>
                  <a:srgbClr val="FFD966"/>
                </a:solidFill>
              </a:rPr>
              <a:t>Populate forms after validations fail</a:t>
            </a:r>
          </a:p>
          <a:p>
            <a:pPr marL="457200" lvl="0" indent="-419100" rtl="0">
              <a:buClr>
                <a:srgbClr val="FF0000"/>
              </a:buClr>
              <a:buSzPct val="166666"/>
              <a:buFont typeface="Arial"/>
              <a:buChar char="•"/>
            </a:pPr>
            <a:r>
              <a:rPr lang="en" sz="2000" dirty="0">
                <a:solidFill>
                  <a:srgbClr val="FF0000"/>
                </a:solidFill>
              </a:rPr>
              <a:t>Set Settings Date/Time fields to be editable - Needs validation on backend</a:t>
            </a:r>
          </a:p>
          <a:p>
            <a:pPr marL="457200" lvl="0" indent="-419100" rtl="0">
              <a:buClr>
                <a:srgbClr val="FFD966"/>
              </a:buClr>
              <a:buSzPct val="166666"/>
              <a:buFont typeface="Arial"/>
              <a:buChar char="•"/>
            </a:pPr>
            <a:r>
              <a:rPr lang="en" sz="2000" dirty="0">
                <a:solidFill>
                  <a:srgbClr val="FFD966"/>
                </a:solidFill>
              </a:rPr>
              <a:t>LDAP</a:t>
            </a:r>
          </a:p>
          <a:p>
            <a:pPr marL="457200" lvl="0" indent="-419100" rtl="0">
              <a:buClr>
                <a:srgbClr val="6AA84F"/>
              </a:buClr>
              <a:buSzPct val="166666"/>
              <a:buFont typeface="Arial"/>
              <a:buChar char="•"/>
            </a:pPr>
            <a:r>
              <a:rPr lang="en" sz="2000" dirty="0">
                <a:solidFill>
                  <a:srgbClr val="6AA84F"/>
                </a:solidFill>
              </a:rPr>
              <a:t>Testing</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rtl="0">
              <a:buNone/>
            </a:pPr>
            <a:r>
              <a:rPr lang="en"/>
              <a:t>Plan: Nov 14th - Nov 21st</a:t>
            </a:r>
          </a:p>
        </p:txBody>
      </p:sp>
      <p:sp>
        <p:nvSpPr>
          <p:cNvPr id="294" name="Shape 29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rgbClr val="000000"/>
              </a:buClr>
              <a:buSzPct val="166666"/>
              <a:buFont typeface="Arial"/>
              <a:buChar char="•"/>
            </a:pPr>
            <a:r>
              <a:rPr lang="en" sz="2000" dirty="0">
                <a:solidFill>
                  <a:srgbClr val="000000"/>
                </a:solidFill>
              </a:rPr>
              <a:t>Scores Page</a:t>
            </a:r>
          </a:p>
          <a:p>
            <a:pPr marL="457200" lvl="0" indent="-419100" rtl="0">
              <a:buClr>
                <a:srgbClr val="000000"/>
              </a:buClr>
              <a:buSzPct val="166666"/>
              <a:buFont typeface="Arial"/>
              <a:buChar char="•"/>
            </a:pPr>
            <a:r>
              <a:rPr lang="en" sz="2000" dirty="0">
                <a:solidFill>
                  <a:srgbClr val="000000"/>
                </a:solidFill>
              </a:rPr>
              <a:t>Populate forms after validations fail</a:t>
            </a:r>
          </a:p>
          <a:p>
            <a:pPr marL="457200" lvl="0" indent="-419100" rtl="0">
              <a:buClr>
                <a:srgbClr val="000000"/>
              </a:buClr>
              <a:buSzPct val="166666"/>
              <a:buFont typeface="Arial"/>
              <a:buChar char="•"/>
            </a:pPr>
            <a:r>
              <a:rPr lang="en" sz="2000" dirty="0">
                <a:solidFill>
                  <a:srgbClr val="000000"/>
                </a:solidFill>
              </a:rPr>
              <a:t>Set Settings Date/Time fields to be editable - Needs validation on backend</a:t>
            </a:r>
          </a:p>
          <a:p>
            <a:pPr marL="457200" lvl="0" indent="-419100" rtl="0">
              <a:buClr>
                <a:srgbClr val="000000"/>
              </a:buClr>
              <a:buSzPct val="166666"/>
              <a:buFont typeface="Arial"/>
              <a:buChar char="•"/>
            </a:pPr>
            <a:r>
              <a:rPr lang="en" sz="2000" dirty="0">
                <a:solidFill>
                  <a:srgbClr val="000000"/>
                </a:solidFill>
              </a:rPr>
              <a:t>LDAP</a:t>
            </a:r>
          </a:p>
          <a:p>
            <a:pPr marL="457200" lvl="0" indent="-419100" rtl="0">
              <a:buClr>
                <a:srgbClr val="000000"/>
              </a:buClr>
              <a:buSzPct val="166666"/>
              <a:buFont typeface="Arial"/>
              <a:buChar char="•"/>
            </a:pPr>
            <a:r>
              <a:rPr lang="en" sz="2000" dirty="0">
                <a:solidFill>
                  <a:srgbClr val="000000"/>
                </a:solidFill>
              </a:rPr>
              <a:t>Testing</a:t>
            </a:r>
          </a:p>
          <a:p>
            <a:pPr marL="457200" lvl="0" indent="-419100" rtl="0">
              <a:buClr>
                <a:srgbClr val="000000"/>
              </a:buClr>
              <a:buSzPct val="166666"/>
              <a:buFont typeface="Arial"/>
              <a:buChar char="•"/>
            </a:pPr>
            <a:r>
              <a:rPr lang="en" sz="2000" dirty="0">
                <a:solidFill>
                  <a:srgbClr val="000000"/>
                </a:solidFill>
              </a:rPr>
              <a:t>User Permissions</a:t>
            </a:r>
          </a:p>
          <a:p>
            <a:pPr marL="457200" lvl="0" indent="-419100" rtl="0">
              <a:buClr>
                <a:srgbClr val="000000"/>
              </a:buClr>
              <a:buSzPct val="166666"/>
              <a:buFont typeface="Arial"/>
              <a:buChar char="•"/>
            </a:pPr>
            <a:r>
              <a:rPr lang="en" sz="2000" dirty="0">
                <a:solidFill>
                  <a:srgbClr val="000000"/>
                </a:solidFill>
              </a:rPr>
              <a:t>Bug Fixes/Updates</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rtl="0">
              <a:buNone/>
            </a:pPr>
            <a:r>
              <a:rPr lang="en"/>
              <a:t>LDAP</a:t>
            </a:r>
          </a:p>
        </p:txBody>
      </p:sp>
      <p:sp>
        <p:nvSpPr>
          <p:cNvPr id="300" name="Shape 300"/>
          <p:cNvSpPr txBox="1"/>
          <p:nvPr/>
        </p:nvSpPr>
        <p:spPr>
          <a:xfrm>
            <a:off x="457200" y="2033525"/>
            <a:ext cx="8229600" cy="4565700"/>
          </a:xfrm>
          <a:prstGeom prst="rect">
            <a:avLst/>
          </a:prstGeom>
        </p:spPr>
        <p:txBody>
          <a:bodyPr lIns="91425" tIns="91425" rIns="91425" bIns="91425" anchor="t" anchorCtr="0">
            <a:noAutofit/>
          </a:bodyPr>
          <a:lstStyle/>
          <a:p>
            <a:pPr lvl="0" rtl="0">
              <a:buClr>
                <a:schemeClr val="dk1"/>
              </a:buClr>
              <a:buSzPct val="78571"/>
              <a:buFont typeface="Arial"/>
              <a:buNone/>
            </a:pPr>
            <a:r>
              <a:rPr lang="en">
                <a:solidFill>
                  <a:schemeClr val="dk1"/>
                </a:solidFill>
              </a:rPr>
              <a:t>There are some requirements that we would need to discuss before allowing a site to accept university credentials.  These requirements are there to ensure the safe handling of identity information as important as a username and password.  In short, these are:</a:t>
            </a:r>
          </a:p>
          <a:p>
            <a:endParaRPr lang="en">
              <a:solidFill>
                <a:schemeClr val="dk1"/>
              </a:solidFill>
            </a:endParaRPr>
          </a:p>
          <a:p>
            <a:pPr marL="457200" lvl="0" indent="-317500" rtl="0">
              <a:buClr>
                <a:srgbClr val="000000"/>
              </a:buClr>
              <a:buSzPct val="100000"/>
              <a:buFont typeface="Arial"/>
              <a:buChar char="●"/>
            </a:pPr>
            <a:r>
              <a:rPr lang="en">
                <a:solidFill>
                  <a:schemeClr val="dk1"/>
                </a:solidFill>
              </a:rPr>
              <a:t>The site would need to be SSL enabled with a signed SSL certificate.  We can provide the signed certificate at no charge, but the machine it is placed on would need to be audited.</a:t>
            </a:r>
          </a:p>
          <a:p>
            <a:pPr marL="457200" lvl="0" indent="-317500" rtl="0">
              <a:buClr>
                <a:srgbClr val="000000"/>
              </a:buClr>
              <a:buSzPct val="100000"/>
              <a:buFont typeface="Arial"/>
              <a:buChar char="●"/>
            </a:pPr>
            <a:r>
              <a:rPr lang="en">
                <a:solidFill>
                  <a:schemeClr val="dk1"/>
                </a:solidFill>
              </a:rPr>
              <a:t>This machine where the site is hosted must be on the WSU physical network, not an outside hosting company.  This is to ensure that we could cut network access in case of a compromise.</a:t>
            </a:r>
          </a:p>
          <a:p>
            <a:pPr marL="457200" lvl="0" indent="-317500" rtl="0">
              <a:buClr>
                <a:srgbClr val="000000"/>
              </a:buClr>
              <a:buSzPct val="100000"/>
              <a:buFont typeface="Arial"/>
              <a:buChar char="●"/>
            </a:pPr>
            <a:r>
              <a:rPr lang="en">
                <a:solidFill>
                  <a:schemeClr val="dk1"/>
                </a:solidFill>
              </a:rPr>
              <a:t> We would need a full time faculty or staff sponsor at WSU to take responsibility for site, and ongoing maintenance</a:t>
            </a:r>
          </a:p>
          <a:p>
            <a:pPr marL="457200" lvl="0" indent="-317500" rtl="0">
              <a:buClr>
                <a:srgbClr val="000000"/>
              </a:buClr>
              <a:buSzPct val="100000"/>
              <a:buFont typeface="Arial"/>
              <a:buChar char="●"/>
            </a:pPr>
            <a:r>
              <a:rPr lang="en">
                <a:solidFill>
                  <a:schemeClr val="dk1"/>
                </a:solidFill>
              </a:rPr>
              <a:t> We would need to audit the code, to ensure that there is no recording of AccessID or password data on the server side.</a:t>
            </a:r>
          </a:p>
          <a:p>
            <a:endParaRPr lang="en">
              <a:solidFill>
                <a:schemeClr val="dk1"/>
              </a:solidFill>
            </a:endParaRPr>
          </a:p>
          <a:p>
            <a:endParaRPr lang="en">
              <a:solidFill>
                <a:schemeClr val="dk1"/>
              </a:solidFill>
            </a:endParaRPr>
          </a:p>
          <a:p>
            <a:pPr lvl="0" rtl="0">
              <a:buClr>
                <a:schemeClr val="dk1"/>
              </a:buClr>
              <a:buSzPct val="78571"/>
              <a:buFont typeface="Arial"/>
              <a:buNone/>
            </a:pPr>
            <a:r>
              <a:rPr lang="en">
                <a:solidFill>
                  <a:schemeClr val="dk1"/>
                </a:solidFill>
              </a:rPr>
              <a:t>Rob Thompson</a:t>
            </a:r>
          </a:p>
          <a:p>
            <a:pPr lvl="0" rtl="0">
              <a:buClr>
                <a:schemeClr val="dk1"/>
              </a:buClr>
              <a:buSzPct val="78571"/>
              <a:buFont typeface="Arial"/>
              <a:buNone/>
            </a:pPr>
            <a:r>
              <a:rPr lang="en">
                <a:solidFill>
                  <a:schemeClr val="dk1"/>
                </a:solidFill>
              </a:rPr>
              <a:t>Director</a:t>
            </a:r>
          </a:p>
          <a:p>
            <a:pPr lvl="0" rtl="0">
              <a:buClr>
                <a:schemeClr val="dk1"/>
              </a:buClr>
              <a:buSzPct val="78571"/>
              <a:buFont typeface="Arial"/>
              <a:buNone/>
            </a:pPr>
            <a:r>
              <a:rPr lang="en">
                <a:solidFill>
                  <a:schemeClr val="dk1"/>
                </a:solidFill>
              </a:rPr>
              <a:t>Academic &amp; Core Applications </a:t>
            </a:r>
          </a:p>
          <a:p>
            <a:pPr lvl="0" rtl="0">
              <a:buClr>
                <a:schemeClr val="dk1"/>
              </a:buClr>
              <a:buSzPct val="78571"/>
              <a:buFont typeface="Arial"/>
              <a:buNone/>
            </a:pPr>
            <a:r>
              <a:rPr lang="en">
                <a:solidFill>
                  <a:schemeClr val="dk1"/>
                </a:solidFill>
              </a:rPr>
              <a:t>Computing &amp; Information Technology </a:t>
            </a:r>
          </a:p>
          <a:p>
            <a:pPr lvl="0" rtl="0">
              <a:buClr>
                <a:schemeClr val="dk1"/>
              </a:buClr>
              <a:buSzPct val="78571"/>
              <a:buFont typeface="Arial"/>
              <a:buNone/>
            </a:pPr>
            <a:r>
              <a:rPr lang="en">
                <a:solidFill>
                  <a:schemeClr val="dk1"/>
                </a:solidFill>
              </a:rPr>
              <a:t>Wayne State University </a:t>
            </a:r>
          </a:p>
          <a:p>
            <a:pPr lvl="0" rtl="0">
              <a:buNone/>
            </a:pPr>
            <a:r>
              <a:rPr lang="en">
                <a:solidFill>
                  <a:schemeClr val="dk1"/>
                </a:solidFill>
              </a:rPr>
              <a:t>phone: </a:t>
            </a:r>
            <a:r>
              <a:rPr lang="en">
                <a:solidFill>
                  <a:srgbClr val="00008B"/>
                </a:solidFill>
              </a:rPr>
              <a:t>313-577-5645</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a:t>LDAP</a:t>
            </a:r>
          </a:p>
        </p:txBody>
      </p:sp>
      <p:sp>
        <p:nvSpPr>
          <p:cNvPr id="306" name="Shape 306"/>
          <p:cNvSpPr txBox="1"/>
          <p:nvPr/>
        </p:nvSpPr>
        <p:spPr>
          <a:xfrm>
            <a:off x="228250" y="1929000"/>
            <a:ext cx="8458499" cy="4457700"/>
          </a:xfrm>
          <a:prstGeom prst="rect">
            <a:avLst/>
          </a:prstGeom>
        </p:spPr>
        <p:txBody>
          <a:bodyPr lIns="91425" tIns="91425" rIns="91425" bIns="91425" anchor="t" anchorCtr="0">
            <a:noAutofit/>
          </a:bodyPr>
          <a:lstStyle/>
          <a:p>
            <a:pPr marL="457200" lvl="0" indent="-317500" rtl="0">
              <a:buClr>
                <a:srgbClr val="000000"/>
              </a:buClr>
              <a:buSzPct val="100000"/>
              <a:buFont typeface="Arial"/>
              <a:buChar char="●"/>
            </a:pPr>
            <a:r>
              <a:rPr lang="en" b="1"/>
              <a:t>SSL Certificate - Issued to Faculty and Staff</a:t>
            </a:r>
          </a:p>
          <a:p>
            <a:pPr marL="914400" lvl="1" indent="-317500" rtl="0">
              <a:lnSpc>
                <a:spcPct val="145781"/>
              </a:lnSpc>
              <a:buClr>
                <a:srgbClr val="000000"/>
              </a:buClr>
              <a:buSzPct val="100000"/>
              <a:buFont typeface="Arial"/>
              <a:buChar char="○"/>
            </a:pPr>
            <a:r>
              <a:rPr lang="en"/>
              <a:t>The DNS name of the web service must end in "wayne.edu"</a:t>
            </a:r>
          </a:p>
          <a:p>
            <a:pPr marL="914400" lvl="1" indent="-317500" rtl="0">
              <a:lnSpc>
                <a:spcPct val="145781"/>
              </a:lnSpc>
              <a:buClr>
                <a:srgbClr val="000000"/>
              </a:buClr>
              <a:buSzPct val="100000"/>
              <a:buFont typeface="Arial"/>
              <a:buChar char="○"/>
            </a:pPr>
            <a:r>
              <a:rPr lang="en"/>
              <a:t>The requesting party must be a full time WSU staff member or a faculty member</a:t>
            </a:r>
          </a:p>
          <a:p>
            <a:pPr marL="914400" lvl="1" indent="-317500" rtl="0">
              <a:lnSpc>
                <a:spcPct val="145781"/>
              </a:lnSpc>
              <a:buClr>
                <a:srgbClr val="000000"/>
              </a:buClr>
              <a:buSzPct val="100000"/>
              <a:buFont typeface="Arial"/>
              <a:buChar char="○"/>
            </a:pPr>
            <a:r>
              <a:rPr lang="en"/>
              <a:t>The server receiving the certificate must be hosted within the WSU-owned 141.217.0.0/16 or 146.9.0.0/16 address space</a:t>
            </a:r>
          </a:p>
          <a:p>
            <a:pPr marL="914400" lvl="1" indent="-317500" rtl="0">
              <a:lnSpc>
                <a:spcPct val="145781"/>
              </a:lnSpc>
              <a:buClr>
                <a:srgbClr val="000000"/>
              </a:buClr>
              <a:buSzPct val="100000"/>
              <a:buFont typeface="Arial"/>
              <a:buChar char="○"/>
            </a:pPr>
            <a:r>
              <a:rPr lang="en"/>
              <a:t>The certificate may not be re-used on any server(s) outside of WSU's network or any system that is not explicitly authorized by C&amp;IT</a:t>
            </a:r>
          </a:p>
          <a:p>
            <a:pPr marL="914400" lvl="1" indent="-317500" rtl="0">
              <a:lnSpc>
                <a:spcPct val="145781"/>
              </a:lnSpc>
              <a:buClr>
                <a:srgbClr val="000000"/>
              </a:buClr>
              <a:buSzPct val="100000"/>
              <a:buFont typeface="Arial"/>
              <a:buChar char="○"/>
            </a:pPr>
            <a:r>
              <a:rPr lang="en"/>
              <a:t>C&amp;IT reserves the right to block network access to any system that violates the trust of our customers</a:t>
            </a:r>
          </a:p>
          <a:p>
            <a:pPr marL="914400" lvl="1" indent="-317500" rtl="0">
              <a:lnSpc>
                <a:spcPct val="145781"/>
              </a:lnSpc>
              <a:buClr>
                <a:srgbClr val="000000"/>
              </a:buClr>
              <a:buSzPct val="100000"/>
              <a:buFont typeface="Arial"/>
              <a:buChar char="○"/>
            </a:pPr>
            <a:r>
              <a:rPr lang="en"/>
              <a:t>C&amp;IT reserves the right to revoke the certificate at any time</a:t>
            </a:r>
          </a:p>
          <a:p>
            <a:pPr marL="914400" lvl="1" indent="-317500" rtl="0">
              <a:lnSpc>
                <a:spcPct val="145781"/>
              </a:lnSpc>
              <a:buClr>
                <a:srgbClr val="000000"/>
              </a:buClr>
              <a:buSzPct val="100000"/>
              <a:buFont typeface="Arial"/>
              <a:buChar char="○"/>
            </a:pPr>
            <a:r>
              <a:rPr lang="en"/>
              <a:t>The certificate will be issued only to the requesting party</a:t>
            </a:r>
          </a:p>
          <a:p>
            <a:pPr marL="914400" lvl="1" indent="-317500" rtl="0">
              <a:lnSpc>
                <a:spcPct val="145781"/>
              </a:lnSpc>
              <a:buClr>
                <a:srgbClr val="000000"/>
              </a:buClr>
              <a:buSzPct val="100000"/>
              <a:buFont typeface="Arial"/>
              <a:buChar char="○"/>
            </a:pPr>
            <a:r>
              <a:rPr lang="en"/>
              <a:t>The requesting party may not share the certificate and/or keys with any other party</a:t>
            </a:r>
          </a:p>
          <a:p>
            <a:pPr marL="914400" lvl="1" indent="-317500" rtl="0">
              <a:lnSpc>
                <a:spcPct val="145781"/>
              </a:lnSpc>
              <a:buClr>
                <a:srgbClr val="000000"/>
              </a:buClr>
              <a:buSzPct val="100000"/>
              <a:buFont typeface="Arial"/>
              <a:buChar char="○"/>
            </a:pPr>
            <a:r>
              <a:rPr lang="en"/>
              <a:t>Any exception to this policy must be explicitly approved by C&amp;IT's Security department</a:t>
            </a:r>
          </a:p>
          <a:p>
            <a:pPr marL="914400" lvl="1" indent="-317500" rtl="0">
              <a:lnSpc>
                <a:spcPct val="145781"/>
              </a:lnSpc>
              <a:buClr>
                <a:srgbClr val="000000"/>
              </a:buClr>
              <a:buSzPct val="100000"/>
              <a:buFont typeface="Arial"/>
              <a:buChar char="○"/>
            </a:pPr>
            <a:r>
              <a:rPr lang="en"/>
              <a:t>C&amp;IT reserves the right to inspect and/or audit the server receiving the certificate</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algn="ctr">
              <a:buNone/>
            </a:pPr>
            <a:r>
              <a:rPr lang="en"/>
              <a:t>Nov. 21st - Nov. 26th</a:t>
            </a:r>
          </a:p>
        </p:txBody>
      </p:sp>
      <p:sp>
        <p:nvSpPr>
          <p:cNvPr id="312" name="Shape 312"/>
          <p:cNvSpPr txBox="1"/>
          <p:nvPr/>
        </p:nvSpPr>
        <p:spPr>
          <a:xfrm>
            <a:off x="462175" y="1796825"/>
            <a:ext cx="8229600" cy="5061300"/>
          </a:xfrm>
          <a:prstGeom prst="rect">
            <a:avLst/>
          </a:prstGeom>
        </p:spPr>
        <p:txBody>
          <a:bodyPr lIns="91425" tIns="91425" rIns="91425" bIns="91425" anchor="t" anchorCtr="0">
            <a:noAutofit/>
          </a:bodyPr>
          <a:lstStyle/>
          <a:p>
            <a:pPr marL="457200" lvl="0" indent="-342900" rtl="0">
              <a:buClr>
                <a:srgbClr val="000000"/>
              </a:buClr>
              <a:buSzPct val="100000"/>
              <a:buFont typeface="Arial"/>
              <a:buChar char="●"/>
            </a:pPr>
            <a:r>
              <a:rPr lang="en" sz="1800"/>
              <a:t>Pulling info from LDAP</a:t>
            </a:r>
          </a:p>
          <a:p>
            <a:pPr marL="457200" lvl="0" indent="-342900" rtl="0">
              <a:buClr>
                <a:srgbClr val="000000"/>
              </a:buClr>
              <a:buSzPct val="100000"/>
              <a:buFont typeface="Arial"/>
              <a:buChar char="●"/>
            </a:pPr>
            <a:r>
              <a:rPr lang="en" sz="1800"/>
              <a:t>Home Page to Nav - shows exhibition info</a:t>
            </a:r>
          </a:p>
          <a:p>
            <a:pPr marL="457200" lvl="0" indent="-342900" rtl="0">
              <a:buClr>
                <a:srgbClr val="000000"/>
              </a:buClr>
              <a:buSzPct val="100000"/>
              <a:buFont typeface="Arial"/>
              <a:buChar char="●"/>
            </a:pPr>
            <a:r>
              <a:rPr lang="en" sz="1800"/>
              <a:t>Manually Assign Judges in Manage Users (Admin Only)</a:t>
            </a:r>
          </a:p>
          <a:p>
            <a:pPr marL="457200" lvl="0" indent="-342900" rtl="0">
              <a:buClr>
                <a:srgbClr val="000000"/>
              </a:buClr>
              <a:buSzPct val="100000"/>
              <a:buFont typeface="Arial"/>
              <a:buChar char="●"/>
            </a:pPr>
            <a:r>
              <a:rPr lang="en" sz="1800">
                <a:solidFill>
                  <a:schemeClr val="dk1"/>
                </a:solidFill>
              </a:rPr>
              <a:t>Cannot Use Automatic Judge Assignment after a score has been entered</a:t>
            </a:r>
          </a:p>
          <a:p>
            <a:pPr marL="457200" lvl="0" indent="-342900" rtl="0">
              <a:buClr>
                <a:srgbClr val="000000"/>
              </a:buClr>
              <a:buSzPct val="100000"/>
              <a:buFont typeface="Arial"/>
              <a:buChar char="●"/>
            </a:pPr>
            <a:r>
              <a:rPr lang="en" sz="1800"/>
              <a:t>Printable Scorecards for Projects - Projects Participants</a:t>
            </a:r>
          </a:p>
          <a:p>
            <a:pPr marL="457200" lvl="0" indent="-342900" rtl="0">
              <a:buClr>
                <a:srgbClr val="000000"/>
              </a:buClr>
              <a:buSzPct val="100000"/>
              <a:buFont typeface="Arial"/>
              <a:buChar char="●"/>
            </a:pPr>
            <a:r>
              <a:rPr lang="en" sz="1800"/>
              <a:t>Input Scores</a:t>
            </a:r>
          </a:p>
          <a:p>
            <a:pPr marL="914400" lvl="1" indent="-342900" rtl="0">
              <a:buClr>
                <a:srgbClr val="000000"/>
              </a:buClr>
              <a:buSzPct val="100000"/>
              <a:buFont typeface="Arial"/>
              <a:buChar char="○"/>
            </a:pPr>
            <a:r>
              <a:rPr lang="en" sz="1800"/>
              <a:t>New</a:t>
            </a:r>
          </a:p>
          <a:p>
            <a:pPr marL="914400" lvl="1" indent="-342900" rtl="0">
              <a:buClr>
                <a:srgbClr val="000000"/>
              </a:buClr>
              <a:buSzPct val="100000"/>
              <a:buFont typeface="Arial"/>
              <a:buChar char="○"/>
            </a:pPr>
            <a:r>
              <a:rPr lang="en" sz="1800"/>
              <a:t>Edit</a:t>
            </a:r>
          </a:p>
          <a:p>
            <a:pPr marL="457200" lvl="0" indent="-342900" rtl="0">
              <a:buClr>
                <a:srgbClr val="000000"/>
              </a:buClr>
              <a:buSzPct val="100000"/>
              <a:buFont typeface="Arial"/>
              <a:buChar char="●"/>
            </a:pPr>
            <a:r>
              <a:rPr lang="en" sz="1800"/>
              <a:t>View Scores</a:t>
            </a:r>
          </a:p>
          <a:p>
            <a:pPr marL="457200" lvl="0" indent="-342900" rtl="0">
              <a:buClr>
                <a:srgbClr val="000000"/>
              </a:buClr>
              <a:buSzPct val="100000"/>
              <a:buFont typeface="Arial"/>
              <a:buChar char="●"/>
            </a:pPr>
            <a:r>
              <a:rPr lang="en" sz="1800"/>
              <a:t>Toggle System Access - Per User</a:t>
            </a:r>
          </a:p>
          <a:p>
            <a:pPr marL="457200" lvl="0" indent="-342900" rtl="0">
              <a:buClr>
                <a:srgbClr val="000000"/>
              </a:buClr>
              <a:buSzPct val="100000"/>
              <a:buFont typeface="Arial"/>
              <a:buChar char="●"/>
            </a:pPr>
            <a:r>
              <a:rPr lang="en" sz="1800"/>
              <a:t>Registration button hidden if past registration cut off date</a:t>
            </a:r>
          </a:p>
          <a:p>
            <a:pPr marL="457200" lvl="0" indent="-342900" rtl="0">
              <a:buClr>
                <a:srgbClr val="000000"/>
              </a:buClr>
              <a:buSzPct val="100000"/>
              <a:buFont typeface="Arial"/>
              <a:buChar char="●"/>
            </a:pPr>
            <a:r>
              <a:rPr lang="en" sz="1800"/>
              <a:t>Score Entry Disabled Until:</a:t>
            </a:r>
          </a:p>
          <a:p>
            <a:pPr marL="914400" lvl="1" indent="-342900" rtl="0">
              <a:buClr>
                <a:srgbClr val="000000"/>
              </a:buClr>
              <a:buSzPct val="100000"/>
              <a:buFont typeface="Arial"/>
              <a:buChar char="○"/>
            </a:pPr>
            <a:r>
              <a:rPr lang="en" sz="1800"/>
              <a:t>Day of exhibition</a:t>
            </a:r>
          </a:p>
          <a:p>
            <a:pPr marL="914400" lvl="1" indent="-342900" rtl="0">
              <a:buClr>
                <a:srgbClr val="000000"/>
              </a:buClr>
              <a:buSzPct val="100000"/>
              <a:buFont typeface="Arial"/>
              <a:buChar char="○"/>
            </a:pPr>
            <a:r>
              <a:rPr lang="en" sz="1800"/>
              <a:t>All participants have at least one judge</a:t>
            </a:r>
          </a:p>
          <a:p>
            <a:pPr marL="457200" lvl="0" indent="-342900" rtl="0">
              <a:buClr>
                <a:srgbClr val="000000"/>
              </a:buClr>
              <a:buSzPct val="100000"/>
              <a:buFont typeface="Arial"/>
              <a:buChar char="●"/>
            </a:pPr>
            <a:r>
              <a:rPr lang="en" sz="1800"/>
              <a:t>UI Updates</a:t>
            </a:r>
          </a:p>
          <a:p>
            <a:pPr marL="914400" lvl="1" indent="-342900" rtl="0">
              <a:buClr>
                <a:srgbClr val="000000"/>
              </a:buClr>
              <a:buSzPct val="100000"/>
              <a:buFont typeface="Arial"/>
              <a:buChar char="○"/>
            </a:pPr>
            <a:r>
              <a:rPr lang="en" sz="1800"/>
              <a:t>Header</a:t>
            </a:r>
          </a:p>
          <a:p>
            <a:pPr marL="914400" lvl="1" indent="-342900" rtl="0">
              <a:buClr>
                <a:srgbClr val="000000"/>
              </a:buClr>
              <a:buSzPct val="100000"/>
              <a:buFont typeface="Arial"/>
              <a:buChar char="○"/>
            </a:pPr>
            <a:r>
              <a:rPr lang="en" sz="1800"/>
              <a:t>Tooltips (hints)</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457200" y="271537"/>
            <a:ext cx="8229600" cy="1522199"/>
          </a:xfrm>
          <a:prstGeom prst="rect">
            <a:avLst/>
          </a:prstGeom>
        </p:spPr>
        <p:txBody>
          <a:bodyPr lIns="91425" tIns="91425" rIns="91425" bIns="91425" anchor="ctr" anchorCtr="0">
            <a:noAutofit/>
          </a:bodyPr>
          <a:lstStyle/>
          <a:p>
            <a:pPr algn="ctr">
              <a:buNone/>
            </a:pPr>
            <a:r>
              <a:rPr lang="en"/>
              <a:t>What’s Left.</a:t>
            </a:r>
          </a:p>
        </p:txBody>
      </p:sp>
      <p:sp>
        <p:nvSpPr>
          <p:cNvPr id="318" name="Shape 318"/>
          <p:cNvSpPr txBox="1"/>
          <p:nvPr/>
        </p:nvSpPr>
        <p:spPr>
          <a:xfrm>
            <a:off x="457200" y="2033525"/>
            <a:ext cx="8229600" cy="4565700"/>
          </a:xfrm>
          <a:prstGeom prst="rect">
            <a:avLst/>
          </a:prstGeom>
        </p:spPr>
        <p:txBody>
          <a:bodyPr lIns="91425" tIns="91425" rIns="91425" bIns="91425" anchor="t" anchorCtr="0">
            <a:noAutofit/>
          </a:bodyPr>
          <a:lstStyle/>
          <a:p>
            <a:endParaRPr/>
          </a:p>
        </p:txBody>
      </p:sp>
      <p:sp>
        <p:nvSpPr>
          <p:cNvPr id="319" name="Shape 319"/>
          <p:cNvSpPr txBox="1"/>
          <p:nvPr/>
        </p:nvSpPr>
        <p:spPr>
          <a:xfrm>
            <a:off x="457250" y="1793725"/>
            <a:ext cx="8229600" cy="5064299"/>
          </a:xfrm>
          <a:prstGeom prst="rect">
            <a:avLst/>
          </a:prstGeom>
        </p:spPr>
        <p:txBody>
          <a:bodyPr lIns="91425" tIns="91425" rIns="91425" bIns="91425" anchor="t" anchorCtr="0">
            <a:noAutofit/>
          </a:bodyPr>
          <a:lstStyle/>
          <a:p>
            <a:pPr marL="457200" lvl="0" indent="-317500" rtl="0">
              <a:buClr>
                <a:srgbClr val="6AA84F"/>
              </a:buClr>
              <a:buSzPct val="100000"/>
              <a:buFont typeface="Arial"/>
              <a:buChar char="●"/>
            </a:pPr>
            <a:r>
              <a:rPr lang="en" b="1" i="1">
                <a:solidFill>
                  <a:srgbClr val="6AA84F"/>
                </a:solidFill>
              </a:rPr>
              <a:t>Reports</a:t>
            </a:r>
          </a:p>
          <a:p>
            <a:pPr marL="457200" lvl="0" indent="-317500" rtl="0">
              <a:buClr>
                <a:srgbClr val="6AA84F"/>
              </a:buClr>
              <a:buSzPct val="100000"/>
              <a:buFont typeface="Arial"/>
              <a:buChar char="●"/>
            </a:pPr>
            <a:r>
              <a:rPr lang="en" b="1" i="1">
                <a:solidFill>
                  <a:srgbClr val="6AA84F"/>
                </a:solidFill>
              </a:rPr>
              <a:t>Delete/Archive Current Year &amp; Start New Year</a:t>
            </a:r>
          </a:p>
          <a:p>
            <a:pPr marL="457200" lvl="0" indent="-317500" rtl="0">
              <a:buClr>
                <a:srgbClr val="6AA84F"/>
              </a:buClr>
              <a:buSzPct val="100000"/>
              <a:buFont typeface="Arial"/>
              <a:buChar char="●"/>
            </a:pPr>
            <a:r>
              <a:rPr lang="en" b="1" i="1">
                <a:solidFill>
                  <a:srgbClr val="6AA84F"/>
                </a:solidFill>
              </a:rPr>
              <a:t>Manual Backup</a:t>
            </a:r>
          </a:p>
          <a:p>
            <a:pPr marL="457200" lvl="0" indent="-317500" rtl="0">
              <a:buClr>
                <a:srgbClr val="E69138"/>
              </a:buClr>
              <a:buSzPct val="100000"/>
              <a:buFont typeface="Arial"/>
              <a:buChar char="●"/>
            </a:pPr>
            <a:r>
              <a:rPr lang="en">
                <a:solidFill>
                  <a:srgbClr val="E69138"/>
                </a:solidFill>
              </a:rPr>
              <a:t>Move everything to WSU Server</a:t>
            </a:r>
          </a:p>
          <a:p>
            <a:pPr marL="457200" lvl="0" indent="-317500" rtl="0">
              <a:buClr>
                <a:srgbClr val="6AA84F"/>
              </a:buClr>
              <a:buSzPct val="100000"/>
              <a:buFont typeface="Arial"/>
              <a:buChar char="●"/>
            </a:pPr>
            <a:r>
              <a:rPr lang="en">
                <a:solidFill>
                  <a:srgbClr val="6AA84F"/>
                </a:solidFill>
              </a:rPr>
              <a:t>Documentation - Site Functionality / Code Dependencies</a:t>
            </a:r>
          </a:p>
          <a:p>
            <a:pPr marL="457200" lvl="0" indent="-317500" rtl="0">
              <a:buClr>
                <a:srgbClr val="6AA84F"/>
              </a:buClr>
              <a:buSzPct val="100000"/>
              <a:buFont typeface="Arial"/>
              <a:buChar char="●"/>
            </a:pPr>
            <a:r>
              <a:rPr lang="en">
                <a:solidFill>
                  <a:srgbClr val="6AA84F"/>
                </a:solidFill>
              </a:rPr>
              <a:t>Scores</a:t>
            </a:r>
          </a:p>
          <a:p>
            <a:pPr marL="914400" lvl="1" indent="-317500" rtl="0">
              <a:buClr>
                <a:srgbClr val="6AA84F"/>
              </a:buClr>
              <a:buSzPct val="100000"/>
              <a:buFont typeface="Arial"/>
              <a:buChar char="○"/>
            </a:pPr>
            <a:r>
              <a:rPr lang="en">
                <a:solidFill>
                  <a:srgbClr val="6AA84F"/>
                </a:solidFill>
              </a:rPr>
              <a:t>Print</a:t>
            </a:r>
          </a:p>
          <a:p>
            <a:pPr marL="914400" lvl="1" indent="-317500" rtl="0">
              <a:buClr>
                <a:srgbClr val="6AA84F"/>
              </a:buClr>
              <a:buSzPct val="100000"/>
              <a:buFont typeface="Arial"/>
              <a:buChar char="○"/>
            </a:pPr>
            <a:r>
              <a:rPr lang="en">
                <a:solidFill>
                  <a:srgbClr val="6AA84F"/>
                </a:solidFill>
              </a:rPr>
              <a:t>Input - Judges drop down - add [entries]/[total assigned]</a:t>
            </a:r>
          </a:p>
          <a:p>
            <a:pPr marL="914400" lvl="1" indent="-317500" rtl="0">
              <a:buClr>
                <a:srgbClr val="6AA84F"/>
              </a:buClr>
              <a:buSzPct val="100000"/>
              <a:buFont typeface="Arial"/>
              <a:buChar char="○"/>
            </a:pPr>
            <a:r>
              <a:rPr lang="en">
                <a:solidFill>
                  <a:srgbClr val="6AA84F"/>
                </a:solidFill>
              </a:rPr>
              <a:t>Smarter Error Reporting - Why isn’t scoring enabled?</a:t>
            </a:r>
          </a:p>
          <a:p>
            <a:pPr marL="914400" lvl="1" indent="-317500" rtl="0">
              <a:buClr>
                <a:srgbClr val="6AA84F"/>
              </a:buClr>
              <a:buSzPct val="100000"/>
              <a:buFont typeface="Arial"/>
              <a:buChar char="○"/>
            </a:pPr>
            <a:r>
              <a:rPr lang="en">
                <a:solidFill>
                  <a:srgbClr val="6AA84F"/>
                </a:solidFill>
              </a:rPr>
              <a:t>Filter Score View by Category &amp; Top N</a:t>
            </a:r>
          </a:p>
          <a:p>
            <a:pPr marL="457200" lvl="0" indent="-317500" rtl="0">
              <a:buClr>
                <a:srgbClr val="6AA84F"/>
              </a:buClr>
              <a:buSzPct val="100000"/>
              <a:buFont typeface="Arial"/>
              <a:buChar char="●"/>
            </a:pPr>
            <a:r>
              <a:rPr lang="en">
                <a:solidFill>
                  <a:srgbClr val="6AA84F"/>
                </a:solidFill>
              </a:rPr>
              <a:t>Collapse/Expand rows- Projects Pages, View Scores Page</a:t>
            </a:r>
          </a:p>
          <a:p>
            <a:pPr marL="457200" lvl="0" indent="-317500" rtl="0">
              <a:buClr>
                <a:srgbClr val="6AA84F"/>
              </a:buClr>
              <a:buSzPct val="100000"/>
              <a:buFont typeface="Arial"/>
              <a:buChar char="●"/>
            </a:pPr>
            <a:r>
              <a:rPr lang="en">
                <a:solidFill>
                  <a:srgbClr val="6AA84F"/>
                </a:solidFill>
              </a:rPr>
              <a:t>Settings</a:t>
            </a:r>
          </a:p>
          <a:p>
            <a:pPr marL="914400" lvl="1" indent="-317500" rtl="0">
              <a:buClr>
                <a:srgbClr val="6AA84F"/>
              </a:buClr>
              <a:buSzPct val="100000"/>
              <a:buFont typeface="Arial"/>
              <a:buChar char="○"/>
            </a:pPr>
            <a:r>
              <a:rPr lang="en">
                <a:solidFill>
                  <a:srgbClr val="6AA84F"/>
                </a:solidFill>
              </a:rPr>
              <a:t>Field for Home Page message</a:t>
            </a:r>
          </a:p>
          <a:p>
            <a:pPr marL="914400" lvl="1" indent="-317500" rtl="0">
              <a:buClr>
                <a:srgbClr val="6AA84F"/>
              </a:buClr>
              <a:buSzPct val="100000"/>
              <a:buFont typeface="Arial"/>
              <a:buChar char="○"/>
            </a:pPr>
            <a:r>
              <a:rPr lang="en">
                <a:solidFill>
                  <a:srgbClr val="6AA84F"/>
                </a:solidFill>
              </a:rPr>
              <a:t>Field for Registration Start Date</a:t>
            </a:r>
          </a:p>
          <a:p>
            <a:pPr marL="914400" lvl="1" indent="-317500" rtl="0">
              <a:buClr>
                <a:srgbClr val="6AA84F"/>
              </a:buClr>
              <a:buSzPct val="100000"/>
              <a:buFont typeface="Arial"/>
              <a:buChar char="○"/>
            </a:pPr>
            <a:r>
              <a:rPr lang="en">
                <a:solidFill>
                  <a:srgbClr val="6AA84F"/>
                </a:solidFill>
              </a:rPr>
              <a:t>Update DB - Limit Access to only Admin/SEU</a:t>
            </a:r>
          </a:p>
          <a:p>
            <a:pPr marL="457200" lvl="0" indent="-317500" rtl="0">
              <a:buClr>
                <a:srgbClr val="6AA84F"/>
              </a:buClr>
              <a:buSzPct val="100000"/>
              <a:buFont typeface="Arial"/>
              <a:buChar char="●"/>
            </a:pPr>
            <a:r>
              <a:rPr lang="en">
                <a:solidFill>
                  <a:srgbClr val="6AA84F"/>
                </a:solidFill>
              </a:rPr>
              <a:t>Manage Users</a:t>
            </a:r>
          </a:p>
          <a:p>
            <a:pPr marL="914400" lvl="1" indent="-317500" rtl="0">
              <a:buClr>
                <a:srgbClr val="6AA84F"/>
              </a:buClr>
              <a:buSzPct val="100000"/>
              <a:buFont typeface="Arial"/>
              <a:buChar char="○"/>
            </a:pPr>
            <a:r>
              <a:rPr lang="en">
                <a:solidFill>
                  <a:srgbClr val="6AA84F"/>
                </a:solidFill>
              </a:rPr>
              <a:t>Enable/Disable Access - All user type</a:t>
            </a:r>
          </a:p>
          <a:p>
            <a:pPr marL="457200" lvl="0" indent="-317500" rtl="0">
              <a:buClr>
                <a:srgbClr val="6AA84F"/>
              </a:buClr>
              <a:buSzPct val="100000"/>
              <a:buFont typeface="Arial"/>
              <a:buChar char="●"/>
            </a:pPr>
            <a:r>
              <a:rPr lang="en">
                <a:solidFill>
                  <a:srgbClr val="6AA84F"/>
                </a:solidFill>
              </a:rPr>
              <a:t>Registration / Add users with LDAP</a:t>
            </a:r>
          </a:p>
          <a:p>
            <a:pPr marL="457200" lvl="0" indent="-317500" rtl="0">
              <a:buClr>
                <a:srgbClr val="6AA84F"/>
              </a:buClr>
              <a:buSzPct val="100000"/>
              <a:buFont typeface="Arial"/>
              <a:buChar char="●"/>
            </a:pPr>
            <a:r>
              <a:rPr lang="en">
                <a:solidFill>
                  <a:srgbClr val="6AA84F"/>
                </a:solidFill>
              </a:rPr>
              <a:t>Don’t let users with ‘Disabled’ status log in</a:t>
            </a:r>
          </a:p>
          <a:p>
            <a:pPr marL="457200" lvl="0" indent="-317500" rtl="0">
              <a:buClr>
                <a:srgbClr val="6AA84F"/>
              </a:buClr>
              <a:buSzPct val="100000"/>
              <a:buFont typeface="Arial"/>
              <a:buChar char="●"/>
            </a:pPr>
            <a:r>
              <a:rPr lang="en">
                <a:solidFill>
                  <a:srgbClr val="6AA84F"/>
                </a:solidFill>
              </a:rPr>
              <a:t>User Permissions - by URL and UI</a:t>
            </a:r>
          </a:p>
          <a:p>
            <a:pPr marL="457200" lvl="0" indent="-317500" rtl="0">
              <a:buClr>
                <a:srgbClr val="6AA84F"/>
              </a:buClr>
              <a:buSzPct val="100000"/>
              <a:buFont typeface="Arial"/>
              <a:buChar char="●"/>
            </a:pPr>
            <a:r>
              <a:rPr lang="en">
                <a:solidFill>
                  <a:srgbClr val="6AA84F"/>
                </a:solidFill>
              </a:rPr>
              <a:t>Scorecards - By Judge</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rtl="0">
              <a:buNone/>
            </a:pPr>
            <a:r>
              <a:rPr lang="en" sz="3600"/>
              <a:t>Functional Requirements:</a:t>
            </a:r>
          </a:p>
          <a:p>
            <a:pPr algn="ctr">
              <a:buNone/>
            </a:pPr>
            <a:r>
              <a:rPr lang="en" sz="3600"/>
              <a:t>Assigning Judges</a:t>
            </a:r>
          </a:p>
        </p:txBody>
      </p:sp>
      <p:sp>
        <p:nvSpPr>
          <p:cNvPr id="53" name="Shape 53"/>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sz="2600"/>
              <a:t>7 - Assign judges to evaluate projects.</a:t>
            </a:r>
          </a:p>
          <a:p>
            <a:pPr marL="457200" lvl="0" indent="0" rtl="0">
              <a:buNone/>
            </a:pPr>
            <a:r>
              <a:rPr lang="en" sz="2300"/>
              <a:t>7.1 - The number of judges per project may be specified by an administrative user.</a:t>
            </a:r>
          </a:p>
          <a:p>
            <a:pPr marL="457200" lvl="0" indent="0" rtl="0">
              <a:buNone/>
            </a:pPr>
            <a:r>
              <a:rPr lang="en" sz="2300"/>
              <a:t>7.2 - The number of projects per judge may be specified by an administrative user.</a:t>
            </a:r>
          </a:p>
          <a:p>
            <a:pPr marL="457200" lvl="0" indent="0" rtl="0">
              <a:buNone/>
            </a:pPr>
            <a:r>
              <a:rPr lang="en" sz="2300"/>
              <a:t>7.3 - Refrain from assigning judges to projects for which they may have a conflict of interest.</a:t>
            </a:r>
          </a:p>
          <a:p>
            <a:pPr marL="457200" lvl="0" indent="0" rtl="0">
              <a:buNone/>
            </a:pPr>
            <a:r>
              <a:rPr lang="en" sz="2300"/>
              <a:t>7.4 - The following reports should be available:</a:t>
            </a:r>
          </a:p>
          <a:p>
            <a:pPr marL="914400" lvl="0" indent="0" rtl="0">
              <a:buNone/>
            </a:pPr>
            <a:r>
              <a:rPr lang="en" sz="2200"/>
              <a:t>7.4.1 - Judges grouped by their assigned projects.</a:t>
            </a:r>
          </a:p>
          <a:p>
            <a:pPr marL="914400" lvl="0" indent="0" rtl="0">
              <a:buNone/>
            </a:pPr>
            <a:r>
              <a:rPr lang="en" sz="2200"/>
              <a:t>7.4.2 - Projects grouped by their assigned judges.</a:t>
            </a:r>
          </a:p>
          <a:p>
            <a:pPr marL="914400" lvl="0" indent="0" rtl="0">
              <a:buNone/>
            </a:pPr>
            <a:r>
              <a:rPr lang="en" sz="2200"/>
              <a:t>7.4.3 - Scorecards with the judge and project details</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rtl="0">
              <a:buNone/>
            </a:pPr>
            <a:r>
              <a:rPr lang="en" sz="3600"/>
              <a:t>Functional Requirements:</a:t>
            </a:r>
          </a:p>
          <a:p>
            <a:pPr algn="ctr">
              <a:buNone/>
            </a:pPr>
            <a:r>
              <a:rPr lang="en" sz="3600"/>
              <a:t>Inputting &amp; Summarizing Scores</a:t>
            </a:r>
          </a:p>
        </p:txBody>
      </p:sp>
      <p:sp>
        <p:nvSpPr>
          <p:cNvPr id="59" name="Shape 59"/>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sz="2600"/>
              <a:t>8 - Input evaluation scores.</a:t>
            </a:r>
          </a:p>
          <a:p>
            <a:pPr marL="457200" lvl="0" indent="0" rtl="0">
              <a:buNone/>
            </a:pPr>
            <a:r>
              <a:rPr lang="en" sz="2400"/>
              <a:t>8.1 - Task may be performed by judges, administrative users or score entry users.</a:t>
            </a:r>
          </a:p>
          <a:p>
            <a:pPr marL="457200" lvl="0" indent="0" rtl="0">
              <a:buNone/>
            </a:pPr>
            <a:r>
              <a:rPr lang="en" sz="2400"/>
              <a:t>8.2 - Judges can only enter scores for the projects they have evaluated.</a:t>
            </a:r>
          </a:p>
          <a:p>
            <a:endParaRPr lang="en" sz="2400"/>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522199"/>
          </a:xfrm>
          <a:prstGeom prst="rect">
            <a:avLst/>
          </a:prstGeom>
        </p:spPr>
        <p:txBody>
          <a:bodyPr lIns="91425" tIns="91425" rIns="91425" bIns="91425" anchor="ctr" anchorCtr="0">
            <a:noAutofit/>
          </a:bodyPr>
          <a:lstStyle/>
          <a:p>
            <a:pPr lvl="0" algn="ctr" rtl="0">
              <a:buClr>
                <a:srgbClr val="000000"/>
              </a:buClr>
              <a:buSzPct val="30555"/>
              <a:buFont typeface="Arial"/>
              <a:buNone/>
            </a:pPr>
            <a:r>
              <a:rPr lang="en" sz="3600"/>
              <a:t>Functional Requirements:</a:t>
            </a:r>
          </a:p>
          <a:p>
            <a:pPr lvl="0" algn="ctr">
              <a:buClr>
                <a:srgbClr val="000000"/>
              </a:buClr>
              <a:buSzPct val="30555"/>
              <a:buFont typeface="Arial"/>
              <a:buNone/>
            </a:pPr>
            <a:r>
              <a:rPr lang="en" sz="3600"/>
              <a:t>Inputting &amp; Summarizing Scores</a:t>
            </a:r>
          </a:p>
        </p:txBody>
      </p:sp>
      <p:sp>
        <p:nvSpPr>
          <p:cNvPr id="65" name="Shape 65"/>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sz="2600"/>
              <a:t>9 - Summarize the scores of all participants.</a:t>
            </a:r>
          </a:p>
          <a:p>
            <a:pPr marL="457200" lvl="0" indent="0" rtl="0">
              <a:spcBef>
                <a:spcPts val="480"/>
              </a:spcBef>
              <a:buNone/>
            </a:pPr>
            <a:r>
              <a:rPr lang="en" sz="2400"/>
              <a:t>9.1 -</a:t>
            </a:r>
            <a:r>
              <a:rPr lang="en"/>
              <a:t> </a:t>
            </a:r>
            <a:r>
              <a:rPr lang="en" sz="2400"/>
              <a:t>The following reports should be available:</a:t>
            </a:r>
          </a:p>
          <a:p>
            <a:pPr marL="914400" lvl="0" indent="0" rtl="0">
              <a:spcBef>
                <a:spcPts val="480"/>
              </a:spcBef>
              <a:buNone/>
            </a:pPr>
            <a:r>
              <a:rPr lang="en" sz="2200"/>
              <a:t>9.1.1 - Scores grouped by category and sorted by any field.</a:t>
            </a:r>
          </a:p>
          <a:p>
            <a:pPr marL="914400" lvl="0" indent="0" rtl="0">
              <a:spcBef>
                <a:spcPts val="480"/>
              </a:spcBef>
              <a:buNone/>
            </a:pPr>
            <a:r>
              <a:rPr lang="en" sz="2200"/>
              <a:t>9.1.2 - The top n participants in any category.</a:t>
            </a:r>
          </a:p>
          <a:p>
            <a:pPr marL="914400" lvl="0" indent="0" rtl="0">
              <a:spcBef>
                <a:spcPts val="480"/>
              </a:spcBef>
              <a:buNone/>
            </a:pPr>
            <a:r>
              <a:rPr lang="en" sz="2200"/>
              <a:t>9.1.3 - The breakdown of all participants’ scores.</a:t>
            </a:r>
          </a:p>
          <a:p>
            <a:pPr marL="457200" lvl="0" indent="0" rtl="0">
              <a:spcBef>
                <a:spcPts val="480"/>
              </a:spcBef>
              <a:buNone/>
            </a:pPr>
            <a:r>
              <a:rPr lang="en" sz="2400"/>
              <a:t>9.2 - Administrative, score entry and judge users should be able to search by name for participants to see their score breakdown.</a:t>
            </a:r>
          </a:p>
          <a:p>
            <a:endParaRPr lang="en" sz="2400"/>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lgn="ctr" rtl="0">
              <a:buNone/>
            </a:pPr>
            <a:r>
              <a:rPr lang="en" sz="3600"/>
              <a:t>Non-Functional Requirements:</a:t>
            </a:r>
          </a:p>
          <a:p>
            <a:pPr algn="ctr">
              <a:buNone/>
            </a:pPr>
            <a:r>
              <a:rPr lang="en" sz="3600"/>
              <a:t>Security</a:t>
            </a:r>
          </a:p>
        </p:txBody>
      </p:sp>
      <p:sp>
        <p:nvSpPr>
          <p:cNvPr id="71" name="Shape 7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sz="2600"/>
              <a:t>10 - All reasonable measure to prevent a user from modifying, viewing or deleting a record that they do not have permission to modify, view or delete should be taken.</a:t>
            </a:r>
          </a:p>
          <a:p>
            <a:pPr marL="457200" lvl="0" indent="0" rtl="0">
              <a:buNone/>
            </a:pPr>
            <a:r>
              <a:rPr lang="en" sz="2400"/>
              <a:t>10.1- All databases secured by username and password.</a:t>
            </a:r>
          </a:p>
          <a:p>
            <a:pPr marL="457200" lvl="0" indent="0" rtl="0">
              <a:buNone/>
            </a:pPr>
            <a:r>
              <a:rPr lang="en" sz="2400"/>
              <a:t>10.2 - Transmission of information between the client and server should not be in the clear.</a:t>
            </a:r>
          </a:p>
          <a:p>
            <a:endParaRPr lang="en" sz="2400"/>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lgn="ctr" rtl="0">
              <a:buNone/>
            </a:pPr>
            <a:r>
              <a:rPr lang="en" sz="3600"/>
              <a:t>Non-Functional Requirements:</a:t>
            </a:r>
          </a:p>
          <a:p>
            <a:pPr lvl="0" algn="ctr" rtl="0">
              <a:buNone/>
            </a:pPr>
            <a:r>
              <a:rPr lang="en" sz="3600"/>
              <a:t>Documentation</a:t>
            </a:r>
          </a:p>
        </p:txBody>
      </p:sp>
      <p:sp>
        <p:nvSpPr>
          <p:cNvPr id="77" name="Shape 77"/>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sz="2600"/>
              <a:t>11 - All functionality implemented in the GERSP system must be documented. (i.e., user action to activate the feature and expected output should be defined.)</a:t>
            </a:r>
          </a:p>
          <a:p>
            <a:pPr lvl="0" rtl="0">
              <a:buNone/>
            </a:pPr>
            <a:r>
              <a:rPr lang="en" sz="2600"/>
              <a:t>12 - All database fields must have some meta data associated with them giving precise descriptions and examples of the data they should contain.</a:t>
            </a:r>
          </a:p>
          <a:p>
            <a:pPr lvl="0" rtl="0">
              <a:buNone/>
            </a:pPr>
            <a:r>
              <a:rPr lang="en" sz="2600"/>
              <a:t>13 - All Java code should be documented using Javadoc comments.</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Custom Theme">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1906</Words>
  <Application>Microsoft Macintosh PowerPoint</Application>
  <PresentationFormat>On-screen Show (4:3)</PresentationFormat>
  <Paragraphs>269</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Custom Theme</vt:lpstr>
      <vt:lpstr>Graduate School Project</vt:lpstr>
      <vt:lpstr>Scope</vt:lpstr>
      <vt:lpstr>Functional Requirements: User Registration</vt:lpstr>
      <vt:lpstr>Functional Requirements: Administrative Privileges</vt:lpstr>
      <vt:lpstr>Functional Requirements: Assigning Judges</vt:lpstr>
      <vt:lpstr>Functional Requirements: Inputting &amp; Summarizing Scores</vt:lpstr>
      <vt:lpstr>Functional Requirements: Inputting &amp; Summarizing Scores</vt:lpstr>
      <vt:lpstr>Non-Functional Requirements: Security</vt:lpstr>
      <vt:lpstr>Non-Functional Requirements: Documentation</vt:lpstr>
      <vt:lpstr>Non-Functional Requirements: Performance</vt:lpstr>
      <vt:lpstr>Non-Functional Requirements: Reliability</vt:lpstr>
      <vt:lpstr>Non-Functional Requirements: Availability</vt:lpstr>
      <vt:lpstr>Team Organization</vt:lpstr>
      <vt:lpstr>Architecture &amp; Technology Choices</vt:lpstr>
      <vt:lpstr>Analysis &amp; Modeling</vt:lpstr>
      <vt:lpstr>Domain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Iterations</vt:lpstr>
      <vt:lpstr>Sept 24th - Oct 1st</vt:lpstr>
      <vt:lpstr>Oct 1st - Oct 8th</vt:lpstr>
      <vt:lpstr>Oct 8th - Oct 15th</vt:lpstr>
      <vt:lpstr>Oct 15th - Oct 22nd</vt:lpstr>
      <vt:lpstr>Oct 24th - Oct 31st</vt:lpstr>
      <vt:lpstr>Oct 31st - Nov 7</vt:lpstr>
      <vt:lpstr>Nov 7th - Nov 14th</vt:lpstr>
      <vt:lpstr>Plan: Nov 14th - Nov 21st</vt:lpstr>
      <vt:lpstr>LDAP</vt:lpstr>
      <vt:lpstr>LDAP</vt:lpstr>
      <vt:lpstr>Nov. 21st - Nov. 26th</vt:lpstr>
      <vt:lpstr>What’s Left.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School Project</dc:title>
  <cp:lastModifiedBy>Amanda Taylor</cp:lastModifiedBy>
  <cp:revision>1</cp:revision>
  <dcterms:modified xsi:type="dcterms:W3CDTF">2013-12-11T11:22:19Z</dcterms:modified>
</cp:coreProperties>
</file>