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4800" lang="en"/>
              <a:t>Graduate School Project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24475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600" lang="en"/>
              <a:t>Team Strawberry</a:t>
            </a:r>
          </a:p>
          <a:p>
            <a:pPr algn="ctr">
              <a:buNone/>
            </a:pPr>
            <a:r>
              <a:rPr sz="2600" lang="en"/>
              <a:t>Amanda T., Plamen P., Dhaval D., Visishta D.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Functional Requirements:</a:t>
            </a:r>
          </a:p>
          <a:p>
            <a:pPr algn="ctr">
              <a:buNone/>
            </a:pPr>
            <a:r>
              <a:rPr sz="3600" lang="en"/>
              <a:t>Inputting &amp; Summarizing Scores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600" lang="en"/>
              <a:t>8 - Input evaluation scores.</a:t>
            </a:r>
          </a:p>
          <a:p>
            <a:pPr rtl="0" lvl="0" indent="0" marL="457200">
              <a:buNone/>
            </a:pPr>
            <a:r>
              <a:rPr sz="2400" lang="en"/>
              <a:t>8.1 - Task may be performed by judges, administrative users or score entry users.</a:t>
            </a:r>
          </a:p>
          <a:p>
            <a:pPr rtl="0" lvl="0" indent="0" marL="457200">
              <a:buNone/>
            </a:pPr>
            <a:r>
              <a:rPr sz="2400" lang="en"/>
              <a:t>8.2 - Judges can only enter scores for the projects they have evaluated.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Clr>
                <a:srgbClr val="000000"/>
              </a:buClr>
              <a:buSzPct val="30555"/>
              <a:buFont typeface="Arial"/>
              <a:buNone/>
            </a:pPr>
            <a:r>
              <a:rPr sz="3600" lang="en"/>
              <a:t>Functional Requirements:</a:t>
            </a:r>
          </a:p>
          <a:p>
            <a:pPr algn="ctr" lvl="0">
              <a:buClr>
                <a:srgbClr val="000000"/>
              </a:buClr>
              <a:buSzPct val="30555"/>
              <a:buFont typeface="Arial"/>
              <a:buNone/>
            </a:pPr>
            <a:r>
              <a:rPr sz="3600" lang="en"/>
              <a:t>Inputting &amp; Summarizing Scores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600" lang="en"/>
              <a:t>9 - Summarize the scores of all participants.</a:t>
            </a:r>
          </a:p>
          <a:p>
            <a:pPr rtl="0" lvl="0" indent="0" marL="457200">
              <a:spcBef>
                <a:spcPts val="480"/>
              </a:spcBef>
              <a:buNone/>
            </a:pPr>
            <a:r>
              <a:rPr sz="2400" lang="en"/>
              <a:t>9.1 -</a:t>
            </a:r>
            <a:r>
              <a:rPr lang="en"/>
              <a:t> </a:t>
            </a:r>
            <a:r>
              <a:rPr sz="2400" lang="en"/>
              <a:t>The following reports should be available:</a:t>
            </a:r>
          </a:p>
          <a:p>
            <a:pPr rtl="0" lvl="0" indent="0" marL="914400">
              <a:spcBef>
                <a:spcPts val="480"/>
              </a:spcBef>
              <a:buNone/>
            </a:pPr>
            <a:r>
              <a:rPr sz="2200" lang="en"/>
              <a:t>9.1.1 - Scores grouped by category and sorted by any field.</a:t>
            </a:r>
          </a:p>
          <a:p>
            <a:pPr rtl="0" lvl="0" indent="0" marL="914400">
              <a:spcBef>
                <a:spcPts val="480"/>
              </a:spcBef>
              <a:buNone/>
            </a:pPr>
            <a:r>
              <a:rPr sz="2200" lang="en"/>
              <a:t>9.1.2 - The top n participants in any category.</a:t>
            </a:r>
          </a:p>
          <a:p>
            <a:pPr rtl="0" lvl="0" indent="0" marL="914400">
              <a:spcBef>
                <a:spcPts val="480"/>
              </a:spcBef>
              <a:buNone/>
            </a:pPr>
            <a:r>
              <a:rPr sz="2200" lang="en"/>
              <a:t>9.1.3 - The breakdown of all participants’ scores.</a:t>
            </a:r>
          </a:p>
          <a:p>
            <a:pPr rtl="0" lvl="0" indent="0" marL="457200">
              <a:spcBef>
                <a:spcPts val="480"/>
              </a:spcBef>
              <a:buNone/>
            </a:pPr>
            <a:r>
              <a:rPr sz="2400" lang="en"/>
              <a:t>9.2 - Administrative, score entry and judge users should be able to search by name for participants to see their score breakdown.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Non-Functional Requirements:</a:t>
            </a:r>
          </a:p>
          <a:p>
            <a:pPr algn="ctr">
              <a:buNone/>
            </a:pPr>
            <a:r>
              <a:rPr sz="3600" lang="en"/>
              <a:t>Security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600" lang="en"/>
              <a:t>10 - All reasonable measure to prevent a user from modifying, viewing or deleting a record that they do not have permission to modify, view or delete should be taken.</a:t>
            </a:r>
          </a:p>
          <a:p>
            <a:pPr rtl="0" lvl="0" indent="0" marL="457200">
              <a:buNone/>
            </a:pPr>
            <a:r>
              <a:rPr sz="2400" lang="en"/>
              <a:t>10.1- All databases secured by username and password.</a:t>
            </a:r>
          </a:p>
          <a:p>
            <a:pPr rtl="0" lvl="0" indent="0" marL="457200">
              <a:buNone/>
            </a:pPr>
            <a:r>
              <a:rPr sz="2400" lang="en"/>
              <a:t>10.2 - Transmission of information between the client and server should not be in the clear.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Non-Functional Requirements:</a:t>
            </a:r>
          </a:p>
          <a:p>
            <a:pPr algn="ctr" rtl="0" lvl="0">
              <a:buNone/>
            </a:pPr>
            <a:r>
              <a:rPr sz="3600" lang="en"/>
              <a:t>Documentation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600" lang="en"/>
              <a:t>11 - All functionality implemented in the GERSP system must be documented. (i.e., user action to activate the feature and expected output should be defined.)</a:t>
            </a:r>
          </a:p>
          <a:p>
            <a:pPr rtl="0" lvl="0">
              <a:buNone/>
            </a:pPr>
            <a:r>
              <a:rPr sz="2600" lang="en"/>
              <a:t>12 - All database fields must have some meta data associated with them giving precise descriptions and examples of the data they should contain.</a:t>
            </a:r>
          </a:p>
          <a:p>
            <a:pPr rtl="0" lvl="0">
              <a:buNone/>
            </a:pPr>
            <a:r>
              <a:rPr sz="2600" lang="en"/>
              <a:t>13 - All Java code should be documented using Javadoc comments.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Non-Functional Requirements:</a:t>
            </a:r>
          </a:p>
          <a:p>
            <a:pPr algn="ctr">
              <a:buNone/>
            </a:pPr>
            <a:r>
              <a:rPr sz="3600" lang="en"/>
              <a:t>Performance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600" lang="en"/>
              <a:t>14 - Each user of the system should interact primarily with a single screen to perform their task to minimize the number of clicks and therefore the amount of time interacting with the electronic system.</a:t>
            </a:r>
          </a:p>
          <a:p>
            <a:pPr rtl="0" lvl="0">
              <a:buNone/>
            </a:pPr>
            <a:r>
              <a:rPr sz="2600" lang="en"/>
              <a:t>15 - Score summary and award assignment must occur within 10 minutes after activation by the user.</a:t>
            </a:r>
          </a:p>
          <a:p>
            <a:pPr rtl="0" lvl="0">
              <a:buNone/>
            </a:pPr>
            <a:r>
              <a:rPr sz="2600" lang="en"/>
              <a:t>16 - Judge assignment must occur within 10 minutes after activation by the user.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Non-Functional Requirements:</a:t>
            </a:r>
          </a:p>
          <a:p>
            <a:pPr algn="ctr">
              <a:buNone/>
            </a:pPr>
            <a:r>
              <a:rPr sz="3600" lang="en"/>
              <a:t>Reliability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947325" x="316775"/>
            <a:ext cy="4620299" cx="8369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600" lang="en"/>
              <a:t>17 - A daily backup of system data should be scheduled.</a:t>
            </a:r>
          </a:p>
          <a:p>
            <a:pPr rtl="0" lvl="0" indent="0" marL="457200">
              <a:buNone/>
            </a:pPr>
            <a:r>
              <a:rPr sz="2400" lang="en"/>
              <a:t>17.1 - Each backup must occur in two places, only one of which may be located physically near to the server.</a:t>
            </a:r>
          </a:p>
          <a:p>
            <a:pPr rtl="0" lvl="0">
              <a:buNone/>
            </a:pPr>
            <a:r>
              <a:rPr sz="2600" lang="en"/>
              <a:t>18 - Manually triggered backups should be available to administrative users.</a:t>
            </a:r>
            <a:r>
              <a:rPr lang="en"/>
              <a:t> </a:t>
            </a:r>
          </a:p>
          <a:p>
            <a:pPr rtl="0" lvl="0" indent="0" marL="457200">
              <a:buNone/>
            </a:pPr>
            <a:r>
              <a:rPr sz="2400" lang="en"/>
              <a:t>18.1 - This backup may be saved to the media of the user’s choice. (e.g., a flash drive or a networked drive.) or to the default backup locations.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Non-Functional Requirements:</a:t>
            </a:r>
          </a:p>
          <a:p>
            <a:pPr algn="ctr">
              <a:buNone/>
            </a:pPr>
            <a:r>
              <a:rPr sz="3600" lang="en"/>
              <a:t>Availability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600" lang="en"/>
              <a:t>19 - Once opened for registration, the GERSP system servers should remain online and available 24/7 to allow students and judges to register.</a:t>
            </a:r>
          </a:p>
          <a:p>
            <a:r>
              <a:t/>
            </a:r>
          </a:p>
          <a:p>
            <a:pPr rtl="0" lvl="0">
              <a:buNone/>
            </a:pPr>
            <a:r>
              <a:rPr sz="2600" lang="en"/>
              <a:t>20 - On the day of the exhibition, the system may be restricted to only essential users to ensure a timely response.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Team Organization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Team Leaders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Amanda, Plamen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Development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Amanda, Plamen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Testing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Vishi, Dhaval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Documentation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Vishi, Dhaval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lvl="0">
              <a:buClr>
                <a:srgbClr val="000000"/>
              </a:buClr>
              <a:buSzPct val="30555"/>
              <a:buFont typeface="Arial"/>
              <a:buNone/>
            </a:pPr>
            <a:r>
              <a:rPr sz="3600" lang="en"/>
              <a:t>Architecture &amp; Technology Choices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Presentation Tier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HTML/CSS - WSU CSS attributes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Bootstrap (Responsive Design)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Javascript</a:t>
            </a:r>
          </a:p>
          <a:p>
            <a:pPr rtl="0" lvl="0" indent="-3937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Logic Tier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PHP - CodeIgniter: PHP Open Source Framework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JSP</a:t>
            </a:r>
          </a:p>
          <a:p>
            <a:pPr rtl="0" lvl="0" indent="-3937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Data Tier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MySQL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WSU LDAP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Apache - Tomcat Server</a:t>
            </a:r>
          </a:p>
          <a:p>
            <a:r>
              <a:t/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y="4466375" x="1359325"/>
            <a:ext cy="132900" cx="7358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3600" lang="en"/>
              <a:t>Analysis &amp; Modeling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High Level Flow - Main Pages &amp; User Permissions</a:t>
            </a:r>
          </a:p>
          <a:p>
            <a:pPr rtl="0" lvl="0" indent="-3937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High Level Flow - Main &amp; Sub Pages</a:t>
            </a:r>
          </a:p>
          <a:p>
            <a:pPr rtl="0" lvl="0" indent="-3937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Registration &amp; Sign In Flow</a:t>
            </a:r>
          </a:p>
          <a:p>
            <a:pPr rtl="0" lvl="0" indent="-3937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Use Case &amp; Flow - Main Pages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Projects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Scores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Manage Users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System Settings</a:t>
            </a:r>
          </a:p>
          <a:p>
            <a:pPr rtl="0" lvl="0" indent="-3937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Website Mockups</a:t>
            </a:r>
          </a:p>
          <a:p>
            <a:pPr lvl="0" indent="-3937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Database ERD - In progress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Plan: Oct 15th - Oct 22nd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Priority: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Database ERD - Version 2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Manage Users &amp; Projects Pages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Modify/Delete Users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Registration Email - Layout, Content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System Settings Page - Layout, Functionality</a:t>
            </a:r>
          </a:p>
          <a:p>
            <a:pPr rtl="0" lvl="0">
              <a:buNone/>
            </a:pPr>
            <a:r>
              <a:rPr sz="2400" lang="en"/>
              <a:t>Time Permits: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Scores Page - Layout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3600" lang="en"/>
              <a:t>Domain Analysis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High Level Flow: Main Pages with User Permissions</a:t>
            </a:r>
          </a:p>
        </p:txBody>
      </p:sp>
      <p:sp>
        <p:nvSpPr>
          <p:cNvPr id="145" name="Shape 145"/>
          <p:cNvSpPr/>
          <p:nvPr/>
        </p:nvSpPr>
        <p:spPr>
          <a:xfrm>
            <a:off y="0" x="1299287"/>
            <a:ext cy="5875073" cx="65454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High Level Flow: Main &amp; Sub Pages</a:t>
            </a:r>
          </a:p>
        </p:txBody>
      </p:sp>
      <p:sp>
        <p:nvSpPr>
          <p:cNvPr id="151" name="Shape 151"/>
          <p:cNvSpPr/>
          <p:nvPr/>
        </p:nvSpPr>
        <p:spPr>
          <a:xfrm>
            <a:off y="0" x="603686"/>
            <a:ext cy="5875074" cx="793662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Registration &amp; Sign In Flow</a:t>
            </a:r>
          </a:p>
        </p:txBody>
      </p:sp>
      <p:sp>
        <p:nvSpPr>
          <p:cNvPr id="157" name="Shape 157"/>
          <p:cNvSpPr/>
          <p:nvPr/>
        </p:nvSpPr>
        <p:spPr>
          <a:xfrm>
            <a:off y="0" x="1991537"/>
            <a:ext cy="5875074" cx="51609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Projects Page</a:t>
            </a:r>
          </a:p>
        </p:txBody>
      </p:sp>
      <p:sp>
        <p:nvSpPr>
          <p:cNvPr id="163" name="Shape 163"/>
          <p:cNvSpPr/>
          <p:nvPr/>
        </p:nvSpPr>
        <p:spPr>
          <a:xfrm>
            <a:off y="0" x="821799"/>
            <a:ext cy="5875075" cx="75004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Scores Page</a:t>
            </a:r>
          </a:p>
        </p:txBody>
      </p:sp>
      <p:sp>
        <p:nvSpPr>
          <p:cNvPr id="169" name="Shape 169"/>
          <p:cNvSpPr/>
          <p:nvPr/>
        </p:nvSpPr>
        <p:spPr>
          <a:xfrm>
            <a:off y="0" x="1329287"/>
            <a:ext cy="5875074" cx="64854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Manage Users Page</a:t>
            </a:r>
          </a:p>
        </p:txBody>
      </p:sp>
      <p:sp>
        <p:nvSpPr>
          <p:cNvPr id="175" name="Shape 175"/>
          <p:cNvSpPr/>
          <p:nvPr/>
        </p:nvSpPr>
        <p:spPr>
          <a:xfrm>
            <a:off y="0" x="783513"/>
            <a:ext cy="5875074" cx="757697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/>
        </p:nvSpPr>
        <p:spPr>
          <a:xfrm>
            <a:off y="0" x="1604925"/>
            <a:ext cy="5875074" cx="593415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System Settings Page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Mockups: Home Page</a:t>
            </a:r>
          </a:p>
        </p:txBody>
      </p:sp>
      <p:sp>
        <p:nvSpPr>
          <p:cNvPr id="187" name="Shape 187"/>
          <p:cNvSpPr/>
          <p:nvPr/>
        </p:nvSpPr>
        <p:spPr>
          <a:xfrm>
            <a:off y="3" x="0"/>
            <a:ext cy="5421343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Mockups: Participant Registration</a:t>
            </a:r>
          </a:p>
        </p:txBody>
      </p:sp>
      <p:sp>
        <p:nvSpPr>
          <p:cNvPr id="193" name="Shape 193"/>
          <p:cNvSpPr/>
          <p:nvPr/>
        </p:nvSpPr>
        <p:spPr>
          <a:xfrm>
            <a:off y="-76196" x="0"/>
            <a:ext cy="5421343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Mockups: Project Page - Grouped by Participants</a:t>
            </a:r>
          </a:p>
        </p:txBody>
      </p:sp>
      <p:sp>
        <p:nvSpPr>
          <p:cNvPr id="199" name="Shape 199"/>
          <p:cNvSpPr/>
          <p:nvPr/>
        </p:nvSpPr>
        <p:spPr>
          <a:xfrm>
            <a:off y="3" x="0"/>
            <a:ext cy="5421343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Oct 8th - Oct 15th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Manage Users 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View Users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Add Users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Search &amp; Clear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Registration Field Requirements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Password - Six characters, alphanumeric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Description - 250 word maximum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Database ERD</a:t>
            </a:r>
          </a:p>
          <a:p>
            <a:pPr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Version 1 complete - Not satisfactory. Continue in next iteration.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Mockups: Projects Page - Grouped by Judges</a:t>
            </a:r>
          </a:p>
        </p:txBody>
      </p:sp>
      <p:sp>
        <p:nvSpPr>
          <p:cNvPr id="205" name="Shape 205"/>
          <p:cNvSpPr/>
          <p:nvPr/>
        </p:nvSpPr>
        <p:spPr>
          <a:xfrm>
            <a:off y="3" x="0"/>
            <a:ext cy="5421343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Mockups: Scores Page - Enter Scores</a:t>
            </a:r>
          </a:p>
        </p:txBody>
      </p:sp>
      <p:sp>
        <p:nvSpPr>
          <p:cNvPr id="211" name="Shape 211"/>
          <p:cNvSpPr/>
          <p:nvPr/>
        </p:nvSpPr>
        <p:spPr>
          <a:xfrm>
            <a:off y="0" x="1064262"/>
            <a:ext cy="5875075" cx="70154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Mockups: Scores Page - View Scores</a:t>
            </a:r>
          </a:p>
        </p:txBody>
      </p:sp>
      <p:sp>
        <p:nvSpPr>
          <p:cNvPr id="217" name="Shape 217"/>
          <p:cNvSpPr/>
          <p:nvPr/>
        </p:nvSpPr>
        <p:spPr>
          <a:xfrm>
            <a:off y="7" x="0"/>
            <a:ext cy="5583983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Mockups: Manage Users Page - Participants</a:t>
            </a:r>
          </a:p>
        </p:txBody>
      </p:sp>
      <p:sp>
        <p:nvSpPr>
          <p:cNvPr id="223" name="Shape 223"/>
          <p:cNvSpPr/>
          <p:nvPr/>
        </p:nvSpPr>
        <p:spPr>
          <a:xfrm>
            <a:off y="-7" x="0"/>
            <a:ext cy="5439414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Mockups: Manage Users Page - Judges</a:t>
            </a:r>
          </a:p>
        </p:txBody>
      </p:sp>
      <p:sp>
        <p:nvSpPr>
          <p:cNvPr id="229" name="Shape 229"/>
          <p:cNvSpPr/>
          <p:nvPr/>
        </p:nvSpPr>
        <p:spPr>
          <a:xfrm>
            <a:off y="-7" x="0"/>
            <a:ext cy="5439414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Mockups: Manage Users Page - Score Entry Users</a:t>
            </a:r>
          </a:p>
        </p:txBody>
      </p:sp>
      <p:sp>
        <p:nvSpPr>
          <p:cNvPr id="235" name="Shape 235"/>
          <p:cNvSpPr/>
          <p:nvPr/>
        </p:nvSpPr>
        <p:spPr>
          <a:xfrm>
            <a:off y="10" x="0"/>
            <a:ext cy="5493628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Mockups: Manage Users Page - Admin</a:t>
            </a:r>
          </a:p>
        </p:txBody>
      </p:sp>
      <p:sp>
        <p:nvSpPr>
          <p:cNvPr id="241" name="Shape 241"/>
          <p:cNvSpPr/>
          <p:nvPr/>
        </p:nvSpPr>
        <p:spPr>
          <a:xfrm>
            <a:off y="10" x="0"/>
            <a:ext cy="5493628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Mockups: Manage Users Page - Edit Individual Record</a:t>
            </a:r>
          </a:p>
        </p:txBody>
      </p:sp>
      <p:sp>
        <p:nvSpPr>
          <p:cNvPr id="247" name="Shape 247"/>
          <p:cNvSpPr/>
          <p:nvPr/>
        </p:nvSpPr>
        <p:spPr>
          <a:xfrm>
            <a:off y="3" x="0"/>
            <a:ext cy="5484592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Mockups: System Settings Page - General Settings</a:t>
            </a:r>
          </a:p>
        </p:txBody>
      </p:sp>
      <p:sp>
        <p:nvSpPr>
          <p:cNvPr id="253" name="Shape 253"/>
          <p:cNvSpPr/>
          <p:nvPr/>
        </p:nvSpPr>
        <p:spPr>
          <a:xfrm>
            <a:off y="3" x="0"/>
            <a:ext cy="5421343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Mockups: System Settings - Category Settings</a:t>
            </a:r>
          </a:p>
        </p:txBody>
      </p:sp>
      <p:sp>
        <p:nvSpPr>
          <p:cNvPr id="259" name="Shape 259"/>
          <p:cNvSpPr/>
          <p:nvPr/>
        </p:nvSpPr>
        <p:spPr>
          <a:xfrm>
            <a:off y="3" x="0"/>
            <a:ext cy="5421343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Oct 1st - Oct 8th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Continue migration to CodeIgniter framework - Done</a:t>
            </a:r>
          </a:p>
          <a:p>
            <a:pPr rtl="0" lvl="0" indent="-3937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Database ERD - Moved to next iteration</a:t>
            </a:r>
          </a:p>
          <a:p>
            <a:pPr rtl="0" lvl="0" indent="-3937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Complete Layouts of:</a:t>
            </a:r>
          </a:p>
          <a:p>
            <a:pPr rtl="0" lvl="1" indent="-393700" marL="914400">
              <a:buClr>
                <a:schemeClr val="dk2"/>
              </a:buClr>
              <a:buSzPct val="100000"/>
              <a:buFont typeface="Arial"/>
              <a:buChar char="○"/>
            </a:pPr>
            <a:r>
              <a:rPr sz="2600" lang="en"/>
              <a:t>Registration - Done</a:t>
            </a:r>
          </a:p>
          <a:p>
            <a:pPr rtl="0" lvl="1" indent="-393700" marL="914400">
              <a:buClr>
                <a:schemeClr val="dk2"/>
              </a:buClr>
              <a:buSzPct val="100000"/>
              <a:buFont typeface="Arial"/>
              <a:buChar char="○"/>
            </a:pPr>
            <a:r>
              <a:rPr sz="2600" lang="en"/>
              <a:t>Sign In - Done</a:t>
            </a:r>
          </a:p>
          <a:p>
            <a:pPr rtl="0" lvl="1" indent="-393700" marL="914400">
              <a:buClr>
                <a:schemeClr val="dk2"/>
              </a:buClr>
              <a:buSzPct val="100000"/>
              <a:buFont typeface="Arial"/>
              <a:buChar char="○"/>
            </a:pPr>
            <a:r>
              <a:rPr sz="2600" lang="en"/>
              <a:t>Projects-Participants - Need Reports, Pagination</a:t>
            </a:r>
          </a:p>
          <a:p>
            <a:pPr rtl="0" lvl="1" indent="-393700" marL="914400">
              <a:buClr>
                <a:schemeClr val="dk2"/>
              </a:buClr>
              <a:buSzPct val="100000"/>
              <a:buFont typeface="Arial"/>
              <a:buChar char="○"/>
            </a:pPr>
            <a:r>
              <a:rPr sz="2600" lang="en"/>
              <a:t>Projects-Judges - Need Reports, Pagination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lvl="0">
              <a:buNone/>
            </a:pPr>
            <a:r>
              <a:rPr lang="en"/>
              <a:t>Sept 24th - Oct 1st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Confirmed LDAP requirements will be postponed until later in the project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Updated registration flow chart</a:t>
            </a:r>
          </a:p>
          <a:p>
            <a:pPr rtl="0" lvl="0" indent="-3937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Decided to use PHP with CodeIgniter framework</a:t>
            </a:r>
          </a:p>
          <a:p>
            <a:pPr rtl="0" lvl="0" indent="-3937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Researched Bootstrap, PHP, CodeIgniter</a:t>
            </a:r>
          </a:p>
          <a:p>
            <a:pPr rtl="0" lvl="0" indent="-3937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Converted Home and Projects pages from HTML/CSS to PHP</a:t>
            </a:r>
          </a:p>
          <a:p>
            <a:pPr rtl="0" lvl="0" indent="-3937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Started sign in validation, adding users, session ids, and populating tables with database records</a:t>
            </a:r>
          </a:p>
          <a:p>
            <a:pPr rtl="0" lvl="0" indent="-3937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600" lang="en"/>
              <a:t>Linux server environment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Scope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457200" marL="0">
              <a:lnSpc>
                <a:spcPct val="150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
</a:t>
            </a:r>
            <a:r>
              <a:rPr sz="2600" lang="en"/>
              <a:t>This project will produce a web application to manage student registration, judge assignment, score tabulation and award assignment for the Wayne State University Graduate School’s yearly Graduate Exhibition in this and future years.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Functional Requirements:</a:t>
            </a:r>
          </a:p>
          <a:p>
            <a:pPr algn="ctr" lvl="0">
              <a:buNone/>
            </a:pPr>
            <a:r>
              <a:rPr sz="3600" lang="en"/>
              <a:t>User Registration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sz="2600" lang="en"/>
              <a:t>1 - All users must have a unique username and secret password.</a:t>
            </a:r>
          </a:p>
          <a:p>
            <a:pPr rtl="0" lvl="0" indent="0" marL="457200">
              <a:buNone/>
            </a:pPr>
            <a:r>
              <a:rPr sz="2400" lang="en">
                <a:solidFill>
                  <a:srgbClr val="FF0000"/>
                </a:solidFill>
              </a:rPr>
              <a:t>1.1 - WSU login credentials (LDAP)</a:t>
            </a:r>
          </a:p>
          <a:p>
            <a:pPr rtl="0" lvl="0" indent="0" marL="0">
              <a:buNone/>
            </a:pPr>
            <a:r>
              <a:rPr sz="2600" lang="en"/>
              <a:t>2 - The functionality exposed to each user should be  restricted by the role they play in the exhibition.</a:t>
            </a:r>
          </a:p>
          <a:p>
            <a:pPr rtl="0" lvl="0">
              <a:buNone/>
            </a:pPr>
            <a:r>
              <a:rPr sz="2600" lang="en"/>
              <a:t>3 - Allow grad students to register themselves and their projects as participants via the world wide web.</a:t>
            </a:r>
          </a:p>
          <a:p>
            <a:pPr rtl="0" lvl="0" indent="0" marL="457200">
              <a:buNone/>
            </a:pPr>
            <a:r>
              <a:rPr sz="2400" lang="en"/>
              <a:t>3.1 - A date after which registration is closed may be specified by an administrative user.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Functional Requirements:</a:t>
            </a:r>
          </a:p>
          <a:p>
            <a:pPr algn="ctr">
              <a:buNone/>
            </a:pPr>
            <a:r>
              <a:rPr sz="3600" lang="en"/>
              <a:t>Administrative Privileges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947324" x="457200"/>
            <a:ext cy="473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600" lang="en"/>
              <a:t>4 - Allow administrative users and their delegates to register judges for the exhibition.</a:t>
            </a:r>
          </a:p>
          <a:p>
            <a:pPr rtl="0" lvl="0">
              <a:buNone/>
            </a:pPr>
            <a:r>
              <a:rPr sz="2600" lang="en"/>
              <a:t>5 - Administrative users should be able to add, view and modify all types of user accounts.</a:t>
            </a:r>
          </a:p>
          <a:p>
            <a:pPr rtl="0" lvl="0">
              <a:buNone/>
            </a:pPr>
            <a:r>
              <a:rPr sz="2600" lang="en"/>
              <a:t>6 - Allow for the entry, modification and viewing of project categories</a:t>
            </a:r>
          </a:p>
          <a:p>
            <a:pPr rtl="0" lvl="0" indent="0" marL="457200">
              <a:buNone/>
            </a:pPr>
            <a:r>
              <a:rPr sz="2400" lang="en"/>
              <a:t>6.1 - Each category should have a default set of sub score categories that are editable by administrator.</a:t>
            </a:r>
          </a:p>
          <a:p>
            <a:pPr rtl="0" lvl="0" indent="0" marL="457200">
              <a:buNone/>
            </a:pPr>
            <a:r>
              <a:rPr sz="2400" lang="en"/>
              <a:t>6.2 - Each category should have a default set of awards and the formula by which they are awarded which may be edited by an administrative user.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Functional Requirements:</a:t>
            </a:r>
          </a:p>
          <a:p>
            <a:pPr algn="ctr">
              <a:buNone/>
            </a:pPr>
            <a:r>
              <a:rPr sz="3600" lang="en"/>
              <a:t>Assigning Judges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600" lang="en"/>
              <a:t>7 - Assign judges to evaluate projects.</a:t>
            </a:r>
          </a:p>
          <a:p>
            <a:pPr rtl="0" lvl="0" indent="0" marL="457200">
              <a:buNone/>
            </a:pPr>
            <a:r>
              <a:rPr sz="2300" lang="en"/>
              <a:t>7.1 - The number of judges per project may be specified by an administrative user.</a:t>
            </a:r>
          </a:p>
          <a:p>
            <a:pPr rtl="0" lvl="0" indent="0" marL="457200">
              <a:buNone/>
            </a:pPr>
            <a:r>
              <a:rPr sz="2300" lang="en"/>
              <a:t>7.2 - The number of projects per judge may be specified by an administrative user.</a:t>
            </a:r>
          </a:p>
          <a:p>
            <a:pPr rtl="0" lvl="0" indent="0" marL="457200">
              <a:buNone/>
            </a:pPr>
            <a:r>
              <a:rPr sz="2300" lang="en"/>
              <a:t>7.3 - Refrain from assigning judges to projects for which they may have a conflict of interest.</a:t>
            </a:r>
          </a:p>
          <a:p>
            <a:pPr rtl="0" lvl="0" indent="0" marL="457200">
              <a:buNone/>
            </a:pPr>
            <a:r>
              <a:rPr sz="2300" lang="en"/>
              <a:t>7.4 - The following reports should be available:</a:t>
            </a:r>
          </a:p>
          <a:p>
            <a:pPr rtl="0" lvl="0" indent="0" marL="914400">
              <a:buNone/>
            </a:pPr>
            <a:r>
              <a:rPr sz="2200" lang="en"/>
              <a:t>7.4.1 - Judges grouped by their assigned projects.</a:t>
            </a:r>
          </a:p>
          <a:p>
            <a:pPr rtl="0" lvl="0" indent="0" marL="914400">
              <a:buNone/>
            </a:pPr>
            <a:r>
              <a:rPr sz="2200" lang="en"/>
              <a:t>7.4.2 - Projects grouped by their assigned judges.</a:t>
            </a:r>
          </a:p>
          <a:p>
            <a:pPr rtl="0" lvl="0" indent="0" marL="914400">
              <a:buNone/>
            </a:pPr>
            <a:r>
              <a:rPr sz="2200" lang="en"/>
              <a:t>7.4.3 - Scorecards with the judge and project details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