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3"/>
  </p:notesMasterIdLst>
  <p:sldIdLst>
    <p:sldId id="256" r:id="rId2"/>
  </p:sldIdLst>
  <p:sldSz cx="12192000" cy="6858000"/>
  <p:notesSz cx="6858000" cy="9144000"/>
  <p:embeddedFontLst>
    <p:embeddedFont>
      <p:font typeface="Roboto" panose="020B060402020202020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3A23"/>
    <a:srgbClr val="143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082057" y="4029575"/>
            <a:ext cx="7737231" cy="107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Roboto"/>
              <a:buNone/>
              <a:defRPr sz="5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84555" y="5131560"/>
            <a:ext cx="6640287" cy="648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001"/>
              </a:buClr>
              <a:buSzPts val="2300"/>
              <a:buNone/>
              <a:defRPr sz="2300">
                <a:solidFill>
                  <a:srgbClr val="FFF00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2150475" y="6291035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752155" y="6291035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657949" y="6291036"/>
            <a:ext cx="151638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04943" y="1873975"/>
            <a:ext cx="420624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4730926" y="1873975"/>
            <a:ext cx="429768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04943" y="299811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04940" y="1615849"/>
            <a:ext cx="438912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04941" y="2439761"/>
            <a:ext cx="438912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body" idx="3"/>
          </p:nvPr>
        </p:nvSpPr>
        <p:spPr>
          <a:xfrm>
            <a:off x="4911629" y="1615849"/>
            <a:ext cx="411697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4"/>
          </p:nvPr>
        </p:nvSpPr>
        <p:spPr>
          <a:xfrm>
            <a:off x="4911629" y="2439761"/>
            <a:ext cx="411697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>
            <a:spLocks noGrp="1"/>
          </p:cNvSpPr>
          <p:nvPr>
            <p:ph type="title"/>
          </p:nvPr>
        </p:nvSpPr>
        <p:spPr>
          <a:xfrm>
            <a:off x="404943" y="465138"/>
            <a:ext cx="309998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3657594" y="465138"/>
            <a:ext cx="5371011" cy="540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2"/>
          </p:nvPr>
        </p:nvSpPr>
        <p:spPr>
          <a:xfrm>
            <a:off x="404943" y="2065338"/>
            <a:ext cx="309998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>
            <a:spLocks noGrp="1"/>
          </p:cNvSpPr>
          <p:nvPr>
            <p:ph type="title"/>
          </p:nvPr>
        </p:nvSpPr>
        <p:spPr>
          <a:xfrm>
            <a:off x="404944" y="483326"/>
            <a:ext cx="2677886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3200"/>
              <a:buFont typeface="Roboto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>
            <a:spLocks noGrp="1"/>
          </p:cNvSpPr>
          <p:nvPr>
            <p:ph type="pic" idx="2"/>
          </p:nvPr>
        </p:nvSpPr>
        <p:spPr>
          <a:xfrm>
            <a:off x="3218899" y="483326"/>
            <a:ext cx="5809707" cy="540385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0"/>
          <p:cNvSpPr txBox="1">
            <a:spLocks noGrp="1"/>
          </p:cNvSpPr>
          <p:nvPr>
            <p:ph type="body" idx="1"/>
          </p:nvPr>
        </p:nvSpPr>
        <p:spPr>
          <a:xfrm>
            <a:off x="404944" y="2083526"/>
            <a:ext cx="2677886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hyperlink" Target="http://www.prezentr.com/?utm_source=templates&amp;utm_medium=presentation&amp;utm_campaign=free_downloads_2020" TargetMode="Externa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62093" y="417376"/>
            <a:ext cx="8623663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8BB"/>
              </a:buClr>
              <a:buSzPts val="4400"/>
              <a:buFont typeface="Roboto"/>
              <a:buNone/>
              <a:defRPr sz="4400" b="1" i="0" u="none" strike="noStrike" cap="none">
                <a:solidFill>
                  <a:srgbClr val="0048B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62093" y="1841862"/>
            <a:ext cx="8623663" cy="438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74369" y="6356349"/>
            <a:ext cx="197139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276049" y="6356349"/>
            <a:ext cx="327551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181843" y="6356350"/>
            <a:ext cx="66792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610475" y="4914981"/>
            <a:ext cx="896556" cy="324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 rot="-5400000">
            <a:off x="-2113768" y="2546065"/>
            <a:ext cx="38886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Find more PowerPoint templates on </a:t>
            </a:r>
            <a:r>
              <a:rPr lang="en-US" sz="1200" b="1" i="0" u="sng" strike="noStrike" cap="non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11"/>
              </a:rPr>
              <a:t>prezentr.com</a:t>
            </a:r>
            <a:r>
              <a:rPr lang="en-US" sz="1200" b="0" i="0" u="none" strike="noStrike" cap="none">
                <a:solidFill>
                  <a:srgbClr val="A5A5A5"/>
                </a:solidFill>
                <a:latin typeface="Roboto"/>
                <a:ea typeface="Roboto"/>
                <a:cs typeface="Roboto"/>
                <a:sym typeface="Roboto"/>
              </a:rPr>
              <a:t>!</a:t>
            </a:r>
            <a:endParaRPr sz="1200">
              <a:solidFill>
                <a:srgbClr val="A5A5A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D10937-27E2-4549-9282-C67F982513CA}"/>
              </a:ext>
            </a:extLst>
          </p:cNvPr>
          <p:cNvSpPr txBox="1">
            <a:spLocks/>
          </p:cNvSpPr>
          <p:nvPr/>
        </p:nvSpPr>
        <p:spPr>
          <a:xfrm>
            <a:off x="6055668" y="1158742"/>
            <a:ext cx="6096000" cy="4092764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001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FFF00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de-DE" sz="2400" b="1" dirty="0">
                <a:solidFill>
                  <a:schemeClr val="bg1"/>
                </a:solidFill>
              </a:rPr>
              <a:t>Option 2: Peanut Butter Cup</a:t>
            </a:r>
          </a:p>
          <a:p>
            <a:pPr marL="0" indent="0" algn="l"/>
            <a:r>
              <a:rPr lang="de-DE" sz="2400" dirty="0">
                <a:solidFill>
                  <a:schemeClr val="bg1"/>
                </a:solidFill>
              </a:rPr>
              <a:t>Pro: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Das beliebteste Produkt. (84%)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Erdnuss + Schoko ist eine robuste und beliebte Grundlage.</a:t>
            </a:r>
          </a:p>
          <a:p>
            <a:pPr marL="0" indent="0" algn="l"/>
            <a:r>
              <a:rPr lang="de-DE" sz="2400" dirty="0">
                <a:solidFill>
                  <a:schemeClr val="bg1"/>
                </a:solidFill>
              </a:rPr>
              <a:t>Contra: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Wegen Reeses Bekanntheit brauchen wir staerkere Abgrenzung</a:t>
            </a:r>
          </a:p>
        </p:txBody>
      </p:sp>
      <p:sp>
        <p:nvSpPr>
          <p:cNvPr id="75" name="Google Shape;75;p11"/>
          <p:cNvSpPr txBox="1">
            <a:spLocks noGrp="1"/>
          </p:cNvSpPr>
          <p:nvPr>
            <p:ph type="ctrTitle"/>
          </p:nvPr>
        </p:nvSpPr>
        <p:spPr>
          <a:xfrm>
            <a:off x="0" y="8965"/>
            <a:ext cx="12245788" cy="1101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de-DE" sz="2800" dirty="0"/>
              <a:t>Empfehlenswerte Eigenschaften der neuen Süßigkeiten von Sondey</a:t>
            </a:r>
            <a:br>
              <a:rPr lang="de-DE" sz="2800" dirty="0"/>
            </a:br>
            <a:br>
              <a:rPr lang="de-DE" sz="24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de-DE" sz="2400" b="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Empfehlung für Zutaten</a:t>
            </a:r>
            <a:endParaRPr sz="2400" b="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577564" y="1257354"/>
            <a:ext cx="574103" cy="50869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BC3E47-4F45-49D0-8275-3967BD0A231F}"/>
              </a:ext>
            </a:extLst>
          </p:cNvPr>
          <p:cNvSpPr txBox="1">
            <a:spLocks/>
          </p:cNvSpPr>
          <p:nvPr/>
        </p:nvSpPr>
        <p:spPr>
          <a:xfrm>
            <a:off x="-2" y="1158742"/>
            <a:ext cx="5983949" cy="4092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001"/>
              </a:buClr>
              <a:buSzPts val="2300"/>
              <a:buFont typeface="Arial"/>
              <a:buNone/>
              <a:defRPr sz="2300" b="0" i="0" u="none" strike="noStrike" cap="none">
                <a:solidFill>
                  <a:srgbClr val="FFF00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l"/>
            <a:r>
              <a:rPr lang="de-DE" sz="2600" b="1" dirty="0">
                <a:solidFill>
                  <a:schemeClr val="bg1"/>
                </a:solidFill>
              </a:rPr>
              <a:t>Option 1: Schoko +Karamell +Waffel</a:t>
            </a:r>
          </a:p>
          <a:p>
            <a:pPr marL="0" indent="0" algn="l"/>
            <a:r>
              <a:rPr lang="de-DE" sz="2600" dirty="0">
                <a:solidFill>
                  <a:schemeClr val="bg1"/>
                </a:solidFill>
              </a:rPr>
              <a:t>Pro: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Die beliebteste Kombination (74%)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Nur zwei ähnliche Konkurrenzprodukte verfügbar.</a:t>
            </a:r>
          </a:p>
          <a:p>
            <a:pPr algn="l"/>
            <a:r>
              <a:rPr lang="de-DE" sz="2600" dirty="0">
                <a:solidFill>
                  <a:schemeClr val="bg1"/>
                </a:solidFill>
              </a:rPr>
              <a:t>Contra: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Ähnliche Produkte hat Sondey schon.</a:t>
            </a:r>
          </a:p>
          <a:p>
            <a:pPr marL="508000" indent="-457200" algn="l">
              <a:buFont typeface="Arial" panose="020B0604020202020204" pitchFamily="34" charset="0"/>
              <a:buChar char="•"/>
            </a:pPr>
            <a:r>
              <a:rPr lang="de-DE" sz="26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Die Stichproben sind zu klein, das Ergebnis ist nicht robust.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B70D14-2E33-4C3E-9CA1-9244291EF558}"/>
              </a:ext>
            </a:extLst>
          </p:cNvPr>
          <p:cNvSpPr txBox="1"/>
          <p:nvPr/>
        </p:nvSpPr>
        <p:spPr>
          <a:xfrm>
            <a:off x="0" y="5274364"/>
            <a:ext cx="6096000" cy="1569660"/>
          </a:xfrm>
          <a:prstGeom prst="rect">
            <a:avLst/>
          </a:prstGeom>
          <a:noFill/>
          <a:ln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Empfehlung für andere Eigenschaften</a:t>
            </a:r>
          </a:p>
          <a:p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Hauptzutaten: </a:t>
            </a:r>
            <a:r>
              <a:rPr lang="de-DE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Die beliebtesten Produkte haben 2–3 Stück.</a:t>
            </a:r>
          </a:p>
          <a:p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Hartbonbon: </a:t>
            </a:r>
            <a:r>
              <a:rPr lang="de-DE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Die Beliebtheit sinkt, wenn das Produkt ein Hartbonbon ist.</a:t>
            </a:r>
          </a:p>
          <a:p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Riegel: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Keine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Belege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für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Wirksamkeit</a:t>
            </a:r>
            <a:endParaRPr lang="de-DE" sz="1600" dirty="0">
              <a:solidFill>
                <a:schemeClr val="accent4">
                  <a:lumMod val="40000"/>
                  <a:lumOff val="6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  <a:p>
            <a:r>
              <a:rPr lang="de-DE" sz="16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Einzelpackung</a:t>
            </a:r>
            <a:r>
              <a:rPr lang="de-DE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: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Keine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Belege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für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Wirksamkeit</a:t>
            </a:r>
            <a:endParaRPr lang="en-US" sz="1600" dirty="0">
              <a:solidFill>
                <a:schemeClr val="accent4">
                  <a:lumMod val="40000"/>
                  <a:lumOff val="60000"/>
                </a:schemeClr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BFED52-A63A-4BD3-A318-21A0A12FA287}"/>
              </a:ext>
            </a:extLst>
          </p:cNvPr>
          <p:cNvSpPr txBox="1"/>
          <p:nvPr/>
        </p:nvSpPr>
        <p:spPr>
          <a:xfrm>
            <a:off x="6096000" y="5275521"/>
            <a:ext cx="6096000" cy="1569660"/>
          </a:xfrm>
          <a:prstGeom prst="rect">
            <a:avLst/>
          </a:prstGeom>
          <a:noFill/>
          <a:ln>
            <a:solidFill>
              <a:schemeClr val="bg1"/>
            </a:solidFill>
            <a:prstDash val="dashDot"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Empfehlung für die Strategie</a:t>
            </a:r>
          </a:p>
          <a:p>
            <a:r>
              <a:rPr lang="de-DE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1. Beide Optionen sind im oberen Preisbereich (≥ 75%-Quantil) </a:t>
            </a:r>
            <a:r>
              <a:rPr lang="de-DE" sz="16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Lidl Strategie</a:t>
            </a:r>
            <a:r>
              <a:rPr lang="de-DE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→ Auf preisbewusste Kunden zielen (z. B. Choviva, )</a:t>
            </a:r>
          </a:p>
          <a:p>
            <a:r>
              <a:rPr lang="de-DE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2. Beide Optionen enthalten viel Zucker (&gt; 50%-Quantil) </a:t>
            </a:r>
          </a:p>
          <a:p>
            <a:r>
              <a:rPr lang="de-DE" sz="1600" b="1" dirty="0">
                <a:solidFill>
                  <a:schemeClr val="bg1"/>
                </a:solidFill>
                <a:latin typeface="Roboto" panose="020B0604020202020204" charset="0"/>
                <a:ea typeface="Roboto" panose="020B0604020202020204" charset="0"/>
              </a:rPr>
              <a:t>Lidl Strategie</a:t>
            </a:r>
            <a:r>
              <a:rPr lang="de-DE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→ Zuckerarme/ 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Protein-Riegel,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aber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die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gibt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es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schon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bei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en-US" sz="16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Reeze</a:t>
            </a:r>
            <a:r>
              <a:rPr lang="de-DE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B0604020202020204" charset="0"/>
                <a:ea typeface="Roboto" panose="020B0604020202020204" charset="0"/>
              </a:rPr>
              <a:t>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181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Roboto</vt:lpstr>
      <vt:lpstr>Arial</vt:lpstr>
      <vt:lpstr>Office Theme</vt:lpstr>
      <vt:lpstr>Empfehlenswerte Eigenschaften der neuen Süßigkeiten von Sondey  Empfehlung für Zutaten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Empfehlenswerte Eigenschaften der neuen Süßigkeiten von Sondey Empfehlung für Zutaten</dc:title>
  <cp:lastModifiedBy>Amanda Wu</cp:lastModifiedBy>
  <cp:revision>5</cp:revision>
  <dcterms:modified xsi:type="dcterms:W3CDTF">2025-06-10T23:18:05Z</dcterms:modified>
</cp:coreProperties>
</file>