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3"/>
  </p:notesMasterIdLst>
  <p:sldIdLst>
    <p:sldId id="256" r:id="rId2"/>
  </p:sldIdLst>
  <p:sldSz cx="12192000" cy="6858000"/>
  <p:notesSz cx="6858000" cy="9144000"/>
  <p:embeddedFontLst>
    <p:embeddedFont>
      <p:font typeface="Roboto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1C25"/>
    <a:srgbClr val="015A7E"/>
    <a:srgbClr val="FFF200"/>
    <a:srgbClr val="10414D"/>
    <a:srgbClr val="123A23"/>
    <a:srgbClr val="1438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2082057" y="4029575"/>
            <a:ext cx="7737231" cy="107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Roboto"/>
              <a:buNone/>
              <a:defRPr sz="5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684555" y="5131560"/>
            <a:ext cx="6640287" cy="648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001"/>
              </a:buClr>
              <a:buSzPts val="2300"/>
              <a:buNone/>
              <a:defRPr sz="2300">
                <a:solidFill>
                  <a:srgbClr val="FFF00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2150475" y="6291035"/>
            <a:ext cx="19713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752155" y="6291035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657949" y="6291036"/>
            <a:ext cx="15163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dt" idx="10"/>
          </p:nvPr>
        </p:nvSpPr>
        <p:spPr>
          <a:xfrm>
            <a:off x="674369" y="6356349"/>
            <a:ext cx="19713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ftr" idx="11"/>
          </p:nvPr>
        </p:nvSpPr>
        <p:spPr>
          <a:xfrm>
            <a:off x="3276049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7181843" y="6356350"/>
            <a:ext cx="6679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462093" y="417376"/>
            <a:ext cx="862366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8B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404943" y="1873975"/>
            <a:ext cx="420624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2"/>
          </p:nvPr>
        </p:nvSpPr>
        <p:spPr>
          <a:xfrm>
            <a:off x="4730926" y="1873975"/>
            <a:ext cx="429768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674369" y="6356349"/>
            <a:ext cx="19713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3276049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7181843" y="6356350"/>
            <a:ext cx="6679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404943" y="299811"/>
            <a:ext cx="862366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8B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404940" y="1615849"/>
            <a:ext cx="438912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404941" y="2439761"/>
            <a:ext cx="438912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3"/>
          </p:nvPr>
        </p:nvSpPr>
        <p:spPr>
          <a:xfrm>
            <a:off x="4911629" y="1615849"/>
            <a:ext cx="411697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4"/>
          </p:nvPr>
        </p:nvSpPr>
        <p:spPr>
          <a:xfrm>
            <a:off x="4911629" y="2439761"/>
            <a:ext cx="411697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674369" y="6356349"/>
            <a:ext cx="19713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3276049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7181843" y="6356350"/>
            <a:ext cx="6679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462093" y="417376"/>
            <a:ext cx="862366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8B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674369" y="6356349"/>
            <a:ext cx="19713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3276049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7181843" y="6356350"/>
            <a:ext cx="6679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04943" y="465138"/>
            <a:ext cx="309998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8BB"/>
              </a:buClr>
              <a:buSzPts val="3200"/>
              <a:buFont typeface="Roboto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3657594" y="465138"/>
            <a:ext cx="5371011" cy="540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404943" y="2065338"/>
            <a:ext cx="3099980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dt" idx="10"/>
          </p:nvPr>
        </p:nvSpPr>
        <p:spPr>
          <a:xfrm>
            <a:off x="674369" y="6356349"/>
            <a:ext cx="19713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>
            <a:off x="3276049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7181843" y="6356350"/>
            <a:ext cx="6679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404944" y="483326"/>
            <a:ext cx="2677886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8BB"/>
              </a:buClr>
              <a:buSzPts val="3200"/>
              <a:buFont typeface="Roboto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>
            <a:spLocks noGrp="1"/>
          </p:cNvSpPr>
          <p:nvPr>
            <p:ph type="pic" idx="2"/>
          </p:nvPr>
        </p:nvSpPr>
        <p:spPr>
          <a:xfrm>
            <a:off x="3218899" y="483326"/>
            <a:ext cx="5809707" cy="540385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0"/>
          <p:cNvSpPr txBox="1">
            <a:spLocks noGrp="1"/>
          </p:cNvSpPr>
          <p:nvPr>
            <p:ph type="body" idx="1"/>
          </p:nvPr>
        </p:nvSpPr>
        <p:spPr>
          <a:xfrm>
            <a:off x="404944" y="2083526"/>
            <a:ext cx="2677886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dt" idx="10"/>
          </p:nvPr>
        </p:nvSpPr>
        <p:spPr>
          <a:xfrm>
            <a:off x="674369" y="6356349"/>
            <a:ext cx="19713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ftr" idx="11"/>
          </p:nvPr>
        </p:nvSpPr>
        <p:spPr>
          <a:xfrm>
            <a:off x="3276049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sldNum" idx="12"/>
          </p:nvPr>
        </p:nvSpPr>
        <p:spPr>
          <a:xfrm>
            <a:off x="7181843" y="6356350"/>
            <a:ext cx="6679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www.prezentr.com/?utm_source=templates&amp;utm_medium=presentation&amp;utm_campaign=free_downloads_2020" TargetMode="Externa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62093" y="417376"/>
            <a:ext cx="862366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8BB"/>
              </a:buClr>
              <a:buSzPts val="4400"/>
              <a:buFont typeface="Roboto"/>
              <a:buNone/>
              <a:defRPr sz="4400" b="1" i="0" u="none" strike="noStrike" cap="none">
                <a:solidFill>
                  <a:srgbClr val="0048BB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62093" y="1841862"/>
            <a:ext cx="8623663" cy="4387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74369" y="6356349"/>
            <a:ext cx="19713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276049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7181843" y="6356350"/>
            <a:ext cx="6679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 rot="-5400000">
            <a:off x="-610475" y="4914981"/>
            <a:ext cx="896556" cy="32439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/>
        </p:nvSpPr>
        <p:spPr>
          <a:xfrm rot="-5400000">
            <a:off x="-2113768" y="2546065"/>
            <a:ext cx="388867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Find more PowerPoint templates on </a:t>
            </a:r>
            <a:r>
              <a:rPr lang="en-US" sz="1200" b="1" i="0" u="sng" strike="noStrike" cap="non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1"/>
              </a:rPr>
              <a:t>prezentr.com</a:t>
            </a:r>
            <a:r>
              <a:rPr lang="en-US" sz="1200" b="0" i="0" u="none" strike="noStrike" cap="non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!</a:t>
            </a:r>
            <a:endParaRPr sz="120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6EDB33B-936A-460E-9D79-C12B73AFF0DB}"/>
              </a:ext>
            </a:extLst>
          </p:cNvPr>
          <p:cNvSpPr/>
          <p:nvPr/>
        </p:nvSpPr>
        <p:spPr>
          <a:xfrm>
            <a:off x="146791" y="5097214"/>
            <a:ext cx="5838269" cy="1569660"/>
          </a:xfrm>
          <a:prstGeom prst="roundRect">
            <a:avLst/>
          </a:prstGeom>
          <a:solidFill>
            <a:srgbClr val="FFF200"/>
          </a:solidFill>
          <a:ln>
            <a:solidFill>
              <a:srgbClr val="FFF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FA4730C-BA7D-4AAE-972D-807AAF2C9EFC}"/>
              </a:ext>
            </a:extLst>
          </p:cNvPr>
          <p:cNvSpPr/>
          <p:nvPr/>
        </p:nvSpPr>
        <p:spPr>
          <a:xfrm>
            <a:off x="443750" y="1292178"/>
            <a:ext cx="5244353" cy="36442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07DB099-7C79-4DC2-B839-394D51094E1A}"/>
              </a:ext>
            </a:extLst>
          </p:cNvPr>
          <p:cNvSpPr/>
          <p:nvPr/>
        </p:nvSpPr>
        <p:spPr>
          <a:xfrm>
            <a:off x="6282011" y="5097214"/>
            <a:ext cx="5838269" cy="1569660"/>
          </a:xfrm>
          <a:prstGeom prst="roundRect">
            <a:avLst/>
          </a:prstGeom>
          <a:solidFill>
            <a:srgbClr val="FFF200"/>
          </a:solidFill>
          <a:ln>
            <a:solidFill>
              <a:srgbClr val="FFF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BE946F3-CB03-4B6C-AD22-BA4D6AA2FAE3}"/>
              </a:ext>
            </a:extLst>
          </p:cNvPr>
          <p:cNvSpPr/>
          <p:nvPr/>
        </p:nvSpPr>
        <p:spPr>
          <a:xfrm>
            <a:off x="6503899" y="1281770"/>
            <a:ext cx="5244353" cy="36442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6D10937-27E2-4549-9282-C67F982513CA}"/>
              </a:ext>
            </a:extLst>
          </p:cNvPr>
          <p:cNvSpPr txBox="1">
            <a:spLocks/>
          </p:cNvSpPr>
          <p:nvPr/>
        </p:nvSpPr>
        <p:spPr>
          <a:xfrm>
            <a:off x="6531899" y="1371599"/>
            <a:ext cx="5338495" cy="390161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001"/>
              </a:buClr>
              <a:buSzPts val="2300"/>
              <a:buFont typeface="Arial"/>
              <a:buNone/>
              <a:defRPr sz="2300" b="0" i="0" u="none" strike="noStrike" cap="none">
                <a:solidFill>
                  <a:srgbClr val="FFF00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/>
            <a:r>
              <a:rPr lang="de-DE" sz="2200" b="1" dirty="0">
                <a:solidFill>
                  <a:srgbClr val="015A7E"/>
                </a:solidFill>
              </a:rPr>
              <a:t>Option 2: Peanut Butter Cup</a:t>
            </a:r>
          </a:p>
          <a:p>
            <a:pPr marL="0" indent="0" algn="l"/>
            <a:r>
              <a:rPr lang="de-DE" sz="2200" dirty="0">
                <a:solidFill>
                  <a:srgbClr val="015A7E"/>
                </a:solidFill>
              </a:rPr>
              <a:t>Pro: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rgbClr val="015A7E"/>
                </a:solidFill>
              </a:rPr>
              <a:t>Das beliebteste Produkt. (84%)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rgbClr val="015A7E"/>
                </a:solidFill>
              </a:rPr>
              <a:t>Erdnuss + Schoko ist eine robuste und beliebte Grundlage.</a:t>
            </a:r>
          </a:p>
          <a:p>
            <a:pPr marL="0" indent="0" algn="l"/>
            <a:r>
              <a:rPr lang="de-DE" sz="2200" dirty="0">
                <a:solidFill>
                  <a:srgbClr val="015A7E"/>
                </a:solidFill>
              </a:rPr>
              <a:t>Contra: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rgbClr val="015A7E"/>
                </a:solidFill>
              </a:rPr>
              <a:t>Wegen Reeses Bekanntheit brauchen wir staerkere Abgrenzung</a:t>
            </a:r>
          </a:p>
        </p:txBody>
      </p:sp>
      <p:sp>
        <p:nvSpPr>
          <p:cNvPr id="75" name="Google Shape;75;p11"/>
          <p:cNvSpPr txBox="1">
            <a:spLocks noGrp="1"/>
          </p:cNvSpPr>
          <p:nvPr>
            <p:ph type="ctrTitle"/>
          </p:nvPr>
        </p:nvSpPr>
        <p:spPr>
          <a:xfrm>
            <a:off x="-38105" y="-150494"/>
            <a:ext cx="12245788" cy="1101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de-DE" sz="2800" dirty="0"/>
              <a:t>Empfehlenswerte Eigenschaften der neuen Süßigkeiten von Sondey</a:t>
            </a:r>
            <a:br>
              <a:rPr lang="de-DE" sz="2400" b="0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de-DE" sz="2400" b="0" dirty="0">
                <a:solidFill>
                  <a:srgbClr val="FFF200"/>
                </a:solidFill>
              </a:rPr>
              <a:t>Empfehlung für Zutaten</a:t>
            </a:r>
            <a:endParaRPr sz="2400" b="0" dirty="0">
              <a:solidFill>
                <a:srgbClr val="FFF200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EBC3E47-4F45-49D0-8275-3967BD0A231F}"/>
              </a:ext>
            </a:extLst>
          </p:cNvPr>
          <p:cNvSpPr txBox="1">
            <a:spLocks/>
          </p:cNvSpPr>
          <p:nvPr/>
        </p:nvSpPr>
        <p:spPr>
          <a:xfrm>
            <a:off x="443748" y="1371597"/>
            <a:ext cx="5414683" cy="3485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001"/>
              </a:buClr>
              <a:buSzPts val="2300"/>
              <a:buFont typeface="Arial"/>
              <a:buNone/>
              <a:defRPr sz="2300" b="0" i="0" u="none" strike="noStrike" cap="none">
                <a:solidFill>
                  <a:srgbClr val="FFF00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/>
            <a:r>
              <a:rPr lang="de-DE" sz="2600" b="1" dirty="0">
                <a:solidFill>
                  <a:srgbClr val="015A7E"/>
                </a:solidFill>
              </a:rPr>
              <a:t>Option 1: Schoko +Karamell +Waffel</a:t>
            </a:r>
          </a:p>
          <a:p>
            <a:pPr marL="0" indent="0" algn="l"/>
            <a:r>
              <a:rPr lang="de-DE" sz="2600" dirty="0">
                <a:solidFill>
                  <a:srgbClr val="015A7E"/>
                </a:solidFill>
              </a:rPr>
              <a:t>Pro:</a:t>
            </a:r>
          </a:p>
          <a:p>
            <a:pPr marL="508000" indent="-457200" algn="l">
              <a:buFont typeface="Arial" panose="020B0604020202020204" pitchFamily="34" charset="0"/>
              <a:buChar char="•"/>
            </a:pPr>
            <a:r>
              <a:rPr lang="de-DE" sz="2600" dirty="0">
                <a:solidFill>
                  <a:srgbClr val="015A7E"/>
                </a:solidFill>
              </a:rPr>
              <a:t>Die beliebteste Kombination (74%)</a:t>
            </a:r>
          </a:p>
          <a:p>
            <a:pPr marL="508000" indent="-457200" algn="l">
              <a:buFont typeface="Arial" panose="020B0604020202020204" pitchFamily="34" charset="0"/>
              <a:buChar char="•"/>
            </a:pPr>
            <a:r>
              <a:rPr lang="de-DE" sz="2600" dirty="0">
                <a:solidFill>
                  <a:srgbClr val="015A7E"/>
                </a:solidFill>
              </a:rPr>
              <a:t>Nur zwei ähnliche Konkurrenzprodukte verfügbar.</a:t>
            </a:r>
          </a:p>
          <a:p>
            <a:pPr algn="l"/>
            <a:r>
              <a:rPr lang="de-DE" sz="2600" dirty="0">
                <a:solidFill>
                  <a:srgbClr val="015A7E"/>
                </a:solidFill>
              </a:rPr>
              <a:t>Contra:</a:t>
            </a:r>
          </a:p>
          <a:p>
            <a:pPr marL="508000" indent="-457200" algn="l">
              <a:buFont typeface="Arial" panose="020B0604020202020204" pitchFamily="34" charset="0"/>
              <a:buChar char="•"/>
            </a:pPr>
            <a:r>
              <a:rPr lang="de-DE" sz="2600" dirty="0">
                <a:solidFill>
                  <a:srgbClr val="015A7E"/>
                </a:solidFill>
              </a:rPr>
              <a:t>Ähnliche Produkte hat Sondey schon.</a:t>
            </a:r>
          </a:p>
          <a:p>
            <a:pPr marL="508000" indent="-457200" algn="l">
              <a:buFont typeface="Arial" panose="020B0604020202020204" pitchFamily="34" charset="0"/>
              <a:buChar char="•"/>
            </a:pPr>
            <a:r>
              <a:rPr lang="de-DE" sz="2600" dirty="0">
                <a:solidFill>
                  <a:srgbClr val="015A7E"/>
                </a:solidFill>
              </a:rPr>
              <a:t>Die Stichproben sind zu klein, das Ergebnis ist nicht robust.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B70D14-2E33-4C3E-9CA1-9244291EF558}"/>
              </a:ext>
            </a:extLst>
          </p:cNvPr>
          <p:cNvSpPr txBox="1"/>
          <p:nvPr/>
        </p:nvSpPr>
        <p:spPr>
          <a:xfrm>
            <a:off x="162480" y="5099176"/>
            <a:ext cx="6096000" cy="1569660"/>
          </a:xfrm>
          <a:prstGeom prst="rect">
            <a:avLst/>
          </a:prstGeom>
          <a:noFill/>
          <a:ln>
            <a:noFill/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rgbClr val="015A7E"/>
                </a:solidFill>
                <a:latin typeface="Roboto" panose="020B0604020202020204" charset="0"/>
                <a:ea typeface="Roboto" panose="020B0604020202020204" charset="0"/>
              </a:rPr>
              <a:t>Empfehlung für andere Eigenschaften</a:t>
            </a:r>
          </a:p>
          <a:p>
            <a:r>
              <a:rPr lang="de-DE" sz="1600" b="1" dirty="0">
                <a:solidFill>
                  <a:srgbClr val="015A7E"/>
                </a:solidFill>
                <a:latin typeface="Roboto" panose="020B0604020202020204" charset="0"/>
                <a:ea typeface="Roboto" panose="020B0604020202020204" charset="0"/>
              </a:rPr>
              <a:t>Hauptzutaten: </a:t>
            </a:r>
            <a:r>
              <a:rPr lang="de-DE" sz="1600" dirty="0">
                <a:solidFill>
                  <a:srgbClr val="015A7E"/>
                </a:solidFill>
                <a:latin typeface="Roboto" panose="020B0604020202020204" charset="0"/>
                <a:ea typeface="Roboto" panose="020B0604020202020204" charset="0"/>
              </a:rPr>
              <a:t>Die beliebtesten Produkte haben 2–3 Stück.</a:t>
            </a:r>
          </a:p>
          <a:p>
            <a:r>
              <a:rPr lang="de-DE" sz="1600" b="1" dirty="0">
                <a:solidFill>
                  <a:srgbClr val="015A7E"/>
                </a:solidFill>
                <a:latin typeface="Roboto" panose="020B0604020202020204" charset="0"/>
                <a:ea typeface="Roboto" panose="020B0604020202020204" charset="0"/>
              </a:rPr>
              <a:t>Hartbonbon: </a:t>
            </a:r>
            <a:r>
              <a:rPr lang="de-DE" sz="1600" dirty="0">
                <a:solidFill>
                  <a:srgbClr val="015A7E"/>
                </a:solidFill>
                <a:latin typeface="Roboto" panose="020B0604020202020204" charset="0"/>
                <a:ea typeface="Roboto" panose="020B0604020202020204" charset="0"/>
              </a:rPr>
              <a:t>Die Beliebtheit sinkt, wenn das Produkt ein Hartbonbon ist.</a:t>
            </a:r>
          </a:p>
          <a:p>
            <a:r>
              <a:rPr lang="de-DE" sz="1600" b="1" dirty="0">
                <a:solidFill>
                  <a:srgbClr val="015A7E"/>
                </a:solidFill>
                <a:latin typeface="Roboto" panose="020B0604020202020204" charset="0"/>
                <a:ea typeface="Roboto" panose="020B0604020202020204" charset="0"/>
              </a:rPr>
              <a:t>Riegel: </a:t>
            </a:r>
            <a:r>
              <a:rPr lang="en-US" sz="1600" dirty="0" err="1">
                <a:solidFill>
                  <a:srgbClr val="015A7E"/>
                </a:solidFill>
                <a:latin typeface="Roboto" panose="020B0604020202020204" charset="0"/>
                <a:ea typeface="Roboto" panose="020B0604020202020204" charset="0"/>
              </a:rPr>
              <a:t>Keine</a:t>
            </a:r>
            <a:r>
              <a:rPr lang="en-US" sz="1600" dirty="0">
                <a:solidFill>
                  <a:srgbClr val="015A7E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600" dirty="0" err="1">
                <a:solidFill>
                  <a:srgbClr val="015A7E"/>
                </a:solidFill>
                <a:latin typeface="Roboto" panose="020B0604020202020204" charset="0"/>
                <a:ea typeface="Roboto" panose="020B0604020202020204" charset="0"/>
              </a:rPr>
              <a:t>Belege</a:t>
            </a:r>
            <a:r>
              <a:rPr lang="en-US" sz="1600" dirty="0">
                <a:solidFill>
                  <a:srgbClr val="015A7E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600" dirty="0" err="1">
                <a:solidFill>
                  <a:srgbClr val="015A7E"/>
                </a:solidFill>
                <a:latin typeface="Roboto" panose="020B0604020202020204" charset="0"/>
                <a:ea typeface="Roboto" panose="020B0604020202020204" charset="0"/>
              </a:rPr>
              <a:t>für</a:t>
            </a:r>
            <a:r>
              <a:rPr lang="en-US" sz="1600" dirty="0">
                <a:solidFill>
                  <a:srgbClr val="015A7E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600" dirty="0" err="1">
                <a:solidFill>
                  <a:srgbClr val="015A7E"/>
                </a:solidFill>
                <a:latin typeface="Roboto" panose="020B0604020202020204" charset="0"/>
                <a:ea typeface="Roboto" panose="020B0604020202020204" charset="0"/>
              </a:rPr>
              <a:t>Wirksamkeit</a:t>
            </a:r>
            <a:endParaRPr lang="de-DE" sz="1600" dirty="0">
              <a:solidFill>
                <a:srgbClr val="015A7E"/>
              </a:solidFill>
              <a:latin typeface="Roboto" panose="020B0604020202020204" charset="0"/>
              <a:ea typeface="Roboto" panose="020B0604020202020204" charset="0"/>
            </a:endParaRPr>
          </a:p>
          <a:p>
            <a:r>
              <a:rPr lang="de-DE" sz="1600" b="1" dirty="0">
                <a:solidFill>
                  <a:srgbClr val="015A7E"/>
                </a:solidFill>
                <a:latin typeface="Roboto" panose="020B0604020202020204" charset="0"/>
                <a:ea typeface="Roboto" panose="020B0604020202020204" charset="0"/>
              </a:rPr>
              <a:t>Einzelpackung</a:t>
            </a:r>
            <a:r>
              <a:rPr lang="de-DE" sz="1600" dirty="0">
                <a:solidFill>
                  <a:srgbClr val="015A7E"/>
                </a:solidFill>
                <a:latin typeface="Roboto" panose="020B0604020202020204" charset="0"/>
                <a:ea typeface="Roboto" panose="020B0604020202020204" charset="0"/>
              </a:rPr>
              <a:t>: </a:t>
            </a:r>
            <a:r>
              <a:rPr lang="en-US" sz="1600" dirty="0" err="1">
                <a:solidFill>
                  <a:srgbClr val="015A7E"/>
                </a:solidFill>
                <a:latin typeface="Roboto" panose="020B0604020202020204" charset="0"/>
                <a:ea typeface="Roboto" panose="020B0604020202020204" charset="0"/>
              </a:rPr>
              <a:t>Keine</a:t>
            </a:r>
            <a:r>
              <a:rPr lang="en-US" sz="1600" dirty="0">
                <a:solidFill>
                  <a:srgbClr val="015A7E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600" dirty="0" err="1">
                <a:solidFill>
                  <a:srgbClr val="015A7E"/>
                </a:solidFill>
                <a:latin typeface="Roboto" panose="020B0604020202020204" charset="0"/>
                <a:ea typeface="Roboto" panose="020B0604020202020204" charset="0"/>
              </a:rPr>
              <a:t>Belege</a:t>
            </a:r>
            <a:r>
              <a:rPr lang="en-US" sz="1600" dirty="0">
                <a:solidFill>
                  <a:srgbClr val="015A7E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600" dirty="0" err="1">
                <a:solidFill>
                  <a:srgbClr val="015A7E"/>
                </a:solidFill>
                <a:latin typeface="Roboto" panose="020B0604020202020204" charset="0"/>
                <a:ea typeface="Roboto" panose="020B0604020202020204" charset="0"/>
              </a:rPr>
              <a:t>für</a:t>
            </a:r>
            <a:r>
              <a:rPr lang="en-US" sz="1600" dirty="0">
                <a:solidFill>
                  <a:srgbClr val="015A7E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600" dirty="0" err="1">
                <a:solidFill>
                  <a:srgbClr val="015A7E"/>
                </a:solidFill>
                <a:latin typeface="Roboto" panose="020B0604020202020204" charset="0"/>
                <a:ea typeface="Roboto" panose="020B0604020202020204" charset="0"/>
              </a:rPr>
              <a:t>Wirksamkeit</a:t>
            </a:r>
            <a:endParaRPr lang="en-US" sz="1600" dirty="0">
              <a:solidFill>
                <a:srgbClr val="015A7E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BFED52-A63A-4BD3-A318-21A0A12FA287}"/>
              </a:ext>
            </a:extLst>
          </p:cNvPr>
          <p:cNvSpPr txBox="1"/>
          <p:nvPr/>
        </p:nvSpPr>
        <p:spPr>
          <a:xfrm>
            <a:off x="6282011" y="5100826"/>
            <a:ext cx="5972731" cy="1569660"/>
          </a:xfrm>
          <a:prstGeom prst="rect">
            <a:avLst/>
          </a:prstGeom>
          <a:noFill/>
          <a:ln>
            <a:noFill/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rgbClr val="015A7E"/>
                </a:solidFill>
                <a:latin typeface="Roboto" panose="020B0604020202020204" charset="0"/>
                <a:ea typeface="Roboto" panose="020B0604020202020204" charset="0"/>
              </a:rPr>
              <a:t>Empfehlung für die Strategie</a:t>
            </a:r>
          </a:p>
          <a:p>
            <a:r>
              <a:rPr lang="de-DE" sz="1600" dirty="0">
                <a:solidFill>
                  <a:srgbClr val="015A7E"/>
                </a:solidFill>
                <a:latin typeface="Roboto" panose="020B0604020202020204" charset="0"/>
                <a:ea typeface="Roboto" panose="020B0604020202020204" charset="0"/>
              </a:rPr>
              <a:t>1. Beide Optionen sind im oberen Preisbereich (≥ 75%-Quantil) </a:t>
            </a:r>
            <a:r>
              <a:rPr lang="de-DE" sz="1600" b="1" dirty="0">
                <a:solidFill>
                  <a:srgbClr val="015A7E"/>
                </a:solidFill>
                <a:latin typeface="Roboto" panose="020B0604020202020204" charset="0"/>
                <a:ea typeface="Roboto" panose="020B0604020202020204" charset="0"/>
              </a:rPr>
              <a:t>Lidl Strategie: </a:t>
            </a:r>
            <a:r>
              <a:rPr lang="de-DE" sz="1600" dirty="0">
                <a:solidFill>
                  <a:srgbClr val="015A7E"/>
                </a:solidFill>
                <a:latin typeface="Roboto" panose="020B0604020202020204" charset="0"/>
                <a:ea typeface="Roboto" panose="020B0604020202020204" charset="0"/>
              </a:rPr>
              <a:t>Auf preisbewusste Kunden zielen (z. B. Choviva)</a:t>
            </a:r>
          </a:p>
          <a:p>
            <a:r>
              <a:rPr lang="de-DE" sz="1600" dirty="0">
                <a:solidFill>
                  <a:srgbClr val="015A7E"/>
                </a:solidFill>
                <a:latin typeface="Roboto" panose="020B0604020202020204" charset="0"/>
                <a:ea typeface="Roboto" panose="020B0604020202020204" charset="0"/>
              </a:rPr>
              <a:t>2. Beide Optionen enthalten viel Zucker (&gt; 50%-Quantil) </a:t>
            </a:r>
          </a:p>
          <a:p>
            <a:r>
              <a:rPr lang="de-DE" sz="1600" b="1" dirty="0">
                <a:solidFill>
                  <a:srgbClr val="015A7E"/>
                </a:solidFill>
                <a:latin typeface="Roboto" panose="020B0604020202020204" charset="0"/>
                <a:ea typeface="Roboto" panose="020B0604020202020204" charset="0"/>
              </a:rPr>
              <a:t>Lidl Strategie: </a:t>
            </a:r>
            <a:r>
              <a:rPr lang="de-DE" sz="1600" dirty="0">
                <a:solidFill>
                  <a:srgbClr val="015A7E"/>
                </a:solidFill>
                <a:latin typeface="Roboto" panose="020B0604020202020204" charset="0"/>
                <a:ea typeface="Roboto" panose="020B0604020202020204" charset="0"/>
              </a:rPr>
              <a:t>Zuckerarme/ </a:t>
            </a:r>
            <a:r>
              <a:rPr lang="en-US" sz="1600" dirty="0">
                <a:solidFill>
                  <a:srgbClr val="015A7E"/>
                </a:solidFill>
                <a:latin typeface="Roboto" panose="020B0604020202020204" charset="0"/>
                <a:ea typeface="Roboto" panose="020B0604020202020204" charset="0"/>
              </a:rPr>
              <a:t>Protein-Riegel, </a:t>
            </a:r>
            <a:r>
              <a:rPr lang="en-US" sz="1600" dirty="0" err="1">
                <a:solidFill>
                  <a:srgbClr val="015A7E"/>
                </a:solidFill>
                <a:latin typeface="Roboto" panose="020B0604020202020204" charset="0"/>
                <a:ea typeface="Roboto" panose="020B0604020202020204" charset="0"/>
              </a:rPr>
              <a:t>aber</a:t>
            </a:r>
            <a:r>
              <a:rPr lang="en-US" sz="1600" dirty="0">
                <a:solidFill>
                  <a:srgbClr val="015A7E"/>
                </a:solidFill>
                <a:latin typeface="Roboto" panose="020B0604020202020204" charset="0"/>
                <a:ea typeface="Roboto" panose="020B0604020202020204" charset="0"/>
              </a:rPr>
              <a:t> die </a:t>
            </a:r>
            <a:r>
              <a:rPr lang="en-US" sz="1600" dirty="0" err="1">
                <a:solidFill>
                  <a:srgbClr val="015A7E"/>
                </a:solidFill>
                <a:latin typeface="Roboto" panose="020B0604020202020204" charset="0"/>
                <a:ea typeface="Roboto" panose="020B0604020202020204" charset="0"/>
              </a:rPr>
              <a:t>gibt</a:t>
            </a:r>
            <a:r>
              <a:rPr lang="en-US" sz="1600" dirty="0">
                <a:solidFill>
                  <a:srgbClr val="015A7E"/>
                </a:solidFill>
                <a:latin typeface="Roboto" panose="020B0604020202020204" charset="0"/>
                <a:ea typeface="Roboto" panose="020B0604020202020204" charset="0"/>
              </a:rPr>
              <a:t> es </a:t>
            </a:r>
            <a:r>
              <a:rPr lang="en-US" sz="1600" dirty="0" err="1">
                <a:solidFill>
                  <a:srgbClr val="015A7E"/>
                </a:solidFill>
                <a:latin typeface="Roboto" panose="020B0604020202020204" charset="0"/>
                <a:ea typeface="Roboto" panose="020B0604020202020204" charset="0"/>
              </a:rPr>
              <a:t>schon</a:t>
            </a:r>
            <a:r>
              <a:rPr lang="en-US" sz="1600" dirty="0">
                <a:solidFill>
                  <a:srgbClr val="015A7E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600" dirty="0" err="1">
                <a:solidFill>
                  <a:srgbClr val="015A7E"/>
                </a:solidFill>
                <a:latin typeface="Roboto" panose="020B0604020202020204" charset="0"/>
                <a:ea typeface="Roboto" panose="020B0604020202020204" charset="0"/>
              </a:rPr>
              <a:t>bei</a:t>
            </a:r>
            <a:r>
              <a:rPr lang="en-US" sz="1600" dirty="0">
                <a:solidFill>
                  <a:srgbClr val="015A7E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600" dirty="0" err="1">
                <a:solidFill>
                  <a:srgbClr val="015A7E"/>
                </a:solidFill>
                <a:latin typeface="Roboto" panose="020B0604020202020204" charset="0"/>
                <a:ea typeface="Roboto" panose="020B0604020202020204" charset="0"/>
              </a:rPr>
              <a:t>Reeze</a:t>
            </a:r>
            <a:r>
              <a:rPr lang="de-DE" sz="1600" dirty="0">
                <a:solidFill>
                  <a:srgbClr val="015A7E"/>
                </a:solidFill>
                <a:latin typeface="Roboto" panose="020B0604020202020204" charset="0"/>
                <a:ea typeface="Roboto" panose="020B0604020202020204" charset="0"/>
              </a:rPr>
              <a:t>.</a:t>
            </a:r>
          </a:p>
        </p:txBody>
      </p:sp>
      <p:pic>
        <p:nvPicPr>
          <p:cNvPr id="5" name="Graphic 4" descr="Thumbs up sign">
            <a:extLst>
              <a:ext uri="{FF2B5EF4-FFF2-40B4-BE49-F238E27FC236}">
                <a16:creationId xmlns:a16="http://schemas.microsoft.com/office/drawing/2014/main" id="{6CE536BD-A0F6-45FF-9EC5-EE827C9F38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16389" y="1335426"/>
            <a:ext cx="914400" cy="914400"/>
          </a:xfrm>
          <a:prstGeom prst="rect">
            <a:avLst/>
          </a:prstGeom>
        </p:spPr>
      </p:pic>
      <p:pic>
        <p:nvPicPr>
          <p:cNvPr id="20" name="Graphic 19" descr="Thumbs up sign">
            <a:extLst>
              <a:ext uri="{FF2B5EF4-FFF2-40B4-BE49-F238E27FC236}">
                <a16:creationId xmlns:a16="http://schemas.microsoft.com/office/drawing/2014/main" id="{18E05512-756B-4EDE-987F-CA62661AD6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38894" y="5246501"/>
            <a:ext cx="233073" cy="23307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180</Words>
  <Application>Microsoft Office PowerPoint</Application>
  <PresentationFormat>Widescreen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Roboto</vt:lpstr>
      <vt:lpstr>Office Theme</vt:lpstr>
      <vt:lpstr>Empfehlenswerte Eigenschaften der neuen Süßigkeiten von Sondey Empfehlung für Zutaten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Empfehlenswerte Eigenschaften der neuen Süßigkeiten von Sondey Empfehlung für Zutaten</dc:title>
  <cp:lastModifiedBy>Amanda Wu</cp:lastModifiedBy>
  <cp:revision>11</cp:revision>
  <dcterms:modified xsi:type="dcterms:W3CDTF">2025-06-11T09:50:01Z</dcterms:modified>
</cp:coreProperties>
</file>