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0"/>
    <p:restoredTop sz="94682"/>
  </p:normalViewPr>
  <p:slideViewPr>
    <p:cSldViewPr snapToGrid="0" snapToObjects="1">
      <p:cViewPr>
        <p:scale>
          <a:sx n="78" d="100"/>
          <a:sy n="78" d="100"/>
        </p:scale>
        <p:origin x="8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4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1A4D-D6FC-6643-9C0B-195C6AB65C6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5487-CDF7-5E4B-A62F-F60065CD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Network Topologies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5812"/>
          </a:xfrm>
        </p:spPr>
        <p:txBody>
          <a:bodyPr>
            <a:normAutofit/>
          </a:bodyPr>
          <a:lstStyle/>
          <a:p>
            <a:r>
              <a:rPr lang="en-US" dirty="0"/>
              <a:t>Amanda </a:t>
            </a:r>
            <a:r>
              <a:rPr lang="en-US" dirty="0" err="1"/>
              <a:t>Babin</a:t>
            </a:r>
            <a:r>
              <a:rPr lang="en-US" dirty="0"/>
              <a:t> </a:t>
            </a:r>
            <a:r>
              <a:rPr lang="en-US" dirty="0" smtClean="0"/>
              <a:t>ISDS </a:t>
            </a:r>
            <a:r>
              <a:rPr lang="en-US" dirty="0"/>
              <a:t>major</a:t>
            </a:r>
          </a:p>
          <a:p>
            <a:r>
              <a:rPr lang="en-US" dirty="0"/>
              <a:t>Colin Rhode </a:t>
            </a:r>
            <a:r>
              <a:rPr lang="en-US" dirty="0" smtClean="0"/>
              <a:t>ISDS </a:t>
            </a:r>
            <a:r>
              <a:rPr lang="en-US" dirty="0"/>
              <a:t>major</a:t>
            </a:r>
          </a:p>
          <a:p>
            <a:r>
              <a:rPr lang="en-US" dirty="0" smtClean="0"/>
              <a:t>Amy </a:t>
            </a:r>
            <a:r>
              <a:rPr lang="en-US" dirty="0"/>
              <a:t>Blackletter </a:t>
            </a:r>
            <a:r>
              <a:rPr lang="en-US" dirty="0" smtClean="0"/>
              <a:t>Graphic </a:t>
            </a:r>
            <a:r>
              <a:rPr lang="en-US" dirty="0"/>
              <a:t>Design </a:t>
            </a:r>
            <a:r>
              <a:rPr lang="en-US" dirty="0" smtClean="0"/>
              <a:t>major</a:t>
            </a:r>
          </a:p>
          <a:p>
            <a:r>
              <a:rPr lang="en-US" dirty="0" smtClean="0"/>
              <a:t>Amanda CS major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5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major definitions dealing with network topologies</a:t>
            </a:r>
          </a:p>
          <a:p>
            <a:r>
              <a:rPr lang="en-US" dirty="0" smtClean="0"/>
              <a:t>Analyze the different networking topologies</a:t>
            </a:r>
          </a:p>
          <a:p>
            <a:r>
              <a:rPr lang="en-US" dirty="0" smtClean="0"/>
              <a:t>Discuss logical topology vs physical topology</a:t>
            </a:r>
          </a:p>
          <a:p>
            <a:r>
              <a:rPr lang="en-US" dirty="0" smtClean="0"/>
              <a:t>Understand backbone </a:t>
            </a:r>
            <a:r>
              <a:rPr lang="en-US" dirty="0"/>
              <a:t>n</a:t>
            </a:r>
            <a:r>
              <a:rPr lang="en-US" dirty="0" smtClean="0"/>
              <a:t>etworks</a:t>
            </a:r>
          </a:p>
          <a:p>
            <a:r>
              <a:rPr lang="en-US" dirty="0" smtClean="0"/>
              <a:t>Describe the types of </a:t>
            </a:r>
            <a:r>
              <a:rPr lang="en-US" dirty="0"/>
              <a:t>s</a:t>
            </a:r>
            <a:r>
              <a:rPr lang="en-US" dirty="0" smtClean="0"/>
              <a:t>witching in a logical </a:t>
            </a:r>
            <a:r>
              <a:rPr lang="en-US" dirty="0"/>
              <a:t>t</a:t>
            </a:r>
            <a:r>
              <a:rPr lang="en-US" dirty="0" smtClean="0"/>
              <a:t>opology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1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Computer Network - </a:t>
            </a:r>
            <a:r>
              <a:rPr lang="en-US" dirty="0"/>
              <a:t>a group of computer systems and other computing hardware devices that are linked together through communication </a:t>
            </a:r>
            <a:r>
              <a:rPr lang="en-US" dirty="0" smtClean="0"/>
              <a:t>channels.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Different </a:t>
            </a:r>
            <a:r>
              <a:rPr lang="en-US" dirty="0" smtClean="0"/>
              <a:t>types of networks: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Local Area Networks (LAN</a:t>
            </a:r>
            <a:r>
              <a:rPr lang="en-US" dirty="0" smtClean="0"/>
              <a:t>)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 Wide </a:t>
            </a:r>
            <a:r>
              <a:rPr lang="en-US" dirty="0"/>
              <a:t>Area Networks (WAN)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Metropolitan </a:t>
            </a:r>
            <a:r>
              <a:rPr lang="en-US" dirty="0"/>
              <a:t>Area Networks (MAN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Node- </a:t>
            </a:r>
            <a:r>
              <a:rPr lang="en-US" dirty="0"/>
              <a:t>a processing location. A node can be a </a:t>
            </a:r>
            <a:r>
              <a:rPr lang="en-US" dirty="0" smtClean="0"/>
              <a:t>computer or </a:t>
            </a:r>
            <a:r>
              <a:rPr lang="en-US" dirty="0"/>
              <a:t>some other </a:t>
            </a:r>
            <a:r>
              <a:rPr lang="en-US" dirty="0" smtClean="0"/>
              <a:t>device, </a:t>
            </a:r>
            <a:r>
              <a:rPr lang="en-US" dirty="0"/>
              <a:t>such as </a:t>
            </a:r>
            <a:r>
              <a:rPr lang="en-US" dirty="0" smtClean="0"/>
              <a:t>a printer. If the node is a computer it is often called a “host</a:t>
            </a:r>
            <a:r>
              <a:rPr lang="en-US" dirty="0" smtClean="0"/>
              <a:t>”.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Network Topology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Refers to layout of a network and how different nodes in a network are connected to each other and how they communicate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physical or logical architecture of a private computer network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2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6369"/>
            <a:ext cx="10515600" cy="1325563"/>
          </a:xfrm>
        </p:spPr>
        <p:txBody>
          <a:bodyPr/>
          <a:lstStyle/>
          <a:p>
            <a:r>
              <a:rPr lang="en-US" dirty="0" smtClean="0"/>
              <a:t>Bus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2196"/>
            <a:ext cx="10515600" cy="469580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500" dirty="0" smtClean="0"/>
              <a:t>Bus topology - </a:t>
            </a:r>
            <a:r>
              <a:rPr lang="en-US" sz="3500" dirty="0"/>
              <a:t>a network topology in which nodes are directly connected to a common linear (or branched) half-duplex link called a bus</a:t>
            </a:r>
            <a:r>
              <a:rPr lang="en-US" sz="3500" dirty="0" smtClean="0"/>
              <a:t>.  Linear Bus network is mostly used in small networks(good for LAN).</a:t>
            </a:r>
          </a:p>
          <a:p>
            <a:pPr>
              <a:buFont typeface="Wingdings" charset="2"/>
              <a:buChar char="Ø"/>
            </a:pPr>
            <a:r>
              <a:rPr lang="en-US" sz="3500" dirty="0" smtClean="0"/>
              <a:t>Advantages</a:t>
            </a:r>
          </a:p>
          <a:p>
            <a:pPr lvl="1">
              <a:buFont typeface="Wingdings" charset="2"/>
              <a:buChar char="Ø"/>
            </a:pPr>
            <a:r>
              <a:rPr lang="en-US" sz="3500" dirty="0" smtClean="0"/>
              <a:t>Easy to connect a computer or peripheral to a linear bus.</a:t>
            </a:r>
          </a:p>
          <a:p>
            <a:pPr lvl="1">
              <a:buFont typeface="Wingdings" charset="2"/>
              <a:buChar char="Ø"/>
            </a:pPr>
            <a:r>
              <a:rPr lang="en-US" sz="3500" dirty="0" smtClean="0"/>
              <a:t>Cost effective</a:t>
            </a:r>
          </a:p>
          <a:p>
            <a:pPr lvl="1">
              <a:buFont typeface="Wingdings" charset="2"/>
              <a:buChar char="Ø"/>
            </a:pPr>
            <a:r>
              <a:rPr lang="en-US" sz="3500" dirty="0" smtClean="0"/>
              <a:t>Requires less cable length than other network topologies</a:t>
            </a:r>
          </a:p>
          <a:p>
            <a:pPr>
              <a:buFont typeface="Wingdings" charset="2"/>
              <a:buChar char="Ø"/>
            </a:pPr>
            <a:r>
              <a:rPr lang="en-US" sz="3500" dirty="0" smtClean="0"/>
              <a:t>Disadvantages</a:t>
            </a:r>
          </a:p>
          <a:p>
            <a:pPr lvl="1">
              <a:buFont typeface="Wingdings" charset="2"/>
              <a:buChar char="Ø"/>
            </a:pPr>
            <a:r>
              <a:rPr lang="en-US" sz="3500" dirty="0" smtClean="0"/>
              <a:t>Entire network shuts down if there is a break in the main cable</a:t>
            </a:r>
          </a:p>
          <a:p>
            <a:pPr lvl="1">
              <a:buFont typeface="Wingdings" charset="2"/>
              <a:buChar char="Ø"/>
            </a:pPr>
            <a:r>
              <a:rPr lang="en-US" sz="3500" dirty="0" smtClean="0"/>
              <a:t>Terminators are required at both ends of the backbone cable</a:t>
            </a:r>
          </a:p>
          <a:p>
            <a:pPr lvl="1">
              <a:buFont typeface="Wingdings" charset="2"/>
              <a:buChar char="Ø"/>
            </a:pPr>
            <a:r>
              <a:rPr lang="en-US" sz="3500" dirty="0" smtClean="0"/>
              <a:t>Difficult to identify the problem if the entire network shuts down</a:t>
            </a:r>
          </a:p>
          <a:p>
            <a:pPr lvl="1">
              <a:buFont typeface="Wingdings" charset="2"/>
              <a:buChar char="Ø"/>
            </a:pPr>
            <a:r>
              <a:rPr lang="en-US" sz="3500" dirty="0" smtClean="0"/>
              <a:t>Security issues since data is broadcasted across the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52" y="0"/>
            <a:ext cx="3895515" cy="30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8179"/>
            <a:ext cx="10515600" cy="1325563"/>
          </a:xfrm>
        </p:spPr>
        <p:txBody>
          <a:bodyPr/>
          <a:lstStyle/>
          <a:p>
            <a:r>
              <a:rPr lang="en-US" dirty="0" smtClean="0"/>
              <a:t>Ring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09008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Ring topology- </a:t>
            </a:r>
            <a:r>
              <a:rPr lang="en-US" sz="2400" dirty="0"/>
              <a:t>network setup in which devices are connected in a ring and pass information to or from each other according to their adjacent proximity in the ring structure.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Advantages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can transfer between workstations at high speeds.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Additional workstations can be added without impacting performance of the </a:t>
            </a:r>
            <a:r>
              <a:rPr lang="en-US" dirty="0" smtClean="0"/>
              <a:t>network(handles high volume of traffic)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Disadvantages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entire network will be impacted if one workstation shuts down.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hardware needed to connect each workstation to the network is more expensive than Ethernet cards and hubs/switches.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78" y="0"/>
            <a:ext cx="4364624" cy="32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0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629"/>
            <a:ext cx="10515600" cy="1325563"/>
          </a:xfrm>
        </p:spPr>
        <p:txBody>
          <a:bodyPr/>
          <a:lstStyle/>
          <a:p>
            <a:r>
              <a:rPr lang="en-US" dirty="0" smtClean="0"/>
              <a:t>Star Network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sz="3100" dirty="0"/>
          </a:p>
          <a:p>
            <a:pPr>
              <a:buFont typeface="Wingdings" charset="2"/>
              <a:buChar char="Ø"/>
            </a:pPr>
            <a:r>
              <a:rPr lang="en-US" sz="3100" dirty="0" smtClean="0"/>
              <a:t>Star topology -</a:t>
            </a:r>
            <a:r>
              <a:rPr lang="en-US" sz="3100" dirty="0"/>
              <a:t>there is a central computer or server to which all the workstations are directly connected</a:t>
            </a:r>
            <a:r>
              <a:rPr lang="en-US" sz="3100" dirty="0" smtClean="0"/>
              <a:t>. </a:t>
            </a:r>
            <a:r>
              <a:rPr lang="en-US" sz="3100" dirty="0"/>
              <a:t>Many businesses and home networks use the star topology.</a:t>
            </a:r>
            <a:endParaRPr lang="en-US" sz="3100" dirty="0" smtClean="0"/>
          </a:p>
          <a:p>
            <a:pPr>
              <a:buFont typeface="Wingdings" charset="2"/>
              <a:buChar char="Ø"/>
            </a:pPr>
            <a:r>
              <a:rPr lang="en-US" sz="3100" dirty="0" smtClean="0"/>
              <a:t>Advantages</a:t>
            </a:r>
          </a:p>
          <a:p>
            <a:pPr lvl="1">
              <a:buFont typeface="Wingdings" charset="2"/>
              <a:buChar char="Ø"/>
            </a:pPr>
            <a:r>
              <a:rPr lang="en-US" sz="3100" dirty="0" smtClean="0"/>
              <a:t>Fast performance with few nodes and low network traffic.</a:t>
            </a:r>
          </a:p>
          <a:p>
            <a:pPr lvl="1">
              <a:buFont typeface="Wingdings" charset="2"/>
              <a:buChar char="Ø"/>
            </a:pPr>
            <a:r>
              <a:rPr lang="en-US" sz="3100" dirty="0" smtClean="0"/>
              <a:t>Easy to troubleshoot.</a:t>
            </a:r>
          </a:p>
          <a:p>
            <a:pPr lvl="1">
              <a:buFont typeface="Wingdings" charset="2"/>
              <a:buChar char="Ø"/>
            </a:pPr>
            <a:r>
              <a:rPr lang="en-US" sz="3100" dirty="0" smtClean="0"/>
              <a:t>Easy to setup and modify. </a:t>
            </a:r>
          </a:p>
          <a:p>
            <a:pPr lvl="1">
              <a:buFont typeface="Wingdings" charset="2"/>
              <a:buChar char="Ø"/>
            </a:pPr>
            <a:r>
              <a:rPr lang="en-US" sz="3100" dirty="0" smtClean="0"/>
              <a:t>Only that node is affected which has failed rest of the nodes can work smoothly.</a:t>
            </a:r>
          </a:p>
          <a:p>
            <a:pPr>
              <a:buFont typeface="Wingdings" charset="2"/>
              <a:buChar char="Ø"/>
            </a:pPr>
            <a:r>
              <a:rPr lang="en-US" sz="3100" dirty="0" smtClean="0"/>
              <a:t>Disadvantages</a:t>
            </a:r>
          </a:p>
          <a:p>
            <a:pPr lvl="1">
              <a:buFont typeface="Wingdings" charset="2"/>
              <a:buChar char="Ø"/>
            </a:pPr>
            <a:r>
              <a:rPr lang="en-US" sz="3100" dirty="0" smtClean="0"/>
              <a:t>Cost of installation is high.</a:t>
            </a:r>
          </a:p>
          <a:p>
            <a:pPr lvl="1">
              <a:buFont typeface="Wingdings" charset="2"/>
              <a:buChar char="Ø"/>
            </a:pPr>
            <a:r>
              <a:rPr lang="en-US" sz="3100" dirty="0" smtClean="0"/>
              <a:t>If the hub is affected then the whole network is stopped because all the nodes depend on the hub.</a:t>
            </a:r>
          </a:p>
          <a:p>
            <a:pPr lvl="1">
              <a:buFont typeface="Wingdings" charset="2"/>
              <a:buChar char="Ø"/>
            </a:pPr>
            <a:r>
              <a:rPr lang="en-US" sz="3100" dirty="0" smtClean="0"/>
              <a:t>More devices connected can </a:t>
            </a:r>
            <a:r>
              <a:rPr lang="en-US" sz="3100" dirty="0"/>
              <a:t>make the network </a:t>
            </a:r>
            <a:r>
              <a:rPr lang="en-US" sz="3100" dirty="0" smtClean="0"/>
              <a:t>slow down</a:t>
            </a:r>
            <a:endParaRPr lang="en-US" sz="31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90" y="324736"/>
            <a:ext cx="4295471" cy="25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6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en-US" dirty="0" smtClean="0"/>
              <a:t>Tree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sz="2600" dirty="0" smtClean="0"/>
          </a:p>
          <a:p>
            <a:pPr>
              <a:buFont typeface="Wingdings" charset="2"/>
              <a:buChar char="Ø"/>
            </a:pPr>
            <a:endParaRPr lang="en-US" sz="2600" dirty="0" smtClean="0"/>
          </a:p>
          <a:p>
            <a:pPr>
              <a:buFont typeface="Wingdings" charset="2"/>
              <a:buChar char="Ø"/>
            </a:pPr>
            <a:r>
              <a:rPr lang="en-US" sz="2600" dirty="0" smtClean="0"/>
              <a:t>Tree topology - combines </a:t>
            </a:r>
            <a:r>
              <a:rPr lang="en-US" sz="2600" dirty="0"/>
              <a:t>characteristics of linear bus and star topologies.</a:t>
            </a:r>
            <a:endParaRPr lang="en-US" sz="2600" dirty="0" smtClean="0"/>
          </a:p>
          <a:p>
            <a:pPr>
              <a:buFont typeface="Wingdings" charset="2"/>
              <a:buChar char="Ø"/>
            </a:pPr>
            <a:r>
              <a:rPr lang="en-US" sz="2600" dirty="0" smtClean="0"/>
              <a:t>Advantages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Extension of bus and star topologies.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Expansion of nodes is possible and easy.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Easily managed and maintained.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Error detection is easily done</a:t>
            </a:r>
            <a:r>
              <a:rPr lang="en-US" sz="26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600" dirty="0" smtClean="0"/>
              <a:t>Disadvantages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Heavily cabled.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Costly.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If more nodes are added maintenance is difficult.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Central hub fails, network fails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12" y="198182"/>
            <a:ext cx="3872481" cy="24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369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Network Topologies</vt:lpstr>
      <vt:lpstr>Objectives</vt:lpstr>
      <vt:lpstr>Definitions</vt:lpstr>
      <vt:lpstr>Bus Network</vt:lpstr>
      <vt:lpstr>Ring Network</vt:lpstr>
      <vt:lpstr>Star Network </vt:lpstr>
      <vt:lpstr>Tree Network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Topologies</dc:title>
  <dc:creator>Amanda H Alfaro</dc:creator>
  <cp:lastModifiedBy>Amanda H Alfaro</cp:lastModifiedBy>
  <cp:revision>12</cp:revision>
  <dcterms:created xsi:type="dcterms:W3CDTF">2016-01-26T00:12:40Z</dcterms:created>
  <dcterms:modified xsi:type="dcterms:W3CDTF">2016-01-26T19:36:43Z</dcterms:modified>
</cp:coreProperties>
</file>