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1098C5-BE2F-4587-B50F-D51C5DB06871}">
  <a:tblStyle styleId="{F01098C5-BE2F-4587-B50F-D51C5DB068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666"/>
  </p:normalViewPr>
  <p:slideViewPr>
    <p:cSldViewPr snapToGrid="0">
      <p:cViewPr varScale="1">
        <p:scale>
          <a:sx n="129" d="100"/>
          <a:sy n="129" d="100"/>
        </p:scale>
        <p:origin x="11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0415f8f23_8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a0415f8f23_8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0415f8f2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2a0415f8f2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g2a0415f8f2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415f8f2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a0415f8f23_0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a0415f8f23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0415f8f2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a0415f8f2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g2a0415f8f2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279505b64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2a279505b64_0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83" name="Google Shape;183;g2a279505b64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415f8f23_2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a0415f8f23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0415f8f23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2a0415f8f23_2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g2a0415f8f23_2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0415f8f2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0415f8f2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79505b6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279505b6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79505b6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279505b6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0415f8f23_8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0415f8f23_8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0415f8f2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a0415f8f2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a0415f8f2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279505b6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279505b6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빈 화면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>
  <p:cSld name="빈 화면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384999" y="1186650"/>
            <a:ext cx="65925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b="1">
                <a:solidFill>
                  <a:schemeClr val="lt1"/>
                </a:solidFill>
              </a:rPr>
              <a:t>Data Preprocessing Plan</a:t>
            </a:r>
            <a:endParaRPr sz="36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600" b="1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</a:endParaRPr>
          </a:p>
        </p:txBody>
      </p:sp>
      <p:cxnSp>
        <p:nvCxnSpPr>
          <p:cNvPr id="69" name="Google Shape;69;p16"/>
          <p:cNvCxnSpPr/>
          <p:nvPr/>
        </p:nvCxnSpPr>
        <p:spPr>
          <a:xfrm>
            <a:off x="385010" y="1907006"/>
            <a:ext cx="8775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6"/>
          <p:cNvSpPr txBox="1">
            <a:spLocks noGrp="1"/>
          </p:cNvSpPr>
          <p:nvPr>
            <p:ph type="subTitle" idx="4294967295"/>
          </p:nvPr>
        </p:nvSpPr>
        <p:spPr>
          <a:xfrm>
            <a:off x="311700" y="20535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2400" i="1">
                <a:solidFill>
                  <a:srgbClr val="F2F2F2"/>
                </a:solidFill>
              </a:rPr>
              <a:t>DATA71011 Understanding Data &amp; their Environment </a:t>
            </a:r>
            <a:endParaRPr sz="2400" i="1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2400">
                <a:solidFill>
                  <a:srgbClr val="F2F2F2"/>
                </a:solidFill>
              </a:rPr>
              <a:t>Group: Violet</a:t>
            </a:r>
            <a:endParaRPr sz="2400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endParaRPr sz="2400"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endParaRPr sz="2400">
              <a:solidFill>
                <a:srgbClr val="F2F2F2"/>
              </a:solidFill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153" y="3865675"/>
            <a:ext cx="2297151" cy="9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58"/>
    </mc:Choice>
    <mc:Fallback xmlns="">
      <p:transition spd="slow" advTm="77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206725" y="69650"/>
            <a:ext cx="5719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Feature Engineering 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6"/>
          <p:cNvCxnSpPr/>
          <p:nvPr/>
        </p:nvCxnSpPr>
        <p:spPr>
          <a:xfrm>
            <a:off x="119696" y="5012233"/>
            <a:ext cx="889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26"/>
          <p:cNvSpPr txBox="1"/>
          <p:nvPr/>
        </p:nvSpPr>
        <p:spPr>
          <a:xfrm>
            <a:off x="308775" y="600650"/>
            <a:ext cx="83112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- </a:t>
            </a:r>
            <a:r>
              <a:rPr lang="en-GB" sz="2300" u="sng">
                <a:solidFill>
                  <a:schemeClr val="accent1"/>
                </a:solidFill>
              </a:rPr>
              <a:t>Creating new indicators/variables:</a:t>
            </a:r>
            <a:endParaRPr sz="2300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accent1"/>
              </a:solidFill>
            </a:endParaRPr>
          </a:p>
          <a:p>
            <a:pPr marL="5400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GB" sz="2000">
                <a:solidFill>
                  <a:schemeClr val="accent1"/>
                </a:solidFill>
              </a:rPr>
              <a:t>Temporal features</a:t>
            </a:r>
            <a:endParaRPr sz="2000">
              <a:solidFill>
                <a:schemeClr val="accent1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</a:pPr>
            <a:r>
              <a:rPr lang="en-GB" sz="1700">
                <a:solidFill>
                  <a:schemeClr val="accent1"/>
                </a:solidFill>
              </a:rPr>
              <a:t>Extracting features from Date - Month, Year, Weekends</a:t>
            </a:r>
            <a:endParaRPr sz="1700">
              <a:solidFill>
                <a:schemeClr val="accent1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</a:pPr>
            <a:r>
              <a:rPr lang="en-GB" sz="1700">
                <a:solidFill>
                  <a:schemeClr val="accent1"/>
                </a:solidFill>
              </a:rPr>
              <a:t>Seasonal Features - Winter, Spring, Summer, Fall.</a:t>
            </a:r>
            <a:endParaRPr sz="1700">
              <a:solidFill>
                <a:schemeClr val="accent1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</a:pPr>
            <a:r>
              <a:rPr lang="en-GB" sz="1700">
                <a:solidFill>
                  <a:schemeClr val="accent1"/>
                </a:solidFill>
              </a:rPr>
              <a:t>Lag Features - SalesLag1 &amp; SalesLag7  + CustomersLag1 &amp; CustomersLag7</a:t>
            </a:r>
            <a:endParaRPr sz="1700">
              <a:solidFill>
                <a:schemeClr val="accent1"/>
              </a:solidFill>
            </a:endParaRPr>
          </a:p>
          <a:p>
            <a:pPr marL="5400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GB" sz="2000">
                <a:solidFill>
                  <a:schemeClr val="accent1"/>
                </a:solidFill>
              </a:rPr>
              <a:t>Customer-related features</a:t>
            </a:r>
            <a:endParaRPr sz="2000">
              <a:solidFill>
                <a:schemeClr val="accent1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</a:pPr>
            <a:r>
              <a:rPr lang="en-GB" sz="1700">
                <a:solidFill>
                  <a:schemeClr val="accent1"/>
                </a:solidFill>
              </a:rPr>
              <a:t>Sales per Customer</a:t>
            </a:r>
            <a:endParaRPr sz="1700">
              <a:solidFill>
                <a:schemeClr val="accent1"/>
              </a:solidFill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Char char="■"/>
            </a:pPr>
            <a:r>
              <a:rPr lang="en-GB" sz="1700">
                <a:solidFill>
                  <a:schemeClr val="accent1"/>
                </a:solidFill>
              </a:rPr>
              <a:t>Average Sales per Month</a:t>
            </a:r>
            <a:endParaRPr sz="1900">
              <a:solidFill>
                <a:schemeClr val="accent1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662" y="3469425"/>
            <a:ext cx="7499424" cy="14318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91"/>
    </mc:Choice>
    <mc:Fallback xmlns="">
      <p:transition spd="slow" advTm="412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252350" y="187600"/>
            <a:ext cx="5719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Transformation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7"/>
          <p:cNvCxnSpPr/>
          <p:nvPr/>
        </p:nvCxnSpPr>
        <p:spPr>
          <a:xfrm>
            <a:off x="119696" y="5012233"/>
            <a:ext cx="889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7"/>
          <p:cNvSpPr txBox="1"/>
          <p:nvPr/>
        </p:nvSpPr>
        <p:spPr>
          <a:xfrm>
            <a:off x="312650" y="634475"/>
            <a:ext cx="7356600" cy="30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1"/>
                </a:solidFill>
              </a:rPr>
              <a:t>- </a:t>
            </a:r>
            <a:r>
              <a:rPr lang="en-GB" sz="2200" u="sng">
                <a:solidFill>
                  <a:schemeClr val="accent1"/>
                </a:solidFill>
              </a:rPr>
              <a:t>Encoding categorical variables into numerical variables:</a:t>
            </a:r>
            <a:endParaRPr sz="2200" u="sng">
              <a:solidFill>
                <a:schemeClr val="accent1"/>
              </a:solidFill>
            </a:endParaRPr>
          </a:p>
          <a:p>
            <a:pPr marL="9144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</a:pPr>
            <a:r>
              <a:rPr lang="en-GB" sz="2200">
                <a:solidFill>
                  <a:schemeClr val="accent1"/>
                </a:solidFill>
              </a:rPr>
              <a:t>Label Encoding</a:t>
            </a:r>
            <a:endParaRPr sz="2200">
              <a:solidFill>
                <a:schemeClr val="accent1"/>
              </a:solidFill>
            </a:endParaRPr>
          </a:p>
          <a:p>
            <a:pPr marL="13716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GB" sz="2200">
                <a:solidFill>
                  <a:schemeClr val="accent1"/>
                </a:solidFill>
              </a:rPr>
              <a:t>StoreType </a:t>
            </a:r>
            <a:endParaRPr sz="2200">
              <a:solidFill>
                <a:schemeClr val="accent1"/>
              </a:solidFill>
            </a:endParaRPr>
          </a:p>
          <a:p>
            <a:pPr marL="13716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GB" sz="2200">
                <a:solidFill>
                  <a:schemeClr val="accent1"/>
                </a:solidFill>
              </a:rPr>
              <a:t>AssortmentLevel</a:t>
            </a:r>
            <a:endParaRPr sz="2200">
              <a:solidFill>
                <a:schemeClr val="accent1"/>
              </a:solidFill>
            </a:endParaRPr>
          </a:p>
          <a:p>
            <a:pPr marL="13716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GB" sz="2200">
                <a:solidFill>
                  <a:schemeClr val="accent1"/>
                </a:solidFill>
              </a:rPr>
              <a:t>PromoInterval</a:t>
            </a:r>
            <a:endParaRPr sz="2200">
              <a:solidFill>
                <a:schemeClr val="accent1"/>
              </a:solidFill>
            </a:endParaRPr>
          </a:p>
          <a:p>
            <a:pPr marL="1371600" lvl="1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○"/>
            </a:pPr>
            <a:r>
              <a:rPr lang="en-GB" sz="2200">
                <a:solidFill>
                  <a:schemeClr val="accent1"/>
                </a:solidFill>
              </a:rPr>
              <a:t>Season</a:t>
            </a:r>
            <a:endParaRPr sz="2500">
              <a:solidFill>
                <a:schemeClr val="accent1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425" y="3832700"/>
            <a:ext cx="5927243" cy="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500" y="4275437"/>
            <a:ext cx="5927250" cy="27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9500" y="4470925"/>
            <a:ext cx="5927250" cy="28551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/>
          <p:nvPr/>
        </p:nvSpPr>
        <p:spPr>
          <a:xfrm>
            <a:off x="1346750" y="3764050"/>
            <a:ext cx="5719800" cy="108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5"/>
    </mc:Choice>
    <mc:Fallback xmlns="">
      <p:transition spd="slow" advTm="1360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/>
        </p:nvSpPr>
        <p:spPr>
          <a:xfrm>
            <a:off x="252350" y="187600"/>
            <a:ext cx="5719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Normalisation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28"/>
          <p:cNvCxnSpPr/>
          <p:nvPr/>
        </p:nvCxnSpPr>
        <p:spPr>
          <a:xfrm>
            <a:off x="119696" y="5012233"/>
            <a:ext cx="889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8"/>
          <p:cNvSpPr txBox="1"/>
          <p:nvPr/>
        </p:nvSpPr>
        <p:spPr>
          <a:xfrm>
            <a:off x="342325" y="788725"/>
            <a:ext cx="7383900" cy="3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- </a:t>
            </a:r>
            <a:r>
              <a:rPr lang="en-GB" sz="2300" u="sng">
                <a:solidFill>
                  <a:schemeClr val="accent1"/>
                </a:solidFill>
              </a:rPr>
              <a:t>Depends on data distribution and the algorithm used for modelling:</a:t>
            </a:r>
            <a:endParaRPr sz="2300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u="sng">
              <a:solidFill>
                <a:schemeClr val="accent1"/>
              </a:solidFill>
            </a:endParaRPr>
          </a:p>
          <a:p>
            <a:pPr marL="9144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</a:pPr>
            <a:r>
              <a:rPr lang="en-GB" sz="2000">
                <a:solidFill>
                  <a:schemeClr val="accent1"/>
                </a:solidFill>
              </a:rPr>
              <a:t>Most likely will apply </a:t>
            </a:r>
            <a:r>
              <a:rPr lang="en-GB" sz="2000" b="1">
                <a:solidFill>
                  <a:schemeClr val="accent1"/>
                </a:solidFill>
              </a:rPr>
              <a:t>Standard Scaling</a:t>
            </a:r>
            <a:endParaRPr sz="2000">
              <a:solidFill>
                <a:schemeClr val="accent1"/>
              </a:solidFill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</a:pPr>
            <a:r>
              <a:rPr lang="en-GB" sz="2000">
                <a:solidFill>
                  <a:schemeClr val="accent1"/>
                </a:solidFill>
              </a:rPr>
              <a:t>specified attributes will have zero mean and unit variance.</a:t>
            </a:r>
            <a:endParaRPr sz="20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1"/>
                </a:solidFill>
              </a:rPr>
              <a:t>*</a:t>
            </a:r>
            <a:r>
              <a:rPr lang="en-GB" sz="2000" i="1">
                <a:solidFill>
                  <a:schemeClr val="accent1"/>
                </a:solidFill>
              </a:rPr>
              <a:t>At this point, we cannot select a specific normalisation technique as we have not yet reached the modelling stage.</a:t>
            </a:r>
            <a:endParaRPr sz="2000" i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11"/>
    </mc:Choice>
    <mc:Fallback xmlns="">
      <p:transition spd="slow" advTm="219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252350" y="187600"/>
            <a:ext cx="5719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Feature Selection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29"/>
          <p:cNvCxnSpPr/>
          <p:nvPr/>
        </p:nvCxnSpPr>
        <p:spPr>
          <a:xfrm>
            <a:off x="119696" y="5012233"/>
            <a:ext cx="889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29"/>
          <p:cNvSpPr txBox="1"/>
          <p:nvPr/>
        </p:nvSpPr>
        <p:spPr>
          <a:xfrm>
            <a:off x="342325" y="788725"/>
            <a:ext cx="8544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- </a:t>
            </a:r>
            <a:r>
              <a:rPr lang="en-GB" sz="2300" u="sng">
                <a:solidFill>
                  <a:schemeClr val="accent1"/>
                </a:solidFill>
              </a:rPr>
              <a:t>Select the highly correlated variables for model training/fitting:</a:t>
            </a:r>
            <a:endParaRPr sz="800" u="sng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u="sng">
              <a:solidFill>
                <a:schemeClr val="accent1"/>
              </a:solidFill>
            </a:endParaRPr>
          </a:p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Sales/Customers Lag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800" y="1804525"/>
            <a:ext cx="5588625" cy="33147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800" y="2136000"/>
            <a:ext cx="5588625" cy="684325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200" y="2136000"/>
            <a:ext cx="1020600" cy="684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7200" y="3694625"/>
            <a:ext cx="1020600" cy="774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29"/>
          <p:cNvSpPr txBox="1"/>
          <p:nvPr/>
        </p:nvSpPr>
        <p:spPr>
          <a:xfrm>
            <a:off x="396000" y="2969588"/>
            <a:ext cx="8544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●"/>
            </a:pPr>
            <a:r>
              <a:rPr lang="en-GB" sz="2300">
                <a:solidFill>
                  <a:schemeClr val="accent1"/>
                </a:solidFill>
              </a:rPr>
              <a:t>Open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801" y="3363147"/>
            <a:ext cx="919090" cy="3314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7800" y="3694625"/>
            <a:ext cx="919100" cy="774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10"/>
    </mc:Choice>
    <mc:Fallback xmlns="">
      <p:transition spd="slow" advTm="316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37825" y="853250"/>
            <a:ext cx="7296900" cy="3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4000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AutoNum type="arabicParenR"/>
            </a:pPr>
            <a:r>
              <a:rPr lang="en-GB" sz="2700" b="1">
                <a:solidFill>
                  <a:schemeClr val="accent1"/>
                </a:solidFill>
              </a:rPr>
              <a:t>Data Preparation</a:t>
            </a:r>
            <a:endParaRPr sz="2700" b="1">
              <a:solidFill>
                <a:schemeClr val="accen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" b="1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Data Exploration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Handling Missing Data 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Noise Identification &amp; Data Cleaning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Data Linkage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Feature Engineering 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Data Transformation</a:t>
            </a:r>
            <a:endParaRPr sz="24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accent1"/>
              </a:solidFill>
            </a:endParaRPr>
          </a:p>
          <a:p>
            <a:pPr marL="914400" lvl="0" indent="-381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400">
                <a:solidFill>
                  <a:schemeClr val="accent1"/>
                </a:solidFill>
              </a:rPr>
              <a:t>Data Normalisation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1392185" y="3501504"/>
            <a:ext cx="296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794085" y="4485893"/>
            <a:ext cx="296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17"/>
          <p:cNvCxnSpPr/>
          <p:nvPr/>
        </p:nvCxnSpPr>
        <p:spPr>
          <a:xfrm>
            <a:off x="108283" y="132348"/>
            <a:ext cx="8910300" cy="0"/>
          </a:xfrm>
          <a:prstGeom prst="straightConnector1">
            <a:avLst/>
          </a:prstGeom>
          <a:noFill/>
          <a:ln w="76200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17"/>
          <p:cNvCxnSpPr/>
          <p:nvPr/>
        </p:nvCxnSpPr>
        <p:spPr>
          <a:xfrm>
            <a:off x="108283" y="5029201"/>
            <a:ext cx="8910356" cy="0"/>
          </a:xfrm>
          <a:prstGeom prst="straightConnector1">
            <a:avLst/>
          </a:prstGeom>
          <a:noFill/>
          <a:ln w="9525" cap="flat" cmpd="sng">
            <a:solidFill>
              <a:srgbClr val="3A637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7"/>
          <p:cNvSpPr txBox="1"/>
          <p:nvPr/>
        </p:nvSpPr>
        <p:spPr>
          <a:xfrm>
            <a:off x="444905" y="227307"/>
            <a:ext cx="18048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000" b="1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5"/>
    </mc:Choice>
    <mc:Fallback xmlns="">
      <p:transition spd="slow" advTm="120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252356" y="119175"/>
            <a:ext cx="7287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Exploration </a:t>
            </a:r>
            <a:r>
              <a:rPr lang="en-GB" sz="3000">
                <a:solidFill>
                  <a:schemeClr val="accent1"/>
                </a:solidFill>
              </a:rPr>
              <a:t>-</a:t>
            </a:r>
            <a:r>
              <a:rPr lang="en-GB" sz="3000" b="1">
                <a:solidFill>
                  <a:schemeClr val="accent1"/>
                </a:solidFill>
              </a:rPr>
              <a:t> </a:t>
            </a:r>
            <a:r>
              <a:rPr lang="en-GB" sz="3000" u="sng">
                <a:solidFill>
                  <a:schemeClr val="accent1"/>
                </a:solidFill>
              </a:rPr>
              <a:t>Statistics</a:t>
            </a:r>
            <a:endParaRPr sz="3000" u="sng">
              <a:solidFill>
                <a:schemeClr val="accent1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119696" y="5012233"/>
            <a:ext cx="8897407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975" y="650175"/>
            <a:ext cx="8764751" cy="23247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975" y="3175550"/>
            <a:ext cx="4732301" cy="17058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8065" y="3175550"/>
            <a:ext cx="3630612" cy="17407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9"/>
          <p:cNvSpPr txBox="1"/>
          <p:nvPr/>
        </p:nvSpPr>
        <p:spPr>
          <a:xfrm rot="-5400000">
            <a:off x="-593850" y="1670200"/>
            <a:ext cx="147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stores.csv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 rot="-5400000">
            <a:off x="-593850" y="3903550"/>
            <a:ext cx="147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train.csv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 rot="-5400000">
            <a:off x="4463425" y="3903550"/>
            <a:ext cx="147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</a:rPr>
              <a:t>test.csv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86"/>
    </mc:Choice>
    <mc:Fallback xmlns="">
      <p:transition spd="slow" advTm="1368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52356" y="187600"/>
            <a:ext cx="7287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Exploration </a:t>
            </a:r>
            <a:r>
              <a:rPr lang="en-GB" sz="3000">
                <a:solidFill>
                  <a:schemeClr val="accent1"/>
                </a:solidFill>
              </a:rPr>
              <a:t>- EDA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783853" y="4690200"/>
            <a:ext cx="35763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1"/>
                </a:solidFill>
              </a:rPr>
              <a:t>3000 samples from train.csv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25" y="792400"/>
            <a:ext cx="5551273" cy="3897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6"/>
    </mc:Choice>
    <mc:Fallback xmlns="">
      <p:transition spd="slow" advTm="1022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252356" y="187600"/>
            <a:ext cx="7287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Exploration </a:t>
            </a:r>
            <a:r>
              <a:rPr lang="en-GB" sz="3000">
                <a:solidFill>
                  <a:schemeClr val="accent1"/>
                </a:solidFill>
              </a:rPr>
              <a:t>- EDA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075" y="811375"/>
            <a:ext cx="7419628" cy="386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2"/>
    </mc:Choice>
    <mc:Fallback xmlns="">
      <p:transition spd="slow" advTm="61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252356" y="187600"/>
            <a:ext cx="7287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Exploration </a:t>
            </a:r>
            <a:r>
              <a:rPr lang="en-GB" sz="3000">
                <a:solidFill>
                  <a:schemeClr val="accent1"/>
                </a:solidFill>
              </a:rPr>
              <a:t>- EDA</a:t>
            </a:r>
            <a:endParaRPr sz="3000">
              <a:solidFill>
                <a:schemeClr val="accent1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" y="915021"/>
            <a:ext cx="8739251" cy="384902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5"/>
    </mc:Choice>
    <mc:Fallback xmlns="">
      <p:transition spd="slow" advTm="109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252350" y="141775"/>
            <a:ext cx="7981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Handling Missing Data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330475" y="648475"/>
            <a:ext cx="60231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accent1"/>
                </a:solidFill>
              </a:rPr>
              <a:t>Train.csv and Test.csv</a:t>
            </a:r>
            <a:r>
              <a:rPr lang="en-GB" sz="2400">
                <a:solidFill>
                  <a:schemeClr val="accent1"/>
                </a:solidFill>
              </a:rPr>
              <a:t> - No Missing Values</a:t>
            </a:r>
            <a:endParaRPr sz="2900">
              <a:solidFill>
                <a:schemeClr val="accent1"/>
              </a:solidFill>
            </a:endParaRPr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402838" y="1620613"/>
          <a:ext cx="3742625" cy="2861600"/>
        </p:xfrm>
        <a:graphic>
          <a:graphicData uri="http://schemas.openxmlformats.org/drawingml/2006/table">
            <a:tbl>
              <a:tblPr>
                <a:noFill/>
                <a:tableStyleId>{F01098C5-BE2F-4587-B50F-D51C5DB06871}</a:tableStyleId>
              </a:tblPr>
              <a:tblGrid>
                <a:gridCol w="236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chemeClr val="accent1"/>
                          </a:solidFill>
                        </a:rPr>
                        <a:t>Attributes</a:t>
                      </a:r>
                      <a:endParaRPr sz="13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chemeClr val="accent1"/>
                          </a:solidFill>
                        </a:rPr>
                        <a:t>Missing Count</a:t>
                      </a:r>
                      <a:endParaRPr sz="13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Store 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StoreType 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Assortment 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CompetitionDistance 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3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CompetitionOpenSinceMonth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354</a:t>
                      </a:r>
                      <a:endParaRPr sz="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CompetitionOpenSinceYear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354</a:t>
                      </a:r>
                      <a:endParaRPr sz="13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0" name="Google Shape;130;p23"/>
          <p:cNvSpPr txBox="1"/>
          <p:nvPr/>
        </p:nvSpPr>
        <p:spPr>
          <a:xfrm>
            <a:off x="541963" y="4577200"/>
            <a:ext cx="3464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1"/>
                </a:solidFill>
              </a:rPr>
              <a:t>Missing Completely At Random</a:t>
            </a:r>
            <a:endParaRPr sz="1700" b="1">
              <a:solidFill>
                <a:schemeClr val="accent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426225" y="4577200"/>
            <a:ext cx="26949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1"/>
                </a:solidFill>
              </a:rPr>
              <a:t>Missing Not At Random</a:t>
            </a:r>
            <a:endParaRPr sz="1700" b="1">
              <a:solidFill>
                <a:schemeClr val="accent1"/>
              </a:solidFill>
            </a:endParaRPr>
          </a:p>
        </p:txBody>
      </p:sp>
      <p:graphicFrame>
        <p:nvGraphicFramePr>
          <p:cNvPr id="132" name="Google Shape;132;p23"/>
          <p:cNvGraphicFramePr/>
          <p:nvPr/>
        </p:nvGraphicFramePr>
        <p:xfrm>
          <a:off x="4631613" y="1620625"/>
          <a:ext cx="4109550" cy="2861600"/>
        </p:xfrm>
        <a:graphic>
          <a:graphicData uri="http://schemas.openxmlformats.org/drawingml/2006/table">
            <a:tbl>
              <a:tblPr>
                <a:noFill/>
                <a:tableStyleId>{F01098C5-BE2F-4587-B50F-D51C5DB06871}</a:tableStyleId>
              </a:tblPr>
              <a:tblGrid>
                <a:gridCol w="21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chemeClr val="accent1"/>
                          </a:solidFill>
                        </a:rPr>
                        <a:t>Attributes</a:t>
                      </a:r>
                      <a:endParaRPr sz="13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>
                          <a:solidFill>
                            <a:schemeClr val="accent1"/>
                          </a:solidFill>
                        </a:rPr>
                        <a:t>Missing Count</a:t>
                      </a:r>
                      <a:endParaRPr sz="13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Promo2 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0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Promo2SinceWeek 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544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Promo2SinceYear 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544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PromoInterval 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accent1"/>
                          </a:solidFill>
                        </a:rPr>
                        <a:t>544</a:t>
                      </a:r>
                      <a:endParaRPr sz="1300"/>
                    </a:p>
                  </a:txBody>
                  <a:tcPr marL="91425" marR="91425" marT="91425" marB="91425">
                    <a:lnL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3" name="Google Shape;133;p23"/>
          <p:cNvSpPr txBox="1"/>
          <p:nvPr/>
        </p:nvSpPr>
        <p:spPr>
          <a:xfrm>
            <a:off x="330475" y="1087050"/>
            <a:ext cx="18033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accent1"/>
                </a:solidFill>
              </a:rPr>
              <a:t>Stores.csv</a:t>
            </a:r>
            <a:r>
              <a:rPr lang="en-GB" sz="2400">
                <a:solidFill>
                  <a:schemeClr val="accent1"/>
                </a:solidFill>
              </a:rPr>
              <a:t> </a:t>
            </a:r>
            <a:endParaRPr sz="29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84"/>
    </mc:Choice>
    <mc:Fallback xmlns="">
      <p:transition spd="slow" advTm="4948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/>
        </p:nvSpPr>
        <p:spPr>
          <a:xfrm>
            <a:off x="271050" y="218175"/>
            <a:ext cx="7383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3000" b="1">
                <a:solidFill>
                  <a:schemeClr val="accent1"/>
                </a:solidFill>
              </a:rPr>
              <a:t>Noise Identification &amp; Data Cleaning </a:t>
            </a:r>
            <a:endParaRPr sz="3000" b="1">
              <a:solidFill>
                <a:schemeClr val="accent1"/>
              </a:solidFill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119696" y="5012233"/>
            <a:ext cx="889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4"/>
          <p:cNvSpPr txBox="1"/>
          <p:nvPr/>
        </p:nvSpPr>
        <p:spPr>
          <a:xfrm>
            <a:off x="328075" y="749175"/>
            <a:ext cx="8594700" cy="41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- </a:t>
            </a:r>
            <a:r>
              <a:rPr lang="en-GB" sz="2300" u="sng">
                <a:solidFill>
                  <a:schemeClr val="accent1"/>
                </a:solidFill>
              </a:rPr>
              <a:t>Check for completeness, accuracy and consistency</a:t>
            </a:r>
            <a:endParaRPr sz="2300" u="sng">
              <a:solidFill>
                <a:schemeClr val="accent1"/>
              </a:solidFill>
            </a:endParaRPr>
          </a:p>
          <a:p>
            <a:pPr marL="457200" lvl="0" indent="-27720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  <a:p>
            <a:pPr marL="5400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○"/>
            </a:pPr>
            <a:r>
              <a:rPr lang="en-GB" sz="2300" i="1">
                <a:solidFill>
                  <a:schemeClr val="accent1"/>
                </a:solidFill>
              </a:rPr>
              <a:t>Completeness</a:t>
            </a:r>
            <a:r>
              <a:rPr lang="en-GB" sz="2300">
                <a:solidFill>
                  <a:schemeClr val="accent1"/>
                </a:solidFill>
              </a:rPr>
              <a:t> </a:t>
            </a:r>
            <a:endParaRPr sz="2300">
              <a:solidFill>
                <a:schemeClr val="accent1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■"/>
            </a:pPr>
            <a:r>
              <a:rPr lang="en-GB" sz="2300">
                <a:solidFill>
                  <a:schemeClr val="accent1"/>
                </a:solidFill>
              </a:rPr>
              <a:t>There are missing values in Stores.csv.</a:t>
            </a:r>
            <a:endParaRPr sz="2300">
              <a:solidFill>
                <a:schemeClr val="accent1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■"/>
            </a:pPr>
            <a:r>
              <a:rPr lang="en-GB" sz="2300">
                <a:solidFill>
                  <a:schemeClr val="accent1"/>
                </a:solidFill>
              </a:rPr>
              <a:t>How to handle missing time-series values?</a:t>
            </a:r>
            <a:endParaRPr sz="23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</a:endParaRPr>
          </a:p>
          <a:p>
            <a:pPr marL="5400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○"/>
            </a:pPr>
            <a:r>
              <a:rPr lang="en-GB" sz="2300" i="1">
                <a:solidFill>
                  <a:schemeClr val="accent1"/>
                </a:solidFill>
              </a:rPr>
              <a:t>Accuracy</a:t>
            </a:r>
            <a:endParaRPr sz="2300">
              <a:solidFill>
                <a:schemeClr val="accent1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■"/>
            </a:pPr>
            <a:r>
              <a:rPr lang="en-GB" sz="2300">
                <a:solidFill>
                  <a:schemeClr val="accent1"/>
                </a:solidFill>
              </a:rPr>
              <a:t>There are “outliers” in data. </a:t>
            </a:r>
            <a:endParaRPr sz="2300">
              <a:solidFill>
                <a:schemeClr val="accent1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■"/>
            </a:pPr>
            <a:r>
              <a:rPr lang="en-GB" sz="2300">
                <a:solidFill>
                  <a:schemeClr val="accent1"/>
                </a:solidFill>
              </a:rPr>
              <a:t>We decided not to remove these values, since it's historical data and we need to keep all instances.</a:t>
            </a:r>
            <a:endParaRPr sz="2300">
              <a:solidFill>
                <a:schemeClr val="accen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</a:endParaRPr>
          </a:p>
          <a:p>
            <a:pPr marL="5400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○"/>
            </a:pPr>
            <a:r>
              <a:rPr lang="en-GB" sz="2300" i="1">
                <a:solidFill>
                  <a:schemeClr val="accent1"/>
                </a:solidFill>
              </a:rPr>
              <a:t>Consistency</a:t>
            </a:r>
            <a:endParaRPr sz="2300">
              <a:solidFill>
                <a:schemeClr val="accent1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■"/>
            </a:pPr>
            <a:r>
              <a:rPr lang="en-GB" sz="2300">
                <a:solidFill>
                  <a:schemeClr val="accent1"/>
                </a:solidFill>
              </a:rPr>
              <a:t>The data adheres to expected values/format.</a:t>
            </a:r>
            <a:endParaRPr sz="23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12"/>
    </mc:Choice>
    <mc:Fallback xmlns="">
      <p:transition spd="slow" advTm="287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252350" y="141775"/>
            <a:ext cx="7981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accent1"/>
                </a:solidFill>
              </a:rPr>
              <a:t>Data Linkage</a:t>
            </a:r>
            <a:endParaRPr sz="3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328075" y="749175"/>
            <a:ext cx="85947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accent1"/>
                </a:solidFill>
              </a:rPr>
              <a:t>- </a:t>
            </a:r>
            <a:r>
              <a:rPr lang="en-GB" sz="2300" u="sng">
                <a:solidFill>
                  <a:schemeClr val="accent1"/>
                </a:solidFill>
              </a:rPr>
              <a:t>Link train.csv &amp; stores.csv and test.csv &amp; stores.csv </a:t>
            </a:r>
            <a:endParaRPr sz="2300" u="sng">
              <a:solidFill>
                <a:schemeClr val="accent1"/>
              </a:solidFill>
            </a:endParaRPr>
          </a:p>
          <a:p>
            <a:pPr marL="457200" lvl="0" indent="-27720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accent1"/>
              </a:solidFill>
            </a:endParaRPr>
          </a:p>
          <a:p>
            <a:pPr marL="5400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○"/>
            </a:pPr>
            <a:r>
              <a:rPr lang="en-GB" sz="2300">
                <a:solidFill>
                  <a:schemeClr val="accent1"/>
                </a:solidFill>
              </a:rPr>
              <a:t>In order to keep consistency across training and testing the model, we linked stores.csv to both datasets </a:t>
            </a:r>
            <a:endParaRPr sz="23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accent1"/>
              </a:solidFill>
            </a:endParaRPr>
          </a:p>
          <a:p>
            <a:pPr marL="540000" lvl="1" indent="-3746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Char char="○"/>
            </a:pPr>
            <a:r>
              <a:rPr lang="en-GB" sz="2300">
                <a:solidFill>
                  <a:schemeClr val="accent1"/>
                </a:solidFill>
              </a:rPr>
              <a:t>Linked on common attribute 'Store', using an </a:t>
            </a:r>
            <a:r>
              <a:rPr lang="en-GB" sz="2300" b="1">
                <a:solidFill>
                  <a:schemeClr val="accent1"/>
                </a:solidFill>
              </a:rPr>
              <a:t>inner join.</a:t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0" y="2794850"/>
            <a:ext cx="8313751" cy="8065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50" y="3753800"/>
            <a:ext cx="8313746" cy="8065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25"/>
          <p:cNvSpPr txBox="1"/>
          <p:nvPr/>
        </p:nvSpPr>
        <p:spPr>
          <a:xfrm>
            <a:off x="403513" y="4641075"/>
            <a:ext cx="34644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chemeClr val="accent1"/>
                </a:solidFill>
              </a:rPr>
              <a:t>Code for merging datasets</a:t>
            </a:r>
            <a:endParaRPr sz="17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26"/>
    </mc:Choice>
    <mc:Fallback xmlns="">
      <p:transition spd="slow" advTm="17326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382</Words>
  <Application>Microsoft Macintosh PowerPoint</Application>
  <PresentationFormat>On-screen Show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Simple Light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Hafsa Ahmed</cp:lastModifiedBy>
  <cp:revision>4</cp:revision>
  <cp:lastPrinted>2023-12-07T17:05:33Z</cp:lastPrinted>
  <dcterms:modified xsi:type="dcterms:W3CDTF">2023-12-07T18:21:18Z</dcterms:modified>
</cp:coreProperties>
</file>