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7"/>
  </p:notesMasterIdLst>
  <p:handoutMasterIdLst>
    <p:handoutMasterId r:id="rId18"/>
  </p:handoutMasterIdLst>
  <p:sldIdLst>
    <p:sldId id="350" r:id="rId5"/>
    <p:sldId id="352" r:id="rId6"/>
    <p:sldId id="361" r:id="rId7"/>
    <p:sldId id="365" r:id="rId8"/>
    <p:sldId id="372" r:id="rId9"/>
    <p:sldId id="366" r:id="rId10"/>
    <p:sldId id="370" r:id="rId11"/>
    <p:sldId id="371" r:id="rId12"/>
    <p:sldId id="362" r:id="rId13"/>
    <p:sldId id="374" r:id="rId14"/>
    <p:sldId id="364" r:id="rId15"/>
    <p:sldId id="34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40" d="100"/>
          <a:sy n="40" d="100"/>
        </p:scale>
        <p:origin x="44" y="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nda Benjamin" userId="a366632f-8082-4128-a1e3-91b9fd99f077" providerId="ADAL" clId="{67E66376-4429-4E47-A86A-3F618AAC459B}"/>
    <pc:docChg chg="undo custSel modSld">
      <pc:chgData name="Amanda Benjamin" userId="a366632f-8082-4128-a1e3-91b9fd99f077" providerId="ADAL" clId="{67E66376-4429-4E47-A86A-3F618AAC459B}" dt="2022-04-01T08:39:29.206" v="42" actId="20577"/>
      <pc:docMkLst>
        <pc:docMk/>
      </pc:docMkLst>
      <pc:sldChg chg="modSp mod">
        <pc:chgData name="Amanda Benjamin" userId="a366632f-8082-4128-a1e3-91b9fd99f077" providerId="ADAL" clId="{67E66376-4429-4E47-A86A-3F618AAC459B}" dt="2022-04-01T08:39:29.206" v="42" actId="20577"/>
        <pc:sldMkLst>
          <pc:docMk/>
          <pc:sldMk cId="767675903" sldId="362"/>
        </pc:sldMkLst>
        <pc:spChg chg="mod">
          <ac:chgData name="Amanda Benjamin" userId="a366632f-8082-4128-a1e3-91b9fd99f077" providerId="ADAL" clId="{67E66376-4429-4E47-A86A-3F618AAC459B}" dt="2022-04-01T08:39:29.206" v="42" actId="20577"/>
          <ac:spMkLst>
            <pc:docMk/>
            <pc:sldMk cId="767675903" sldId="362"/>
            <ac:spMk id="5" creationId="{0B4B9306-DDC0-AD4F-A9C2-739C6AEB0172}"/>
          </ac:spMkLst>
        </pc:spChg>
        <pc:spChg chg="mod">
          <ac:chgData name="Amanda Benjamin" userId="a366632f-8082-4128-a1e3-91b9fd99f077" providerId="ADAL" clId="{67E66376-4429-4E47-A86A-3F618AAC459B}" dt="2022-04-01T08:38:54.793" v="20"/>
          <ac:spMkLst>
            <pc:docMk/>
            <pc:sldMk cId="767675903" sldId="362"/>
            <ac:spMk id="6" creationId="{B7D8EEE0-6E1C-9F47-936F-25FCC2FC368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4/1/2022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1,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1,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1,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1,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1,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1,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1,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1,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1,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April 1, 2022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</p:spPr>
        <p:txBody>
          <a:bodyPr/>
          <a:lstStyle/>
          <a:p>
            <a:r>
              <a:rPr lang="en-US" dirty="0"/>
              <a:t>Project 1: Sales Predictions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/>
          <a:lstStyle/>
          <a:p>
            <a:r>
              <a:rPr lang="en-US" dirty="0">
                <a:latin typeface="+mj-lt"/>
              </a:rPr>
              <a:t>Amanda Benjamin</a:t>
            </a:r>
            <a:r>
              <a:rPr lang="en-US" dirty="0"/>
              <a:t> </a:t>
            </a:r>
          </a:p>
          <a:p>
            <a:r>
              <a:rPr lang="en-US" dirty="0"/>
              <a:t>Due: 04/01/2022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4B9306-DDC0-AD4F-A9C2-739C6AEB0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86446"/>
            <a:ext cx="4827178" cy="1942138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Increase Item MRP </a:t>
            </a:r>
          </a:p>
          <a:p>
            <a:r>
              <a:rPr lang="en-US" sz="3200" dirty="0"/>
              <a:t>Invest in more mid-sized outlets in the communities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10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659727-BBB9-9B49-BCA1-694F74F717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Project 1: Sales Predictions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E44123-0AF5-4A4C-B0C7-BB7409DE816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April 1, 2022</a:t>
            </a:fld>
            <a:endParaRPr lang="en-US" sz="11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B6D387-12BB-44B4-88A2-AE89428D6811}"/>
              </a:ext>
            </a:extLst>
          </p:cNvPr>
          <p:cNvSpPr/>
          <p:nvPr/>
        </p:nvSpPr>
        <p:spPr>
          <a:xfrm>
            <a:off x="6248400" y="1489926"/>
            <a:ext cx="2714625" cy="12152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Placeholder 52" descr="Hanging Lightbulbs">
            <a:extLst>
              <a:ext uri="{FF2B5EF4-FFF2-40B4-BE49-F238E27FC236}">
                <a16:creationId xmlns:a16="http://schemas.microsoft.com/office/drawing/2014/main" id="{19A2C559-B92E-46AA-9A76-11B890BA1D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0" y="-22543"/>
            <a:ext cx="6096000" cy="690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11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Opportunity to showcase data science skills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906E4DF9-127F-4650-8BAA-2521A37885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clean up, visualizations, and machine learning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DDA232CE-EB44-41DD-920C-AEDD5C33D2A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Food sales prediction project</a:t>
            </a:r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A09D80D2-95FB-43C6-96F8-7EF7737C28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Help the retailer understand the properties of products and outlets that play crucial roles in increasing sales. 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ED796758-F31D-4250-A439-D6DE9523C8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Impact of Item MRP + Outlet Size 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CEBFC0C0-C506-47F0-AE21-8A46DB8664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Increase in Item MRP tends to increase I.O.S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Mid-size outlets shown to have higher I.O.S compared to large and small sized outlets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D582AC9C-B267-4C04-9E50-051DE433538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Regression tree model best predictor 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C60A09F8-DA84-487F-81AC-337BE4A9F3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Stronger correlation of determination (R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Lower variance (RMSE) 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A1B673DD-4FEC-4191-8446-77B89805FF2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1E84004F-53E7-47E5-A493-1980475C42D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Increase Item MRP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Project 1: Sales Predictions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5B7634-ADBA-124F-B8CA-431F07F18D44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April 1, 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42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3" name="Picture Placeholder 12" descr="Portrait of a team member">
            <a:extLst>
              <a:ext uri="{FF2B5EF4-FFF2-40B4-BE49-F238E27FC236}">
                <a16:creationId xmlns:a16="http://schemas.microsoft.com/office/drawing/2014/main" id="{EC944911-7CDD-41CC-A7F0-5B0CF85D54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C6698-132B-1143-A2A9-00A97D9572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/>
          <a:lstStyle/>
          <a:p>
            <a:r>
              <a:rPr lang="en-US" dirty="0"/>
              <a:t>01. Introduction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015C52-08ED-464E-B7E8-24892D9C13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/>
          <a:lstStyle/>
          <a:p>
            <a:r>
              <a:rPr lang="en-US" dirty="0"/>
              <a:t>02. Problem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32B0C1D-C221-7C47-B7D6-77E7BDB417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/>
          <a:lstStyle/>
          <a:p>
            <a:r>
              <a:rPr lang="en-US" dirty="0"/>
              <a:t>03. Explore the data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9BD3932-D1D0-1045-BD96-8B26F11B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/>
          <a:lstStyle/>
          <a:p>
            <a:r>
              <a:rPr lang="en-US" dirty="0"/>
              <a:t>04. Machine Learning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115086E-2AC3-4F4D-8F85-104CFA64FE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/>
          <a:lstStyle/>
          <a:p>
            <a:r>
              <a:rPr lang="en-US" dirty="0"/>
              <a:t>05. Summary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29469AE-B59A-AA41-9085-106D011808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0BAE34D-BF83-084B-A10C-EB85694B9AC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1494790" y="6332220"/>
            <a:ext cx="1591310" cy="247651"/>
          </a:xfrm>
        </p:spPr>
        <p:txBody>
          <a:bodyPr/>
          <a:lstStyle/>
          <a:p>
            <a:r>
              <a:rPr lang="en-US" dirty="0"/>
              <a:t>Project 1: Sales Predictions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D9626DF-C81E-004B-9A70-7EF103792475}"/>
              </a:ext>
            </a:extLst>
          </p:cNvPr>
          <p:cNvSpPr>
            <a:spLocks noGrp="1"/>
          </p:cNvSpPr>
          <p:nvPr>
            <p:ph type="dt" sz="half" idx="25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April 1, 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05050"/>
                </a:solidFill>
                <a:latin typeface="Gotham-Rounded-Book"/>
              </a:rPr>
              <a:t>Intro to data science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05050"/>
                </a:solidFill>
                <a:latin typeface="Gotham-Rounded-Book"/>
              </a:rPr>
              <a:t>S</a:t>
            </a:r>
            <a:r>
              <a:rPr lang="en-US" sz="2400" b="0" i="0" dirty="0">
                <a:solidFill>
                  <a:srgbClr val="505050"/>
                </a:solidFill>
                <a:effectLst/>
                <a:latin typeface="Gotham-Rounded-Book"/>
              </a:rPr>
              <a:t>ales prediction for food items sold at various stores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Project 1: Sales Predictions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April 1, 2022</a:t>
            </a:fld>
            <a:endParaRPr lang="en-US" dirty="0"/>
          </a:p>
        </p:txBody>
      </p:sp>
      <p:pic>
        <p:nvPicPr>
          <p:cNvPr id="53" name="Picture Placeholder 52" descr="Hanging Lightbulbs">
            <a:extLst>
              <a:ext uri="{FF2B5EF4-FFF2-40B4-BE49-F238E27FC236}">
                <a16:creationId xmlns:a16="http://schemas.microsoft.com/office/drawing/2014/main" id="{CAC9EF15-08A3-406D-9236-76A5454D5F8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F0743-61ED-49F5-BD81-E57461C29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latin typeface="+mj-lt"/>
              </a:rPr>
              <a:t>Problem: Need to </a:t>
            </a:r>
            <a:r>
              <a:rPr lang="en-US" sz="4000" b="0" i="0" dirty="0">
                <a:effectLst/>
                <a:latin typeface="+mj-lt"/>
              </a:rPr>
              <a:t>help the retailer understand the properties of products and outlets that play crucial roles in increasing sales. </a:t>
            </a:r>
            <a:br>
              <a:rPr lang="en-US" sz="2800" dirty="0"/>
            </a:b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50DCD3-BF58-4F8F-8D0D-556836002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6623685" y="5304508"/>
            <a:ext cx="120015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118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0E781FE4-3D4B-4047-9096-742F8ADA1C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6985350"/>
              </p:ext>
            </p:extLst>
          </p:nvPr>
        </p:nvGraphicFramePr>
        <p:xfrm>
          <a:off x="962526" y="1314031"/>
          <a:ext cx="10257924" cy="4959136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951748">
                  <a:extLst>
                    <a:ext uri="{9D8B030D-6E8A-4147-A177-3AD203B41FA5}">
                      <a16:colId xmlns:a16="http://schemas.microsoft.com/office/drawing/2014/main" val="62046518"/>
                    </a:ext>
                  </a:extLst>
                </a:gridCol>
                <a:gridCol w="7306176">
                  <a:extLst>
                    <a:ext uri="{9D8B030D-6E8A-4147-A177-3AD203B41FA5}">
                      <a16:colId xmlns:a16="http://schemas.microsoft.com/office/drawing/2014/main" val="826788002"/>
                    </a:ext>
                  </a:extLst>
                </a:gridCol>
              </a:tblGrid>
              <a:tr h="3814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Variable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344259"/>
                  </a:ext>
                </a:extLst>
              </a:tr>
              <a:tr h="381472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Item_Identifier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Unique product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130289"/>
                  </a:ext>
                </a:extLst>
              </a:tr>
              <a:tr h="381472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Item_Weight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Weight of the product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726636"/>
                  </a:ext>
                </a:extLst>
              </a:tr>
              <a:tr h="381472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Item_Fat_content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Whether the product is low fat or regular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615035"/>
                  </a:ext>
                </a:extLst>
              </a:tr>
              <a:tr h="381472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Item_Visibility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% of total display area of all products in a store allocated to the product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918215"/>
                  </a:ext>
                </a:extLst>
              </a:tr>
              <a:tr h="381472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Item_Type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The category to which the product belongs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46897"/>
                  </a:ext>
                </a:extLst>
              </a:tr>
              <a:tr h="381472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Item_MRP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Maximum Retail Price (list price) of the product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650485"/>
                  </a:ext>
                </a:extLst>
              </a:tr>
              <a:tr h="381472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Outlet_Identifier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Unique store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006512"/>
                  </a:ext>
                </a:extLst>
              </a:tr>
              <a:tr h="381472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Outlet_Establishment_Year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The year in which the store was established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255928"/>
                  </a:ext>
                </a:extLst>
              </a:tr>
              <a:tr h="381472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Outlet_Size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The size of the store in terms of ground area covered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161033"/>
                  </a:ext>
                </a:extLst>
              </a:tr>
              <a:tr h="381472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Outlet_Location_Type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The type of area in which the store is located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466182"/>
                  </a:ext>
                </a:extLst>
              </a:tr>
              <a:tr h="381472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Outlet_Type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Whether the outlet is a grocery store or some sort of supermarket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530377"/>
                  </a:ext>
                </a:extLst>
              </a:tr>
              <a:tr h="381472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Item_Outlet_Sales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Sales of the product in the particular store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635939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8C6D483B-EBB6-4238-9A3F-3F3CF7DF4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467583"/>
            <a:ext cx="7560545" cy="610863"/>
          </a:xfrm>
        </p:spPr>
        <p:txBody>
          <a:bodyPr>
            <a:noAutofit/>
          </a:bodyPr>
          <a:lstStyle/>
          <a:p>
            <a:r>
              <a:rPr lang="en-US" sz="4800" b="1" dirty="0"/>
              <a:t>Data Dictionary </a:t>
            </a:r>
          </a:p>
        </p:txBody>
      </p:sp>
    </p:spTree>
    <p:extLst>
      <p:ext uri="{BB962C8B-B14F-4D97-AF65-F5344CB8AC3E}">
        <p14:creationId xmlns:p14="http://schemas.microsoft.com/office/powerpoint/2010/main" val="213256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1A9E3-6F45-4989-959B-94451374C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anchor="b">
            <a:normAutofit/>
          </a:bodyPr>
          <a:lstStyle/>
          <a:p>
            <a:r>
              <a:rPr lang="en-US" sz="4000" dirty="0"/>
              <a:t>Data Visualizations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3B0F7DBE-B9AC-F9D6-AB0C-5AC41E8BD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Item Retail price has a moderately strong correlation with Item outlet sales 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B8E6759-F45F-1B57-164D-B3F9D6F46D0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Mid-sized outlets have the highest item outlet sales </a:t>
            </a:r>
          </a:p>
        </p:txBody>
      </p:sp>
      <p:pic>
        <p:nvPicPr>
          <p:cNvPr id="10" name="Content Placeholder 9" descr="Chart&#10;&#10;Description automatically generated">
            <a:extLst>
              <a:ext uri="{FF2B5EF4-FFF2-40B4-BE49-F238E27FC236}">
                <a16:creationId xmlns:a16="http://schemas.microsoft.com/office/drawing/2014/main" id="{6A58009E-E86C-41A0-B26E-1B091621B5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67" y="2798762"/>
            <a:ext cx="4225671" cy="3327717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F3FC8E-21FD-4D4E-AED4-6B20EA5972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386"/>
          <a:stretch/>
        </p:blipFill>
        <p:spPr>
          <a:xfrm>
            <a:off x="5905500" y="2798763"/>
            <a:ext cx="6004950" cy="3040420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42C17-2161-4B53-8915-270184DCA39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6FCA8E82-58CD-E045-8B98-B7A85B79B752}" type="datetime4">
              <a:rPr lang="en-US" smtClean="0"/>
              <a:pPr>
                <a:spcAft>
                  <a:spcPts val="600"/>
                </a:spcAft>
              </a:pPr>
              <a:t>April 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8A2D6-23A4-4059-8EF9-D34243CFEC5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Annual Review</a:t>
            </a:r>
            <a:endParaRPr lang="en-US" b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0CBC8-FB60-4DBA-9B3B-5E1120B97AA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203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1A9E3-6F45-4989-959B-94451374C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anchor="b">
            <a:normAutofit/>
          </a:bodyPr>
          <a:lstStyle/>
          <a:p>
            <a:r>
              <a:rPr lang="en-US" sz="4000" dirty="0"/>
              <a:t>Data Visualizations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3B0F7DBE-B9AC-F9D6-AB0C-5AC41E8BD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206587" cy="523496"/>
          </a:xfrm>
        </p:spPr>
        <p:txBody>
          <a:bodyPr>
            <a:noAutofit/>
          </a:bodyPr>
          <a:lstStyle/>
          <a:p>
            <a:r>
              <a:rPr lang="en-US" sz="3600" dirty="0"/>
              <a:t>Item retail price has a moderately strong correlation with Item outlet sales </a:t>
            </a:r>
          </a:p>
        </p:txBody>
      </p:sp>
      <p:pic>
        <p:nvPicPr>
          <p:cNvPr id="10" name="Content Placeholder 9" descr="Chart&#10;&#10;Description automatically generated">
            <a:extLst>
              <a:ext uri="{FF2B5EF4-FFF2-40B4-BE49-F238E27FC236}">
                <a16:creationId xmlns:a16="http://schemas.microsoft.com/office/drawing/2014/main" id="{6A58009E-E86C-41A0-B26E-1B091621B5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200" y="1489926"/>
            <a:ext cx="6645818" cy="529695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42C17-2161-4B53-8915-270184DCA39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6FCA8E82-58CD-E045-8B98-B7A85B79B752}" type="datetime4">
              <a:rPr lang="en-US" smtClean="0"/>
              <a:pPr>
                <a:spcAft>
                  <a:spcPts val="600"/>
                </a:spcAft>
              </a:pPr>
              <a:t>April 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8A2D6-23A4-4059-8EF9-D34243CFEC5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Annual Review</a:t>
            </a:r>
            <a:endParaRPr lang="en-US" b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0CBC8-FB60-4DBA-9B3B-5E1120B97AA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12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1A9E3-6F45-4989-959B-94451374C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anchor="b">
            <a:normAutofit/>
          </a:bodyPr>
          <a:lstStyle/>
          <a:p>
            <a:r>
              <a:rPr lang="en-US" sz="4000" dirty="0"/>
              <a:t>Data Visualizations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3B0F7DBE-B9AC-F9D6-AB0C-5AC41E8BD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309017" cy="523496"/>
          </a:xfrm>
        </p:spPr>
        <p:txBody>
          <a:bodyPr>
            <a:noAutofit/>
          </a:bodyPr>
          <a:lstStyle/>
          <a:p>
            <a:r>
              <a:rPr lang="en-US" sz="3600" dirty="0"/>
              <a:t>Mid-sized outlets have the highest item outlet sales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42C17-2161-4B53-8915-270184DCA39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6FCA8E82-58CD-E045-8B98-B7A85B79B752}" type="datetime4">
              <a:rPr lang="en-US" smtClean="0"/>
              <a:pPr>
                <a:spcAft>
                  <a:spcPts val="600"/>
                </a:spcAft>
              </a:pPr>
              <a:t>April 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8A2D6-23A4-4059-8EF9-D34243CFEC5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Annual Review</a:t>
            </a:r>
            <a:endParaRPr lang="en-US" b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0CBC8-FB60-4DBA-9B3B-5E1120B97AA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2E6E48D-9C00-4D03-81E1-1D7732F7DB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86" r="8373"/>
          <a:stretch/>
        </p:blipFill>
        <p:spPr>
          <a:xfrm>
            <a:off x="4489450" y="1769745"/>
            <a:ext cx="7581900" cy="4686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94507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657E5-4675-E84E-840E-4F6D4868C5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4B9306-DDC0-AD4F-A9C2-739C6AEB0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86445"/>
            <a:ext cx="4827178" cy="2576129"/>
          </a:xfrm>
        </p:spPr>
        <p:txBody>
          <a:bodyPr>
            <a:normAutofit/>
          </a:bodyPr>
          <a:lstStyle/>
          <a:p>
            <a:r>
              <a:rPr lang="en-US" sz="3600" dirty="0"/>
              <a:t>R</a:t>
            </a:r>
            <a:r>
              <a:rPr lang="en-US" sz="3600" baseline="30000" dirty="0"/>
              <a:t>2 </a:t>
            </a:r>
            <a:r>
              <a:rPr lang="en-US" sz="3600" dirty="0"/>
              <a:t>train: 0.56</a:t>
            </a:r>
            <a:endParaRPr lang="en-US" sz="3600" baseline="30000" dirty="0"/>
          </a:p>
          <a:p>
            <a:r>
              <a:rPr lang="en-US" sz="3600" dirty="0"/>
              <a:t>RMSE train: 1140.4</a:t>
            </a:r>
          </a:p>
          <a:p>
            <a:r>
              <a:rPr lang="en-US" sz="3600" dirty="0"/>
              <a:t> R</a:t>
            </a:r>
            <a:r>
              <a:rPr lang="en-US" sz="3600" baseline="30000" dirty="0"/>
              <a:t>2 </a:t>
            </a:r>
            <a:r>
              <a:rPr lang="en-US" sz="3600" dirty="0"/>
              <a:t>t test: 0.56</a:t>
            </a:r>
            <a:endParaRPr lang="en-US" sz="3600" baseline="30000" dirty="0"/>
          </a:p>
          <a:p>
            <a:r>
              <a:rPr lang="en-US" sz="3600" dirty="0"/>
              <a:t>RMSE test: 1094.5</a:t>
            </a:r>
          </a:p>
          <a:p>
            <a:endParaRPr lang="en-US" sz="36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03CC0-7DA0-ED4F-B612-580E138D588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Regression Tree Model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D8EEE0-6E1C-9F47-936F-25FCC2FC368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2576128"/>
          </a:xfrm>
        </p:spPr>
        <p:txBody>
          <a:bodyPr/>
          <a:lstStyle/>
          <a:p>
            <a:r>
              <a:rPr lang="en-US" sz="3600" dirty="0"/>
              <a:t>R</a:t>
            </a:r>
            <a:r>
              <a:rPr lang="en-US" sz="3600" baseline="30000" dirty="0"/>
              <a:t>2 </a:t>
            </a:r>
            <a:r>
              <a:rPr lang="en-US" sz="3600" dirty="0"/>
              <a:t>train: 0.62</a:t>
            </a:r>
            <a:endParaRPr lang="en-US" sz="3600" baseline="30000" dirty="0"/>
          </a:p>
          <a:p>
            <a:r>
              <a:rPr lang="en-US" sz="3600" dirty="0"/>
              <a:t>RMSE train: 1067.3</a:t>
            </a:r>
          </a:p>
          <a:p>
            <a:r>
              <a:rPr lang="en-US" sz="3600" dirty="0"/>
              <a:t> R</a:t>
            </a:r>
            <a:r>
              <a:rPr lang="en-US" sz="3600" baseline="30000" dirty="0"/>
              <a:t>2 </a:t>
            </a:r>
            <a:r>
              <a:rPr lang="en-US" sz="3600" dirty="0"/>
              <a:t>t test: 0.58</a:t>
            </a:r>
            <a:endParaRPr lang="en-US" sz="3600" baseline="30000" dirty="0"/>
          </a:p>
          <a:p>
            <a:r>
              <a:rPr lang="en-US" sz="3600" dirty="0"/>
              <a:t>RMSE test: 1073.1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659727-BBB9-9B49-BCA1-694F74F717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Project 1: Sales Predictions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E44123-0AF5-4A4C-B0C7-BB7409DE816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April 1, 2022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6767590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100</TotalTime>
  <Words>464</Words>
  <Application>Microsoft Office PowerPoint</Application>
  <PresentationFormat>Widescreen</PresentationFormat>
  <Paragraphs>101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Franklin Gothic Book</vt:lpstr>
      <vt:lpstr>Franklin Gothic Demi</vt:lpstr>
      <vt:lpstr>Gotham-Rounded-Book</vt:lpstr>
      <vt:lpstr>Wingdings</vt:lpstr>
      <vt:lpstr>Theme1</vt:lpstr>
      <vt:lpstr>Project 1: Sales Predictions</vt:lpstr>
      <vt:lpstr>Agenda</vt:lpstr>
      <vt:lpstr>Introduction</vt:lpstr>
      <vt:lpstr>Problem: Need to help the retailer understand the properties of products and outlets that play crucial roles in increasing sales.   </vt:lpstr>
      <vt:lpstr>Data Dictionary </vt:lpstr>
      <vt:lpstr>Data Visualizations</vt:lpstr>
      <vt:lpstr>Data Visualizations</vt:lpstr>
      <vt:lpstr>Data Visualizations</vt:lpstr>
      <vt:lpstr>Machine Learning</vt:lpstr>
      <vt:lpstr>Recommendations:</vt:lpstr>
      <vt:lpstr>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1: Sales Predictions</dc:title>
  <dc:creator>Amanda Benjamin</dc:creator>
  <cp:lastModifiedBy>Amanda Benjamin</cp:lastModifiedBy>
  <cp:revision>10</cp:revision>
  <dcterms:created xsi:type="dcterms:W3CDTF">2022-04-01T06:59:24Z</dcterms:created>
  <dcterms:modified xsi:type="dcterms:W3CDTF">2022-04-01T08:39:30Z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