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1"/>
    <p:restoredTop sz="72440"/>
  </p:normalViewPr>
  <p:slideViewPr>
    <p:cSldViewPr snapToGrid="0" snapToObjects="1">
      <p:cViewPr varScale="1">
        <p:scale>
          <a:sx n="71" d="100"/>
          <a:sy n="71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67EEA-7F46-014A-ADEA-AA158603E4B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CD419-4076-EB4E-836F-9E068D66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3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Work%20Walkthrough_F.ipynb#Learning:-Drama-in-cheapest-to-produce-with-highest-average-rat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IMDB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CD419-4076-EB4E-836F-9E068D6606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data on budget</a:t>
            </a:r>
          </a:p>
          <a:p>
            <a:r>
              <a:rPr lang="en-US" dirty="0"/>
              <a:t>Can see many fall between 0-75million, many not making their money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CD419-4076-EB4E-836F-9E068D6606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Zooming you can see this phenomenon better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~100M it’s more likely that get what you put in (and more) in gross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CD419-4076-EB4E-836F-9E068D6606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0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Drama, Comedy, Action, Adventure and Thriller are genres most represented in movies that have achieved breakeven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CD419-4076-EB4E-836F-9E068D6606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37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Drama in cheapest to produce with highest average rating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Review: Drama is cheapest to produce and most likely to return ROI; Thrillers also less money, but have lowest average rating Drama and Adventure have highest average rating, but Adventure 5.8x more to produce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rec: If money is a concern, best investment would be in Dramas. Next best investment would be in Comedy.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up front money is not a concern, then can consider Adventure or Action movies. Adventure is 2x the production budget, so depending on how much budget there is, Action is the more conservative choice of the two.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"filler" movies that generally make their money back - can produce Thrillers and Drama for cheapest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CD419-4076-EB4E-836F-9E068D6606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4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841D-0536-E74A-A69A-4C17989FA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3E1F3-5773-A74A-A734-3E0718BD2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EA949-906A-EC49-A591-4446A339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AB-4FD3-2943-9DB7-2114019EBFA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879BA-B60C-EA43-91A9-3C35E276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C552-8EBC-054C-9DB3-5DD72491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06A6-3462-7D43-85A8-9954BBA5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3163-BA8A-0249-91DA-16513D97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108E4-427C-1F4F-888C-AEC9FCD16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FD3B-F5BB-B840-AE6C-175A14F8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AB-4FD3-2943-9DB7-2114019EBFA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D7F7E-A9F7-414C-BC9C-231C92F3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319F-0752-124F-A52C-B1EEA57B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06A6-3462-7D43-85A8-9954BBA5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8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3C2B0-97E9-3545-84FA-E8977EE73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14E07-1389-DC49-ADE1-13E7642E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38141-DFB8-3746-87CB-0A2819B1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AB-4FD3-2943-9DB7-2114019EBFA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AA6D7-A615-024B-B81A-ED5E001E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8D4E-96BF-A145-95A9-46B73037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06A6-3462-7D43-85A8-9954BBA5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0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C0BA-8F8F-7543-9A5C-6708F6C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1C38-E0E6-8D46-AAF7-256FF95A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31A7-2A59-2543-AAA0-86B5288B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AB-4FD3-2943-9DB7-2114019EBFA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1A41-2E23-A946-9D72-1E5953CB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0820A-997F-3F4E-BB1A-1733AE4D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06A6-3462-7D43-85A8-9954BBA5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2320-90B9-074A-9E79-3B739899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70791-0C7F-234F-89E6-D0AA8585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80A20-BFAF-664A-8871-10E3A582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AB-4FD3-2943-9DB7-2114019EBFA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B2593-8E7B-314B-A62F-A031E2A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E0DC9-BC0E-BF44-BFAF-57D77492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06A6-3462-7D43-85A8-9954BBA5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44FA-F419-CC43-82B8-F29AD312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6D32-5618-EA46-BF0D-0C8BE60CC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AFDAD-14E5-814C-9E12-05A9B1415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E391B-673B-2E46-A95A-27F7DE85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AB-4FD3-2943-9DB7-2114019EBFA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B5126-687B-9944-8F11-0AF90109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63887-1500-3D4B-B362-BB0CECAB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06A6-3462-7D43-85A8-9954BBA5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3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9917-ED2F-FF4E-BC06-6D026483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A1C89-D83E-D64F-9237-1F715BF6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33C30-4DA6-994C-B646-4464C337D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18A77-C9B6-F544-BAC1-7835F32DE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8F4D-C9B5-244A-8FB5-4A54139F6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BA6E5-56F9-DB4F-812E-05765318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AB-4FD3-2943-9DB7-2114019EBFA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4C67B-3C57-FE45-AD99-2DF6360F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2AABD-FEFE-AA40-B4DA-90CC31D4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06A6-3462-7D43-85A8-9954BBA5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3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FE0A-8EBB-8448-85DF-9BF066DC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877D3-EC06-F747-8706-82EF4C0A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AB-4FD3-2943-9DB7-2114019EBFA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B8371-0DFB-6445-9FA2-C26A2CEA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DF916-E8AC-0940-BF90-085EC352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06A6-3462-7D43-85A8-9954BBA5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5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1D699-70CF-9740-9134-27C79F36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AB-4FD3-2943-9DB7-2114019EBFA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E03EF-9C56-BF4E-81CA-BB17D1C1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C0981-B1EC-AB45-A39D-2D255E44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06A6-3462-7D43-85A8-9954BBA5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6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48B3-C8F6-2449-B8F2-FFA482F3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E0ED-753F-6E42-8F5E-C51DAC01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2E1BA-9349-B74C-8A0D-D6F6AFAE2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7CE96-E939-5B4D-8812-C27109D1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AB-4FD3-2943-9DB7-2114019EBFA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83500-1C41-5F43-AD22-C8C32C8A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FE43C-7BF0-624C-960B-CCB9E4F1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06A6-3462-7D43-85A8-9954BBA5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7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16C0-FB53-F24E-A2CB-F23CD547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03278-7E52-F84F-9649-A9D8B26A2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EFF36-4B55-3945-94BB-EBC9AFD67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5A847-2317-E345-AA08-9A3F5C27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AB-4FD3-2943-9DB7-2114019EBFA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32865-47F0-4D47-890E-564ED1AD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3AD9-436C-C141-961E-DB1CFDF1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06A6-3462-7D43-85A8-9954BBA5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2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2FABE-BC49-2E4D-B1D7-2D15B444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0C3B7-3FF1-BB42-8566-2269A022F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84758-F946-1042-BA8C-A2FA37324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AB-4FD3-2943-9DB7-2114019EBFAB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00C57-4954-9B4D-8566-0C697092D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44F06-72F9-7B43-955B-A61A32AEB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206A6-3462-7D43-85A8-9954BBA5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3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2EED-6E05-B049-961F-5E8E07B28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5A417-52C2-184D-805A-21DBBF328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Amanda Gaeta</a:t>
            </a:r>
          </a:p>
        </p:txBody>
      </p:sp>
    </p:spTree>
    <p:extLst>
      <p:ext uri="{BB962C8B-B14F-4D97-AF65-F5344CB8AC3E}">
        <p14:creationId xmlns:p14="http://schemas.microsoft.com/office/powerpoint/2010/main" val="224124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02A0-52D3-F947-8D5F-A7447709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4475-06BC-DA4F-BEF4-608753DB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landscape</a:t>
            </a:r>
          </a:p>
          <a:p>
            <a:pPr lvl="1"/>
            <a:r>
              <a:rPr lang="en-US" dirty="0"/>
              <a:t>Top genres</a:t>
            </a:r>
          </a:p>
          <a:p>
            <a:pPr lvl="1"/>
            <a:r>
              <a:rPr lang="en-US" dirty="0"/>
              <a:t>Budget versus gross</a:t>
            </a:r>
          </a:p>
          <a:p>
            <a:r>
              <a:rPr lang="en-US" dirty="0"/>
              <a:t>Breakeven genres</a:t>
            </a:r>
          </a:p>
          <a:p>
            <a:r>
              <a:rPr lang="en-US" dirty="0"/>
              <a:t>Best investment by rating</a:t>
            </a:r>
          </a:p>
          <a:p>
            <a:r>
              <a:rPr lang="en-US" dirty="0"/>
              <a:t>Top genres overview and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5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13C1-9250-5F40-9156-E3A09E3C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BF75D-8696-5D47-95AE-54A82B30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 </a:t>
            </a:r>
          </a:p>
          <a:p>
            <a:pPr lvl="1"/>
            <a:r>
              <a:rPr lang="en-US" dirty="0"/>
              <a:t>Top studio to look model portfolio after?</a:t>
            </a:r>
          </a:p>
          <a:p>
            <a:pPr lvl="1"/>
            <a:r>
              <a:rPr lang="en-US" dirty="0"/>
              <a:t>IDEA: Slide per top genre with suggested release month, avg budget, top directors, top writers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0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593B85-6B79-1245-AA34-65D7890CA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76" y="701488"/>
            <a:ext cx="10910047" cy="5455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C08ADE-D63B-1E44-86B5-C388F6FBD002}"/>
              </a:ext>
            </a:extLst>
          </p:cNvPr>
          <p:cNvSpPr txBox="1"/>
          <p:nvPr/>
        </p:nvSpPr>
        <p:spPr>
          <a:xfrm>
            <a:off x="1384767" y="6492875"/>
            <a:ext cx="1172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N=73,856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EF4A2-D31F-1B41-AEB7-CA5771A12C59}"/>
              </a:ext>
            </a:extLst>
          </p:cNvPr>
          <p:cNvSpPr txBox="1"/>
          <p:nvPr/>
        </p:nvSpPr>
        <p:spPr>
          <a:xfrm>
            <a:off x="2557463" y="6496143"/>
            <a:ext cx="8128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Note: Movies with multiple genres counted once for each genre they were categorized under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CB81C7A-1647-BB43-B448-310ECE83CE4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3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Movie Landscape: Genres</a:t>
            </a:r>
          </a:p>
        </p:txBody>
      </p:sp>
    </p:spTree>
    <p:extLst>
      <p:ext uri="{BB962C8B-B14F-4D97-AF65-F5344CB8AC3E}">
        <p14:creationId xmlns:p14="http://schemas.microsoft.com/office/powerpoint/2010/main" val="83531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F87311-59E3-E240-A056-DD0B127A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912346"/>
            <a:ext cx="11353800" cy="56769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041E6B4-970D-9848-96CE-6AB18A0F578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3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Movie Landscape: Production Budget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EC14E-66FA-8841-AC31-0580F7221C43}"/>
              </a:ext>
            </a:extLst>
          </p:cNvPr>
          <p:cNvSpPr txBox="1"/>
          <p:nvPr/>
        </p:nvSpPr>
        <p:spPr>
          <a:xfrm>
            <a:off x="1384767" y="6492875"/>
            <a:ext cx="1172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N=1,498</a:t>
            </a:r>
          </a:p>
        </p:txBody>
      </p:sp>
    </p:spTree>
    <p:extLst>
      <p:ext uri="{BB962C8B-B14F-4D97-AF65-F5344CB8AC3E}">
        <p14:creationId xmlns:p14="http://schemas.microsoft.com/office/powerpoint/2010/main" val="302608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B12D6E-5076-E444-B1C8-8D18C82C1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4" y="912346"/>
            <a:ext cx="11223812" cy="56119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CE712AC-30A6-3744-B807-477AAC18FDB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3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Movie Landscape: Production Budget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214F0-3DC9-DD43-BC28-70F834030862}"/>
              </a:ext>
            </a:extLst>
          </p:cNvPr>
          <p:cNvSpPr txBox="1"/>
          <p:nvPr/>
        </p:nvSpPr>
        <p:spPr>
          <a:xfrm>
            <a:off x="1384767" y="6492875"/>
            <a:ext cx="1172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N=1,471</a:t>
            </a:r>
          </a:p>
        </p:txBody>
      </p:sp>
    </p:spTree>
    <p:extLst>
      <p:ext uri="{BB962C8B-B14F-4D97-AF65-F5344CB8AC3E}">
        <p14:creationId xmlns:p14="http://schemas.microsoft.com/office/powerpoint/2010/main" val="249532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089EF0-617F-E44B-8717-BD7366A28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5" y="835026"/>
            <a:ext cx="11315695" cy="56578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C3A5871-A022-BE43-A071-90629F7DF43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3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62E659-1577-3D4D-AB51-343DB1B7E459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515600" cy="63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Of movies that reach breakeven, these are the top genres represented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E8348-C3A7-B04B-8E64-071AD2524C50}"/>
              </a:ext>
            </a:extLst>
          </p:cNvPr>
          <p:cNvSpPr txBox="1"/>
          <p:nvPr/>
        </p:nvSpPr>
        <p:spPr>
          <a:xfrm>
            <a:off x="1384767" y="6492875"/>
            <a:ext cx="1172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N=1,049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32794-A977-0445-BF81-30473DBA114F}"/>
              </a:ext>
            </a:extLst>
          </p:cNvPr>
          <p:cNvSpPr txBox="1"/>
          <p:nvPr/>
        </p:nvSpPr>
        <p:spPr>
          <a:xfrm>
            <a:off x="2557463" y="6496143"/>
            <a:ext cx="8128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Note: Movies with multiple genres counted once for each genre they were categorized under</a:t>
            </a:r>
          </a:p>
        </p:txBody>
      </p:sp>
    </p:spTree>
    <p:extLst>
      <p:ext uri="{BB962C8B-B14F-4D97-AF65-F5344CB8AC3E}">
        <p14:creationId xmlns:p14="http://schemas.microsoft.com/office/powerpoint/2010/main" val="241083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02A0-52D3-F947-8D5F-A7447709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7729" cy="547221"/>
          </a:xfrm>
        </p:spPr>
        <p:txBody>
          <a:bodyPr>
            <a:normAutofit fontScale="90000"/>
          </a:bodyPr>
          <a:lstStyle/>
          <a:p>
            <a:r>
              <a:rPr lang="en-US" dirty="0"/>
              <a:t>Dramas are the best investment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0640D-6476-9A49-8A3D-53027354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1143000"/>
            <a:ext cx="11170024" cy="5585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6FB02C-1D05-C144-B0FB-46215B28CA37}"/>
              </a:ext>
            </a:extLst>
          </p:cNvPr>
          <p:cNvSpPr txBox="1"/>
          <p:nvPr/>
        </p:nvSpPr>
        <p:spPr>
          <a:xfrm>
            <a:off x="1384767" y="6492875"/>
            <a:ext cx="1172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N=73,856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4A399-28C8-1543-9785-92F1BFE7FB81}"/>
              </a:ext>
            </a:extLst>
          </p:cNvPr>
          <p:cNvSpPr txBox="1"/>
          <p:nvPr/>
        </p:nvSpPr>
        <p:spPr>
          <a:xfrm>
            <a:off x="2557463" y="6496143"/>
            <a:ext cx="8128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Note: Movies with multiple genres counted once for each genre they were categorized under</a:t>
            </a:r>
          </a:p>
        </p:txBody>
      </p:sp>
    </p:spTree>
    <p:extLst>
      <p:ext uri="{BB962C8B-B14F-4D97-AF65-F5344CB8AC3E}">
        <p14:creationId xmlns:p14="http://schemas.microsoft.com/office/powerpoint/2010/main" val="72708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13C1-9250-5F40-9156-E3A09E3C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 anchor="t">
            <a:normAutofit/>
          </a:bodyPr>
          <a:lstStyle/>
          <a:p>
            <a:r>
              <a:rPr lang="en-US" sz="3600" dirty="0"/>
              <a:t>Top Genre Recommendations: Runtime and Directors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0CD4C21-50B7-A340-BB33-5269B92699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246116"/>
              </p:ext>
            </p:extLst>
          </p:nvPr>
        </p:nvGraphicFramePr>
        <p:xfrm>
          <a:off x="838200" y="1343023"/>
          <a:ext cx="10825164" cy="5149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194">
                  <a:extLst>
                    <a:ext uri="{9D8B030D-6E8A-4147-A177-3AD203B41FA5}">
                      <a16:colId xmlns:a16="http://schemas.microsoft.com/office/drawing/2014/main" val="1446108491"/>
                    </a:ext>
                  </a:extLst>
                </a:gridCol>
                <a:gridCol w="1804194">
                  <a:extLst>
                    <a:ext uri="{9D8B030D-6E8A-4147-A177-3AD203B41FA5}">
                      <a16:colId xmlns:a16="http://schemas.microsoft.com/office/drawing/2014/main" val="1657759495"/>
                    </a:ext>
                  </a:extLst>
                </a:gridCol>
                <a:gridCol w="1804194">
                  <a:extLst>
                    <a:ext uri="{9D8B030D-6E8A-4147-A177-3AD203B41FA5}">
                      <a16:colId xmlns:a16="http://schemas.microsoft.com/office/drawing/2014/main" val="2744395813"/>
                    </a:ext>
                  </a:extLst>
                </a:gridCol>
                <a:gridCol w="1804194">
                  <a:extLst>
                    <a:ext uri="{9D8B030D-6E8A-4147-A177-3AD203B41FA5}">
                      <a16:colId xmlns:a16="http://schemas.microsoft.com/office/drawing/2014/main" val="123888662"/>
                    </a:ext>
                  </a:extLst>
                </a:gridCol>
                <a:gridCol w="1804194">
                  <a:extLst>
                    <a:ext uri="{9D8B030D-6E8A-4147-A177-3AD203B41FA5}">
                      <a16:colId xmlns:a16="http://schemas.microsoft.com/office/drawing/2014/main" val="2018946610"/>
                    </a:ext>
                  </a:extLst>
                </a:gridCol>
                <a:gridCol w="1804194">
                  <a:extLst>
                    <a:ext uri="{9D8B030D-6E8A-4147-A177-3AD203B41FA5}">
                      <a16:colId xmlns:a16="http://schemas.microsoft.com/office/drawing/2014/main" val="2135387811"/>
                    </a:ext>
                  </a:extLst>
                </a:gridCol>
              </a:tblGrid>
              <a:tr h="55459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Adventure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Thriller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66025"/>
                  </a:ext>
                </a:extLst>
              </a:tr>
              <a:tr h="74932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Average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107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104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118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106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107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999484"/>
                  </a:ext>
                </a:extLst>
              </a:tr>
              <a:tr h="749324">
                <a:tc rowSpan="5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Recommended Directors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err="1"/>
                        <a:t>Nagaraja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Uppunda</a:t>
                      </a:r>
                      <a:endParaRPr lang="en-US" sz="14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Quentin Tarantino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Shankar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err="1"/>
                        <a:t>Karzan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Kardozi</a:t>
                      </a:r>
                      <a:endParaRPr lang="en-US" sz="14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/>
                        <a:t>Shivkumar</a:t>
                      </a:r>
                      <a:r>
                        <a:rPr lang="en-US" sz="1400" dirty="0"/>
                        <a:t> Parthasarathy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077828"/>
                  </a:ext>
                </a:extLst>
              </a:tr>
              <a:tr h="7493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 err="1"/>
                        <a:t>Arsel</a:t>
                      </a:r>
                      <a:r>
                        <a:rPr lang="en-US" sz="1400" dirty="0"/>
                        <a:t> Arumugam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/>
                        <a:t>Sudheer </a:t>
                      </a:r>
                      <a:r>
                        <a:rPr lang="en-US" sz="1400" dirty="0" err="1"/>
                        <a:t>Shanbhogue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/>
                        <a:t>Quentin Tarantino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 err="1"/>
                        <a:t>Zolbayar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Dorj</a:t>
                      </a:r>
                      <a:endParaRPr lang="en-US" sz="14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/>
                        <a:t>Amitabh Reza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84739"/>
                  </a:ext>
                </a:extLst>
              </a:tr>
              <a:tr h="8486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/>
                        <a:t>Sudheer </a:t>
                      </a:r>
                      <a:r>
                        <a:rPr lang="en-US" sz="1400" dirty="0" err="1"/>
                        <a:t>Shanbhogue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/>
                        <a:t>Abhinav Thakur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Ajay Andrews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Nuthakki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[Team] Kevin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Schlanser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Zack Bennett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/>
                        <a:t>Chowdhury </a:t>
                      </a:r>
                      <a:r>
                        <a:rPr lang="en-US" sz="1400" dirty="0" err="1"/>
                        <a:t>Gvr</a:t>
                      </a:r>
                      <a:r>
                        <a:rPr lang="en-US" sz="1400" dirty="0"/>
                        <a:t> Vasu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83289"/>
                  </a:ext>
                </a:extLst>
              </a:tr>
              <a:tr h="7493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/>
                        <a:t>Paul Michael Bloodgood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/>
                        <a:t>Amr Gamal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/>
                        <a:t>Ram Kumar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/>
                        <a:t>Christina Kyi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 err="1"/>
                        <a:t>Sushanth</a:t>
                      </a:r>
                      <a:r>
                        <a:rPr lang="en-US" sz="1400" dirty="0"/>
                        <a:t> Reddy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587090"/>
                  </a:ext>
                </a:extLst>
              </a:tr>
              <a:tr h="7493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 err="1"/>
                        <a:t>Colonelu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Morteni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/>
                        <a:t>Karan R </a:t>
                      </a:r>
                      <a:r>
                        <a:rPr lang="en-US" sz="1400" dirty="0" err="1"/>
                        <a:t>Guliani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/>
                        <a:t>Thiagarajan </a:t>
                      </a:r>
                      <a:r>
                        <a:rPr lang="en-US" sz="1400" dirty="0" err="1"/>
                        <a:t>Kumararaja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/>
                        <a:t>Matt Horton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/>
                        <a:t>Ram 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03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437</Words>
  <Application>Microsoft Macintosh PowerPoint</Application>
  <PresentationFormat>Widescreen</PresentationFormat>
  <Paragraphs>81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Movie Analysis</vt:lpstr>
      <vt:lpstr>Agenda</vt:lpstr>
      <vt:lpstr>Movie Landscape</vt:lpstr>
      <vt:lpstr>PowerPoint Presentation</vt:lpstr>
      <vt:lpstr>PowerPoint Presentation</vt:lpstr>
      <vt:lpstr>PowerPoint Presentation</vt:lpstr>
      <vt:lpstr>PowerPoint Presentation</vt:lpstr>
      <vt:lpstr>Dramas are the best investment</vt:lpstr>
      <vt:lpstr>Top Genre Recommendations: Runtime and Directors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</dc:title>
  <dc:creator>Amanda Gaeta</dc:creator>
  <cp:lastModifiedBy>Amanda Gaeta</cp:lastModifiedBy>
  <cp:revision>12</cp:revision>
  <dcterms:created xsi:type="dcterms:W3CDTF">2020-11-14T00:58:36Z</dcterms:created>
  <dcterms:modified xsi:type="dcterms:W3CDTF">2020-11-14T03:01:30Z</dcterms:modified>
</cp:coreProperties>
</file>