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616"/>
    <a:srgbClr val="EC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5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DB0E9-3165-4D3A-96AC-5E5EA421E0E1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B17AE-9869-4AB1-A6F0-8866B192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45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4BCB3-9CC4-3D32-0242-030DD82FF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84DF8C-DBF8-2C4F-D0E6-C5E1167C4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E889F0-72EB-6332-0F90-F1C6675A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F9AD-74C8-4599-8201-4E8032FAFECA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6DFE29-BF05-DB39-D89D-BF11F187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2391E0-86E5-BF83-C889-3C014EAA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F0AE-FBE7-4EA6-B04A-67D56FE94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57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4601E-94A6-EE90-2AF9-0277E7BE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B0A74B-0521-4DE2-FC40-EB9462E21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16B77D-C532-51E6-BB4E-5C847B28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F9AD-74C8-4599-8201-4E8032FAFECA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D58DD-6757-E8C4-6316-9629820C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10A178-DC7A-2B4F-C396-A412589C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F0AE-FBE7-4EA6-B04A-67D56FE94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1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C5B223-2EB1-BAD6-1F03-DE0B0F2DF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87FA59-D777-A934-1873-5F0FD5D66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5E7AA-005A-FFF5-A76A-689B650F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F9AD-74C8-4599-8201-4E8032FAFECA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8307A3-EA60-83D2-1C43-AAEB2EFC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3D8043-AE1C-0AF4-A155-AE589E75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F0AE-FBE7-4EA6-B04A-67D56FE94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6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69A3F-11AF-BB24-EF9A-18F2FCBC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46BF30-782B-5089-FA1A-DAA1E01E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2D95C4-AE07-9A5D-990A-F66CEEDB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F9AD-74C8-4599-8201-4E8032FAFECA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E1BC03-38CF-E52E-4347-C85A7C62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AD2B69-9ED6-BE1A-5D48-62FC3181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F0AE-FBE7-4EA6-B04A-67D56FE94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57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8FEC7-96A3-4667-AEEC-2209FBC0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601C41-4C21-B6BF-3BB1-7150636C8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2B5069-B5BE-2D75-9F96-E536C42C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F9AD-74C8-4599-8201-4E8032FAFECA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B2CB1E-7DC5-B21F-16BE-58E2CFBD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AC541F-72E4-FA3A-F973-BA66A1CB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F0AE-FBE7-4EA6-B04A-67D56FE94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5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62D8E-ADEC-2F93-36CF-00E23E23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48615C-C532-1406-1AB7-B1BADC994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216E71-431A-C367-3C4F-8A690CE79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EE2D14-6653-9E8A-FBC5-F0138796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F9AD-74C8-4599-8201-4E8032FAFECA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7F32DC-335F-FC41-A568-A763F166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B30131-6992-1E51-46B3-735D38B7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F0AE-FBE7-4EA6-B04A-67D56FE94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0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C9715-4589-E904-7A93-26A8782A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6A5B1A-98CC-F242-57BD-F1C7A47CE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9DFFF4-3E68-E9B1-8396-0A1C5D737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A18D330-6BB9-0FA4-49C1-E53123C57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37166E2-C3BB-011E-91FB-897C96265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CA5D78-5883-2915-04A4-99CD47D7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F9AD-74C8-4599-8201-4E8032FAFECA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F33E808-25A0-88B4-615C-A7E8B950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3AB6F7-307E-8E9B-831E-6B744EDE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F0AE-FBE7-4EA6-B04A-67D56FE94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98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1C16E-2A1E-DF00-9E30-8B66FBDC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3510B1-5792-99FD-364F-3E0CE85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F9AD-74C8-4599-8201-4E8032FAFECA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6DDCE2-0906-C7B3-6D1C-4FED4467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9CF7A3-3A0D-387A-89CA-C55C5A15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F0AE-FBE7-4EA6-B04A-67D56FE94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56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8FAD55A-775F-0B2B-A408-E8436808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F9AD-74C8-4599-8201-4E8032FAFECA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BF6C24-DEA7-BE7C-5058-72DF22A1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C8569A-17E2-1DC9-B1E2-A1842B8F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F0AE-FBE7-4EA6-B04A-67D56FE94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88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1E572-CE8F-F0C1-A4DC-04B0C7B7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BD464A-EB68-0DD0-9C61-EBFA20B2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3E8BED-D256-43D3-7B65-6E7561EF5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F59138-8E68-D39C-85E1-4E92549E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F9AD-74C8-4599-8201-4E8032FAFECA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7774B9-9004-1AE5-C905-D08A4FA5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DCC330-F389-BF4A-EE54-933C484F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F0AE-FBE7-4EA6-B04A-67D56FE94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41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4A8C2-18C2-7078-5A20-8BDDAE85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B18B83-6F0B-FF5B-91EE-869BDF8E6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1EA7DC-EBA4-3C0C-1597-D73ABDCB9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E054E3-7F97-617E-ADB8-CC379C07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F9AD-74C8-4599-8201-4E8032FAFECA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CBF5D-BB4A-4988-FF33-02EBF7D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0C09BA-E0A3-A6DC-9001-175DB632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F0AE-FBE7-4EA6-B04A-67D56FE94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56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30A5D1D-5633-D5D1-F07D-EF9915BF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A297AE-AE97-991D-545D-4D7586BB0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3D2A0E-857C-39E3-B08E-B92E52B32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3F9AD-74C8-4599-8201-4E8032FAFECA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F80F71-FA1B-8BC7-5C54-D0152DDA5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B466A5-1C4D-F4A2-881B-197C6116D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F0AE-FBE7-4EA6-B04A-67D56FE94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01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Cat&#225;logo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elhorenvio.com.b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fif"/><Relationship Id="rId4" Type="http://schemas.openxmlformats.org/officeDocument/2006/relationships/image" Target="../media/image5.jf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BE37919-65DC-DE2F-9256-44DE5078F1DA}"/>
              </a:ext>
            </a:extLst>
          </p:cNvPr>
          <p:cNvSpPr/>
          <p:nvPr/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9416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5F04C9-E053-10BB-E468-2FF760934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189" y="1115114"/>
            <a:ext cx="4712738" cy="1502018"/>
          </a:xfrm>
        </p:spPr>
        <p:txBody>
          <a:bodyPr>
            <a:noAutofit/>
          </a:bodyPr>
          <a:lstStyle/>
          <a:p>
            <a:r>
              <a:rPr lang="pt-BR" sz="10000" dirty="0">
                <a:solidFill>
                  <a:srgbClr val="941616"/>
                </a:solidFill>
                <a:latin typeface="Engravers MT" panose="02090707080505020304" pitchFamily="18" charset="0"/>
              </a:rPr>
              <a:t>Nova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2926C0-13A3-F5B4-E371-E6A5D2A64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343" y="1866123"/>
            <a:ext cx="4044429" cy="1502018"/>
          </a:xfrm>
        </p:spPr>
        <p:txBody>
          <a:bodyPr>
            <a:noAutofit/>
          </a:bodyPr>
          <a:lstStyle/>
          <a:p>
            <a:r>
              <a:rPr lang="pt-BR" sz="12000" dirty="0">
                <a:solidFill>
                  <a:srgbClr val="941616"/>
                </a:solidFill>
                <a:latin typeface="Edwardian Script ITC" panose="030303020407070D0804" pitchFamily="66" charset="0"/>
              </a:rPr>
              <a:t>boutique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739515-09D2-1D69-64A6-362A070F38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987"/>
          <a:stretch/>
        </p:blipFill>
        <p:spPr>
          <a:xfrm>
            <a:off x="7696468" y="1527941"/>
            <a:ext cx="3015854" cy="3802118"/>
          </a:xfrm>
          <a:prstGeom prst="rect">
            <a:avLst/>
          </a:prstGeom>
          <a:noFill/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C0556F-7D8B-8A25-BE4E-F61493403309}"/>
              </a:ext>
            </a:extLst>
          </p:cNvPr>
          <p:cNvSpPr txBox="1"/>
          <p:nvPr/>
        </p:nvSpPr>
        <p:spPr>
          <a:xfrm>
            <a:off x="820506" y="907455"/>
            <a:ext cx="1393971" cy="3693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pt-BR" dirty="0">
                <a:solidFill>
                  <a:srgbClr val="941616"/>
                </a:solidFill>
                <a:latin typeface="Agency FB" panose="020B0503020202020204" pitchFamily="34" charset="0"/>
              </a:rPr>
              <a:t>MOD  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7ABD226-1431-E718-8C83-28B5F17EC5E9}"/>
              </a:ext>
            </a:extLst>
          </p:cNvPr>
          <p:cNvSpPr txBox="1"/>
          <p:nvPr/>
        </p:nvSpPr>
        <p:spPr>
          <a:xfrm>
            <a:off x="2355794" y="907455"/>
            <a:ext cx="2629694" cy="3693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pt-BR" dirty="0">
                <a:solidFill>
                  <a:srgbClr val="941616"/>
                </a:solidFill>
                <a:latin typeface="Agency FB" panose="020B0503020202020204" pitchFamily="34" charset="0"/>
              </a:rPr>
              <a:t>FEMININA</a:t>
            </a:r>
            <a:endParaRPr lang="pt-BR" dirty="0">
              <a:solidFill>
                <a:srgbClr val="941616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3F5704-6FFF-718C-F66C-1ED4023BC09F}"/>
              </a:ext>
            </a:extLst>
          </p:cNvPr>
          <p:cNvSpPr txBox="1"/>
          <p:nvPr/>
        </p:nvSpPr>
        <p:spPr>
          <a:xfrm>
            <a:off x="882518" y="3957477"/>
            <a:ext cx="4306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941616"/>
                </a:solidFill>
                <a:latin typeface="Agency FB" panose="020B0503020202020204" pitchFamily="34" charset="0"/>
              </a:rPr>
              <a:t>APRESENTAÇÃO </a:t>
            </a:r>
          </a:p>
          <a:p>
            <a:pPr algn="ctr"/>
            <a:r>
              <a:rPr lang="pt-BR" sz="3600" dirty="0">
                <a:solidFill>
                  <a:srgbClr val="941616"/>
                </a:solidFill>
                <a:latin typeface="Agency FB" panose="020B0503020202020204" pitchFamily="34" charset="0"/>
              </a:rPr>
              <a:t>DO SITE</a:t>
            </a:r>
          </a:p>
        </p:txBody>
      </p:sp>
    </p:spTree>
    <p:extLst>
      <p:ext uri="{BB962C8B-B14F-4D97-AF65-F5344CB8AC3E}">
        <p14:creationId xmlns:p14="http://schemas.microsoft.com/office/powerpoint/2010/main" val="121177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9F51780-5CEF-AEE9-2A2D-7C6FAB7209BF}"/>
              </a:ext>
            </a:extLst>
          </p:cNvPr>
          <p:cNvSpPr/>
          <p:nvPr/>
        </p:nvSpPr>
        <p:spPr>
          <a:xfrm>
            <a:off x="-97276" y="495300"/>
            <a:ext cx="12441676" cy="847725"/>
          </a:xfrm>
          <a:prstGeom prst="roundRect">
            <a:avLst/>
          </a:prstGeom>
          <a:solidFill>
            <a:srgbClr val="9416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663DB2-2E84-760F-F610-49C827D1AB72}"/>
              </a:ext>
            </a:extLst>
          </p:cNvPr>
          <p:cNvSpPr txBox="1"/>
          <p:nvPr/>
        </p:nvSpPr>
        <p:spPr>
          <a:xfrm>
            <a:off x="3442225" y="565219"/>
            <a:ext cx="5137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CEAEA"/>
                </a:solidFill>
                <a:latin typeface="Engravers MT" panose="02090707080505020304" pitchFamily="18" charset="0"/>
              </a:rPr>
              <a:t>Sobre a loja: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45F7804-299C-F06C-4767-CABD3BA728F9}"/>
              </a:ext>
            </a:extLst>
          </p:cNvPr>
          <p:cNvSpPr txBox="1"/>
          <p:nvPr/>
        </p:nvSpPr>
        <p:spPr>
          <a:xfrm>
            <a:off x="1261861" y="2199415"/>
            <a:ext cx="40688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>
                <a:latin typeface="Agency FB" panose="020B0503020202020204" pitchFamily="34" charset="0"/>
              </a:rPr>
              <a:t>Nosso principal objetivo é trazer roupas da melhor qualidade possível por um preço acessível, para que se sentir bonita seja possível todos os dias.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A760BC-3EC6-3399-C9A2-FC7463A34A53}"/>
              </a:ext>
            </a:extLst>
          </p:cNvPr>
          <p:cNvSpPr txBox="1"/>
          <p:nvPr/>
        </p:nvSpPr>
        <p:spPr>
          <a:xfrm>
            <a:off x="6861244" y="2199415"/>
            <a:ext cx="40688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Agency FB" panose="020B0503020202020204" pitchFamily="34" charset="0"/>
              </a:rPr>
              <a:t>Peças básicas de diversas cores e cortes, com inúmeras combinações possíveis, para que além de pagar pouco, você possa usar muito.</a:t>
            </a:r>
          </a:p>
        </p:txBody>
      </p:sp>
    </p:spTree>
    <p:extLst>
      <p:ext uri="{BB962C8B-B14F-4D97-AF65-F5344CB8AC3E}">
        <p14:creationId xmlns:p14="http://schemas.microsoft.com/office/powerpoint/2010/main" val="165212344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782B0B8-F7F5-CA8D-D441-90C8C66D6D29}"/>
              </a:ext>
            </a:extLst>
          </p:cNvPr>
          <p:cNvSpPr/>
          <p:nvPr/>
        </p:nvSpPr>
        <p:spPr>
          <a:xfrm>
            <a:off x="-97276" y="495300"/>
            <a:ext cx="12441676" cy="847725"/>
          </a:xfrm>
          <a:prstGeom prst="roundRect">
            <a:avLst/>
          </a:prstGeom>
          <a:solidFill>
            <a:srgbClr val="9416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EE78806-7500-0FD7-D2C5-B90B632FDF65}"/>
              </a:ext>
            </a:extLst>
          </p:cNvPr>
          <p:cNvSpPr txBox="1"/>
          <p:nvPr/>
        </p:nvSpPr>
        <p:spPr>
          <a:xfrm>
            <a:off x="4007813" y="565219"/>
            <a:ext cx="41763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solidFill>
                  <a:srgbClr val="ECEAEA"/>
                </a:solidFill>
                <a:latin typeface="Engravers MT" panose="02090707080505020304" pitchFamily="18" charset="0"/>
              </a:rPr>
              <a:t>Catálogo:</a:t>
            </a:r>
          </a:p>
        </p:txBody>
      </p:sp>
      <p:sp>
        <p:nvSpPr>
          <p:cNvPr id="10" name="Elipse 9">
            <a:hlinkClick r:id="rId2" action="ppaction://hlinkfile"/>
            <a:extLst>
              <a:ext uri="{FF2B5EF4-FFF2-40B4-BE49-F238E27FC236}">
                <a16:creationId xmlns:a16="http://schemas.microsoft.com/office/drawing/2014/main" id="{20983DB2-664E-BF8F-8EA3-42D6603EC11F}"/>
              </a:ext>
            </a:extLst>
          </p:cNvPr>
          <p:cNvSpPr/>
          <p:nvPr/>
        </p:nvSpPr>
        <p:spPr>
          <a:xfrm>
            <a:off x="4908856" y="2346935"/>
            <a:ext cx="2374286" cy="2402731"/>
          </a:xfrm>
          <a:prstGeom prst="ellipse">
            <a:avLst/>
          </a:prstGeom>
          <a:blipFill>
            <a:blip r:embed="rId3"/>
            <a:stretch>
              <a:fillRect l="-8626" t="-6204" r="-8626" b="-9827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68E35EE-FC5A-3E2C-19DA-5EEF8AE63F00}"/>
              </a:ext>
            </a:extLst>
          </p:cNvPr>
          <p:cNvSpPr txBox="1"/>
          <p:nvPr/>
        </p:nvSpPr>
        <p:spPr>
          <a:xfrm>
            <a:off x="5567722" y="4984685"/>
            <a:ext cx="1111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941616"/>
                </a:solidFill>
                <a:latin typeface="Agency FB" panose="020B0503020202020204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60966081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782B0B8-F7F5-CA8D-D441-90C8C66D6D29}"/>
              </a:ext>
            </a:extLst>
          </p:cNvPr>
          <p:cNvSpPr/>
          <p:nvPr/>
        </p:nvSpPr>
        <p:spPr>
          <a:xfrm>
            <a:off x="-97276" y="495300"/>
            <a:ext cx="12441676" cy="847725"/>
          </a:xfrm>
          <a:prstGeom prst="roundRect">
            <a:avLst/>
          </a:prstGeom>
          <a:solidFill>
            <a:srgbClr val="9416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EE78806-7500-0FD7-D2C5-B90B632FDF65}"/>
              </a:ext>
            </a:extLst>
          </p:cNvPr>
          <p:cNvSpPr txBox="1"/>
          <p:nvPr/>
        </p:nvSpPr>
        <p:spPr>
          <a:xfrm>
            <a:off x="2833181" y="561293"/>
            <a:ext cx="65256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solidFill>
                  <a:srgbClr val="ECEAEA"/>
                </a:solidFill>
                <a:latin typeface="Engravers MT" panose="02090707080505020304" pitchFamily="18" charset="0"/>
              </a:rPr>
              <a:t>Custo de pedido: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8C86B84-40A1-35A9-14C5-B2257CFA594D}"/>
              </a:ext>
            </a:extLst>
          </p:cNvPr>
          <p:cNvSpPr/>
          <p:nvPr/>
        </p:nvSpPr>
        <p:spPr>
          <a:xfrm>
            <a:off x="797669" y="1776583"/>
            <a:ext cx="4542816" cy="4670087"/>
          </a:xfrm>
          <a:prstGeom prst="roundRect">
            <a:avLst>
              <a:gd name="adj" fmla="val 7888"/>
            </a:avLst>
          </a:prstGeom>
          <a:noFill/>
          <a:ln w="63500">
            <a:solidFill>
              <a:srgbClr val="94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415FA2A-D1F3-0BDE-4A04-3B9EE5FDAB7E}"/>
              </a:ext>
            </a:extLst>
          </p:cNvPr>
          <p:cNvSpPr/>
          <p:nvPr/>
        </p:nvSpPr>
        <p:spPr>
          <a:xfrm>
            <a:off x="797669" y="2120630"/>
            <a:ext cx="4542816" cy="447472"/>
          </a:xfrm>
          <a:prstGeom prst="rect">
            <a:avLst/>
          </a:prstGeom>
          <a:solidFill>
            <a:srgbClr val="9416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D59343-6F30-FC1B-7CA9-B31FD29A40EB}"/>
              </a:ext>
            </a:extLst>
          </p:cNvPr>
          <p:cNvSpPr txBox="1"/>
          <p:nvPr/>
        </p:nvSpPr>
        <p:spPr>
          <a:xfrm>
            <a:off x="1128409" y="2051978"/>
            <a:ext cx="3881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ECEAEA"/>
                </a:solidFill>
                <a:latin typeface="Agency FB" panose="020B0503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Simulação de pedido grande:</a:t>
            </a:r>
            <a:endParaRPr lang="pt-BR" sz="3200" dirty="0">
              <a:solidFill>
                <a:srgbClr val="ECEAEA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073BFF4-677F-9BDD-3579-66F4F466FA7D}"/>
              </a:ext>
            </a:extLst>
          </p:cNvPr>
          <p:cNvSpPr txBox="1"/>
          <p:nvPr/>
        </p:nvSpPr>
        <p:spPr>
          <a:xfrm>
            <a:off x="1031132" y="2705405"/>
            <a:ext cx="407589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dirty="0">
                <a:sym typeface="Wingdings" panose="05000000000000000000" pitchFamily="2" charset="2"/>
              </a:rPr>
              <a:t>Roupas:</a:t>
            </a:r>
          </a:p>
          <a:p>
            <a:r>
              <a:rPr lang="pt-BR" sz="2000" dirty="0">
                <a:sym typeface="Wingdings" panose="05000000000000000000" pitchFamily="2" charset="2"/>
              </a:rPr>
              <a:t>       Saia longa c/ fenda: R$ 35,00</a:t>
            </a:r>
          </a:p>
          <a:p>
            <a:r>
              <a:rPr lang="pt-BR" sz="2000" dirty="0">
                <a:sym typeface="Wingdings" panose="05000000000000000000" pitchFamily="2" charset="2"/>
              </a:rPr>
              <a:t>       Body alcinha: R$ 35,00</a:t>
            </a:r>
          </a:p>
          <a:p>
            <a:r>
              <a:rPr lang="pt-BR" sz="2000" dirty="0">
                <a:sym typeface="Wingdings" panose="05000000000000000000" pitchFamily="2" charset="2"/>
              </a:rPr>
              <a:t>       Body Luana: R$ 30,00</a:t>
            </a:r>
          </a:p>
          <a:p>
            <a:r>
              <a:rPr lang="pt-BR" sz="2000" dirty="0">
                <a:sym typeface="Wingdings" panose="05000000000000000000" pitchFamily="2" charset="2"/>
              </a:rPr>
              <a:t>       Vestido s/ alça e c/ fenda: R$ 45,00</a:t>
            </a:r>
          </a:p>
          <a:p>
            <a:r>
              <a:rPr lang="pt-BR" sz="2000" dirty="0">
                <a:sym typeface="Wingdings" panose="05000000000000000000" pitchFamily="2" charset="2"/>
              </a:rPr>
              <a:t>       Vestido manga longa: R$ 45,00</a:t>
            </a:r>
          </a:p>
          <a:p>
            <a:r>
              <a:rPr lang="pt-BR" sz="2000" dirty="0">
                <a:sym typeface="Wingdings" panose="05000000000000000000" pitchFamily="2" charset="2"/>
              </a:rPr>
              <a:t>       </a:t>
            </a:r>
            <a:r>
              <a:rPr lang="pt-BR" sz="2000" dirty="0" err="1">
                <a:sym typeface="Wingdings" panose="05000000000000000000" pitchFamily="2" charset="2"/>
              </a:rPr>
              <a:t>Cropped</a:t>
            </a:r>
            <a:r>
              <a:rPr lang="pt-BR" sz="2000" dirty="0">
                <a:sym typeface="Wingdings" panose="05000000000000000000" pitchFamily="2" charset="2"/>
              </a:rPr>
              <a:t> alça: R$ 25,00</a:t>
            </a:r>
          </a:p>
          <a:p>
            <a:r>
              <a:rPr lang="pt-BR" sz="2000" dirty="0">
                <a:sym typeface="Wingdings" panose="05000000000000000000" pitchFamily="2" charset="2"/>
              </a:rPr>
              <a:t>Envio (estimativa): R$ 71,96 (Londrina)</a:t>
            </a:r>
          </a:p>
          <a:p>
            <a:r>
              <a:rPr lang="pt-BR" dirty="0"/>
              <a:t>TOTAL: R$ 286,96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54C3CAF-BE68-FF2F-EA66-841FE5270D7C}"/>
              </a:ext>
            </a:extLst>
          </p:cNvPr>
          <p:cNvSpPr/>
          <p:nvPr/>
        </p:nvSpPr>
        <p:spPr>
          <a:xfrm>
            <a:off x="6851517" y="1776583"/>
            <a:ext cx="4542816" cy="4670087"/>
          </a:xfrm>
          <a:prstGeom prst="roundRect">
            <a:avLst>
              <a:gd name="adj" fmla="val 7888"/>
            </a:avLst>
          </a:prstGeom>
          <a:noFill/>
          <a:ln w="63500">
            <a:solidFill>
              <a:srgbClr val="94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18FC00-F4C6-AA9E-9208-BA19843E3B47}"/>
              </a:ext>
            </a:extLst>
          </p:cNvPr>
          <p:cNvSpPr/>
          <p:nvPr/>
        </p:nvSpPr>
        <p:spPr>
          <a:xfrm>
            <a:off x="6851517" y="2120630"/>
            <a:ext cx="4542816" cy="447472"/>
          </a:xfrm>
          <a:prstGeom prst="rect">
            <a:avLst/>
          </a:prstGeom>
          <a:solidFill>
            <a:srgbClr val="9416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73EE687-DB14-A415-4BC7-74DB322C7E33}"/>
              </a:ext>
            </a:extLst>
          </p:cNvPr>
          <p:cNvSpPr txBox="1"/>
          <p:nvPr/>
        </p:nvSpPr>
        <p:spPr>
          <a:xfrm>
            <a:off x="7665397" y="2051977"/>
            <a:ext cx="291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ECEAEA"/>
                </a:solidFill>
                <a:latin typeface="Agency FB" panose="020B0503020202020204" pitchFamily="34" charset="0"/>
              </a:rPr>
              <a:t>Relação custo/lucro: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A5D4519-C975-11D3-B199-AC667613ACEF}"/>
              </a:ext>
            </a:extLst>
          </p:cNvPr>
          <p:cNvSpPr txBox="1"/>
          <p:nvPr/>
        </p:nvSpPr>
        <p:spPr>
          <a:xfrm>
            <a:off x="7084980" y="2705405"/>
            <a:ext cx="40758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dirty="0">
                <a:sym typeface="Wingdings" panose="05000000000000000000" pitchFamily="2" charset="2"/>
              </a:rPr>
              <a:t>Embalagem grande: R$ 3,16</a:t>
            </a:r>
          </a:p>
          <a:p>
            <a:pPr marL="285750" indent="-285750">
              <a:buFontTx/>
              <a:buChar char="-"/>
            </a:pPr>
            <a:r>
              <a:rPr lang="pt-BR" sz="2000" dirty="0">
                <a:sym typeface="Wingdings" panose="05000000000000000000" pitchFamily="2" charset="2"/>
              </a:rPr>
              <a:t>Roupas:</a:t>
            </a:r>
          </a:p>
          <a:p>
            <a:r>
              <a:rPr lang="pt-BR" sz="2000" dirty="0">
                <a:sym typeface="Wingdings" panose="05000000000000000000" pitchFamily="2" charset="2"/>
              </a:rPr>
              <a:t>       Saia longa c/ fenda: R$ 25,00</a:t>
            </a:r>
          </a:p>
          <a:p>
            <a:r>
              <a:rPr lang="pt-BR" sz="2000" dirty="0">
                <a:sym typeface="Wingdings" panose="05000000000000000000" pitchFamily="2" charset="2"/>
              </a:rPr>
              <a:t>       Body alcinha: R$ 22,00</a:t>
            </a:r>
          </a:p>
          <a:p>
            <a:r>
              <a:rPr lang="pt-BR" sz="2000" dirty="0">
                <a:sym typeface="Wingdings" panose="05000000000000000000" pitchFamily="2" charset="2"/>
              </a:rPr>
              <a:t>       Body Luana: R$ 20,00</a:t>
            </a:r>
          </a:p>
          <a:p>
            <a:r>
              <a:rPr lang="pt-BR" sz="2000" dirty="0">
                <a:sym typeface="Wingdings" panose="05000000000000000000" pitchFamily="2" charset="2"/>
              </a:rPr>
              <a:t>       Vestido s/ alça e c/ fenda: R$ 30,00</a:t>
            </a:r>
          </a:p>
          <a:p>
            <a:r>
              <a:rPr lang="pt-BR" sz="2000" dirty="0">
                <a:sym typeface="Wingdings" panose="05000000000000000000" pitchFamily="2" charset="2"/>
              </a:rPr>
              <a:t>       Vestido manga longa: R$ 30,00</a:t>
            </a:r>
          </a:p>
          <a:p>
            <a:r>
              <a:rPr lang="pt-BR" sz="2000" dirty="0">
                <a:sym typeface="Wingdings" panose="05000000000000000000" pitchFamily="2" charset="2"/>
              </a:rPr>
              <a:t>       </a:t>
            </a:r>
            <a:r>
              <a:rPr lang="pt-BR" sz="2000" dirty="0" err="1">
                <a:sym typeface="Wingdings" panose="05000000000000000000" pitchFamily="2" charset="2"/>
              </a:rPr>
              <a:t>Cropped</a:t>
            </a:r>
            <a:r>
              <a:rPr lang="pt-BR" sz="2000" dirty="0">
                <a:sym typeface="Wingdings" panose="05000000000000000000" pitchFamily="2" charset="2"/>
              </a:rPr>
              <a:t> alça: R$ 13,00</a:t>
            </a:r>
          </a:p>
          <a:p>
            <a:r>
              <a:rPr lang="pt-BR" dirty="0"/>
              <a:t>CUSTO TOTAL: R$ 143,16</a:t>
            </a:r>
          </a:p>
          <a:p>
            <a:r>
              <a:rPr lang="pt-BR" dirty="0"/>
              <a:t>LUCRO: R$ 71,84 (33%)</a:t>
            </a:r>
          </a:p>
        </p:txBody>
      </p:sp>
    </p:spTree>
    <p:extLst>
      <p:ext uri="{BB962C8B-B14F-4D97-AF65-F5344CB8AC3E}">
        <p14:creationId xmlns:p14="http://schemas.microsoft.com/office/powerpoint/2010/main" val="32709871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782B0B8-F7F5-CA8D-D441-90C8C66D6D29}"/>
              </a:ext>
            </a:extLst>
          </p:cNvPr>
          <p:cNvSpPr/>
          <p:nvPr/>
        </p:nvSpPr>
        <p:spPr>
          <a:xfrm>
            <a:off x="-124838" y="485332"/>
            <a:ext cx="12441676" cy="847725"/>
          </a:xfrm>
          <a:prstGeom prst="roundRect">
            <a:avLst/>
          </a:prstGeom>
          <a:solidFill>
            <a:srgbClr val="9416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8C86B84-40A1-35A9-14C5-B2257CFA594D}"/>
              </a:ext>
            </a:extLst>
          </p:cNvPr>
          <p:cNvSpPr/>
          <p:nvPr/>
        </p:nvSpPr>
        <p:spPr>
          <a:xfrm>
            <a:off x="797667" y="1687759"/>
            <a:ext cx="2276271" cy="2165103"/>
          </a:xfrm>
          <a:prstGeom prst="roundRect">
            <a:avLst>
              <a:gd name="adj" fmla="val 7888"/>
            </a:avLst>
          </a:prstGeom>
          <a:blipFill>
            <a:blip r:embed="rId2"/>
            <a:stretch>
              <a:fillRect l="-12513" t="-9798" r="-12513" b="-16732"/>
            </a:stretch>
          </a:blipFill>
          <a:ln w="63500">
            <a:solidFill>
              <a:srgbClr val="94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8CC9ED1-E358-786E-90D2-B84B3E1245E8}"/>
              </a:ext>
            </a:extLst>
          </p:cNvPr>
          <p:cNvSpPr/>
          <p:nvPr/>
        </p:nvSpPr>
        <p:spPr>
          <a:xfrm>
            <a:off x="3433863" y="4207565"/>
            <a:ext cx="2276271" cy="2165103"/>
          </a:xfrm>
          <a:prstGeom prst="roundRect">
            <a:avLst>
              <a:gd name="adj" fmla="val 7888"/>
            </a:avLst>
          </a:prstGeom>
          <a:blipFill>
            <a:blip r:embed="rId3"/>
            <a:stretch>
              <a:fillRect l="-10889" t="-6391" r="-10889" b="-13325"/>
            </a:stretch>
          </a:blipFill>
          <a:ln w="63500">
            <a:solidFill>
              <a:srgbClr val="94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11380B0-3945-F9A9-960E-57A55EC6CF88}"/>
              </a:ext>
            </a:extLst>
          </p:cNvPr>
          <p:cNvSpPr/>
          <p:nvPr/>
        </p:nvSpPr>
        <p:spPr>
          <a:xfrm>
            <a:off x="6485106" y="1687759"/>
            <a:ext cx="2276271" cy="2165103"/>
          </a:xfrm>
          <a:prstGeom prst="roundRect">
            <a:avLst>
              <a:gd name="adj" fmla="val 7888"/>
            </a:avLst>
          </a:prstGeom>
          <a:blipFill>
            <a:blip r:embed="rId4"/>
            <a:stretch>
              <a:fillRect l="-10889" t="-6391" r="-10889" b="-13325"/>
            </a:stretch>
          </a:blipFill>
          <a:ln w="63500">
            <a:solidFill>
              <a:srgbClr val="94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08855362-9C00-169F-8C6B-6ADA94AFCF2A}"/>
              </a:ext>
            </a:extLst>
          </p:cNvPr>
          <p:cNvSpPr/>
          <p:nvPr/>
        </p:nvSpPr>
        <p:spPr>
          <a:xfrm>
            <a:off x="9169940" y="4207564"/>
            <a:ext cx="2276271" cy="2165103"/>
          </a:xfrm>
          <a:prstGeom prst="roundRect">
            <a:avLst>
              <a:gd name="adj" fmla="val 7888"/>
            </a:avLst>
          </a:prstGeom>
          <a:blipFill>
            <a:blip r:embed="rId5"/>
            <a:stretch>
              <a:fillRect l="-10889" t="-6391" r="-10889" b="-13325"/>
            </a:stretch>
          </a:blipFill>
          <a:ln w="63500">
            <a:solidFill>
              <a:srgbClr val="94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6C3C8D6A-331D-9C11-DF27-AF082ACD1548}"/>
              </a:ext>
            </a:extLst>
          </p:cNvPr>
          <p:cNvSpPr/>
          <p:nvPr/>
        </p:nvSpPr>
        <p:spPr>
          <a:xfrm>
            <a:off x="6893669" y="4503907"/>
            <a:ext cx="2276271" cy="1595337"/>
          </a:xfrm>
          <a:prstGeom prst="roundRect">
            <a:avLst>
              <a:gd name="adj" fmla="val 0"/>
            </a:avLst>
          </a:prstGeom>
          <a:solidFill>
            <a:srgbClr val="9416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AB44113-8F6D-68E7-AFB4-56B788E15124}"/>
              </a:ext>
            </a:extLst>
          </p:cNvPr>
          <p:cNvSpPr txBox="1"/>
          <p:nvPr/>
        </p:nvSpPr>
        <p:spPr>
          <a:xfrm>
            <a:off x="9691992" y="6372667"/>
            <a:ext cx="1342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gency FB" panose="020B0503020202020204" pitchFamily="34" charset="0"/>
              </a:rPr>
              <a:t>(imagem de exemplo)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360FB50-79A3-FA9A-08DC-F54974CDA654}"/>
              </a:ext>
            </a:extLst>
          </p:cNvPr>
          <p:cNvSpPr txBox="1"/>
          <p:nvPr/>
        </p:nvSpPr>
        <p:spPr>
          <a:xfrm>
            <a:off x="7175770" y="4828450"/>
            <a:ext cx="1994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rgbClr val="ECEAEA"/>
                </a:solidFill>
              </a:rPr>
              <a:t>Adesivo a ser personalizado com a logo da loja.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EC2578B2-CECF-A007-FBDC-A30580BAE4E7}"/>
              </a:ext>
            </a:extLst>
          </p:cNvPr>
          <p:cNvSpPr/>
          <p:nvPr/>
        </p:nvSpPr>
        <p:spPr>
          <a:xfrm>
            <a:off x="1157592" y="4503907"/>
            <a:ext cx="2276271" cy="1595337"/>
          </a:xfrm>
          <a:prstGeom prst="roundRect">
            <a:avLst>
              <a:gd name="adj" fmla="val 0"/>
            </a:avLst>
          </a:prstGeom>
          <a:solidFill>
            <a:srgbClr val="9416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80592413-D971-322A-5315-C610F7B91C50}"/>
              </a:ext>
            </a:extLst>
          </p:cNvPr>
          <p:cNvSpPr/>
          <p:nvPr/>
        </p:nvSpPr>
        <p:spPr>
          <a:xfrm>
            <a:off x="3072319" y="1972641"/>
            <a:ext cx="2276271" cy="1595337"/>
          </a:xfrm>
          <a:prstGeom prst="roundRect">
            <a:avLst>
              <a:gd name="adj" fmla="val 0"/>
            </a:avLst>
          </a:prstGeom>
          <a:solidFill>
            <a:srgbClr val="9416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DD1DD2C1-0143-720C-DF16-5824B9BCEEF3}"/>
              </a:ext>
            </a:extLst>
          </p:cNvPr>
          <p:cNvSpPr/>
          <p:nvPr/>
        </p:nvSpPr>
        <p:spPr>
          <a:xfrm>
            <a:off x="8759758" y="1977626"/>
            <a:ext cx="2276271" cy="1595337"/>
          </a:xfrm>
          <a:prstGeom prst="roundRect">
            <a:avLst>
              <a:gd name="adj" fmla="val 0"/>
            </a:avLst>
          </a:prstGeom>
          <a:solidFill>
            <a:srgbClr val="9416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1F7C219-F07C-F5E3-51E2-8902D10E6611}"/>
              </a:ext>
            </a:extLst>
          </p:cNvPr>
          <p:cNvSpPr txBox="1"/>
          <p:nvPr/>
        </p:nvSpPr>
        <p:spPr>
          <a:xfrm>
            <a:off x="8759758" y="2069588"/>
            <a:ext cx="215409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 err="1">
                <a:solidFill>
                  <a:srgbClr val="ECEAEA"/>
                </a:solidFill>
              </a:rPr>
              <a:t>Tag</a:t>
            </a:r>
            <a:r>
              <a:rPr lang="pt-BR" sz="1700" dirty="0">
                <a:solidFill>
                  <a:srgbClr val="ECEAEA"/>
                </a:solidFill>
              </a:rPr>
              <a:t> a ser personalizada com as informações da loja e agradecimentos pela compra.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6B9EF3F-A4F5-3632-25CC-C178724D030A}"/>
              </a:ext>
            </a:extLst>
          </p:cNvPr>
          <p:cNvSpPr txBox="1"/>
          <p:nvPr/>
        </p:nvSpPr>
        <p:spPr>
          <a:xfrm>
            <a:off x="3028833" y="2324988"/>
            <a:ext cx="21540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>
                <a:solidFill>
                  <a:srgbClr val="ECEAEA"/>
                </a:solidFill>
              </a:rPr>
              <a:t>Caixa para envio da compra.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9E73A2-1C53-FEF7-AABA-4E09BD45A147}"/>
              </a:ext>
            </a:extLst>
          </p:cNvPr>
          <p:cNvSpPr txBox="1"/>
          <p:nvPr/>
        </p:nvSpPr>
        <p:spPr>
          <a:xfrm>
            <a:off x="1760706" y="4862993"/>
            <a:ext cx="159962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700" dirty="0">
                <a:solidFill>
                  <a:srgbClr val="ECEAEA"/>
                </a:solidFill>
              </a:rPr>
              <a:t>Papel Seda para embalagem das roupas.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89E45FF-997F-362F-6BE0-87096D30F201}"/>
              </a:ext>
            </a:extLst>
          </p:cNvPr>
          <p:cNvSpPr txBox="1"/>
          <p:nvPr/>
        </p:nvSpPr>
        <p:spPr>
          <a:xfrm>
            <a:off x="3751633" y="493695"/>
            <a:ext cx="46887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solidFill>
                  <a:srgbClr val="ECEAEA"/>
                </a:solidFill>
                <a:latin typeface="Engravers MT" panose="02090707080505020304" pitchFamily="18" charset="0"/>
              </a:rPr>
              <a:t>Embalagem</a:t>
            </a:r>
            <a:r>
              <a:rPr lang="pt-BR" sz="4800" dirty="0">
                <a:solidFill>
                  <a:srgbClr val="ECEAEA"/>
                </a:solidFill>
                <a:latin typeface="Engravers MT" panose="020907070805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9714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530AE3-44D1-EEDE-42C5-EF87A72C4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79CAF76-FFF2-479A-49E5-D07DFBDD08A0}"/>
              </a:ext>
            </a:extLst>
          </p:cNvPr>
          <p:cNvSpPr/>
          <p:nvPr/>
        </p:nvSpPr>
        <p:spPr>
          <a:xfrm>
            <a:off x="-124838" y="485332"/>
            <a:ext cx="12441676" cy="847725"/>
          </a:xfrm>
          <a:prstGeom prst="roundRect">
            <a:avLst/>
          </a:prstGeom>
          <a:solidFill>
            <a:srgbClr val="9416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5CFAC14-E090-92B1-65F5-262FC18DF66F}"/>
              </a:ext>
            </a:extLst>
          </p:cNvPr>
          <p:cNvSpPr txBox="1"/>
          <p:nvPr/>
        </p:nvSpPr>
        <p:spPr>
          <a:xfrm>
            <a:off x="5118369" y="555251"/>
            <a:ext cx="19552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solidFill>
                  <a:srgbClr val="ECEAEA"/>
                </a:solidFill>
                <a:latin typeface="Engravers MT" panose="02090707080505020304" pitchFamily="18" charset="0"/>
              </a:rPr>
              <a:t>Site:</a:t>
            </a:r>
            <a:endParaRPr lang="pt-BR" sz="4800" dirty="0">
              <a:solidFill>
                <a:srgbClr val="ECEAEA"/>
              </a:solidFill>
              <a:latin typeface="Engravers MT" panose="02090707080505020304" pitchFamily="18" charset="0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B9783DC-F792-D31C-D72A-B32977BFA45F}"/>
              </a:ext>
            </a:extLst>
          </p:cNvPr>
          <p:cNvSpPr/>
          <p:nvPr/>
        </p:nvSpPr>
        <p:spPr>
          <a:xfrm>
            <a:off x="3824592" y="1632662"/>
            <a:ext cx="4542816" cy="4670087"/>
          </a:xfrm>
          <a:prstGeom prst="roundRect">
            <a:avLst>
              <a:gd name="adj" fmla="val 7888"/>
            </a:avLst>
          </a:prstGeom>
          <a:noFill/>
          <a:ln w="63500">
            <a:solidFill>
              <a:srgbClr val="94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2E29727-1DF7-0660-767B-A318BBCFC5B5}"/>
              </a:ext>
            </a:extLst>
          </p:cNvPr>
          <p:cNvSpPr/>
          <p:nvPr/>
        </p:nvSpPr>
        <p:spPr>
          <a:xfrm>
            <a:off x="3824592" y="1976709"/>
            <a:ext cx="4542816" cy="447472"/>
          </a:xfrm>
          <a:prstGeom prst="rect">
            <a:avLst/>
          </a:prstGeom>
          <a:solidFill>
            <a:srgbClr val="9416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ADE1782-CD41-4277-8AEB-582C6624FB7B}"/>
              </a:ext>
            </a:extLst>
          </p:cNvPr>
          <p:cNvSpPr txBox="1"/>
          <p:nvPr/>
        </p:nvSpPr>
        <p:spPr>
          <a:xfrm>
            <a:off x="4155332" y="1908057"/>
            <a:ext cx="3881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ECEAEA"/>
                </a:solidFill>
                <a:latin typeface="Agency FB" panose="020B0503020202020204" pitchFamily="34" charset="0"/>
              </a:rPr>
              <a:t>Amostra prática em tópicos: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D8AE7CE-BE45-D441-03CE-E0D95BA104EE}"/>
              </a:ext>
            </a:extLst>
          </p:cNvPr>
          <p:cNvSpPr txBox="1"/>
          <p:nvPr/>
        </p:nvSpPr>
        <p:spPr>
          <a:xfrm>
            <a:off x="4058055" y="2561484"/>
            <a:ext cx="40758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sz="2200" dirty="0">
                <a:sym typeface="Wingdings" panose="05000000000000000000" pitchFamily="2" charset="2"/>
              </a:rPr>
              <a:t>HTML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sz="22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sz="2200" dirty="0">
                <a:sym typeface="Wingdings" panose="05000000000000000000" pitchFamily="2" charset="2"/>
              </a:rPr>
              <a:t>CSS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sz="22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sz="2200" dirty="0">
                <a:sym typeface="Wingdings" panose="05000000000000000000" pitchFamily="2" charset="2"/>
              </a:rPr>
              <a:t>JAVA SCRIPT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sz="22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sz="2200" dirty="0">
                <a:sym typeface="Wingdings" panose="05000000000000000000" pitchFamily="2" charset="2"/>
              </a:rPr>
              <a:t>DIFICULDADES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sz="22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sz="2200" dirty="0">
                <a:sym typeface="Wingdings" panose="05000000000000000000" pitchFamily="2" charset="2"/>
              </a:rPr>
              <a:t>FERRAMENTAS DE </a:t>
            </a:r>
          </a:p>
          <a:p>
            <a:r>
              <a:rPr lang="pt-BR" sz="2200" dirty="0">
                <a:sym typeface="Wingdings" panose="05000000000000000000" pitchFamily="2" charset="2"/>
              </a:rPr>
              <a:t>     AUXÍLIO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485872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65F3EE-7090-F9B9-6319-293411724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aixaDeTexto 31">
            <a:extLst>
              <a:ext uri="{FF2B5EF4-FFF2-40B4-BE49-F238E27FC236}">
                <a16:creationId xmlns:a16="http://schemas.microsoft.com/office/drawing/2014/main" id="{353C6071-2D93-74A7-87F2-925C29189C78}"/>
              </a:ext>
            </a:extLst>
          </p:cNvPr>
          <p:cNvSpPr txBox="1"/>
          <p:nvPr/>
        </p:nvSpPr>
        <p:spPr>
          <a:xfrm>
            <a:off x="2259097" y="1536174"/>
            <a:ext cx="767380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0" dirty="0">
                <a:solidFill>
                  <a:srgbClr val="941616"/>
                </a:solidFill>
                <a:latin typeface="Engravers MT" panose="02090707080505020304" pitchFamily="18" charset="0"/>
              </a:rPr>
              <a:t>Obrigada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354603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299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Agency FB</vt:lpstr>
      <vt:lpstr>Arial</vt:lpstr>
      <vt:lpstr>Calibri</vt:lpstr>
      <vt:lpstr>Calibri Light</vt:lpstr>
      <vt:lpstr>Edwardian Script ITC</vt:lpstr>
      <vt:lpstr>Engravers MT</vt:lpstr>
      <vt:lpstr>Wingdings</vt:lpstr>
      <vt:lpstr>Tema do Office</vt:lpstr>
      <vt:lpstr>Nova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Amanda Cristine Graff Doertzbacher</dc:creator>
  <cp:lastModifiedBy>Admin</cp:lastModifiedBy>
  <cp:revision>6</cp:revision>
  <dcterms:created xsi:type="dcterms:W3CDTF">2024-08-02T18:22:11Z</dcterms:created>
  <dcterms:modified xsi:type="dcterms:W3CDTF">2024-11-07T21:37:38Z</dcterms:modified>
</cp:coreProperties>
</file>