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7" r:id="rId2"/>
    <p:sldId id="275" r:id="rId3"/>
    <p:sldId id="276" r:id="rId4"/>
    <p:sldId id="316" r:id="rId5"/>
    <p:sldId id="277" r:id="rId6"/>
    <p:sldId id="278" r:id="rId7"/>
    <p:sldId id="310" r:id="rId8"/>
    <p:sldId id="279" r:id="rId9"/>
    <p:sldId id="311" r:id="rId10"/>
    <p:sldId id="280" r:id="rId11"/>
    <p:sldId id="312" r:id="rId12"/>
    <p:sldId id="281" r:id="rId13"/>
    <p:sldId id="313" r:id="rId14"/>
    <p:sldId id="282" r:id="rId15"/>
    <p:sldId id="314" r:id="rId16"/>
    <p:sldId id="291" r:id="rId17"/>
    <p:sldId id="294" r:id="rId18"/>
    <p:sldId id="283" r:id="rId19"/>
    <p:sldId id="295" r:id="rId20"/>
    <p:sldId id="318" r:id="rId21"/>
    <p:sldId id="323" r:id="rId22"/>
    <p:sldId id="321" r:id="rId23"/>
    <p:sldId id="319" r:id="rId24"/>
    <p:sldId id="320" r:id="rId25"/>
    <p:sldId id="322" r:id="rId26"/>
    <p:sldId id="269" r:id="rId27"/>
    <p:sldId id="270" r:id="rId28"/>
    <p:sldId id="315"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4" y="50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80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ABDC2-F862-4323-8573-031B3A0439E8}" type="datetimeFigureOut">
              <a:rPr lang="en-AU" smtClean="0"/>
              <a:t>3/02/2020</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37CA5-6257-4E39-9777-31F84217C28C}" type="slidenum">
              <a:rPr lang="en-AU" smtClean="0"/>
              <a:t>‹#›</a:t>
            </a:fld>
            <a:endParaRPr lang="en-AU"/>
          </a:p>
        </p:txBody>
      </p:sp>
    </p:spTree>
    <p:extLst>
      <p:ext uri="{BB962C8B-B14F-4D97-AF65-F5344CB8AC3E}">
        <p14:creationId xmlns:p14="http://schemas.microsoft.com/office/powerpoint/2010/main" val="406454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E8437CA5-6257-4E39-9777-31F84217C28C}" type="slidenum">
              <a:rPr lang="en-AU" smtClean="0"/>
              <a:t>1</a:t>
            </a:fld>
            <a:endParaRPr lang="en-AU"/>
          </a:p>
        </p:txBody>
      </p:sp>
    </p:spTree>
    <p:extLst>
      <p:ext uri="{BB962C8B-B14F-4D97-AF65-F5344CB8AC3E}">
        <p14:creationId xmlns:p14="http://schemas.microsoft.com/office/powerpoint/2010/main" val="217540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E8437CA5-6257-4E39-9777-31F84217C28C}" type="slidenum">
              <a:rPr lang="en-AU" smtClean="0"/>
              <a:t>2</a:t>
            </a:fld>
            <a:endParaRPr lang="en-AU"/>
          </a:p>
        </p:txBody>
      </p:sp>
    </p:spTree>
    <p:extLst>
      <p:ext uri="{BB962C8B-B14F-4D97-AF65-F5344CB8AC3E}">
        <p14:creationId xmlns:p14="http://schemas.microsoft.com/office/powerpoint/2010/main" val="201948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flock of sheep</a:t>
            </a:r>
          </a:p>
          <a:p>
            <a:r>
              <a:rPr lang="en-US" dirty="0" smtClean="0"/>
              <a:t>A tower of giraffes</a:t>
            </a:r>
          </a:p>
          <a:p>
            <a:r>
              <a:rPr lang="en-US" dirty="0" smtClean="0"/>
              <a:t>A swarm of bees</a:t>
            </a:r>
          </a:p>
          <a:p>
            <a:r>
              <a:rPr lang="en-US" dirty="0" smtClean="0"/>
              <a:t>A congregation of alligators</a:t>
            </a:r>
          </a:p>
          <a:p>
            <a:r>
              <a:rPr lang="en-US" dirty="0" smtClean="0"/>
              <a:t>A troop of monkeys</a:t>
            </a:r>
          </a:p>
          <a:p>
            <a:r>
              <a:rPr lang="en-US" dirty="0" smtClean="0"/>
              <a:t>A sleuth of bears</a:t>
            </a:r>
          </a:p>
          <a:p>
            <a:r>
              <a:rPr lang="en-US" dirty="0" smtClean="0"/>
              <a:t>A </a:t>
            </a:r>
            <a:r>
              <a:rPr lang="en-US" dirty="0" err="1" smtClean="0"/>
              <a:t>clowder</a:t>
            </a:r>
            <a:r>
              <a:rPr lang="en-US" dirty="0" smtClean="0"/>
              <a:t> of cats</a:t>
            </a:r>
          </a:p>
          <a:p>
            <a:r>
              <a:rPr lang="en-US" dirty="0" smtClean="0"/>
              <a:t>An army of frogs</a:t>
            </a:r>
          </a:p>
          <a:p>
            <a:r>
              <a:rPr lang="en-US" dirty="0" smtClean="0"/>
              <a:t>A cackle of hyenas</a:t>
            </a:r>
            <a:endParaRPr lang="en-AU" dirty="0"/>
          </a:p>
        </p:txBody>
      </p:sp>
      <p:sp>
        <p:nvSpPr>
          <p:cNvPr id="4" name="Slide Number Placeholder 3"/>
          <p:cNvSpPr>
            <a:spLocks noGrp="1"/>
          </p:cNvSpPr>
          <p:nvPr>
            <p:ph type="sldNum" sz="quarter" idx="10"/>
          </p:nvPr>
        </p:nvSpPr>
        <p:spPr/>
        <p:txBody>
          <a:bodyPr/>
          <a:lstStyle/>
          <a:p>
            <a:fld id="{E8437CA5-6257-4E39-9777-31F84217C28C}" type="slidenum">
              <a:rPr lang="en-AU" smtClean="0"/>
              <a:t>16</a:t>
            </a:fld>
            <a:endParaRPr lang="en-AU"/>
          </a:p>
        </p:txBody>
      </p:sp>
    </p:spTree>
    <p:extLst>
      <p:ext uri="{BB962C8B-B14F-4D97-AF65-F5344CB8AC3E}">
        <p14:creationId xmlns:p14="http://schemas.microsoft.com/office/powerpoint/2010/main" val="315020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a:t>
            </a:r>
          </a:p>
          <a:p>
            <a:r>
              <a:rPr lang="en-US" dirty="0" smtClean="0"/>
              <a:t>Rabble</a:t>
            </a:r>
          </a:p>
          <a:p>
            <a:r>
              <a:rPr lang="en-US" dirty="0" smtClean="0"/>
              <a:t>Tribe</a:t>
            </a:r>
            <a:endParaRPr lang="en-AU" dirty="0"/>
          </a:p>
        </p:txBody>
      </p:sp>
      <p:sp>
        <p:nvSpPr>
          <p:cNvPr id="4" name="Slide Number Placeholder 3"/>
          <p:cNvSpPr>
            <a:spLocks noGrp="1"/>
          </p:cNvSpPr>
          <p:nvPr>
            <p:ph type="sldNum" sz="quarter" idx="10"/>
          </p:nvPr>
        </p:nvSpPr>
        <p:spPr/>
        <p:txBody>
          <a:bodyPr/>
          <a:lstStyle/>
          <a:p>
            <a:fld id="{E8437CA5-6257-4E39-9777-31F84217C28C}" type="slidenum">
              <a:rPr lang="en-AU" smtClean="0"/>
              <a:t>17</a:t>
            </a:fld>
            <a:endParaRPr lang="en-AU"/>
          </a:p>
        </p:txBody>
      </p:sp>
    </p:spTree>
    <p:extLst>
      <p:ext uri="{BB962C8B-B14F-4D97-AF65-F5344CB8AC3E}">
        <p14:creationId xmlns:p14="http://schemas.microsoft.com/office/powerpoint/2010/main" val="937596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ntent Slide">
    <p:spTree>
      <p:nvGrpSpPr>
        <p:cNvPr id="1" name=""/>
        <p:cNvGrpSpPr/>
        <p:nvPr/>
      </p:nvGrpSpPr>
      <p:grpSpPr>
        <a:xfrm>
          <a:off x="0" y="0"/>
          <a:ext cx="0" cy="0"/>
          <a:chOff x="0" y="0"/>
          <a:chExt cx="0" cy="0"/>
        </a:xfrm>
      </p:grpSpPr>
      <p:pic>
        <p:nvPicPr>
          <p:cNvPr id="7" name="Picture 6" descr="PPT bground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39552" y="332656"/>
            <a:ext cx="7772400" cy="1470025"/>
          </a:xfrm>
        </p:spPr>
        <p:txBody>
          <a:bodyPr/>
          <a:lstStyle>
            <a:lvl1pPr>
              <a:defRPr>
                <a:solidFill>
                  <a:srgbClr val="003592"/>
                </a:solidFill>
              </a:defRPr>
            </a:lvl1pPr>
          </a:lstStyle>
          <a:p>
            <a:r>
              <a:rPr lang="en-US" smtClean="0"/>
              <a:t>Click to edit Master title style</a:t>
            </a:r>
            <a:endParaRPr lang="en-AU" dirty="0"/>
          </a:p>
        </p:txBody>
      </p:sp>
      <p:sp>
        <p:nvSpPr>
          <p:cNvPr id="4" name="Date Placeholder 3"/>
          <p:cNvSpPr>
            <a:spLocks noGrp="1"/>
          </p:cNvSpPr>
          <p:nvPr>
            <p:ph type="dt" sz="half" idx="10"/>
          </p:nvPr>
        </p:nvSpPr>
        <p:spPr>
          <a:xfrm>
            <a:off x="457200" y="6356350"/>
            <a:ext cx="370384" cy="385018"/>
          </a:xfrm>
        </p:spPr>
        <p:txBody>
          <a:bodyPr/>
          <a:lstStyle>
            <a:lvl1pPr>
              <a:defRPr>
                <a:solidFill>
                  <a:srgbClr val="003592"/>
                </a:solidFill>
              </a:defRPr>
            </a:lvl1pPr>
          </a:lstStyle>
          <a:p>
            <a:fld id="{E8FFEFB0-30C8-4AD8-8741-775C5E842E7E}" type="datetimeFigureOut">
              <a:rPr lang="en-AU" smtClean="0"/>
              <a:pPr/>
              <a:t>3/02/2020</a:t>
            </a:fld>
            <a:endParaRPr lang="en-AU"/>
          </a:p>
        </p:txBody>
      </p:sp>
      <p:sp>
        <p:nvSpPr>
          <p:cNvPr id="6" name="Text Placeholder 5"/>
          <p:cNvSpPr>
            <a:spLocks noGrp="1"/>
          </p:cNvSpPr>
          <p:nvPr>
            <p:ph type="body" sz="quarter" idx="11" hasCustomPrompt="1"/>
          </p:nvPr>
        </p:nvSpPr>
        <p:spPr>
          <a:xfrm>
            <a:off x="683568" y="1916832"/>
            <a:ext cx="7632848" cy="3939456"/>
          </a:xfrm>
        </p:spPr>
        <p:txBody>
          <a:bodyPr/>
          <a:lstStyle>
            <a:lvl1pPr>
              <a:defRPr baseline="0">
                <a:solidFill>
                  <a:srgbClr val="003592"/>
                </a:solidFill>
              </a:defRPr>
            </a:lvl1pPr>
          </a:lstStyle>
          <a:p>
            <a:pPr lvl="0"/>
            <a:r>
              <a:rPr lang="en-US" dirty="0" smtClean="0"/>
              <a:t>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pic>
        <p:nvPicPr>
          <p:cNvPr id="8" name="Picture 7" descr="PPT bground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986097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pening and Clos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Date Placeholder 3"/>
          <p:cNvSpPr>
            <a:spLocks noGrp="1"/>
          </p:cNvSpPr>
          <p:nvPr>
            <p:ph type="dt" sz="half" idx="10"/>
          </p:nvPr>
        </p:nvSpPr>
        <p:spPr>
          <a:xfrm>
            <a:off x="457200" y="6356350"/>
            <a:ext cx="442392" cy="385018"/>
          </a:xfrm>
        </p:spPr>
        <p:txBody>
          <a:bodyPr/>
          <a:lstStyle/>
          <a:p>
            <a:fld id="{E8FFEFB0-30C8-4AD8-8741-775C5E842E7E}" type="datetimeFigureOut">
              <a:rPr lang="en-AU" smtClean="0"/>
              <a:pPr/>
              <a:t>3/02/2020</a:t>
            </a:fld>
            <a:endParaRPr lang="en-AU"/>
          </a:p>
        </p:txBody>
      </p:sp>
      <p:sp>
        <p:nvSpPr>
          <p:cNvPr id="10" name="Text Placeholder 9"/>
          <p:cNvSpPr>
            <a:spLocks noGrp="1"/>
          </p:cNvSpPr>
          <p:nvPr>
            <p:ph type="body" sz="quarter" idx="12"/>
          </p:nvPr>
        </p:nvSpPr>
        <p:spPr>
          <a:xfrm>
            <a:off x="467544" y="1556792"/>
            <a:ext cx="8280920" cy="38164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38722479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Content Slide">
    <p:spTree>
      <p:nvGrpSpPr>
        <p:cNvPr id="1" name=""/>
        <p:cNvGrpSpPr/>
        <p:nvPr/>
      </p:nvGrpSpPr>
      <p:grpSpPr>
        <a:xfrm>
          <a:off x="0" y="0"/>
          <a:ext cx="0" cy="0"/>
          <a:chOff x="0" y="0"/>
          <a:chExt cx="0" cy="0"/>
        </a:xfrm>
      </p:grpSpPr>
      <p:pic>
        <p:nvPicPr>
          <p:cNvPr id="7" name="Picture 6" descr="PPT bground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39552" y="332656"/>
            <a:ext cx="7772400" cy="1470025"/>
          </a:xfrm>
        </p:spPr>
        <p:txBody>
          <a:bodyPr/>
          <a:lstStyle>
            <a:lvl1pPr>
              <a:defRPr>
                <a:solidFill>
                  <a:srgbClr val="003592"/>
                </a:solidFill>
              </a:defRPr>
            </a:lvl1pPr>
          </a:lstStyle>
          <a:p>
            <a:r>
              <a:rPr lang="en-US" smtClean="0"/>
              <a:t>Click to edit Master title style</a:t>
            </a:r>
            <a:endParaRPr lang="en-AU" dirty="0"/>
          </a:p>
        </p:txBody>
      </p:sp>
      <p:sp>
        <p:nvSpPr>
          <p:cNvPr id="4" name="Date Placeholder 3"/>
          <p:cNvSpPr>
            <a:spLocks noGrp="1"/>
          </p:cNvSpPr>
          <p:nvPr>
            <p:ph type="dt" sz="half" idx="10"/>
          </p:nvPr>
        </p:nvSpPr>
        <p:spPr>
          <a:xfrm>
            <a:off x="457200" y="6356350"/>
            <a:ext cx="370384" cy="385018"/>
          </a:xfrm>
        </p:spPr>
        <p:txBody>
          <a:bodyPr/>
          <a:lstStyle>
            <a:lvl1pPr>
              <a:defRPr>
                <a:solidFill>
                  <a:srgbClr val="003592"/>
                </a:solidFill>
              </a:defRPr>
            </a:lvl1pPr>
          </a:lstStyle>
          <a:p>
            <a:fld id="{E8FFEFB0-30C8-4AD8-8741-775C5E842E7E}" type="datetimeFigureOut">
              <a:rPr lang="en-AU" smtClean="0"/>
              <a:pPr/>
              <a:t>3/02/2020</a:t>
            </a:fld>
            <a:endParaRPr lang="en-AU"/>
          </a:p>
        </p:txBody>
      </p:sp>
      <p:sp>
        <p:nvSpPr>
          <p:cNvPr id="6" name="Text Placeholder 5"/>
          <p:cNvSpPr>
            <a:spLocks noGrp="1"/>
          </p:cNvSpPr>
          <p:nvPr>
            <p:ph type="body" sz="quarter" idx="11" hasCustomPrompt="1"/>
          </p:nvPr>
        </p:nvSpPr>
        <p:spPr>
          <a:xfrm>
            <a:off x="683568" y="1916832"/>
            <a:ext cx="7632848" cy="3939456"/>
          </a:xfrm>
        </p:spPr>
        <p:txBody>
          <a:bodyPr/>
          <a:lstStyle>
            <a:lvl1pPr>
              <a:defRPr baseline="0">
                <a:solidFill>
                  <a:srgbClr val="003592"/>
                </a:solidFill>
              </a:defRPr>
            </a:lvl1pPr>
          </a:lstStyle>
          <a:p>
            <a:pPr lvl="0"/>
            <a:r>
              <a:rPr lang="en-US" dirty="0" smtClean="0"/>
              <a:t>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38482872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Opening and Closing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Date Placeholder 3"/>
          <p:cNvSpPr>
            <a:spLocks noGrp="1"/>
          </p:cNvSpPr>
          <p:nvPr>
            <p:ph type="dt" sz="half" idx="10"/>
          </p:nvPr>
        </p:nvSpPr>
        <p:spPr>
          <a:xfrm>
            <a:off x="457200" y="6356350"/>
            <a:ext cx="442392" cy="385018"/>
          </a:xfrm>
        </p:spPr>
        <p:txBody>
          <a:bodyPr/>
          <a:lstStyle/>
          <a:p>
            <a:fld id="{E8FFEFB0-30C8-4AD8-8741-775C5E842E7E}" type="datetimeFigureOut">
              <a:rPr lang="en-AU" smtClean="0"/>
              <a:pPr/>
              <a:t>3/02/2020</a:t>
            </a:fld>
            <a:endParaRPr lang="en-AU"/>
          </a:p>
        </p:txBody>
      </p:sp>
      <p:sp>
        <p:nvSpPr>
          <p:cNvPr id="10" name="Text Placeholder 9"/>
          <p:cNvSpPr>
            <a:spLocks noGrp="1"/>
          </p:cNvSpPr>
          <p:nvPr>
            <p:ph type="body" sz="quarter" idx="12"/>
          </p:nvPr>
        </p:nvSpPr>
        <p:spPr>
          <a:xfrm>
            <a:off x="467544" y="1556792"/>
            <a:ext cx="8280920" cy="38164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2758879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8FFEFB0-30C8-4AD8-8741-775C5E842E7E}" type="datetimeFigureOut">
              <a:rPr lang="en-AU" smtClean="0"/>
              <a:pPr/>
              <a:t>3/02/2020</a:t>
            </a:fld>
            <a:endParaRPr lang="en-AU"/>
          </a:p>
        </p:txBody>
      </p:sp>
      <p:sp>
        <p:nvSpPr>
          <p:cNvPr id="19" name="Footer Placeholder 18"/>
          <p:cNvSpPr>
            <a:spLocks noGrp="1"/>
          </p:cNvSpPr>
          <p:nvPr>
            <p:ph type="ftr" sz="quarter" idx="11"/>
          </p:nvPr>
        </p:nvSpPr>
        <p:spPr>
          <a:xfrm>
            <a:off x="2667000" y="6356350"/>
            <a:ext cx="3352800" cy="365125"/>
          </a:xfrm>
          <a:prstGeom prst="rect">
            <a:avLst/>
          </a:prstGeom>
        </p:spPr>
        <p:txBody>
          <a:bodyPr/>
          <a:lstStyle/>
          <a:p>
            <a:endParaRPr lang="en-AU"/>
          </a:p>
        </p:txBody>
      </p:sp>
      <p:sp>
        <p:nvSpPr>
          <p:cNvPr id="27" name="Slide Number Placeholder 26"/>
          <p:cNvSpPr>
            <a:spLocks noGrp="1"/>
          </p:cNvSpPr>
          <p:nvPr>
            <p:ph type="sldNum" sz="quarter" idx="12"/>
          </p:nvPr>
        </p:nvSpPr>
        <p:spPr>
          <a:xfrm>
            <a:off x="7924800" y="6356350"/>
            <a:ext cx="762000" cy="365125"/>
          </a:xfrm>
          <a:prstGeom prst="rect">
            <a:avLst/>
          </a:prstGeom>
        </p:spPr>
        <p:txBody>
          <a:bodyPr/>
          <a:lstStyle/>
          <a:p>
            <a:fld id="{8DEFA1EC-A735-48F9-B685-55C83E9BD497}" type="slidenum">
              <a:rPr lang="en-AU" smtClean="0"/>
              <a:pPr/>
              <a:t>‹#›</a:t>
            </a:fld>
            <a:endParaRPr lang="en-AU"/>
          </a:p>
        </p:txBody>
      </p:sp>
    </p:spTree>
    <p:extLst>
      <p:ext uri="{BB962C8B-B14F-4D97-AF65-F5344CB8AC3E}">
        <p14:creationId xmlns:p14="http://schemas.microsoft.com/office/powerpoint/2010/main" val="97959550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FFEFB0-30C8-4AD8-8741-775C5E842E7E}" type="datetimeFigureOut">
              <a:rPr lang="en-AU" smtClean="0"/>
              <a:pPr/>
              <a:t>3/02/2020</a:t>
            </a:fld>
            <a:endParaRPr lang="en-AU"/>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7924800" y="6356350"/>
            <a:ext cx="762000" cy="365125"/>
          </a:xfrm>
          <a:prstGeom prst="rect">
            <a:avLst/>
          </a:prstGeom>
        </p:spPr>
        <p:txBody>
          <a:bodyPr/>
          <a:lstStyle/>
          <a:p>
            <a:fld id="{8DEFA1EC-A735-48F9-B685-55C83E9BD497}" type="slidenum">
              <a:rPr lang="en-AU" smtClean="0"/>
              <a:pPr/>
              <a:t>‹#›</a:t>
            </a:fld>
            <a:endParaRPr lang="en-AU"/>
          </a:p>
        </p:txBody>
      </p:sp>
    </p:spTree>
    <p:extLst>
      <p:ext uri="{BB962C8B-B14F-4D97-AF65-F5344CB8AC3E}">
        <p14:creationId xmlns:p14="http://schemas.microsoft.com/office/powerpoint/2010/main" val="187965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Date Placeholder 3"/>
          <p:cNvSpPr>
            <a:spLocks noGrp="1"/>
          </p:cNvSpPr>
          <p:nvPr>
            <p:ph type="dt" sz="half" idx="2"/>
          </p:nvPr>
        </p:nvSpPr>
        <p:spPr>
          <a:xfrm>
            <a:off x="457200" y="6356350"/>
            <a:ext cx="514400" cy="385018"/>
          </a:xfrm>
          <a:prstGeom prst="rect">
            <a:avLst/>
          </a:prstGeom>
        </p:spPr>
        <p:txBody>
          <a:bodyPr vert="horz" lIns="91440" tIns="45720" rIns="91440" bIns="45720" rtlCol="0" anchor="ctr"/>
          <a:lstStyle>
            <a:lvl1pPr algn="l">
              <a:defRPr sz="1200">
                <a:solidFill>
                  <a:schemeClr val="bg1"/>
                </a:solidFill>
              </a:defRPr>
            </a:lvl1pPr>
          </a:lstStyle>
          <a:p>
            <a:fld id="{E8FFEFB0-30C8-4AD8-8741-775C5E842E7E}" type="datetimeFigureOut">
              <a:rPr lang="en-AU" smtClean="0"/>
              <a:pPr/>
              <a:t>3/02/2020</a:t>
            </a:fld>
            <a:endParaRPr lang="en-AU"/>
          </a:p>
        </p:txBody>
      </p:sp>
      <p:pic>
        <p:nvPicPr>
          <p:cNvPr id="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1774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defTabSz="914400" rtl="0" eaLnBrk="1" latinLnBrk="0" hangingPunct="1">
        <a:spcBef>
          <a:spcPct val="0"/>
        </a:spcBef>
        <a:buNone/>
        <a:defRPr sz="4400" kern="1200">
          <a:solidFill>
            <a:schemeClr val="bg1">
              <a:lumMod val="9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mindtools.com/pages/article/newLDR_56.htm"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www.drsheedy.com/early-humans/early-human-development.ph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869160"/>
            <a:ext cx="7851648" cy="1139552"/>
          </a:xfrm>
        </p:spPr>
        <p:txBody>
          <a:bodyPr>
            <a:normAutofit fontScale="90000"/>
          </a:bodyPr>
          <a:lstStyle/>
          <a:p>
            <a:pPr algn="ct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a:t/>
            </a:r>
            <a:br>
              <a:rPr lang="en-AU" dirty="0"/>
            </a:br>
            <a:endParaRPr lang="en-AU" dirty="0"/>
          </a:p>
        </p:txBody>
      </p:sp>
      <p:sp>
        <p:nvSpPr>
          <p:cNvPr id="3" name="Subtitle 2"/>
          <p:cNvSpPr>
            <a:spLocks noGrp="1"/>
          </p:cNvSpPr>
          <p:nvPr>
            <p:ph type="subTitle" idx="1"/>
          </p:nvPr>
        </p:nvSpPr>
        <p:spPr>
          <a:xfrm>
            <a:off x="683568" y="2276872"/>
            <a:ext cx="7854696" cy="2808312"/>
          </a:xfrm>
        </p:spPr>
        <p:txBody>
          <a:bodyPr>
            <a:normAutofit fontScale="40000" lnSpcReduction="20000"/>
          </a:bodyPr>
          <a:lstStyle/>
          <a:p>
            <a:endParaRPr lang="en-AU" dirty="0" smtClean="0"/>
          </a:p>
          <a:p>
            <a:pPr algn="ctr"/>
            <a:r>
              <a:rPr lang="en-AU" sz="9800" dirty="0" smtClean="0">
                <a:solidFill>
                  <a:schemeClr val="bg1"/>
                </a:solidFill>
              </a:rPr>
              <a:t>Workplace communication</a:t>
            </a:r>
          </a:p>
          <a:p>
            <a:pPr algn="ctr"/>
            <a:r>
              <a:rPr lang="en-AU" sz="9800" dirty="0" smtClean="0">
                <a:solidFill>
                  <a:schemeClr val="bg1"/>
                </a:solidFill>
              </a:rPr>
              <a:t>CHCCOM003 Working in Groups</a:t>
            </a:r>
            <a:br>
              <a:rPr lang="en-AU" sz="9800" dirty="0" smtClean="0">
                <a:solidFill>
                  <a:schemeClr val="bg1"/>
                </a:solidFill>
              </a:rPr>
            </a:br>
            <a:endParaRPr lang="en-AU" sz="9800" dirty="0">
              <a:solidFill>
                <a:schemeClr val="bg1"/>
              </a:solidFill>
            </a:endParaRPr>
          </a:p>
          <a:p>
            <a:pPr algn="ctr"/>
            <a:r>
              <a:rPr lang="en-AU" sz="9800" dirty="0" smtClean="0">
                <a:solidFill>
                  <a:schemeClr val="bg1"/>
                </a:solidFill>
                <a:latin typeface="+mj-lt"/>
              </a:rPr>
              <a:t>Session 2</a:t>
            </a:r>
            <a:endParaRPr lang="en-AU" sz="9800" dirty="0">
              <a:solidFill>
                <a:schemeClr val="bg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STAGES OF GROUPS</a:t>
            </a:r>
          </a:p>
        </p:txBody>
      </p:sp>
      <p:sp>
        <p:nvSpPr>
          <p:cNvPr id="3" name="Content Placeholder 2"/>
          <p:cNvSpPr>
            <a:spLocks noGrp="1"/>
          </p:cNvSpPr>
          <p:nvPr>
            <p:ph type="body" sz="quarter" idx="11"/>
          </p:nvPr>
        </p:nvSpPr>
        <p:spPr>
          <a:xfrm>
            <a:off x="467544" y="1628800"/>
            <a:ext cx="7632848" cy="3939456"/>
          </a:xfrm>
        </p:spPr>
        <p:txBody>
          <a:bodyPr>
            <a:normAutofit lnSpcReduction="10000"/>
          </a:bodyPr>
          <a:lstStyle/>
          <a:p>
            <a:r>
              <a:rPr lang="en-AU" sz="4400" b="1" dirty="0" err="1" smtClean="0">
                <a:latin typeface="Easy Going" pitchFamily="2" charset="0"/>
                <a:ea typeface="Easy Going" pitchFamily="2" charset="0"/>
              </a:rPr>
              <a:t>Norming</a:t>
            </a:r>
            <a:r>
              <a:rPr lang="en-AU" sz="4400" dirty="0" smtClean="0">
                <a:latin typeface="Easy Going" pitchFamily="2" charset="0"/>
                <a:ea typeface="Easy Going" pitchFamily="2" charset="0"/>
              </a:rPr>
              <a:t>: </a:t>
            </a:r>
            <a:r>
              <a:rPr lang="en-AU" dirty="0" smtClean="0"/>
              <a:t>the group establishes norms and patterns of work within which it functions. There is development of structure and increased harmony. Roles and responsibilities are clear however sometimes members drop out here because they are unable to resolve issues such as commitment, leadership style etc. </a:t>
            </a:r>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What </a:t>
            </a:r>
            <a:r>
              <a:rPr lang="en-US" dirty="0"/>
              <a:t>can the leader do at this stage to help?</a:t>
            </a:r>
            <a:br>
              <a:rPr lang="en-US" dirty="0"/>
            </a:br>
            <a:endParaRPr lang="en-AU" dirty="0"/>
          </a:p>
        </p:txBody>
      </p:sp>
      <p:sp>
        <p:nvSpPr>
          <p:cNvPr id="3" name="Text Placeholder 2"/>
          <p:cNvSpPr>
            <a:spLocks noGrp="1"/>
          </p:cNvSpPr>
          <p:nvPr>
            <p:ph type="body" sz="quarter" idx="11"/>
          </p:nvPr>
        </p:nvSpPr>
        <p:spPr/>
        <p:txBody>
          <a:bodyPr/>
          <a:lstStyle/>
          <a:p>
            <a:r>
              <a:rPr lang="en-US" dirty="0" smtClean="0"/>
              <a:t>Take </a:t>
            </a:r>
            <a:r>
              <a:rPr lang="en-US" dirty="0"/>
              <a:t>a low key role</a:t>
            </a:r>
          </a:p>
          <a:p>
            <a:r>
              <a:rPr lang="en-US" dirty="0"/>
              <a:t>Encourage participant’s initiative and independence</a:t>
            </a:r>
          </a:p>
          <a:p>
            <a:r>
              <a:rPr lang="en-US" dirty="0"/>
              <a:t>Monitor task and maintenance roles</a:t>
            </a:r>
          </a:p>
          <a:p>
            <a:endParaRPr lang="en-AU" dirty="0"/>
          </a:p>
        </p:txBody>
      </p:sp>
    </p:spTree>
    <p:extLst>
      <p:ext uri="{BB962C8B-B14F-4D97-AF65-F5344CB8AC3E}">
        <p14:creationId xmlns:p14="http://schemas.microsoft.com/office/powerpoint/2010/main" val="3061292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STAGES OF GROUPS</a:t>
            </a:r>
          </a:p>
        </p:txBody>
      </p:sp>
      <p:sp>
        <p:nvSpPr>
          <p:cNvPr id="3" name="Content Placeholder 2"/>
          <p:cNvSpPr>
            <a:spLocks noGrp="1"/>
          </p:cNvSpPr>
          <p:nvPr>
            <p:ph type="body" sz="quarter" idx="11"/>
          </p:nvPr>
        </p:nvSpPr>
        <p:spPr/>
        <p:txBody>
          <a:bodyPr>
            <a:normAutofit/>
          </a:bodyPr>
          <a:lstStyle/>
          <a:p>
            <a:r>
              <a:rPr lang="en-AU" sz="4400" b="1" dirty="0" smtClean="0">
                <a:latin typeface="Easy Going" pitchFamily="2" charset="0"/>
                <a:ea typeface="Easy Going" pitchFamily="2" charset="0"/>
              </a:rPr>
              <a:t>Performing</a:t>
            </a:r>
            <a:r>
              <a:rPr lang="en-AU" sz="4400" dirty="0" smtClean="0">
                <a:latin typeface="Easy Going" pitchFamily="2" charset="0"/>
                <a:ea typeface="Easy Going" pitchFamily="2" charset="0"/>
              </a:rPr>
              <a:t>: </a:t>
            </a:r>
            <a:r>
              <a:rPr lang="en-AU" dirty="0" smtClean="0"/>
              <a:t>the participants can focus on the task because they have settled issues and have become supportive and caring towards each other</a:t>
            </a:r>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What </a:t>
            </a:r>
            <a:r>
              <a:rPr lang="en-US" dirty="0"/>
              <a:t>can the leader do at this stage to help?</a:t>
            </a:r>
            <a:br>
              <a:rPr lang="en-US" dirty="0"/>
            </a:br>
            <a:endParaRPr lang="en-AU" dirty="0"/>
          </a:p>
        </p:txBody>
      </p:sp>
      <p:sp>
        <p:nvSpPr>
          <p:cNvPr id="3" name="Text Placeholder 2"/>
          <p:cNvSpPr>
            <a:spLocks noGrp="1"/>
          </p:cNvSpPr>
          <p:nvPr>
            <p:ph type="body" sz="quarter" idx="11"/>
          </p:nvPr>
        </p:nvSpPr>
        <p:spPr/>
        <p:txBody>
          <a:bodyPr/>
          <a:lstStyle/>
          <a:p>
            <a:r>
              <a:rPr lang="en-US" dirty="0" smtClean="0"/>
              <a:t>Maintain </a:t>
            </a:r>
            <a:r>
              <a:rPr lang="en-US" dirty="0"/>
              <a:t>focus</a:t>
            </a:r>
          </a:p>
          <a:p>
            <a:r>
              <a:rPr lang="en-US" dirty="0"/>
              <a:t>Monitor progress</a:t>
            </a:r>
          </a:p>
          <a:p>
            <a:r>
              <a:rPr lang="en-US" dirty="0"/>
              <a:t>Give feedback</a:t>
            </a:r>
          </a:p>
          <a:p>
            <a:r>
              <a:rPr lang="en-US" dirty="0"/>
              <a:t>Encourage effective communication and problem solving</a:t>
            </a:r>
          </a:p>
          <a:p>
            <a:endParaRPr lang="en-AU" dirty="0"/>
          </a:p>
        </p:txBody>
      </p:sp>
    </p:spTree>
    <p:extLst>
      <p:ext uri="{BB962C8B-B14F-4D97-AF65-F5344CB8AC3E}">
        <p14:creationId xmlns:p14="http://schemas.microsoft.com/office/powerpoint/2010/main" val="376703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STAGES OF GROUPS</a:t>
            </a:r>
          </a:p>
        </p:txBody>
      </p:sp>
      <p:sp>
        <p:nvSpPr>
          <p:cNvPr id="3" name="Content Placeholder 2"/>
          <p:cNvSpPr>
            <a:spLocks noGrp="1"/>
          </p:cNvSpPr>
          <p:nvPr>
            <p:ph type="body" sz="quarter" idx="11"/>
          </p:nvPr>
        </p:nvSpPr>
        <p:spPr/>
        <p:txBody>
          <a:bodyPr>
            <a:normAutofit/>
          </a:bodyPr>
          <a:lstStyle/>
          <a:p>
            <a:r>
              <a:rPr lang="en-AU" sz="4000" b="1" dirty="0" smtClean="0">
                <a:latin typeface="Easy Going" pitchFamily="2" charset="0"/>
                <a:ea typeface="Easy Going" pitchFamily="2" charset="0"/>
              </a:rPr>
              <a:t>Adjourning: </a:t>
            </a:r>
            <a:r>
              <a:rPr lang="en-AU" dirty="0" smtClean="0"/>
              <a:t>recognition that the end of the group is near and relationships may change</a:t>
            </a:r>
            <a:r>
              <a:rPr lang="en-AU" smtClean="0"/>
              <a:t>. </a:t>
            </a:r>
          </a:p>
          <a:p>
            <a:r>
              <a:rPr lang="en-AU" smtClean="0"/>
              <a:t>Some </a:t>
            </a:r>
            <a:r>
              <a:rPr lang="en-AU" dirty="0" smtClean="0"/>
              <a:t>people may be feeling sad and having difficulty letting go of </a:t>
            </a:r>
            <a:r>
              <a:rPr lang="en-AU" smtClean="0"/>
              <a:t>the group.</a:t>
            </a:r>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
            </a:r>
            <a:br>
              <a:rPr lang="en-AU" dirty="0" smtClean="0"/>
            </a:br>
            <a:r>
              <a:rPr lang="en-AU" dirty="0" smtClean="0"/>
              <a:t>What </a:t>
            </a:r>
            <a:r>
              <a:rPr lang="en-AU" dirty="0"/>
              <a:t>can the leader do at this stage to help?</a:t>
            </a:r>
            <a:br>
              <a:rPr lang="en-AU" dirty="0"/>
            </a:br>
            <a:endParaRPr lang="en-AU" dirty="0"/>
          </a:p>
        </p:txBody>
      </p:sp>
      <p:sp>
        <p:nvSpPr>
          <p:cNvPr id="3" name="Text Placeholder 2"/>
          <p:cNvSpPr>
            <a:spLocks noGrp="1"/>
          </p:cNvSpPr>
          <p:nvPr>
            <p:ph type="body" sz="quarter" idx="11"/>
          </p:nvPr>
        </p:nvSpPr>
        <p:spPr/>
        <p:txBody>
          <a:bodyPr>
            <a:normAutofit/>
          </a:bodyPr>
          <a:lstStyle/>
          <a:p>
            <a:pPr lvl="1">
              <a:buFont typeface="Wingdings" pitchFamily="2" charset="2"/>
              <a:buChar char="Ø"/>
            </a:pPr>
            <a:r>
              <a:rPr lang="en-AU" dirty="0" smtClean="0"/>
              <a:t>Ritualise </a:t>
            </a:r>
            <a:r>
              <a:rPr lang="en-AU" dirty="0"/>
              <a:t>the farewell</a:t>
            </a:r>
          </a:p>
          <a:p>
            <a:r>
              <a:rPr lang="en-US" dirty="0" smtClean="0"/>
              <a:t>Prepare </a:t>
            </a:r>
            <a:r>
              <a:rPr lang="en-US" dirty="0"/>
              <a:t>participants</a:t>
            </a:r>
          </a:p>
          <a:p>
            <a:r>
              <a:rPr lang="en-US" dirty="0"/>
              <a:t>Highlight their growth</a:t>
            </a:r>
          </a:p>
          <a:p>
            <a:r>
              <a:rPr lang="en-US" dirty="0"/>
              <a:t>Encourage other avenues for their needs</a:t>
            </a:r>
          </a:p>
          <a:p>
            <a:r>
              <a:rPr lang="en-US" dirty="0" err="1"/>
              <a:t>Ritualise</a:t>
            </a:r>
            <a:r>
              <a:rPr lang="en-US" dirty="0"/>
              <a:t> the farewell</a:t>
            </a:r>
          </a:p>
          <a:p>
            <a:endParaRPr lang="en-AU" dirty="0"/>
          </a:p>
        </p:txBody>
      </p:sp>
    </p:spTree>
    <p:extLst>
      <p:ext uri="{BB962C8B-B14F-4D97-AF65-F5344CB8AC3E}">
        <p14:creationId xmlns:p14="http://schemas.microsoft.com/office/powerpoint/2010/main" val="610965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AU" sz="4000" dirty="0" smtClean="0"/>
              <a:t>Collective nouns for animals</a:t>
            </a:r>
            <a:br>
              <a:rPr lang="en-AU" sz="4000" dirty="0" smtClean="0"/>
            </a:br>
            <a:r>
              <a:rPr lang="en-AU" sz="2800" dirty="0" smtClean="0">
                <a:solidFill>
                  <a:schemeClr val="accent6">
                    <a:lumMod val="50000"/>
                  </a:schemeClr>
                </a:solidFill>
              </a:rPr>
              <a:t>How many can you name?</a:t>
            </a:r>
            <a:endParaRPr lang="en-AU" sz="2800" dirty="0">
              <a:solidFill>
                <a:schemeClr val="accent6">
                  <a:lumMod val="50000"/>
                </a:schemeClr>
              </a:solidFill>
            </a:endParaRPr>
          </a:p>
        </p:txBody>
      </p:sp>
      <p:sp>
        <p:nvSpPr>
          <p:cNvPr id="3" name="Content Placeholder 2"/>
          <p:cNvSpPr>
            <a:spLocks noGrp="1"/>
          </p:cNvSpPr>
          <p:nvPr>
            <p:ph type="body" sz="quarter" idx="11"/>
          </p:nvPr>
        </p:nvSpPr>
        <p:spPr>
          <a:xfrm>
            <a:off x="755576" y="2132856"/>
            <a:ext cx="7632848" cy="4371504"/>
          </a:xfrm>
        </p:spPr>
        <p:txBody>
          <a:bodyPr>
            <a:normAutofit/>
          </a:bodyPr>
          <a:lstStyle/>
          <a:p>
            <a:r>
              <a:rPr lang="en-AU" sz="2400" dirty="0" smtClean="0"/>
              <a:t>A flock of ..................................................</a:t>
            </a:r>
          </a:p>
          <a:p>
            <a:r>
              <a:rPr lang="en-AU" sz="2400" dirty="0" smtClean="0"/>
              <a:t>A tower of .................................................</a:t>
            </a:r>
          </a:p>
          <a:p>
            <a:r>
              <a:rPr lang="en-AU" sz="2400" dirty="0" smtClean="0"/>
              <a:t>A swarm of.................................................</a:t>
            </a:r>
          </a:p>
          <a:p>
            <a:r>
              <a:rPr lang="en-AU" sz="2400" dirty="0" smtClean="0"/>
              <a:t>A congregation of......................................</a:t>
            </a:r>
          </a:p>
          <a:p>
            <a:r>
              <a:rPr lang="en-AU" sz="2400" dirty="0" smtClean="0"/>
              <a:t>A troop of...................................................</a:t>
            </a:r>
          </a:p>
          <a:p>
            <a:r>
              <a:rPr lang="en-AU" sz="2400" dirty="0" smtClean="0"/>
              <a:t>A ............................................... of bears</a:t>
            </a:r>
          </a:p>
          <a:p>
            <a:r>
              <a:rPr lang="en-AU" sz="2400" dirty="0" smtClean="0"/>
              <a:t>A ............................................... of cats</a:t>
            </a:r>
          </a:p>
          <a:p>
            <a:r>
              <a:rPr lang="en-AU" sz="2400" dirty="0" smtClean="0"/>
              <a:t>A ............................................... of frogs</a:t>
            </a:r>
          </a:p>
          <a:p>
            <a:r>
              <a:rPr lang="en-AU" sz="2400" dirty="0" smtClean="0"/>
              <a:t>A ............................................... of hyenas</a:t>
            </a:r>
          </a:p>
          <a:p>
            <a:endParaRPr lang="en-AU"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Collective nouns for humans</a:t>
            </a:r>
            <a:endParaRPr lang="en-AU" dirty="0"/>
          </a:p>
        </p:txBody>
      </p:sp>
      <p:sp>
        <p:nvSpPr>
          <p:cNvPr id="3" name="Content Placeholder 2"/>
          <p:cNvSpPr>
            <a:spLocks noGrp="1"/>
          </p:cNvSpPr>
          <p:nvPr>
            <p:ph type="body" sz="quarter" idx="11"/>
          </p:nvPr>
        </p:nvSpPr>
        <p:spPr/>
        <p:txBody>
          <a:bodyPr/>
          <a:lstStyle/>
          <a:p>
            <a:pPr>
              <a:buNone/>
            </a:pPr>
            <a:endParaRPr lang="en-AU" dirty="0" smtClean="0"/>
          </a:p>
          <a:p>
            <a:pPr>
              <a:buNone/>
            </a:pPr>
            <a:r>
              <a:rPr lang="en-AU" dirty="0" smtClean="0"/>
              <a:t>How many can you think of?</a:t>
            </a:r>
          </a:p>
          <a:p>
            <a:pPr>
              <a:buNone/>
            </a:pPr>
            <a:endParaRPr lang="en-AU" dirty="0" smtClean="0"/>
          </a:p>
          <a:p>
            <a:pPr>
              <a:buNone/>
            </a:pPr>
            <a:r>
              <a:rPr lang="en-AU" dirty="0" smtClean="0"/>
              <a:t>Write up on the whiteboard</a:t>
            </a:r>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GROUP DYNAMICS</a:t>
            </a:r>
            <a:endParaRPr lang="en-AU" dirty="0"/>
          </a:p>
        </p:txBody>
      </p:sp>
      <p:sp>
        <p:nvSpPr>
          <p:cNvPr id="3" name="Content Placeholder 2"/>
          <p:cNvSpPr>
            <a:spLocks noGrp="1"/>
          </p:cNvSpPr>
          <p:nvPr>
            <p:ph type="body" sz="quarter" idx="11"/>
          </p:nvPr>
        </p:nvSpPr>
        <p:spPr>
          <a:xfrm>
            <a:off x="683568" y="1916832"/>
            <a:ext cx="7632848" cy="4536504"/>
          </a:xfrm>
        </p:spPr>
        <p:txBody>
          <a:bodyPr>
            <a:normAutofit fontScale="47500" lnSpcReduction="20000"/>
          </a:bodyPr>
          <a:lstStyle/>
          <a:p>
            <a:pPr marL="0" indent="0">
              <a:buNone/>
            </a:pPr>
            <a:r>
              <a:rPr lang="en-AU" sz="4600" dirty="0" smtClean="0"/>
              <a:t>Any effective group has three core activities:</a:t>
            </a:r>
          </a:p>
          <a:p>
            <a:endParaRPr lang="en-AU" sz="4600" dirty="0" smtClean="0"/>
          </a:p>
          <a:p>
            <a:pPr marL="514350" indent="-514350">
              <a:buFont typeface="+mj-lt"/>
              <a:buAutoNum type="arabicPeriod"/>
            </a:pPr>
            <a:r>
              <a:rPr lang="en-US" sz="4600" dirty="0" smtClean="0"/>
              <a:t>Accomplishing its goals</a:t>
            </a:r>
          </a:p>
          <a:p>
            <a:pPr marL="514350" indent="-514350">
              <a:buFont typeface="+mj-lt"/>
              <a:buAutoNum type="arabicPeriod"/>
            </a:pPr>
            <a:r>
              <a:rPr lang="en-US" sz="4600" dirty="0" smtClean="0"/>
              <a:t>Maintaining itself internally</a:t>
            </a:r>
          </a:p>
          <a:p>
            <a:pPr marL="514350" indent="-514350">
              <a:buFont typeface="+mj-lt"/>
              <a:buAutoNum type="arabicPeriod"/>
            </a:pPr>
            <a:r>
              <a:rPr lang="en-US" sz="4600" dirty="0" smtClean="0"/>
              <a:t>Developing and changing in ways that improves its effectiveness</a:t>
            </a:r>
          </a:p>
          <a:p>
            <a:pPr marL="514350" indent="-514350">
              <a:buFont typeface="+mj-lt"/>
              <a:buAutoNum type="arabicPeriod"/>
            </a:pPr>
            <a:endParaRPr lang="en-US" sz="4600" dirty="0" smtClean="0"/>
          </a:p>
          <a:p>
            <a:pPr marL="0" indent="0">
              <a:buNone/>
            </a:pPr>
            <a:r>
              <a:rPr lang="en-US" sz="4600" dirty="0" smtClean="0"/>
              <a:t>An effective group integrates all 3 of these activities</a:t>
            </a:r>
          </a:p>
          <a:p>
            <a:pPr marL="0" indent="0">
              <a:buNone/>
            </a:pPr>
            <a:r>
              <a:rPr lang="en-US" sz="4600" dirty="0" smtClean="0"/>
              <a:t>With this in mind consider the following activity</a:t>
            </a:r>
          </a:p>
          <a:p>
            <a:pPr marL="0" indent="0">
              <a:buNone/>
            </a:pPr>
            <a:r>
              <a:rPr lang="en-US" sz="4600" dirty="0" smtClean="0"/>
              <a:t> </a:t>
            </a:r>
            <a:endParaRPr lang="en-AU" sz="4600" dirty="0" smtClean="0"/>
          </a:p>
          <a:p>
            <a:pPr marL="880110" lvl="1" indent="-514350">
              <a:buFont typeface="+mj-lt"/>
              <a:buAutoNum type="arabicPeriod"/>
            </a:pPr>
            <a:r>
              <a:rPr lang="en-AU" sz="4600" dirty="0" smtClean="0"/>
              <a:t>Accomplishing its goals</a:t>
            </a:r>
          </a:p>
          <a:p>
            <a:pPr marL="880110" lvl="1" indent="-514350">
              <a:buFont typeface="+mj-lt"/>
              <a:buAutoNum type="arabicPeriod"/>
            </a:pPr>
            <a:r>
              <a:rPr lang="en-AU" dirty="0" smtClean="0"/>
              <a:t>Maintaining itself internally</a:t>
            </a:r>
          </a:p>
          <a:p>
            <a:pPr marL="880110" lvl="1" indent="-514350">
              <a:buFont typeface="+mj-lt"/>
              <a:buAutoNum type="arabicPeriod"/>
            </a:pPr>
            <a:r>
              <a:rPr lang="en-AU" dirty="0" smtClean="0"/>
              <a:t>Developing and changing in ways that improve its effectiveness</a:t>
            </a:r>
          </a:p>
          <a:p>
            <a:pPr marL="880110" lvl="1" indent="-514350">
              <a:buNone/>
            </a:pPr>
            <a:r>
              <a:rPr lang="en-AU" dirty="0" smtClean="0"/>
              <a:t>An effective group integrates these three activities</a:t>
            </a:r>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7"/>
            <a:ext cx="7772400" cy="504055"/>
          </a:xfrm>
        </p:spPr>
        <p:txBody>
          <a:bodyPr>
            <a:normAutofit fontScale="90000"/>
          </a:bodyPr>
          <a:lstStyle/>
          <a:p>
            <a:pPr algn="ctr"/>
            <a:r>
              <a:rPr lang="en-AU" dirty="0" smtClean="0"/>
              <a:t>ACTIVITY</a:t>
            </a:r>
            <a:endParaRPr lang="en-AU" dirty="0"/>
          </a:p>
        </p:txBody>
      </p:sp>
      <p:sp>
        <p:nvSpPr>
          <p:cNvPr id="3" name="Content Placeholder 2"/>
          <p:cNvSpPr>
            <a:spLocks noGrp="1"/>
          </p:cNvSpPr>
          <p:nvPr>
            <p:ph type="body" sz="quarter" idx="11"/>
          </p:nvPr>
        </p:nvSpPr>
        <p:spPr>
          <a:xfrm>
            <a:off x="179512" y="980729"/>
            <a:ext cx="8712968" cy="5472608"/>
          </a:xfrm>
        </p:spPr>
        <p:txBody>
          <a:bodyPr>
            <a:normAutofit fontScale="70000" lnSpcReduction="20000"/>
          </a:bodyPr>
          <a:lstStyle/>
          <a:p>
            <a:pPr>
              <a:buNone/>
            </a:pPr>
            <a:r>
              <a:rPr lang="en-AU" b="1" dirty="0" smtClean="0"/>
              <a:t>Group Norms: </a:t>
            </a:r>
            <a:r>
              <a:rPr lang="en-US" b="1" dirty="0"/>
              <a:t>A set of assumptions or expectations held by </a:t>
            </a:r>
            <a:r>
              <a:rPr lang="en-US" b="1" dirty="0" smtClean="0"/>
              <a:t>members</a:t>
            </a:r>
          </a:p>
          <a:p>
            <a:pPr>
              <a:buNone/>
            </a:pPr>
            <a:r>
              <a:rPr lang="en-US" b="1" dirty="0" smtClean="0"/>
              <a:t> </a:t>
            </a:r>
            <a:r>
              <a:rPr lang="en-US" b="1" dirty="0"/>
              <a:t>of a </a:t>
            </a:r>
            <a:r>
              <a:rPr lang="en-US" b="1" dirty="0" smtClean="0"/>
              <a:t>group/class </a:t>
            </a:r>
            <a:r>
              <a:rPr lang="en-US" b="1" dirty="0"/>
              <a:t>concerning what kind of behavior is </a:t>
            </a:r>
            <a:r>
              <a:rPr lang="en-US" b="1" dirty="0" smtClean="0"/>
              <a:t>acceptable or not</a:t>
            </a:r>
          </a:p>
          <a:p>
            <a:pPr>
              <a:buNone/>
            </a:pPr>
            <a:r>
              <a:rPr lang="en-US" b="1" dirty="0" smtClean="0"/>
              <a:t> acceptable</a:t>
            </a:r>
          </a:p>
          <a:p>
            <a:pPr>
              <a:buNone/>
            </a:pPr>
            <a:endParaRPr lang="en-US" b="1" dirty="0" smtClean="0"/>
          </a:p>
          <a:p>
            <a:pPr>
              <a:buNone/>
            </a:pPr>
            <a:r>
              <a:rPr lang="en-AU" dirty="0" smtClean="0"/>
              <a:t>Break into small groups and develop Group Norms using the butcher’s </a:t>
            </a:r>
          </a:p>
          <a:p>
            <a:pPr>
              <a:buNone/>
            </a:pPr>
            <a:r>
              <a:rPr lang="en-AU" dirty="0" smtClean="0"/>
              <a:t>paper provided. </a:t>
            </a:r>
          </a:p>
          <a:p>
            <a:pPr>
              <a:buNone/>
            </a:pPr>
            <a:r>
              <a:rPr lang="en-AU" dirty="0" smtClean="0"/>
              <a:t>We will then discuss and develop a set of norms for the whole class</a:t>
            </a:r>
          </a:p>
          <a:p>
            <a:pPr>
              <a:buNone/>
            </a:pPr>
            <a:endParaRPr lang="en-AU" dirty="0" smtClean="0"/>
          </a:p>
          <a:p>
            <a:pPr>
              <a:buNone/>
            </a:pPr>
            <a:r>
              <a:rPr lang="en-US" dirty="0" smtClean="0"/>
              <a:t>Please consider:</a:t>
            </a:r>
          </a:p>
          <a:p>
            <a:r>
              <a:rPr lang="en-AU" dirty="0" smtClean="0"/>
              <a:t>Behaviour</a:t>
            </a:r>
          </a:p>
          <a:p>
            <a:r>
              <a:rPr lang="en-AU" dirty="0" smtClean="0"/>
              <a:t>Communication</a:t>
            </a:r>
          </a:p>
          <a:p>
            <a:r>
              <a:rPr lang="en-AU" dirty="0" smtClean="0"/>
              <a:t>Group Cohesion</a:t>
            </a:r>
          </a:p>
          <a:p>
            <a:r>
              <a:rPr lang="en-AU" dirty="0" smtClean="0"/>
              <a:t>Values</a:t>
            </a:r>
          </a:p>
          <a:p>
            <a:r>
              <a:rPr lang="en-AU" dirty="0" smtClean="0"/>
              <a:t>Group culture</a:t>
            </a:r>
          </a:p>
          <a:p>
            <a:pPr marL="0" indent="0">
              <a:buNone/>
            </a:pPr>
            <a:r>
              <a:rPr lang="en-US" dirty="0" smtClean="0"/>
              <a:t>(The Group norms agreed to will be displayed in the classroom)</a:t>
            </a:r>
            <a:endParaRPr lang="en-AU" dirty="0" smtClean="0"/>
          </a:p>
          <a:p>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Definition</a:t>
            </a:r>
            <a:endParaRPr lang="en-AU" dirty="0"/>
          </a:p>
        </p:txBody>
      </p:sp>
      <p:sp>
        <p:nvSpPr>
          <p:cNvPr id="3" name="Content Placeholder 2"/>
          <p:cNvSpPr>
            <a:spLocks noGrp="1"/>
          </p:cNvSpPr>
          <p:nvPr>
            <p:ph type="body" sz="quarter" idx="11"/>
          </p:nvPr>
        </p:nvSpPr>
        <p:spPr/>
        <p:txBody>
          <a:bodyPr>
            <a:normAutofit/>
          </a:bodyPr>
          <a:lstStyle/>
          <a:p>
            <a:pPr algn="ctr">
              <a:buNone/>
            </a:pPr>
            <a:r>
              <a:rPr lang="en-AU" sz="4400" dirty="0" smtClean="0"/>
              <a:t>A group consists of two or more people who have a shared purpose and who interact in such a way that each person is influenced by the other/s</a:t>
            </a:r>
            <a:endParaRPr lang="en-AU"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 task 1</a:t>
            </a:r>
            <a:endParaRPr lang="en-AU" dirty="0"/>
          </a:p>
        </p:txBody>
      </p:sp>
      <p:sp>
        <p:nvSpPr>
          <p:cNvPr id="3" name="Text Placeholder 2"/>
          <p:cNvSpPr>
            <a:spLocks noGrp="1"/>
          </p:cNvSpPr>
          <p:nvPr>
            <p:ph type="body" sz="quarter" idx="11"/>
          </p:nvPr>
        </p:nvSpPr>
        <p:spPr/>
        <p:txBody>
          <a:bodyPr>
            <a:normAutofit lnSpcReduction="10000"/>
          </a:bodyPr>
          <a:lstStyle/>
          <a:p>
            <a:r>
              <a:rPr lang="en-AU" dirty="0" smtClean="0"/>
              <a:t>In </a:t>
            </a:r>
            <a:r>
              <a:rPr lang="en-AU" dirty="0"/>
              <a:t>groups of two or three, students will deliver an ice-breaker activity to the rest of the class. </a:t>
            </a:r>
            <a:endParaRPr lang="en-AU" dirty="0" smtClean="0"/>
          </a:p>
          <a:p>
            <a:r>
              <a:rPr lang="en-AU" dirty="0" smtClean="0"/>
              <a:t>All </a:t>
            </a:r>
            <a:r>
              <a:rPr lang="en-AU" dirty="0"/>
              <a:t>students will develop a roster during the first classroom session that allocates the icebreaker activities over the duration of the subject delivery</a:t>
            </a:r>
            <a:r>
              <a:rPr lang="en-AU" dirty="0" smtClean="0"/>
              <a:t>.</a:t>
            </a:r>
          </a:p>
          <a:p>
            <a:r>
              <a:rPr lang="en-AU" dirty="0" smtClean="0"/>
              <a:t>Handout marking guide </a:t>
            </a:r>
            <a:endParaRPr lang="en-AU" dirty="0"/>
          </a:p>
        </p:txBody>
      </p:sp>
    </p:spTree>
    <p:extLst>
      <p:ext uri="{BB962C8B-B14F-4D97-AF65-F5344CB8AC3E}">
        <p14:creationId xmlns:p14="http://schemas.microsoft.com/office/powerpoint/2010/main" val="262666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dirty="0"/>
          </a:p>
        </p:txBody>
      </p:sp>
      <p:sp>
        <p:nvSpPr>
          <p:cNvPr id="3" name="Text Placeholder 2"/>
          <p:cNvSpPr>
            <a:spLocks noGrp="1"/>
          </p:cNvSpPr>
          <p:nvPr>
            <p:ph type="body" sz="quarter" idx="11"/>
          </p:nvPr>
        </p:nvSpPr>
        <p:spPr/>
        <p:txBody>
          <a:bodyPr>
            <a:normAutofit lnSpcReduction="10000"/>
          </a:bodyPr>
          <a:lstStyle/>
          <a:p>
            <a:r>
              <a:rPr lang="en-US" dirty="0" smtClean="0"/>
              <a:t>The icebreakers will relate to the various stages of groups</a:t>
            </a:r>
          </a:p>
          <a:p>
            <a:r>
              <a:rPr lang="en-US" dirty="0" smtClean="0"/>
              <a:t>Forming</a:t>
            </a:r>
          </a:p>
          <a:p>
            <a:r>
              <a:rPr lang="en-US" dirty="0" smtClean="0"/>
              <a:t>Storming </a:t>
            </a:r>
          </a:p>
          <a:p>
            <a:r>
              <a:rPr lang="en-US" dirty="0" smtClean="0"/>
              <a:t>Norming </a:t>
            </a:r>
          </a:p>
          <a:p>
            <a:r>
              <a:rPr lang="en-US" dirty="0" smtClean="0"/>
              <a:t>Performing</a:t>
            </a:r>
          </a:p>
          <a:p>
            <a:r>
              <a:rPr lang="en-US" dirty="0" smtClean="0"/>
              <a:t>Adjourning</a:t>
            </a:r>
          </a:p>
          <a:p>
            <a:endParaRPr lang="en-AU" dirty="0"/>
          </a:p>
        </p:txBody>
      </p:sp>
    </p:spTree>
    <p:extLst>
      <p:ext uri="{BB962C8B-B14F-4D97-AF65-F5344CB8AC3E}">
        <p14:creationId xmlns:p14="http://schemas.microsoft.com/office/powerpoint/2010/main" val="1079904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icebreaker?</a:t>
            </a:r>
            <a:endParaRPr lang="en-AU" dirty="0"/>
          </a:p>
        </p:txBody>
      </p:sp>
      <p:sp>
        <p:nvSpPr>
          <p:cNvPr id="3" name="Text Placeholder 2"/>
          <p:cNvSpPr>
            <a:spLocks noGrp="1"/>
          </p:cNvSpPr>
          <p:nvPr>
            <p:ph type="body" sz="quarter" idx="11"/>
          </p:nvPr>
        </p:nvSpPr>
        <p:spPr>
          <a:xfrm>
            <a:off x="683568" y="1916832"/>
            <a:ext cx="7632848" cy="3939456"/>
          </a:xfrm>
        </p:spPr>
        <p:txBody>
          <a:bodyPr>
            <a:normAutofit fontScale="85000" lnSpcReduction="20000"/>
          </a:bodyPr>
          <a:lstStyle/>
          <a:p>
            <a:r>
              <a:rPr lang="en-US" dirty="0"/>
              <a:t>An ice breaker is an </a:t>
            </a:r>
            <a:r>
              <a:rPr lang="en-US" dirty="0" smtClean="0"/>
              <a:t>activity or game </a:t>
            </a:r>
            <a:r>
              <a:rPr lang="en-US" dirty="0"/>
              <a:t>that is used to welcome and </a:t>
            </a:r>
            <a:r>
              <a:rPr lang="en-US" dirty="0" smtClean="0"/>
              <a:t>assist with the </a:t>
            </a:r>
            <a:r>
              <a:rPr lang="en-US" dirty="0"/>
              <a:t>conversation among participants in a meeting, training class, team building </a:t>
            </a:r>
            <a:r>
              <a:rPr lang="en-US" dirty="0" smtClean="0"/>
              <a:t>session</a:t>
            </a:r>
            <a:r>
              <a:rPr lang="en-US" dirty="0"/>
              <a:t>, or </a:t>
            </a:r>
            <a:r>
              <a:rPr lang="en-US" dirty="0" smtClean="0"/>
              <a:t>any other event</a:t>
            </a:r>
          </a:p>
          <a:p>
            <a:r>
              <a:rPr lang="en-US" dirty="0"/>
              <a:t>An effective ice breaker will warm up the conversation in your training class or meeting, reinforce the topic of the session, and ensure that participants enjoy their interaction and the session</a:t>
            </a:r>
            <a:r>
              <a:rPr lang="en-US" dirty="0" smtClean="0"/>
              <a:t>.</a:t>
            </a:r>
          </a:p>
          <a:p>
            <a:r>
              <a:rPr lang="en-US" dirty="0" smtClean="0"/>
              <a:t>It should not make participants feel uncomfortable</a:t>
            </a:r>
            <a:endParaRPr lang="en-AU" dirty="0"/>
          </a:p>
        </p:txBody>
      </p:sp>
    </p:spTree>
    <p:extLst>
      <p:ext uri="{BB962C8B-B14F-4D97-AF65-F5344CB8AC3E}">
        <p14:creationId xmlns:p14="http://schemas.microsoft.com/office/powerpoint/2010/main" val="1268916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792" y="-387424"/>
            <a:ext cx="7772400" cy="2304256"/>
          </a:xfrm>
        </p:spPr>
        <p:txBody>
          <a:bodyPr>
            <a:normAutofit fontScale="90000"/>
          </a:bodyPr>
          <a:lstStyle/>
          <a:p>
            <a:pPr algn="l"/>
            <a:r>
              <a:rPr lang="en-AU" dirty="0" smtClean="0"/>
              <a:t/>
            </a:r>
            <a:br>
              <a:rPr lang="en-AU" dirty="0" smtClean="0"/>
            </a:br>
            <a:r>
              <a:rPr lang="en-AU" dirty="0"/>
              <a:t/>
            </a:r>
            <a:br>
              <a:rPr lang="en-AU" dirty="0"/>
            </a:br>
            <a:r>
              <a:rPr lang="en-AU" dirty="0" smtClean="0"/>
              <a:t/>
            </a:r>
            <a:br>
              <a:rPr lang="en-AU" dirty="0" smtClean="0"/>
            </a:br>
            <a:r>
              <a:rPr lang="en-AU" sz="3600" dirty="0" smtClean="0"/>
              <a:t>The </a:t>
            </a:r>
            <a:r>
              <a:rPr lang="en-AU" sz="3600" dirty="0"/>
              <a:t>icebreaker activities are to be developed with reference to the following:  </a:t>
            </a:r>
          </a:p>
        </p:txBody>
      </p:sp>
      <p:sp>
        <p:nvSpPr>
          <p:cNvPr id="3" name="Text Placeholder 2"/>
          <p:cNvSpPr>
            <a:spLocks noGrp="1"/>
          </p:cNvSpPr>
          <p:nvPr>
            <p:ph type="body" sz="quarter" idx="11"/>
          </p:nvPr>
        </p:nvSpPr>
        <p:spPr>
          <a:xfrm>
            <a:off x="323528" y="1556792"/>
            <a:ext cx="7923112" cy="4392488"/>
          </a:xfrm>
        </p:spPr>
        <p:txBody>
          <a:bodyPr>
            <a:normAutofit fontScale="92500" lnSpcReduction="10000"/>
          </a:bodyPr>
          <a:lstStyle/>
          <a:p>
            <a:pPr lvl="0"/>
            <a:endParaRPr lang="en-US" dirty="0" smtClean="0"/>
          </a:p>
          <a:p>
            <a:pPr lvl="0"/>
            <a:endParaRPr lang="en-US" dirty="0"/>
          </a:p>
          <a:p>
            <a:pPr lvl="0"/>
            <a:r>
              <a:rPr lang="en-US" dirty="0" smtClean="0"/>
              <a:t>Each </a:t>
            </a:r>
            <a:r>
              <a:rPr lang="en-US" dirty="0"/>
              <a:t>icebreaker activity to be no more than fifteen minutes duration (with 10% leeway)</a:t>
            </a:r>
            <a:endParaRPr lang="en-AU" dirty="0"/>
          </a:p>
          <a:p>
            <a:pPr lvl="0"/>
            <a:r>
              <a:rPr lang="en-US" dirty="0"/>
              <a:t>Each group to participate equally in the development and delivery of the icebreaker</a:t>
            </a:r>
            <a:endParaRPr lang="en-AU" dirty="0"/>
          </a:p>
          <a:p>
            <a:pPr lvl="0"/>
            <a:r>
              <a:rPr lang="en-US" dirty="0"/>
              <a:t>Icebreaker activities to be selected with reference to anticipated stage of group development (of the class)</a:t>
            </a:r>
            <a:endParaRPr lang="en-AU" dirty="0"/>
          </a:p>
          <a:p>
            <a:endParaRPr lang="en-AU" dirty="0"/>
          </a:p>
        </p:txBody>
      </p:sp>
    </p:spTree>
    <p:extLst>
      <p:ext uri="{BB962C8B-B14F-4D97-AF65-F5344CB8AC3E}">
        <p14:creationId xmlns:p14="http://schemas.microsoft.com/office/powerpoint/2010/main" val="58870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a:p>
        </p:txBody>
      </p:sp>
      <p:sp>
        <p:nvSpPr>
          <p:cNvPr id="3" name="Text Placeholder 2"/>
          <p:cNvSpPr>
            <a:spLocks noGrp="1"/>
          </p:cNvSpPr>
          <p:nvPr>
            <p:ph type="body" sz="quarter" idx="11"/>
          </p:nvPr>
        </p:nvSpPr>
        <p:spPr/>
        <p:txBody>
          <a:bodyPr/>
          <a:lstStyle/>
          <a:p>
            <a:pPr lvl="0"/>
            <a:r>
              <a:rPr lang="en-US" dirty="0"/>
              <a:t>Icebreaker activities are to be chosen with reference to group norms, values and beliefs</a:t>
            </a:r>
            <a:endParaRPr lang="en-AU" dirty="0"/>
          </a:p>
          <a:p>
            <a:r>
              <a:rPr lang="en-AU" dirty="0"/>
              <a:t>Icebreaker activities are to be engaging and, if relevant, involve the use of a well-developed delivery aid (</a:t>
            </a:r>
            <a:r>
              <a:rPr lang="en-AU" dirty="0" err="1"/>
              <a:t>ie</a:t>
            </a:r>
            <a:r>
              <a:rPr lang="en-AU" dirty="0"/>
              <a:t>: handout, quiz </a:t>
            </a:r>
            <a:r>
              <a:rPr lang="en-AU" dirty="0" err="1"/>
              <a:t>etc</a:t>
            </a:r>
            <a:r>
              <a:rPr lang="en-AU" dirty="0"/>
              <a:t>)</a:t>
            </a:r>
            <a:r>
              <a:rPr lang="en-US" dirty="0"/>
              <a:t> </a:t>
            </a:r>
            <a:endParaRPr lang="en-AU" dirty="0"/>
          </a:p>
          <a:p>
            <a:endParaRPr lang="en-AU" dirty="0"/>
          </a:p>
          <a:p>
            <a:endParaRPr lang="en-AU" dirty="0"/>
          </a:p>
        </p:txBody>
      </p:sp>
    </p:spTree>
    <p:extLst>
      <p:ext uri="{BB962C8B-B14F-4D97-AF65-F5344CB8AC3E}">
        <p14:creationId xmlns:p14="http://schemas.microsoft.com/office/powerpoint/2010/main" val="3508756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Handout</a:t>
            </a:r>
            <a:endParaRPr lang="en-AU" dirty="0"/>
          </a:p>
        </p:txBody>
      </p:sp>
      <p:sp>
        <p:nvSpPr>
          <p:cNvPr id="3" name="Text Placeholder 2"/>
          <p:cNvSpPr>
            <a:spLocks noGrp="1"/>
          </p:cNvSpPr>
          <p:nvPr>
            <p:ph type="body" sz="quarter" idx="11"/>
          </p:nvPr>
        </p:nvSpPr>
        <p:spPr/>
        <p:txBody>
          <a:bodyPr/>
          <a:lstStyle/>
          <a:p>
            <a:r>
              <a:rPr lang="en-US" dirty="0" smtClean="0"/>
              <a:t>Do’s and don’ts of Icebreakers</a:t>
            </a:r>
          </a:p>
          <a:p>
            <a:r>
              <a:rPr lang="en-US" dirty="0" smtClean="0"/>
              <a:t>Discuss</a:t>
            </a:r>
          </a:p>
          <a:p>
            <a:endParaRPr lang="en-AU" dirty="0"/>
          </a:p>
        </p:txBody>
      </p:sp>
    </p:spTree>
    <p:extLst>
      <p:ext uri="{BB962C8B-B14F-4D97-AF65-F5344CB8AC3E}">
        <p14:creationId xmlns:p14="http://schemas.microsoft.com/office/powerpoint/2010/main" val="2064361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Group members must have the skills to...</a:t>
            </a:r>
            <a:endParaRPr lang="en-AU" dirty="0"/>
          </a:p>
        </p:txBody>
      </p:sp>
      <p:sp>
        <p:nvSpPr>
          <p:cNvPr id="3" name="Content Placeholder 2"/>
          <p:cNvSpPr>
            <a:spLocks noGrp="1"/>
          </p:cNvSpPr>
          <p:nvPr>
            <p:ph type="body" sz="quarter" idx="11"/>
          </p:nvPr>
        </p:nvSpPr>
        <p:spPr>
          <a:xfrm>
            <a:off x="395536" y="1802681"/>
            <a:ext cx="7344816" cy="3168352"/>
          </a:xfrm>
        </p:spPr>
        <p:txBody>
          <a:bodyPr>
            <a:normAutofit/>
          </a:bodyPr>
          <a:lstStyle/>
          <a:p>
            <a:r>
              <a:rPr lang="en-AU" sz="2400" dirty="0" smtClean="0"/>
              <a:t>Eliminate barriers to the accomplishment of the goals</a:t>
            </a:r>
          </a:p>
          <a:p>
            <a:r>
              <a:rPr lang="en-AU" sz="2400" dirty="0" smtClean="0"/>
              <a:t>Solve problems and maintain high quality interaction</a:t>
            </a:r>
          </a:p>
          <a:p>
            <a:r>
              <a:rPr lang="en-AU" sz="2400" dirty="0" smtClean="0"/>
              <a:t>Overcome obstacles to the development of a more effective group</a:t>
            </a:r>
            <a:endParaRPr lang="en-AU" sz="2400" dirty="0"/>
          </a:p>
          <a:p>
            <a:r>
              <a:rPr lang="en-AU" sz="2400" dirty="0" smtClean="0"/>
              <a:t>To be an effective group member, you need to understand what group effectiveness is and how you can contribute to it</a:t>
            </a:r>
          </a:p>
          <a:p>
            <a:endParaRPr lang="en-A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7"/>
            <a:ext cx="7772400" cy="936104"/>
          </a:xfrm>
        </p:spPr>
        <p:txBody>
          <a:bodyPr>
            <a:normAutofit/>
          </a:bodyPr>
          <a:lstStyle/>
          <a:p>
            <a:r>
              <a:rPr lang="en-AU" sz="4800" dirty="0" smtClean="0"/>
              <a:t>GROUP COHESION</a:t>
            </a:r>
            <a:endParaRPr lang="en-AU" sz="4800" dirty="0"/>
          </a:p>
        </p:txBody>
      </p:sp>
      <p:sp>
        <p:nvSpPr>
          <p:cNvPr id="3" name="Content Placeholder 2"/>
          <p:cNvSpPr>
            <a:spLocks noGrp="1"/>
          </p:cNvSpPr>
          <p:nvPr>
            <p:ph type="body" sz="quarter" idx="11"/>
          </p:nvPr>
        </p:nvSpPr>
        <p:spPr>
          <a:xfrm>
            <a:off x="683568" y="1556792"/>
            <a:ext cx="7632848" cy="4299496"/>
          </a:xfrm>
        </p:spPr>
        <p:txBody>
          <a:bodyPr>
            <a:normAutofit/>
          </a:bodyPr>
          <a:lstStyle/>
          <a:p>
            <a:r>
              <a:rPr lang="en-AU" sz="2400" dirty="0" smtClean="0"/>
              <a:t>Cohesiveness is the measure of the attraction of the group to its members (and resistance to leaving it), the sense of team spirit, and the willingness of members to coordinate their efforts.</a:t>
            </a:r>
          </a:p>
          <a:p>
            <a:r>
              <a:rPr lang="en-AU" sz="2400" dirty="0" smtClean="0"/>
              <a:t>There is a keenness to attend meetings, a satisfaction with the group, a sense of ‘we’ rather than ‘I’, cooperation and friendliness as well as effectiveness in achieving the aims that they set</a:t>
            </a:r>
            <a:endParaRPr lang="en-AU"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Next week</a:t>
            </a:r>
            <a:endParaRPr lang="en-AU" dirty="0"/>
          </a:p>
        </p:txBody>
      </p:sp>
      <p:sp>
        <p:nvSpPr>
          <p:cNvPr id="3" name="Text Placeholder 2"/>
          <p:cNvSpPr>
            <a:spLocks noGrp="1"/>
          </p:cNvSpPr>
          <p:nvPr>
            <p:ph type="body" sz="quarter" idx="11"/>
          </p:nvPr>
        </p:nvSpPr>
        <p:spPr/>
        <p:txBody>
          <a:bodyPr/>
          <a:lstStyle/>
          <a:p>
            <a:r>
              <a:rPr lang="en-US" dirty="0" smtClean="0"/>
              <a:t>Reading for next week: </a:t>
            </a:r>
          </a:p>
          <a:p>
            <a:r>
              <a:rPr lang="en-US" dirty="0" smtClean="0"/>
              <a:t>French and Raven ‘Understanding where power comes from in the workplace’</a:t>
            </a:r>
          </a:p>
          <a:p>
            <a:r>
              <a:rPr lang="en-US" dirty="0">
                <a:hlinkClick r:id="rId2"/>
              </a:rPr>
              <a:t>https://</a:t>
            </a:r>
            <a:r>
              <a:rPr lang="en-US" dirty="0" smtClean="0">
                <a:hlinkClick r:id="rId2"/>
              </a:rPr>
              <a:t>www.mindtools.com/pages/article/newLDR_56.htm</a:t>
            </a:r>
            <a:endParaRPr lang="en-US" dirty="0" smtClean="0"/>
          </a:p>
          <a:p>
            <a:endParaRPr lang="en-US" dirty="0" smtClean="0"/>
          </a:p>
          <a:p>
            <a:r>
              <a:rPr lang="en-US" smtClean="0"/>
              <a:t>Next Topic</a:t>
            </a:r>
            <a:r>
              <a:rPr lang="en-US" dirty="0" smtClean="0"/>
              <a:t>: Types of media and Marketing</a:t>
            </a:r>
            <a:endParaRPr lang="en-AU" dirty="0"/>
          </a:p>
        </p:txBody>
      </p:sp>
    </p:spTree>
    <p:extLst>
      <p:ext uri="{BB962C8B-B14F-4D97-AF65-F5344CB8AC3E}">
        <p14:creationId xmlns:p14="http://schemas.microsoft.com/office/powerpoint/2010/main" val="1887403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References</a:t>
            </a:r>
            <a:endParaRPr lang="en-AU" dirty="0"/>
          </a:p>
        </p:txBody>
      </p:sp>
      <p:sp>
        <p:nvSpPr>
          <p:cNvPr id="3" name="Content Placeholder 2"/>
          <p:cNvSpPr>
            <a:spLocks noGrp="1"/>
          </p:cNvSpPr>
          <p:nvPr>
            <p:ph type="body" sz="quarter" idx="11"/>
          </p:nvPr>
        </p:nvSpPr>
        <p:spPr/>
        <p:txBody>
          <a:bodyPr>
            <a:normAutofit fontScale="92500" lnSpcReduction="20000"/>
          </a:bodyPr>
          <a:lstStyle/>
          <a:p>
            <a:r>
              <a:rPr lang="en-AU" dirty="0" err="1" smtClean="0"/>
              <a:t>Sheedy</a:t>
            </a:r>
            <a:r>
              <a:rPr lang="en-AU" dirty="0" smtClean="0"/>
              <a:t>, J. 2011. ‘Early Human Development’ in </a:t>
            </a:r>
            <a:r>
              <a:rPr lang="en-AU" i="1" dirty="0" smtClean="0"/>
              <a:t>Pondering Life</a:t>
            </a:r>
            <a:r>
              <a:rPr lang="en-AU" dirty="0" smtClean="0"/>
              <a:t>. </a:t>
            </a:r>
            <a:r>
              <a:rPr lang="en-AU" dirty="0"/>
              <a:t>Accessed December 2014 at: </a:t>
            </a:r>
            <a:r>
              <a:rPr lang="en-AU" dirty="0">
                <a:hlinkClick r:id="rId2"/>
              </a:rPr>
              <a:t>http://</a:t>
            </a:r>
            <a:r>
              <a:rPr lang="en-AU" dirty="0" smtClean="0">
                <a:hlinkClick r:id="rId2"/>
              </a:rPr>
              <a:t>www.drsheedy.com/early-humans/early-human-development.php</a:t>
            </a:r>
            <a:endParaRPr lang="en-AU" dirty="0" smtClean="0"/>
          </a:p>
          <a:p>
            <a:r>
              <a:rPr lang="en-AU" dirty="0" err="1" smtClean="0"/>
              <a:t>Toseland</a:t>
            </a:r>
            <a:r>
              <a:rPr lang="en-AU" dirty="0" smtClean="0"/>
              <a:t>, R.W. and Rivas, R.F. 2005. An Introduction to </a:t>
            </a:r>
            <a:r>
              <a:rPr lang="en-AU" dirty="0" err="1" smtClean="0"/>
              <a:t>Groupwork</a:t>
            </a:r>
            <a:r>
              <a:rPr lang="en-AU" dirty="0" smtClean="0"/>
              <a:t> Practice. </a:t>
            </a:r>
            <a:r>
              <a:rPr lang="en-AU" dirty="0" err="1" smtClean="0"/>
              <a:t>Allyn</a:t>
            </a:r>
            <a:r>
              <a:rPr lang="en-AU" dirty="0" smtClean="0"/>
              <a:t> &amp; Bacon, Boston. </a:t>
            </a:r>
          </a:p>
          <a:p>
            <a:r>
              <a:rPr lang="en-AU" dirty="0" smtClean="0"/>
              <a:t>Tuckman, B. 1965. ‘Developmental sequence in small groups’ in </a:t>
            </a:r>
            <a:r>
              <a:rPr lang="en-AU" i="1" dirty="0" smtClean="0"/>
              <a:t>Psychological Bulletin </a:t>
            </a:r>
            <a:r>
              <a:rPr lang="en-AU" dirty="0" smtClean="0"/>
              <a:t>63 (6): 384 </a:t>
            </a:r>
            <a:r>
              <a:rPr lang="en-AU" smtClean="0"/>
              <a:t>- 99</a:t>
            </a:r>
            <a:endParaRPr lang="en-AU" dirty="0" smtClean="0"/>
          </a:p>
        </p:txBody>
      </p:sp>
    </p:spTree>
    <p:extLst>
      <p:ext uri="{BB962C8B-B14F-4D97-AF65-F5344CB8AC3E}">
        <p14:creationId xmlns:p14="http://schemas.microsoft.com/office/powerpoint/2010/main" val="2602154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4800" dirty="0" smtClean="0"/>
              <a:t>TYPES OF GROUPS</a:t>
            </a:r>
            <a:endParaRPr lang="en-AU" sz="4800" dirty="0"/>
          </a:p>
        </p:txBody>
      </p:sp>
      <p:sp>
        <p:nvSpPr>
          <p:cNvPr id="3" name="Content Placeholder 2"/>
          <p:cNvSpPr>
            <a:spLocks noGrp="1"/>
          </p:cNvSpPr>
          <p:nvPr>
            <p:ph type="body" sz="quarter" idx="11"/>
          </p:nvPr>
        </p:nvSpPr>
        <p:spPr>
          <a:xfrm>
            <a:off x="683568" y="1802681"/>
            <a:ext cx="7632848" cy="4794671"/>
          </a:xfrm>
        </p:spPr>
        <p:txBody>
          <a:bodyPr>
            <a:normAutofit/>
          </a:bodyPr>
          <a:lstStyle/>
          <a:p>
            <a:endParaRPr lang="en-AU" sz="2000" dirty="0" smtClean="0"/>
          </a:p>
          <a:p>
            <a:r>
              <a:rPr lang="en-AU" sz="2000" dirty="0" smtClean="0"/>
              <a:t>Educational (information giving/learning)</a:t>
            </a:r>
          </a:p>
          <a:p>
            <a:r>
              <a:rPr lang="en-AU" sz="2000" dirty="0" smtClean="0"/>
              <a:t>Supportive (lifestyle and information sharing)</a:t>
            </a:r>
          </a:p>
          <a:p>
            <a:r>
              <a:rPr lang="en-AU" sz="2000" dirty="0" smtClean="0"/>
              <a:t>Therapeutic (therapy based/problem solving)</a:t>
            </a:r>
          </a:p>
          <a:p>
            <a:r>
              <a:rPr lang="en-AU" sz="2000" dirty="0" smtClean="0"/>
              <a:t>Self-help (task and maintenance orientated)</a:t>
            </a:r>
          </a:p>
          <a:p>
            <a:endParaRPr lang="en-AU" sz="2000" dirty="0" smtClean="0"/>
          </a:p>
          <a:p>
            <a:pPr algn="ctr">
              <a:buNone/>
            </a:pPr>
            <a:endParaRPr lang="en-AU" sz="2000" dirty="0" smtClean="0"/>
          </a:p>
          <a:p>
            <a:pPr algn="ctr">
              <a:buNone/>
            </a:pPr>
            <a:endParaRPr lang="en-AU" sz="2000" dirty="0"/>
          </a:p>
          <a:p>
            <a:pPr algn="ctr">
              <a:buNone/>
            </a:pPr>
            <a:r>
              <a:rPr lang="en-AU" sz="2000" dirty="0" smtClean="0"/>
              <a:t>The first three generally require professionals as facilitators. </a:t>
            </a:r>
          </a:p>
          <a:p>
            <a:pPr algn="ctr">
              <a:buNone/>
            </a:pPr>
            <a:r>
              <a:rPr lang="en-AU" sz="2000" dirty="0" smtClean="0"/>
              <a:t>Some groups are task orientated and some are socially orientated</a:t>
            </a:r>
            <a:endParaRPr lang="en-AU"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7"/>
            <a:ext cx="7772400" cy="720080"/>
          </a:xfrm>
        </p:spPr>
        <p:txBody>
          <a:bodyPr>
            <a:normAutofit fontScale="90000"/>
          </a:bodyPr>
          <a:lstStyle/>
          <a:p>
            <a:r>
              <a:rPr lang="en-AU" b="1" dirty="0"/>
              <a:t>Why do People Join Groups</a:t>
            </a:r>
            <a:r>
              <a:rPr lang="en-AU" dirty="0"/>
              <a:t>	</a:t>
            </a:r>
            <a:r>
              <a:rPr lang="en-AU" dirty="0" smtClean="0"/>
              <a:t>?</a:t>
            </a:r>
            <a:endParaRPr lang="en-AU" dirty="0"/>
          </a:p>
        </p:txBody>
      </p:sp>
      <p:sp>
        <p:nvSpPr>
          <p:cNvPr id="3" name="Text Placeholder 2"/>
          <p:cNvSpPr>
            <a:spLocks noGrp="1"/>
          </p:cNvSpPr>
          <p:nvPr>
            <p:ph type="body" sz="quarter" idx="11"/>
          </p:nvPr>
        </p:nvSpPr>
        <p:spPr>
          <a:xfrm>
            <a:off x="683568" y="1484784"/>
            <a:ext cx="7632848" cy="5040560"/>
          </a:xfrm>
        </p:spPr>
        <p:txBody>
          <a:bodyPr>
            <a:normAutofit fontScale="62500" lnSpcReduction="20000"/>
          </a:bodyPr>
          <a:lstStyle/>
          <a:p>
            <a:pPr>
              <a:spcBef>
                <a:spcPct val="50000"/>
              </a:spcBef>
            </a:pPr>
            <a:r>
              <a:rPr lang="en-AU" sz="3800" dirty="0" smtClean="0">
                <a:solidFill>
                  <a:schemeClr val="accent1">
                    <a:lumMod val="75000"/>
                  </a:schemeClr>
                </a:solidFill>
              </a:rPr>
              <a:t>To meet people for friendship and/or relationships</a:t>
            </a:r>
            <a:endParaRPr lang="en-AU" sz="3800" dirty="0">
              <a:solidFill>
                <a:schemeClr val="accent1">
                  <a:lumMod val="75000"/>
                </a:schemeClr>
              </a:solidFill>
            </a:endParaRPr>
          </a:p>
          <a:p>
            <a:pPr>
              <a:spcBef>
                <a:spcPct val="50000"/>
              </a:spcBef>
            </a:pPr>
            <a:r>
              <a:rPr lang="en-AU" sz="3800" dirty="0" smtClean="0">
                <a:solidFill>
                  <a:schemeClr val="accent1">
                    <a:lumMod val="75000"/>
                  </a:schemeClr>
                </a:solidFill>
              </a:rPr>
              <a:t>Interaction</a:t>
            </a:r>
            <a:endParaRPr lang="en-AU" sz="3800" dirty="0">
              <a:solidFill>
                <a:schemeClr val="accent1">
                  <a:lumMod val="75000"/>
                </a:schemeClr>
              </a:solidFill>
            </a:endParaRPr>
          </a:p>
          <a:p>
            <a:pPr>
              <a:spcBef>
                <a:spcPct val="50000"/>
              </a:spcBef>
            </a:pPr>
            <a:r>
              <a:rPr lang="en-AU" sz="3800" dirty="0" smtClean="0">
                <a:solidFill>
                  <a:schemeClr val="accent1">
                    <a:lumMod val="75000"/>
                  </a:schemeClr>
                </a:solidFill>
              </a:rPr>
              <a:t>Membership</a:t>
            </a:r>
            <a:endParaRPr lang="en-AU" sz="3800" dirty="0">
              <a:solidFill>
                <a:schemeClr val="accent1">
                  <a:lumMod val="75000"/>
                </a:schemeClr>
              </a:solidFill>
            </a:endParaRPr>
          </a:p>
          <a:p>
            <a:pPr>
              <a:spcBef>
                <a:spcPct val="50000"/>
              </a:spcBef>
            </a:pPr>
            <a:r>
              <a:rPr lang="en-AU" sz="3800" dirty="0">
                <a:solidFill>
                  <a:schemeClr val="accent1">
                    <a:lumMod val="75000"/>
                  </a:schemeClr>
                </a:solidFill>
              </a:rPr>
              <a:t>Self Interest</a:t>
            </a:r>
          </a:p>
          <a:p>
            <a:pPr>
              <a:spcBef>
                <a:spcPct val="50000"/>
              </a:spcBef>
            </a:pPr>
            <a:r>
              <a:rPr lang="en-AU" sz="3800" dirty="0">
                <a:solidFill>
                  <a:schemeClr val="accent1">
                    <a:lumMod val="75000"/>
                  </a:schemeClr>
                </a:solidFill>
              </a:rPr>
              <a:t>Security</a:t>
            </a:r>
          </a:p>
          <a:p>
            <a:pPr>
              <a:spcBef>
                <a:spcPct val="50000"/>
              </a:spcBef>
            </a:pPr>
            <a:r>
              <a:rPr lang="en-AU" sz="3800" dirty="0">
                <a:solidFill>
                  <a:schemeClr val="accent1">
                    <a:lumMod val="75000"/>
                  </a:schemeClr>
                </a:solidFill>
              </a:rPr>
              <a:t>Status</a:t>
            </a:r>
          </a:p>
          <a:p>
            <a:pPr>
              <a:spcBef>
                <a:spcPct val="50000"/>
              </a:spcBef>
            </a:pPr>
            <a:r>
              <a:rPr lang="en-AU" sz="3800" dirty="0">
                <a:solidFill>
                  <a:schemeClr val="accent1">
                    <a:lumMod val="75000"/>
                  </a:schemeClr>
                </a:solidFill>
              </a:rPr>
              <a:t>Self Esteem</a:t>
            </a:r>
          </a:p>
          <a:p>
            <a:pPr>
              <a:spcBef>
                <a:spcPct val="50000"/>
              </a:spcBef>
            </a:pPr>
            <a:r>
              <a:rPr lang="en-AU" sz="3800" dirty="0">
                <a:solidFill>
                  <a:schemeClr val="accent1">
                    <a:lumMod val="75000"/>
                  </a:schemeClr>
                </a:solidFill>
              </a:rPr>
              <a:t>Build Confidence </a:t>
            </a:r>
          </a:p>
          <a:p>
            <a:pPr>
              <a:spcBef>
                <a:spcPct val="50000"/>
              </a:spcBef>
            </a:pPr>
            <a:r>
              <a:rPr lang="en-AU" sz="3800" dirty="0">
                <a:solidFill>
                  <a:schemeClr val="accent1">
                    <a:lumMod val="75000"/>
                  </a:schemeClr>
                </a:solidFill>
              </a:rPr>
              <a:t>Power / </a:t>
            </a:r>
            <a:r>
              <a:rPr lang="en-AU" sz="3800" dirty="0" smtClean="0">
                <a:solidFill>
                  <a:schemeClr val="accent1">
                    <a:lumMod val="75000"/>
                  </a:schemeClr>
                </a:solidFill>
              </a:rPr>
              <a:t>Ego</a:t>
            </a:r>
          </a:p>
          <a:p>
            <a:pPr>
              <a:spcBef>
                <a:spcPct val="50000"/>
              </a:spcBef>
            </a:pPr>
            <a:r>
              <a:rPr lang="en-US" sz="3800" dirty="0" smtClean="0">
                <a:solidFill>
                  <a:schemeClr val="accent1">
                    <a:lumMod val="75000"/>
                  </a:schemeClr>
                </a:solidFill>
              </a:rPr>
              <a:t>Health/personal development</a:t>
            </a:r>
            <a:endParaRPr lang="en-AU" sz="3800" dirty="0" smtClean="0">
              <a:solidFill>
                <a:schemeClr val="accent1">
                  <a:lumMod val="75000"/>
                </a:schemeClr>
              </a:solidFill>
            </a:endParaRPr>
          </a:p>
          <a:p>
            <a:pPr>
              <a:spcBef>
                <a:spcPct val="50000"/>
              </a:spcBef>
            </a:pPr>
            <a:endParaRPr lang="en-AU" dirty="0">
              <a:solidFill>
                <a:schemeClr val="accent1">
                  <a:lumMod val="75000"/>
                </a:schemeClr>
              </a:solidFill>
            </a:endParaRPr>
          </a:p>
          <a:p>
            <a:endParaRPr lang="en-AU" dirty="0"/>
          </a:p>
        </p:txBody>
      </p:sp>
    </p:spTree>
    <p:extLst>
      <p:ext uri="{BB962C8B-B14F-4D97-AF65-F5344CB8AC3E}">
        <p14:creationId xmlns:p14="http://schemas.microsoft.com/office/powerpoint/2010/main" val="51736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7"/>
            <a:ext cx="7772400" cy="792088"/>
          </a:xfrm>
        </p:spPr>
        <p:txBody>
          <a:bodyPr/>
          <a:lstStyle/>
          <a:p>
            <a:r>
              <a:rPr lang="en-US" dirty="0" smtClean="0"/>
              <a:t>Short term/Long term</a:t>
            </a:r>
            <a:endParaRPr lang="en-AU" dirty="0"/>
          </a:p>
        </p:txBody>
      </p:sp>
      <p:sp>
        <p:nvSpPr>
          <p:cNvPr id="3" name="Content Placeholder 2"/>
          <p:cNvSpPr>
            <a:spLocks noGrp="1"/>
          </p:cNvSpPr>
          <p:nvPr>
            <p:ph type="body" sz="quarter" idx="11"/>
          </p:nvPr>
        </p:nvSpPr>
        <p:spPr>
          <a:xfrm>
            <a:off x="683568" y="1412776"/>
            <a:ext cx="7632848" cy="4896544"/>
          </a:xfrm>
        </p:spPr>
        <p:txBody>
          <a:bodyPr/>
          <a:lstStyle/>
          <a:p>
            <a:r>
              <a:rPr lang="en-AU" b="1" dirty="0" smtClean="0"/>
              <a:t>Time</a:t>
            </a:r>
            <a:r>
              <a:rPr lang="en-AU" dirty="0" smtClean="0"/>
              <a:t> – the duration of some groups is short while others extend over a lifetime</a:t>
            </a:r>
          </a:p>
          <a:p>
            <a:endParaRPr lang="en-AU" dirty="0" smtClean="0"/>
          </a:p>
          <a:p>
            <a:r>
              <a:rPr lang="en-US" dirty="0" smtClean="0"/>
              <a:t>What are some examples of a short lived group you can think of?</a:t>
            </a:r>
          </a:p>
          <a:p>
            <a:r>
              <a:rPr lang="en-US" dirty="0" smtClean="0"/>
              <a:t> What are some long term groups?</a:t>
            </a:r>
            <a:endParaRPr lang="en-AU" dirty="0" smtClean="0"/>
          </a:p>
          <a:p>
            <a:pPr lvl="1">
              <a:buFont typeface="Wingdings" pitchFamily="2" charset="2"/>
              <a:buChar char="Ø"/>
            </a:pPr>
            <a:r>
              <a:rPr lang="en-AU" sz="3200" dirty="0" smtClean="0"/>
              <a:t>Each individual is influenced by the others </a:t>
            </a:r>
            <a:r>
              <a:rPr lang="en-AU" sz="2000" dirty="0" smtClean="0"/>
              <a:t>in the group</a:t>
            </a:r>
          </a:p>
          <a:p>
            <a:pPr lvl="1">
              <a:buFont typeface="Wingdings" pitchFamily="2" charset="2"/>
              <a:buChar char="Ø"/>
            </a:pPr>
            <a:r>
              <a:rPr lang="en-AU" sz="2000" dirty="0" smtClean="0"/>
              <a:t>Individuals behave according to rules and agreements</a:t>
            </a:r>
          </a:p>
          <a:p>
            <a:pPr marL="393192" lvl="1" indent="0">
              <a:buNone/>
            </a:pPr>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STAGES OF GROUPS</a:t>
            </a:r>
            <a:endParaRPr lang="en-AU" dirty="0"/>
          </a:p>
        </p:txBody>
      </p:sp>
      <p:sp>
        <p:nvSpPr>
          <p:cNvPr id="3" name="Content Placeholder 2"/>
          <p:cNvSpPr>
            <a:spLocks noGrp="1"/>
          </p:cNvSpPr>
          <p:nvPr>
            <p:ph type="body" sz="quarter" idx="11"/>
          </p:nvPr>
        </p:nvSpPr>
        <p:spPr/>
        <p:txBody>
          <a:bodyPr>
            <a:normAutofit/>
          </a:bodyPr>
          <a:lstStyle/>
          <a:p>
            <a:r>
              <a:rPr lang="en-AU" sz="4300" b="1" dirty="0" smtClean="0">
                <a:latin typeface="Easy Going" pitchFamily="2" charset="0"/>
                <a:ea typeface="Easy Going" pitchFamily="2" charset="0"/>
              </a:rPr>
              <a:t>Forming</a:t>
            </a:r>
            <a:r>
              <a:rPr lang="en-AU" sz="4300" dirty="0" smtClean="0">
                <a:latin typeface="Easy Going" pitchFamily="2" charset="0"/>
                <a:ea typeface="Easy Going" pitchFamily="2" charset="0"/>
              </a:rPr>
              <a:t>: </a:t>
            </a:r>
            <a:r>
              <a:rPr lang="en-AU" dirty="0" smtClean="0"/>
              <a:t>the beginning of a group, where a collection of individuals are usually cautious, polite and avoid conflict. They may be reluctant to participate and disclose their feelings. </a:t>
            </a:r>
          </a:p>
          <a:p>
            <a:pPr lvl="1">
              <a:buFont typeface="Wingdings" pitchFamily="2" charset="2"/>
              <a:buChar char="Ø"/>
            </a:pPr>
            <a:endParaRPr lang="en-US" dirty="0"/>
          </a:p>
          <a:p>
            <a:pPr lvl="1">
              <a:buFont typeface="Wingdings" pitchFamily="2" charset="2"/>
              <a:buChar char="Ø"/>
            </a:pPr>
            <a:endParaRPr lang="en-US" dirty="0" smtClean="0"/>
          </a:p>
          <a:p>
            <a:pPr lvl="1">
              <a:buFont typeface="Wingdings" pitchFamily="2" charset="2"/>
              <a:buChar char="Ø"/>
            </a:pPr>
            <a:endParaRPr lang="en-AU"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
            </a:r>
            <a:br>
              <a:rPr lang="en-AU" dirty="0" smtClean="0"/>
            </a:br>
            <a:r>
              <a:rPr lang="en-AU" dirty="0" smtClean="0"/>
              <a:t>What </a:t>
            </a:r>
            <a:r>
              <a:rPr lang="en-AU" dirty="0"/>
              <a:t>can the leader do at this stage to help?</a:t>
            </a:r>
            <a:br>
              <a:rPr lang="en-AU" dirty="0"/>
            </a:br>
            <a:endParaRPr lang="en-AU" dirty="0"/>
          </a:p>
        </p:txBody>
      </p:sp>
      <p:sp>
        <p:nvSpPr>
          <p:cNvPr id="3" name="Text Placeholder 2"/>
          <p:cNvSpPr>
            <a:spLocks noGrp="1"/>
          </p:cNvSpPr>
          <p:nvPr>
            <p:ph type="body" sz="quarter" idx="11"/>
          </p:nvPr>
        </p:nvSpPr>
        <p:spPr>
          <a:xfrm>
            <a:off x="679104" y="1700808"/>
            <a:ext cx="7632848" cy="4464496"/>
          </a:xfrm>
        </p:spPr>
        <p:txBody>
          <a:bodyPr>
            <a:normAutofit fontScale="25000" lnSpcReduction="20000"/>
          </a:bodyPr>
          <a:lstStyle/>
          <a:p>
            <a:endParaRPr lang="en-AU" dirty="0" smtClean="0"/>
          </a:p>
          <a:p>
            <a:endParaRPr lang="en-US" dirty="0"/>
          </a:p>
          <a:p>
            <a:endParaRPr lang="en-US" dirty="0"/>
          </a:p>
          <a:p>
            <a:endParaRPr lang="en-AU" dirty="0" smtClean="0"/>
          </a:p>
          <a:p>
            <a:r>
              <a:rPr lang="en-US" sz="8600" dirty="0"/>
              <a:t>Be warm and </a:t>
            </a:r>
            <a:r>
              <a:rPr lang="en-US" sz="8600" dirty="0" smtClean="0"/>
              <a:t>enthusiastic</a:t>
            </a:r>
          </a:p>
          <a:p>
            <a:endParaRPr lang="en-US" sz="8600" dirty="0"/>
          </a:p>
          <a:p>
            <a:r>
              <a:rPr lang="en-US" sz="8600" dirty="0"/>
              <a:t>Build a sense of </a:t>
            </a:r>
            <a:r>
              <a:rPr lang="en-US" sz="8600" dirty="0" smtClean="0"/>
              <a:t>belonging</a:t>
            </a:r>
          </a:p>
          <a:p>
            <a:endParaRPr lang="en-US" sz="8600" dirty="0"/>
          </a:p>
          <a:p>
            <a:r>
              <a:rPr lang="en-US" sz="8600" dirty="0"/>
              <a:t>Clarify </a:t>
            </a:r>
            <a:r>
              <a:rPr lang="en-US" sz="8600" dirty="0" smtClean="0"/>
              <a:t>expectations</a:t>
            </a:r>
          </a:p>
          <a:p>
            <a:endParaRPr lang="en-US" sz="8600" dirty="0"/>
          </a:p>
          <a:p>
            <a:r>
              <a:rPr lang="en-US" sz="8600" dirty="0"/>
              <a:t>Answer </a:t>
            </a:r>
            <a:r>
              <a:rPr lang="en-US" sz="8600" dirty="0" smtClean="0"/>
              <a:t>questions</a:t>
            </a:r>
          </a:p>
          <a:p>
            <a:endParaRPr lang="en-US" sz="8600" dirty="0"/>
          </a:p>
          <a:p>
            <a:r>
              <a:rPr lang="en-US" sz="8600" dirty="0"/>
              <a:t>Structure getting-to-know-you </a:t>
            </a:r>
            <a:r>
              <a:rPr lang="en-US" sz="8600" dirty="0" smtClean="0"/>
              <a:t>exercises</a:t>
            </a:r>
          </a:p>
          <a:p>
            <a:endParaRPr lang="en-US" sz="8600" dirty="0"/>
          </a:p>
          <a:p>
            <a:r>
              <a:rPr lang="en-US" sz="8600" dirty="0"/>
              <a:t>Offer a sense of direction</a:t>
            </a:r>
          </a:p>
          <a:p>
            <a:endParaRPr lang="en-AU" sz="8600" dirty="0" smtClean="0"/>
          </a:p>
          <a:p>
            <a:pPr lvl="1">
              <a:buFont typeface="Wingdings" pitchFamily="2" charset="2"/>
              <a:buChar char="Ø"/>
            </a:pPr>
            <a:r>
              <a:rPr lang="en-AU" sz="8600" dirty="0" smtClean="0"/>
              <a:t>Be </a:t>
            </a:r>
            <a:r>
              <a:rPr lang="en-AU" sz="8600" dirty="0"/>
              <a:t>warm and enthusiastic</a:t>
            </a:r>
          </a:p>
          <a:p>
            <a:pPr lvl="1">
              <a:buFont typeface="Wingdings" pitchFamily="2" charset="2"/>
              <a:buChar char="Ø"/>
            </a:pPr>
            <a:r>
              <a:rPr lang="en-AU" dirty="0"/>
              <a:t>Build a sense of belonging</a:t>
            </a:r>
          </a:p>
          <a:p>
            <a:pPr lvl="1">
              <a:buFont typeface="Wingdings" pitchFamily="2" charset="2"/>
              <a:buChar char="Ø"/>
            </a:pPr>
            <a:r>
              <a:rPr lang="en-AU" dirty="0"/>
              <a:t>Clarify expectations</a:t>
            </a:r>
          </a:p>
          <a:p>
            <a:pPr lvl="1">
              <a:buFont typeface="Wingdings" pitchFamily="2" charset="2"/>
              <a:buChar char="Ø"/>
            </a:pPr>
            <a:r>
              <a:rPr lang="en-AU" dirty="0"/>
              <a:t>Answer questions</a:t>
            </a:r>
          </a:p>
          <a:p>
            <a:pPr lvl="1">
              <a:buFont typeface="Wingdings" pitchFamily="2" charset="2"/>
              <a:buChar char="Ø"/>
            </a:pPr>
            <a:r>
              <a:rPr lang="en-AU" dirty="0"/>
              <a:t>Structure getting-to-know-you exercises</a:t>
            </a:r>
          </a:p>
          <a:p>
            <a:pPr lvl="1">
              <a:buFont typeface="Wingdings" pitchFamily="2" charset="2"/>
              <a:buChar char="Ø"/>
            </a:pPr>
            <a:r>
              <a:rPr lang="en-AU" dirty="0"/>
              <a:t>Offer a sense of direction</a:t>
            </a:r>
          </a:p>
          <a:p>
            <a:endParaRPr lang="en-AU" dirty="0"/>
          </a:p>
        </p:txBody>
      </p:sp>
    </p:spTree>
    <p:extLst>
      <p:ext uri="{BB962C8B-B14F-4D97-AF65-F5344CB8AC3E}">
        <p14:creationId xmlns:p14="http://schemas.microsoft.com/office/powerpoint/2010/main" val="2554411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STAGES OF GROUPS</a:t>
            </a:r>
          </a:p>
        </p:txBody>
      </p:sp>
      <p:sp>
        <p:nvSpPr>
          <p:cNvPr id="3" name="Content Placeholder 2"/>
          <p:cNvSpPr>
            <a:spLocks noGrp="1"/>
          </p:cNvSpPr>
          <p:nvPr>
            <p:ph type="body" sz="quarter" idx="11"/>
          </p:nvPr>
        </p:nvSpPr>
        <p:spPr/>
        <p:txBody>
          <a:bodyPr>
            <a:normAutofit/>
          </a:bodyPr>
          <a:lstStyle/>
          <a:p>
            <a:r>
              <a:rPr lang="en-AU" sz="4400" b="1" dirty="0" smtClean="0">
                <a:latin typeface="Easy Going" pitchFamily="2" charset="0"/>
                <a:ea typeface="Easy Going" pitchFamily="2" charset="0"/>
              </a:rPr>
              <a:t>Storming</a:t>
            </a:r>
            <a:r>
              <a:rPr lang="en-AU" sz="4400" dirty="0" smtClean="0">
                <a:latin typeface="Easy Going" pitchFamily="2" charset="0"/>
                <a:ea typeface="Easy Going" pitchFamily="2" charset="0"/>
              </a:rPr>
              <a:t>: </a:t>
            </a:r>
            <a:r>
              <a:rPr lang="en-AU" dirty="0" smtClean="0"/>
              <a:t>this is a stage of conflict that most groups go through. It is characterised by dissatisfaction, competition, even dependency. If handled successfully it will lead to more realistic objectives and trust-building. </a:t>
            </a:r>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
            </a:r>
            <a:br>
              <a:rPr lang="en-US" dirty="0" smtClean="0"/>
            </a:br>
            <a:r>
              <a:rPr lang="en-US" dirty="0" smtClean="0"/>
              <a:t> </a:t>
            </a:r>
            <a:r>
              <a:rPr lang="en-US" dirty="0"/>
              <a:t>What can the leader do at this stage to help?</a:t>
            </a:r>
            <a:br>
              <a:rPr lang="en-US" dirty="0"/>
            </a:br>
            <a:endParaRPr lang="en-AU" dirty="0"/>
          </a:p>
        </p:txBody>
      </p:sp>
      <p:sp>
        <p:nvSpPr>
          <p:cNvPr id="5" name="Text Placeholder 4"/>
          <p:cNvSpPr>
            <a:spLocks noGrp="1"/>
          </p:cNvSpPr>
          <p:nvPr>
            <p:ph type="body" sz="quarter" idx="11"/>
          </p:nvPr>
        </p:nvSpPr>
        <p:spPr/>
        <p:txBody>
          <a:bodyPr/>
          <a:lstStyle/>
          <a:p>
            <a:r>
              <a:rPr lang="en-US" dirty="0" smtClean="0"/>
              <a:t>Listen </a:t>
            </a:r>
            <a:r>
              <a:rPr lang="en-US" dirty="0"/>
              <a:t>in a </a:t>
            </a:r>
            <a:r>
              <a:rPr lang="en-US" dirty="0" err="1"/>
              <a:t>non-judgemental</a:t>
            </a:r>
            <a:r>
              <a:rPr lang="en-US" dirty="0"/>
              <a:t> way</a:t>
            </a:r>
          </a:p>
          <a:p>
            <a:r>
              <a:rPr lang="en-US" dirty="0"/>
              <a:t>Do activities that develop cohesion</a:t>
            </a:r>
          </a:p>
          <a:p>
            <a:r>
              <a:rPr lang="en-US" dirty="0"/>
              <a:t>Be assertive and calm</a:t>
            </a:r>
          </a:p>
          <a:p>
            <a:r>
              <a:rPr lang="en-US" dirty="0"/>
              <a:t>Act on issues if necessary</a:t>
            </a:r>
          </a:p>
          <a:p>
            <a:endParaRPr lang="en-AU" dirty="0"/>
          </a:p>
        </p:txBody>
      </p:sp>
    </p:spTree>
    <p:extLst>
      <p:ext uri="{BB962C8B-B14F-4D97-AF65-F5344CB8AC3E}">
        <p14:creationId xmlns:p14="http://schemas.microsoft.com/office/powerpoint/2010/main" val="273887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hishol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pdated_ChisholmTemplate_TwoSlide [Read-Only]" id="{BDA65614-31FA-4BFA-91B4-1513E0CC0277}" vid="{1F7DFF62-894C-40CA-864D-A126A904B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CCCC08BD3EBE4198806ED61AF82DE8" ma:contentTypeVersion="15" ma:contentTypeDescription="Create a new document." ma:contentTypeScope="" ma:versionID="eb1e0f5721d5720b3b4bad2822c988e6">
  <xsd:schema xmlns:xsd="http://www.w3.org/2001/XMLSchema" xmlns:xs="http://www.w3.org/2001/XMLSchema" xmlns:p="http://schemas.microsoft.com/office/2006/metadata/properties" xmlns:ns2="50742028-dc0b-4fe4-b51a-e2b5acb6b3f0" xmlns:ns3="c19bab61-56e2-460a-aaf6-11c6f98041f5" targetNamespace="http://schemas.microsoft.com/office/2006/metadata/properties" ma:root="true" ma:fieldsID="5d6f56a28fb2bc729ae44b11f61293b7" ns2:_="" ns3:_="">
    <xsd:import namespace="50742028-dc0b-4fe4-b51a-e2b5acb6b3f0"/>
    <xsd:import namespace="c19bab61-56e2-460a-aaf6-11c6f98041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742028-dc0b-4fe4-b51a-e2b5acb6b3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f7dfea9-f2f6-4854-82a1-0b02f7d3fa4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19bab61-56e2-460a-aaf6-11c6f98041f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878dde8-34d3-47f2-8023-cbb6ff7ff0b4}" ma:internalName="TaxCatchAll" ma:showField="CatchAllData" ma:web="c19bab61-56e2-460a-aaf6-11c6f9804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0742028-dc0b-4fe4-b51a-e2b5acb6b3f0">
      <Terms xmlns="http://schemas.microsoft.com/office/infopath/2007/PartnerControls"/>
    </lcf76f155ced4ddcb4097134ff3c332f>
    <TaxCatchAll xmlns="c19bab61-56e2-460a-aaf6-11c6f98041f5" xsi:nil="true"/>
    <SharedWithUsers xmlns="c19bab61-56e2-460a-aaf6-11c6f98041f5">
      <UserInfo>
        <DisplayName/>
        <AccountId xsi:nil="true"/>
        <AccountType/>
      </UserInfo>
    </SharedWithUsers>
  </documentManagement>
</p:properties>
</file>

<file path=customXml/itemProps1.xml><?xml version="1.0" encoding="utf-8"?>
<ds:datastoreItem xmlns:ds="http://schemas.openxmlformats.org/officeDocument/2006/customXml" ds:itemID="{53B32907-E958-4323-B97A-AC24B81F1D68}"/>
</file>

<file path=customXml/itemProps2.xml><?xml version="1.0" encoding="utf-8"?>
<ds:datastoreItem xmlns:ds="http://schemas.openxmlformats.org/officeDocument/2006/customXml" ds:itemID="{BF1022BA-8DF0-46B0-A3B5-756DF4D5FD20}"/>
</file>

<file path=customXml/itemProps3.xml><?xml version="1.0" encoding="utf-8"?>
<ds:datastoreItem xmlns:ds="http://schemas.openxmlformats.org/officeDocument/2006/customXml" ds:itemID="{C1F3D8BF-FB5E-43F1-AE84-3CB64841071F}"/>
</file>

<file path=docProps/app.xml><?xml version="1.0" encoding="utf-8"?>
<Properties xmlns="http://schemas.openxmlformats.org/officeDocument/2006/extended-properties" xmlns:vt="http://schemas.openxmlformats.org/officeDocument/2006/docPropsVTypes">
  <Template>Chisholm template</Template>
  <TotalTime>814</TotalTime>
  <Words>1279</Words>
  <Application>Microsoft Office PowerPoint</Application>
  <PresentationFormat>On-screen Show (4:3)</PresentationFormat>
  <Paragraphs>195</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Easy Going</vt:lpstr>
      <vt:lpstr>Wingdings</vt:lpstr>
      <vt:lpstr>Chisholm</vt:lpstr>
      <vt:lpstr>     </vt:lpstr>
      <vt:lpstr>Definition</vt:lpstr>
      <vt:lpstr>TYPES OF GROUPS</vt:lpstr>
      <vt:lpstr>Why do People Join Groups ?</vt:lpstr>
      <vt:lpstr>Short term/Long term</vt:lpstr>
      <vt:lpstr>STAGES OF GROUPS</vt:lpstr>
      <vt:lpstr> What can the leader do at this stage to help? </vt:lpstr>
      <vt:lpstr>STAGES OF GROUPS</vt:lpstr>
      <vt:lpstr>  What can the leader do at this stage to help? </vt:lpstr>
      <vt:lpstr>STAGES OF GROUPS</vt:lpstr>
      <vt:lpstr> What can the leader do at this stage to help? </vt:lpstr>
      <vt:lpstr>STAGES OF GROUPS</vt:lpstr>
      <vt:lpstr> What can the leader do at this stage to help? </vt:lpstr>
      <vt:lpstr>STAGES OF GROUPS</vt:lpstr>
      <vt:lpstr> What can the leader do at this stage to help? </vt:lpstr>
      <vt:lpstr>Collective nouns for animals How many can you name?</vt:lpstr>
      <vt:lpstr>Collective nouns for humans</vt:lpstr>
      <vt:lpstr>GROUP DYNAMICS</vt:lpstr>
      <vt:lpstr>ACTIVITY</vt:lpstr>
      <vt:lpstr>Assessment task 1</vt:lpstr>
      <vt:lpstr>PowerPoint Presentation</vt:lpstr>
      <vt:lpstr>What is an icebreaker?</vt:lpstr>
      <vt:lpstr>   The icebreaker activities are to be developed with reference to the following:  </vt:lpstr>
      <vt:lpstr>PowerPoint Presentation</vt:lpstr>
      <vt:lpstr>Handout</vt:lpstr>
      <vt:lpstr>Group members must have the skills to...</vt:lpstr>
      <vt:lpstr>GROUP COHESION</vt:lpstr>
      <vt:lpstr>Next week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Vista</dc:creator>
  <cp:lastModifiedBy>Marilyn Graham</cp:lastModifiedBy>
  <cp:revision>59</cp:revision>
  <dcterms:created xsi:type="dcterms:W3CDTF">2014-11-06T04:42:07Z</dcterms:created>
  <dcterms:modified xsi:type="dcterms:W3CDTF">2020-02-03T01:32:43Z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0x0101002BCCCC08BD3EBE4198806ED61AF82DE8</vt:lpwstr>
  </property>
  <property fmtid="{D5CDD505-2E9C-101B-9397-08002B2CF9AE}" pid="3" name="Order">
    <vt:r8>154100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SharedWithUsers">
    <vt:lpwstr/>
  </property>
</Properties>
</file>