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7" r:id="rId11"/>
    <p:sldId id="268" r:id="rId12"/>
    <p:sldId id="269" r:id="rId13"/>
    <p:sldId id="264" r:id="rId14"/>
    <p:sldId id="270" r:id="rId15"/>
    <p:sldId id="265"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2" d="100"/>
          <a:sy n="62" d="100"/>
        </p:scale>
        <p:origin x="15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jpg"/></Relationships>
</file>

<file path=ppt/diagrams/_rels/data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png"/><Relationship Id="rId4"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pn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07AFEA-7F7B-4BDF-B22F-543DC22CF048}"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69EBB093-46FD-462B-BC79-EA9A9EC6AE45}">
      <dgm:prSet phldrT="[Text]"/>
      <dgm:spPr/>
      <dgm:t>
        <a:bodyPr/>
        <a:lstStyle/>
        <a:p>
          <a:r>
            <a:rPr lang="en-US" dirty="0" smtClean="0"/>
            <a:t>Intellectual disabilities</a:t>
          </a:r>
          <a:endParaRPr lang="en-US" dirty="0"/>
        </a:p>
      </dgm:t>
    </dgm:pt>
    <dgm:pt modelId="{257C8B9C-D2E0-4E63-A817-AD5DDA86A452}" type="parTrans" cxnId="{9EBF476F-3B98-4E51-AFBF-0C9D6AE00B6C}">
      <dgm:prSet/>
      <dgm:spPr/>
      <dgm:t>
        <a:bodyPr/>
        <a:lstStyle/>
        <a:p>
          <a:endParaRPr lang="en-US"/>
        </a:p>
      </dgm:t>
    </dgm:pt>
    <dgm:pt modelId="{0913BA13-2D88-4A76-9C0D-060B2D50744C}" type="sibTrans" cxnId="{9EBF476F-3B98-4E51-AFBF-0C9D6AE00B6C}">
      <dgm:prSet/>
      <dgm:spPr/>
      <dgm:t>
        <a:bodyPr/>
        <a:lstStyle/>
        <a:p>
          <a:endParaRPr lang="en-US"/>
        </a:p>
      </dgm:t>
    </dgm:pt>
    <dgm:pt modelId="{F14A5CB6-B5AF-45CE-AA4E-8F0523505FED}">
      <dgm:prSet phldrT="[Text]"/>
      <dgm:spPr/>
      <dgm:t>
        <a:bodyPr/>
        <a:lstStyle/>
        <a:p>
          <a:r>
            <a:rPr lang="en-US" dirty="0" smtClean="0"/>
            <a:t>Physical disabilities or impairments</a:t>
          </a:r>
          <a:endParaRPr lang="en-US" dirty="0"/>
        </a:p>
      </dgm:t>
    </dgm:pt>
    <dgm:pt modelId="{EC72C785-7CC1-450A-B2B1-263C04DE6B05}" type="parTrans" cxnId="{DBDE6158-A7F3-4317-9171-2A09F1EEA449}">
      <dgm:prSet/>
      <dgm:spPr/>
      <dgm:t>
        <a:bodyPr/>
        <a:lstStyle/>
        <a:p>
          <a:endParaRPr lang="en-US"/>
        </a:p>
      </dgm:t>
    </dgm:pt>
    <dgm:pt modelId="{BA2D6937-97F4-4627-B31E-FCC5D8E09210}" type="sibTrans" cxnId="{DBDE6158-A7F3-4317-9171-2A09F1EEA449}">
      <dgm:prSet/>
      <dgm:spPr/>
      <dgm:t>
        <a:bodyPr/>
        <a:lstStyle/>
        <a:p>
          <a:endParaRPr lang="en-US"/>
        </a:p>
      </dgm:t>
    </dgm:pt>
    <dgm:pt modelId="{A24F123C-09BF-457A-93A8-9D09A730B37C}">
      <dgm:prSet phldrT="[Text]"/>
      <dgm:spPr/>
      <dgm:t>
        <a:bodyPr/>
        <a:lstStyle/>
        <a:p>
          <a:r>
            <a:rPr lang="en-US" dirty="0" smtClean="0"/>
            <a:t>Drug and alcohol use </a:t>
          </a:r>
          <a:endParaRPr lang="en-US" dirty="0"/>
        </a:p>
      </dgm:t>
    </dgm:pt>
    <dgm:pt modelId="{C1651C2B-69A8-4F7F-8D25-DF094FBDAA36}" type="parTrans" cxnId="{2EB909AC-C3EB-4FC0-B053-E6EEE60FB948}">
      <dgm:prSet/>
      <dgm:spPr/>
      <dgm:t>
        <a:bodyPr/>
        <a:lstStyle/>
        <a:p>
          <a:endParaRPr lang="en-US"/>
        </a:p>
      </dgm:t>
    </dgm:pt>
    <dgm:pt modelId="{2A3E1E3A-27F9-41D0-8EB3-BD0B3471BB03}" type="sibTrans" cxnId="{2EB909AC-C3EB-4FC0-B053-E6EEE60FB948}">
      <dgm:prSet/>
      <dgm:spPr/>
      <dgm:t>
        <a:bodyPr/>
        <a:lstStyle/>
        <a:p>
          <a:endParaRPr lang="en-US"/>
        </a:p>
      </dgm:t>
    </dgm:pt>
    <dgm:pt modelId="{1FE9921A-FDCD-4D20-9405-B6138369F3FF}">
      <dgm:prSet phldrT="[Text]"/>
      <dgm:spPr/>
      <dgm:t>
        <a:bodyPr/>
        <a:lstStyle/>
        <a:p>
          <a:r>
            <a:rPr lang="en-US" dirty="0" smtClean="0"/>
            <a:t>People with mental health issues </a:t>
          </a:r>
          <a:endParaRPr lang="en-US" dirty="0"/>
        </a:p>
      </dgm:t>
    </dgm:pt>
    <dgm:pt modelId="{9499E9D1-763A-43C0-8F24-1B75B48F718C}" type="parTrans" cxnId="{D24F07B7-65F2-491E-AEEB-BDFEFAE9FA06}">
      <dgm:prSet/>
      <dgm:spPr/>
      <dgm:t>
        <a:bodyPr/>
        <a:lstStyle/>
        <a:p>
          <a:endParaRPr lang="en-US"/>
        </a:p>
      </dgm:t>
    </dgm:pt>
    <dgm:pt modelId="{0225EA7C-070D-427C-8383-0B841525C3DA}" type="sibTrans" cxnId="{D24F07B7-65F2-491E-AEEB-BDFEFAE9FA06}">
      <dgm:prSet/>
      <dgm:spPr/>
      <dgm:t>
        <a:bodyPr/>
        <a:lstStyle/>
        <a:p>
          <a:endParaRPr lang="en-US"/>
        </a:p>
      </dgm:t>
    </dgm:pt>
    <dgm:pt modelId="{F7C3AA83-859F-4634-A9EF-4BE9CC707F2F}" type="pres">
      <dgm:prSet presAssocID="{1307AFEA-7F7B-4BDF-B22F-543DC22CF048}" presName="Name0" presStyleCnt="0">
        <dgm:presLayoutVars>
          <dgm:dir/>
          <dgm:resizeHandles val="exact"/>
        </dgm:presLayoutVars>
      </dgm:prSet>
      <dgm:spPr/>
      <dgm:t>
        <a:bodyPr/>
        <a:lstStyle/>
        <a:p>
          <a:endParaRPr lang="en-US"/>
        </a:p>
      </dgm:t>
    </dgm:pt>
    <dgm:pt modelId="{AFF2A7E3-C83E-45B3-824A-B663193FE02C}" type="pres">
      <dgm:prSet presAssocID="{69EBB093-46FD-462B-BC79-EA9A9EC6AE45}" presName="compNode" presStyleCnt="0"/>
      <dgm:spPr/>
    </dgm:pt>
    <dgm:pt modelId="{795CE38B-73BE-4F39-BCD1-D2C0006ED498}" type="pres">
      <dgm:prSet presAssocID="{69EBB093-46FD-462B-BC79-EA9A9EC6AE45}" presName="pictRect" presStyleLbl="node1" presStyleIdx="0" presStyleCnt="4" custScaleY="100238"/>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t>
        <a:bodyPr/>
        <a:lstStyle/>
        <a:p>
          <a:endParaRPr lang="en-US"/>
        </a:p>
      </dgm:t>
    </dgm:pt>
    <dgm:pt modelId="{17E5B20B-7524-4519-9E2E-F784AA33BB6B}" type="pres">
      <dgm:prSet presAssocID="{69EBB093-46FD-462B-BC79-EA9A9EC6AE45}" presName="textRect" presStyleLbl="revTx" presStyleIdx="0" presStyleCnt="4">
        <dgm:presLayoutVars>
          <dgm:bulletEnabled val="1"/>
        </dgm:presLayoutVars>
      </dgm:prSet>
      <dgm:spPr/>
      <dgm:t>
        <a:bodyPr/>
        <a:lstStyle/>
        <a:p>
          <a:endParaRPr lang="en-US"/>
        </a:p>
      </dgm:t>
    </dgm:pt>
    <dgm:pt modelId="{33E1ED3F-1AA4-4588-9F21-3A9DDFF7CB1C}" type="pres">
      <dgm:prSet presAssocID="{0913BA13-2D88-4A76-9C0D-060B2D50744C}" presName="sibTrans" presStyleLbl="sibTrans2D1" presStyleIdx="0" presStyleCnt="0"/>
      <dgm:spPr/>
      <dgm:t>
        <a:bodyPr/>
        <a:lstStyle/>
        <a:p>
          <a:endParaRPr lang="en-US"/>
        </a:p>
      </dgm:t>
    </dgm:pt>
    <dgm:pt modelId="{ECF2EA5D-2173-4B95-83F1-28E2A897737F}" type="pres">
      <dgm:prSet presAssocID="{F14A5CB6-B5AF-45CE-AA4E-8F0523505FED}" presName="compNode" presStyleCnt="0"/>
      <dgm:spPr/>
    </dgm:pt>
    <dgm:pt modelId="{54939B1F-1ED2-437F-8818-6687B0A8AC4A}" type="pres">
      <dgm:prSet presAssocID="{F14A5CB6-B5AF-45CE-AA4E-8F0523505FED}" presName="pict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t>
        <a:bodyPr/>
        <a:lstStyle/>
        <a:p>
          <a:endParaRPr lang="en-US"/>
        </a:p>
      </dgm:t>
    </dgm:pt>
    <dgm:pt modelId="{06ADAB65-AA98-4346-99C1-BC00576F7C45}" type="pres">
      <dgm:prSet presAssocID="{F14A5CB6-B5AF-45CE-AA4E-8F0523505FED}" presName="textRect" presStyleLbl="revTx" presStyleIdx="1" presStyleCnt="4">
        <dgm:presLayoutVars>
          <dgm:bulletEnabled val="1"/>
        </dgm:presLayoutVars>
      </dgm:prSet>
      <dgm:spPr/>
      <dgm:t>
        <a:bodyPr/>
        <a:lstStyle/>
        <a:p>
          <a:endParaRPr lang="en-US"/>
        </a:p>
      </dgm:t>
    </dgm:pt>
    <dgm:pt modelId="{70A0BB5E-56C6-4392-85C8-6DFF9278A32C}" type="pres">
      <dgm:prSet presAssocID="{BA2D6937-97F4-4627-B31E-FCC5D8E09210}" presName="sibTrans" presStyleLbl="sibTrans2D1" presStyleIdx="0" presStyleCnt="0"/>
      <dgm:spPr/>
      <dgm:t>
        <a:bodyPr/>
        <a:lstStyle/>
        <a:p>
          <a:endParaRPr lang="en-US"/>
        </a:p>
      </dgm:t>
    </dgm:pt>
    <dgm:pt modelId="{995CAECF-BABA-4576-8744-D69CBCE92C10}" type="pres">
      <dgm:prSet presAssocID="{A24F123C-09BF-457A-93A8-9D09A730B37C}" presName="compNode" presStyleCnt="0"/>
      <dgm:spPr/>
    </dgm:pt>
    <dgm:pt modelId="{75C41E36-40AF-4FFE-90C0-8C12BF869574}" type="pres">
      <dgm:prSet presAssocID="{A24F123C-09BF-457A-93A8-9D09A730B37C}" presName="pict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6000" r="-16000"/>
          </a:stretch>
        </a:blipFill>
      </dgm:spPr>
      <dgm:t>
        <a:bodyPr/>
        <a:lstStyle/>
        <a:p>
          <a:endParaRPr lang="en-US"/>
        </a:p>
      </dgm:t>
    </dgm:pt>
    <dgm:pt modelId="{6472C94E-8099-4757-83ED-AC2CABB8D40B}" type="pres">
      <dgm:prSet presAssocID="{A24F123C-09BF-457A-93A8-9D09A730B37C}" presName="textRect" presStyleLbl="revTx" presStyleIdx="2" presStyleCnt="4">
        <dgm:presLayoutVars>
          <dgm:bulletEnabled val="1"/>
        </dgm:presLayoutVars>
      </dgm:prSet>
      <dgm:spPr/>
      <dgm:t>
        <a:bodyPr/>
        <a:lstStyle/>
        <a:p>
          <a:endParaRPr lang="en-US"/>
        </a:p>
      </dgm:t>
    </dgm:pt>
    <dgm:pt modelId="{19DFA811-0942-4E8D-8697-9E6B3C6F5F52}" type="pres">
      <dgm:prSet presAssocID="{2A3E1E3A-27F9-41D0-8EB3-BD0B3471BB03}" presName="sibTrans" presStyleLbl="sibTrans2D1" presStyleIdx="0" presStyleCnt="0"/>
      <dgm:spPr/>
      <dgm:t>
        <a:bodyPr/>
        <a:lstStyle/>
        <a:p>
          <a:endParaRPr lang="en-US"/>
        </a:p>
      </dgm:t>
    </dgm:pt>
    <dgm:pt modelId="{BAE995D6-5F24-4931-8144-E6B735B6E49D}" type="pres">
      <dgm:prSet presAssocID="{1FE9921A-FDCD-4D20-9405-B6138369F3FF}" presName="compNode" presStyleCnt="0"/>
      <dgm:spPr/>
    </dgm:pt>
    <dgm:pt modelId="{815DA8AE-32DB-4221-9EE7-A46925CF17E9}" type="pres">
      <dgm:prSet presAssocID="{1FE9921A-FDCD-4D20-9405-B6138369F3FF}" presName="pict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C6771D27-BC67-49C2-BCC1-816F4D41BD57}" type="pres">
      <dgm:prSet presAssocID="{1FE9921A-FDCD-4D20-9405-B6138369F3FF}" presName="textRect" presStyleLbl="revTx" presStyleIdx="3" presStyleCnt="4">
        <dgm:presLayoutVars>
          <dgm:bulletEnabled val="1"/>
        </dgm:presLayoutVars>
      </dgm:prSet>
      <dgm:spPr/>
      <dgm:t>
        <a:bodyPr/>
        <a:lstStyle/>
        <a:p>
          <a:endParaRPr lang="en-US"/>
        </a:p>
      </dgm:t>
    </dgm:pt>
  </dgm:ptLst>
  <dgm:cxnLst>
    <dgm:cxn modelId="{107251DD-09CC-4397-A48A-774B10618996}" type="presOf" srcId="{F14A5CB6-B5AF-45CE-AA4E-8F0523505FED}" destId="{06ADAB65-AA98-4346-99C1-BC00576F7C45}" srcOrd="0" destOrd="0" presId="urn:microsoft.com/office/officeart/2005/8/layout/pList1"/>
    <dgm:cxn modelId="{B504F19F-74E1-436E-803F-E8FE8ACC3E94}" type="presOf" srcId="{69EBB093-46FD-462B-BC79-EA9A9EC6AE45}" destId="{17E5B20B-7524-4519-9E2E-F784AA33BB6B}" srcOrd="0" destOrd="0" presId="urn:microsoft.com/office/officeart/2005/8/layout/pList1"/>
    <dgm:cxn modelId="{D24F07B7-65F2-491E-AEEB-BDFEFAE9FA06}" srcId="{1307AFEA-7F7B-4BDF-B22F-543DC22CF048}" destId="{1FE9921A-FDCD-4D20-9405-B6138369F3FF}" srcOrd="3" destOrd="0" parTransId="{9499E9D1-763A-43C0-8F24-1B75B48F718C}" sibTransId="{0225EA7C-070D-427C-8383-0B841525C3DA}"/>
    <dgm:cxn modelId="{2EB909AC-C3EB-4FC0-B053-E6EEE60FB948}" srcId="{1307AFEA-7F7B-4BDF-B22F-543DC22CF048}" destId="{A24F123C-09BF-457A-93A8-9D09A730B37C}" srcOrd="2" destOrd="0" parTransId="{C1651C2B-69A8-4F7F-8D25-DF094FBDAA36}" sibTransId="{2A3E1E3A-27F9-41D0-8EB3-BD0B3471BB03}"/>
    <dgm:cxn modelId="{C6462105-C0CE-4136-8334-5664F765D9B4}" type="presOf" srcId="{A24F123C-09BF-457A-93A8-9D09A730B37C}" destId="{6472C94E-8099-4757-83ED-AC2CABB8D40B}" srcOrd="0" destOrd="0" presId="urn:microsoft.com/office/officeart/2005/8/layout/pList1"/>
    <dgm:cxn modelId="{C5C06F3A-3ABA-49DA-A738-E1A9FC3274C9}" type="presOf" srcId="{1FE9921A-FDCD-4D20-9405-B6138369F3FF}" destId="{C6771D27-BC67-49C2-BCC1-816F4D41BD57}" srcOrd="0" destOrd="0" presId="urn:microsoft.com/office/officeart/2005/8/layout/pList1"/>
    <dgm:cxn modelId="{DBDE6158-A7F3-4317-9171-2A09F1EEA449}" srcId="{1307AFEA-7F7B-4BDF-B22F-543DC22CF048}" destId="{F14A5CB6-B5AF-45CE-AA4E-8F0523505FED}" srcOrd="1" destOrd="0" parTransId="{EC72C785-7CC1-450A-B2B1-263C04DE6B05}" sibTransId="{BA2D6937-97F4-4627-B31E-FCC5D8E09210}"/>
    <dgm:cxn modelId="{3A4C85C1-53CC-4D4C-9C45-6514DBF38B87}" type="presOf" srcId="{BA2D6937-97F4-4627-B31E-FCC5D8E09210}" destId="{70A0BB5E-56C6-4392-85C8-6DFF9278A32C}" srcOrd="0" destOrd="0" presId="urn:microsoft.com/office/officeart/2005/8/layout/pList1"/>
    <dgm:cxn modelId="{9EBF476F-3B98-4E51-AFBF-0C9D6AE00B6C}" srcId="{1307AFEA-7F7B-4BDF-B22F-543DC22CF048}" destId="{69EBB093-46FD-462B-BC79-EA9A9EC6AE45}" srcOrd="0" destOrd="0" parTransId="{257C8B9C-D2E0-4E63-A817-AD5DDA86A452}" sibTransId="{0913BA13-2D88-4A76-9C0D-060B2D50744C}"/>
    <dgm:cxn modelId="{CBDE4B8C-12BB-44F3-8FE2-0667B219097D}" type="presOf" srcId="{1307AFEA-7F7B-4BDF-B22F-543DC22CF048}" destId="{F7C3AA83-859F-4634-A9EF-4BE9CC707F2F}" srcOrd="0" destOrd="0" presId="urn:microsoft.com/office/officeart/2005/8/layout/pList1"/>
    <dgm:cxn modelId="{2E537C3B-9A0D-4DA4-AE65-D8EDBB38862E}" type="presOf" srcId="{2A3E1E3A-27F9-41D0-8EB3-BD0B3471BB03}" destId="{19DFA811-0942-4E8D-8697-9E6B3C6F5F52}" srcOrd="0" destOrd="0" presId="urn:microsoft.com/office/officeart/2005/8/layout/pList1"/>
    <dgm:cxn modelId="{78E158E8-8B13-429C-9FCE-B02C358B3570}" type="presOf" srcId="{0913BA13-2D88-4A76-9C0D-060B2D50744C}" destId="{33E1ED3F-1AA4-4588-9F21-3A9DDFF7CB1C}" srcOrd="0" destOrd="0" presId="urn:microsoft.com/office/officeart/2005/8/layout/pList1"/>
    <dgm:cxn modelId="{CD966E28-9648-4C06-82F9-31B25C59394A}" type="presParOf" srcId="{F7C3AA83-859F-4634-A9EF-4BE9CC707F2F}" destId="{AFF2A7E3-C83E-45B3-824A-B663193FE02C}" srcOrd="0" destOrd="0" presId="urn:microsoft.com/office/officeart/2005/8/layout/pList1"/>
    <dgm:cxn modelId="{C559438F-06A6-4FE3-8FAB-5D7D9FA2238C}" type="presParOf" srcId="{AFF2A7E3-C83E-45B3-824A-B663193FE02C}" destId="{795CE38B-73BE-4F39-BCD1-D2C0006ED498}" srcOrd="0" destOrd="0" presId="urn:microsoft.com/office/officeart/2005/8/layout/pList1"/>
    <dgm:cxn modelId="{591438BD-547F-4E3F-B3FD-9A5E30415BDF}" type="presParOf" srcId="{AFF2A7E3-C83E-45B3-824A-B663193FE02C}" destId="{17E5B20B-7524-4519-9E2E-F784AA33BB6B}" srcOrd="1" destOrd="0" presId="urn:microsoft.com/office/officeart/2005/8/layout/pList1"/>
    <dgm:cxn modelId="{7892A175-FBD7-477F-B633-C48A24F1525E}" type="presParOf" srcId="{F7C3AA83-859F-4634-A9EF-4BE9CC707F2F}" destId="{33E1ED3F-1AA4-4588-9F21-3A9DDFF7CB1C}" srcOrd="1" destOrd="0" presId="urn:microsoft.com/office/officeart/2005/8/layout/pList1"/>
    <dgm:cxn modelId="{B697A4EC-0CA8-4CD7-9080-F2FE7CE2D383}" type="presParOf" srcId="{F7C3AA83-859F-4634-A9EF-4BE9CC707F2F}" destId="{ECF2EA5D-2173-4B95-83F1-28E2A897737F}" srcOrd="2" destOrd="0" presId="urn:microsoft.com/office/officeart/2005/8/layout/pList1"/>
    <dgm:cxn modelId="{F8548FF0-D8C5-4014-86CC-21EE4AF735D0}" type="presParOf" srcId="{ECF2EA5D-2173-4B95-83F1-28E2A897737F}" destId="{54939B1F-1ED2-437F-8818-6687B0A8AC4A}" srcOrd="0" destOrd="0" presId="urn:microsoft.com/office/officeart/2005/8/layout/pList1"/>
    <dgm:cxn modelId="{85488D5A-6735-4534-B46F-D26FBBC68140}" type="presParOf" srcId="{ECF2EA5D-2173-4B95-83F1-28E2A897737F}" destId="{06ADAB65-AA98-4346-99C1-BC00576F7C45}" srcOrd="1" destOrd="0" presId="urn:microsoft.com/office/officeart/2005/8/layout/pList1"/>
    <dgm:cxn modelId="{E36B9BA1-CA7D-4CF4-B2F6-652E2692BB63}" type="presParOf" srcId="{F7C3AA83-859F-4634-A9EF-4BE9CC707F2F}" destId="{70A0BB5E-56C6-4392-85C8-6DFF9278A32C}" srcOrd="3" destOrd="0" presId="urn:microsoft.com/office/officeart/2005/8/layout/pList1"/>
    <dgm:cxn modelId="{82FE0A0C-C3FA-472D-8634-C3B12C4DE4E6}" type="presParOf" srcId="{F7C3AA83-859F-4634-A9EF-4BE9CC707F2F}" destId="{995CAECF-BABA-4576-8744-D69CBCE92C10}" srcOrd="4" destOrd="0" presId="urn:microsoft.com/office/officeart/2005/8/layout/pList1"/>
    <dgm:cxn modelId="{69620219-AFD7-4BAC-9190-A6C94F6E6242}" type="presParOf" srcId="{995CAECF-BABA-4576-8744-D69CBCE92C10}" destId="{75C41E36-40AF-4FFE-90C0-8C12BF869574}" srcOrd="0" destOrd="0" presId="urn:microsoft.com/office/officeart/2005/8/layout/pList1"/>
    <dgm:cxn modelId="{43973AFD-2645-4B08-9A2D-2CA56B1E4AC2}" type="presParOf" srcId="{995CAECF-BABA-4576-8744-D69CBCE92C10}" destId="{6472C94E-8099-4757-83ED-AC2CABB8D40B}" srcOrd="1" destOrd="0" presId="urn:microsoft.com/office/officeart/2005/8/layout/pList1"/>
    <dgm:cxn modelId="{6B4EF65A-066E-4CAB-A86C-149EB7A53C2C}" type="presParOf" srcId="{F7C3AA83-859F-4634-A9EF-4BE9CC707F2F}" destId="{19DFA811-0942-4E8D-8697-9E6B3C6F5F52}" srcOrd="5" destOrd="0" presId="urn:microsoft.com/office/officeart/2005/8/layout/pList1"/>
    <dgm:cxn modelId="{2835198D-23B8-47F2-8559-21DC9787BC11}" type="presParOf" srcId="{F7C3AA83-859F-4634-A9EF-4BE9CC707F2F}" destId="{BAE995D6-5F24-4931-8144-E6B735B6E49D}" srcOrd="6" destOrd="0" presId="urn:microsoft.com/office/officeart/2005/8/layout/pList1"/>
    <dgm:cxn modelId="{3C2720EC-95E7-4371-A5CA-E3515B1FA280}" type="presParOf" srcId="{BAE995D6-5F24-4931-8144-E6B735B6E49D}" destId="{815DA8AE-32DB-4221-9EE7-A46925CF17E9}" srcOrd="0" destOrd="0" presId="urn:microsoft.com/office/officeart/2005/8/layout/pList1"/>
    <dgm:cxn modelId="{466DFF93-EBAA-4F46-B9FA-5609783E0CA1}" type="presParOf" srcId="{BAE995D6-5F24-4931-8144-E6B735B6E49D}" destId="{C6771D27-BC67-49C2-BCC1-816F4D41BD57}"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ED0512-5EB6-406E-8FB5-6CF98F62E937}"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D4E855B4-575C-45A6-86AE-92293707B94D}">
      <dgm:prSet phldrT="[Text]"/>
      <dgm:spPr/>
      <dgm:t>
        <a:bodyPr/>
        <a:lstStyle/>
        <a:p>
          <a:r>
            <a:rPr lang="en-US" dirty="0" smtClean="0"/>
            <a:t>Sensory impairment </a:t>
          </a:r>
          <a:endParaRPr lang="en-US" dirty="0"/>
        </a:p>
      </dgm:t>
    </dgm:pt>
    <dgm:pt modelId="{F3599FC3-7115-4B82-8CE1-1F0B4BC5DDD9}" type="parTrans" cxnId="{ADFCEDD6-D83D-4E06-B58F-F0697B20072F}">
      <dgm:prSet/>
      <dgm:spPr/>
      <dgm:t>
        <a:bodyPr/>
        <a:lstStyle/>
        <a:p>
          <a:endParaRPr lang="en-US"/>
        </a:p>
      </dgm:t>
    </dgm:pt>
    <dgm:pt modelId="{CCB9BD6B-F731-4C10-82C3-2D6E059FECEC}" type="sibTrans" cxnId="{ADFCEDD6-D83D-4E06-B58F-F0697B20072F}">
      <dgm:prSet/>
      <dgm:spPr/>
      <dgm:t>
        <a:bodyPr/>
        <a:lstStyle/>
        <a:p>
          <a:endParaRPr lang="en-US"/>
        </a:p>
      </dgm:t>
    </dgm:pt>
    <dgm:pt modelId="{EC8A41B3-FBC5-4F8D-8A60-94F53FE69EC9}">
      <dgm:prSet phldrT="[Text]"/>
      <dgm:spPr/>
      <dgm:t>
        <a:bodyPr/>
        <a:lstStyle/>
        <a:p>
          <a:r>
            <a:rPr lang="en-US" dirty="0" smtClean="0"/>
            <a:t>Sexual abuse </a:t>
          </a:r>
          <a:endParaRPr lang="en-US" dirty="0"/>
        </a:p>
      </dgm:t>
    </dgm:pt>
    <dgm:pt modelId="{7920CC1D-E906-4B9A-AA4F-D4F5E0EA3E90}" type="parTrans" cxnId="{2E084754-A809-4E67-8FD9-644B3D24BC68}">
      <dgm:prSet/>
      <dgm:spPr/>
      <dgm:t>
        <a:bodyPr/>
        <a:lstStyle/>
        <a:p>
          <a:endParaRPr lang="en-US"/>
        </a:p>
      </dgm:t>
    </dgm:pt>
    <dgm:pt modelId="{D489D567-A03C-49D7-9EBB-3D0DA0DE5619}" type="sibTrans" cxnId="{2E084754-A809-4E67-8FD9-644B3D24BC68}">
      <dgm:prSet/>
      <dgm:spPr/>
      <dgm:t>
        <a:bodyPr/>
        <a:lstStyle/>
        <a:p>
          <a:endParaRPr lang="en-US"/>
        </a:p>
      </dgm:t>
    </dgm:pt>
    <dgm:pt modelId="{9D0D9335-F271-41E4-A123-37963DFE4894}">
      <dgm:prSet phldrT="[Text]"/>
      <dgm:spPr/>
      <dgm:t>
        <a:bodyPr/>
        <a:lstStyle/>
        <a:p>
          <a:r>
            <a:rPr lang="en-US" dirty="0" smtClean="0"/>
            <a:t>Homelessness</a:t>
          </a:r>
          <a:endParaRPr lang="en-US" dirty="0"/>
        </a:p>
      </dgm:t>
    </dgm:pt>
    <dgm:pt modelId="{F302A6CF-A1DE-44D8-B852-5DD352B128B3}" type="parTrans" cxnId="{D8824A7D-CB74-4596-A118-1E2EDDA4C7BC}">
      <dgm:prSet/>
      <dgm:spPr/>
      <dgm:t>
        <a:bodyPr/>
        <a:lstStyle/>
        <a:p>
          <a:endParaRPr lang="en-US"/>
        </a:p>
      </dgm:t>
    </dgm:pt>
    <dgm:pt modelId="{71978C43-EB1D-48EC-A8E9-4E769C5348C2}" type="sibTrans" cxnId="{D8824A7D-CB74-4596-A118-1E2EDDA4C7BC}">
      <dgm:prSet/>
      <dgm:spPr/>
      <dgm:t>
        <a:bodyPr/>
        <a:lstStyle/>
        <a:p>
          <a:endParaRPr lang="en-US"/>
        </a:p>
      </dgm:t>
    </dgm:pt>
    <dgm:pt modelId="{A69C5263-EFD8-4306-BF6B-0539A986E532}">
      <dgm:prSet phldrT="[Text]"/>
      <dgm:spPr/>
      <dgm:t>
        <a:bodyPr/>
        <a:lstStyle/>
        <a:p>
          <a:r>
            <a:rPr lang="en-US" dirty="0" smtClean="0"/>
            <a:t>Behaviors of concern </a:t>
          </a:r>
          <a:endParaRPr lang="en-US" dirty="0"/>
        </a:p>
      </dgm:t>
    </dgm:pt>
    <dgm:pt modelId="{D47D558D-CCD0-4A36-A9FA-BBCEE39D4137}" type="parTrans" cxnId="{F9E789E4-BDE8-47E4-A2D6-21865D9FF472}">
      <dgm:prSet/>
      <dgm:spPr/>
      <dgm:t>
        <a:bodyPr/>
        <a:lstStyle/>
        <a:p>
          <a:endParaRPr lang="en-US"/>
        </a:p>
      </dgm:t>
    </dgm:pt>
    <dgm:pt modelId="{4809803F-7F28-4544-8A40-0AC9AF7D038D}" type="sibTrans" cxnId="{F9E789E4-BDE8-47E4-A2D6-21865D9FF472}">
      <dgm:prSet/>
      <dgm:spPr/>
      <dgm:t>
        <a:bodyPr/>
        <a:lstStyle/>
        <a:p>
          <a:endParaRPr lang="en-US"/>
        </a:p>
      </dgm:t>
    </dgm:pt>
    <dgm:pt modelId="{710D18F1-90CE-4B14-A82D-C2A3DE72BB3D}" type="pres">
      <dgm:prSet presAssocID="{6AED0512-5EB6-406E-8FB5-6CF98F62E937}" presName="Name0" presStyleCnt="0">
        <dgm:presLayoutVars>
          <dgm:dir/>
          <dgm:resizeHandles val="exact"/>
        </dgm:presLayoutVars>
      </dgm:prSet>
      <dgm:spPr/>
      <dgm:t>
        <a:bodyPr/>
        <a:lstStyle/>
        <a:p>
          <a:endParaRPr lang="en-US"/>
        </a:p>
      </dgm:t>
    </dgm:pt>
    <dgm:pt modelId="{77F18A95-A418-41DC-A191-2DC60EBA6F7E}" type="pres">
      <dgm:prSet presAssocID="{D4E855B4-575C-45A6-86AE-92293707B94D}" presName="compNode" presStyleCnt="0"/>
      <dgm:spPr/>
    </dgm:pt>
    <dgm:pt modelId="{9D90BEBF-6190-4358-8917-460F8EEEE47B}" type="pres">
      <dgm:prSet presAssocID="{D4E855B4-575C-45A6-86AE-92293707B94D}" presName="pict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t>
        <a:bodyPr/>
        <a:lstStyle/>
        <a:p>
          <a:endParaRPr lang="en-US"/>
        </a:p>
      </dgm:t>
    </dgm:pt>
    <dgm:pt modelId="{B26C88C9-7933-4B04-AADD-8D31E3D68D86}" type="pres">
      <dgm:prSet presAssocID="{D4E855B4-575C-45A6-86AE-92293707B94D}" presName="textRect" presStyleLbl="revTx" presStyleIdx="0" presStyleCnt="4">
        <dgm:presLayoutVars>
          <dgm:bulletEnabled val="1"/>
        </dgm:presLayoutVars>
      </dgm:prSet>
      <dgm:spPr/>
      <dgm:t>
        <a:bodyPr/>
        <a:lstStyle/>
        <a:p>
          <a:endParaRPr lang="en-US"/>
        </a:p>
      </dgm:t>
    </dgm:pt>
    <dgm:pt modelId="{93B2E2CE-5D90-4E02-B76C-29D94CD019DF}" type="pres">
      <dgm:prSet presAssocID="{CCB9BD6B-F731-4C10-82C3-2D6E059FECEC}" presName="sibTrans" presStyleLbl="sibTrans2D1" presStyleIdx="0" presStyleCnt="0"/>
      <dgm:spPr/>
      <dgm:t>
        <a:bodyPr/>
        <a:lstStyle/>
        <a:p>
          <a:endParaRPr lang="en-US"/>
        </a:p>
      </dgm:t>
    </dgm:pt>
    <dgm:pt modelId="{10104D41-E4D5-4C1F-89DF-8BF53C11E420}" type="pres">
      <dgm:prSet presAssocID="{EC8A41B3-FBC5-4F8D-8A60-94F53FE69EC9}" presName="compNode" presStyleCnt="0"/>
      <dgm:spPr/>
    </dgm:pt>
    <dgm:pt modelId="{FF2E9A1F-D7EF-47A5-89A4-7B02FDEF9F97}" type="pres">
      <dgm:prSet presAssocID="{EC8A41B3-FBC5-4F8D-8A60-94F53FE69EC9}" presName="pict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47000" b="-47000"/>
          </a:stretch>
        </a:blipFill>
      </dgm:spPr>
      <dgm:t>
        <a:bodyPr/>
        <a:lstStyle/>
        <a:p>
          <a:endParaRPr lang="en-US"/>
        </a:p>
      </dgm:t>
    </dgm:pt>
    <dgm:pt modelId="{D38CCFF2-1658-4A85-B8A0-461DED16AB02}" type="pres">
      <dgm:prSet presAssocID="{EC8A41B3-FBC5-4F8D-8A60-94F53FE69EC9}" presName="textRect" presStyleLbl="revTx" presStyleIdx="1" presStyleCnt="4">
        <dgm:presLayoutVars>
          <dgm:bulletEnabled val="1"/>
        </dgm:presLayoutVars>
      </dgm:prSet>
      <dgm:spPr/>
      <dgm:t>
        <a:bodyPr/>
        <a:lstStyle/>
        <a:p>
          <a:endParaRPr lang="en-US"/>
        </a:p>
      </dgm:t>
    </dgm:pt>
    <dgm:pt modelId="{8A57500D-D444-493F-81BB-5699AC46E47F}" type="pres">
      <dgm:prSet presAssocID="{D489D567-A03C-49D7-9EBB-3D0DA0DE5619}" presName="sibTrans" presStyleLbl="sibTrans2D1" presStyleIdx="0" presStyleCnt="0"/>
      <dgm:spPr/>
      <dgm:t>
        <a:bodyPr/>
        <a:lstStyle/>
        <a:p>
          <a:endParaRPr lang="en-US"/>
        </a:p>
      </dgm:t>
    </dgm:pt>
    <dgm:pt modelId="{CA074D5B-2462-4E54-8AE0-C0CA62349EA1}" type="pres">
      <dgm:prSet presAssocID="{9D0D9335-F271-41E4-A123-37963DFE4894}" presName="compNode" presStyleCnt="0"/>
      <dgm:spPr/>
    </dgm:pt>
    <dgm:pt modelId="{2BC6997D-7218-4559-A1C9-3596221948A5}" type="pres">
      <dgm:prSet presAssocID="{9D0D9335-F271-41E4-A123-37963DFE4894}" presName="pict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dgm:spPr>
      <dgm:t>
        <a:bodyPr/>
        <a:lstStyle/>
        <a:p>
          <a:endParaRPr lang="en-US"/>
        </a:p>
      </dgm:t>
    </dgm:pt>
    <dgm:pt modelId="{7C1658DD-14EF-4E8D-9F73-2E792421D3CC}" type="pres">
      <dgm:prSet presAssocID="{9D0D9335-F271-41E4-A123-37963DFE4894}" presName="textRect" presStyleLbl="revTx" presStyleIdx="2" presStyleCnt="4">
        <dgm:presLayoutVars>
          <dgm:bulletEnabled val="1"/>
        </dgm:presLayoutVars>
      </dgm:prSet>
      <dgm:spPr/>
      <dgm:t>
        <a:bodyPr/>
        <a:lstStyle/>
        <a:p>
          <a:endParaRPr lang="en-US"/>
        </a:p>
      </dgm:t>
    </dgm:pt>
    <dgm:pt modelId="{68B1301E-3C5F-4DA5-AED7-670F4DC50EC8}" type="pres">
      <dgm:prSet presAssocID="{71978C43-EB1D-48EC-A8E9-4E769C5348C2}" presName="sibTrans" presStyleLbl="sibTrans2D1" presStyleIdx="0" presStyleCnt="0"/>
      <dgm:spPr/>
      <dgm:t>
        <a:bodyPr/>
        <a:lstStyle/>
        <a:p>
          <a:endParaRPr lang="en-US"/>
        </a:p>
      </dgm:t>
    </dgm:pt>
    <dgm:pt modelId="{FA86E088-5727-4F5B-A16F-12C19A7C5C92}" type="pres">
      <dgm:prSet presAssocID="{A69C5263-EFD8-4306-BF6B-0539A986E532}" presName="compNode" presStyleCnt="0"/>
      <dgm:spPr/>
    </dgm:pt>
    <dgm:pt modelId="{1A4AF3B3-E5FE-4001-B754-1EA0BAF59FF8}" type="pres">
      <dgm:prSet presAssocID="{A69C5263-EFD8-4306-BF6B-0539A986E532}" presName="pict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72EFB197-DC20-4886-B4EF-4072CEFD5320}" type="pres">
      <dgm:prSet presAssocID="{A69C5263-EFD8-4306-BF6B-0539A986E532}" presName="textRect" presStyleLbl="revTx" presStyleIdx="3" presStyleCnt="4">
        <dgm:presLayoutVars>
          <dgm:bulletEnabled val="1"/>
        </dgm:presLayoutVars>
      </dgm:prSet>
      <dgm:spPr/>
      <dgm:t>
        <a:bodyPr/>
        <a:lstStyle/>
        <a:p>
          <a:endParaRPr lang="en-US"/>
        </a:p>
      </dgm:t>
    </dgm:pt>
  </dgm:ptLst>
  <dgm:cxnLst>
    <dgm:cxn modelId="{BD883A35-9CD1-4B8C-8458-09264E26A873}" type="presOf" srcId="{A69C5263-EFD8-4306-BF6B-0539A986E532}" destId="{72EFB197-DC20-4886-B4EF-4072CEFD5320}" srcOrd="0" destOrd="0" presId="urn:microsoft.com/office/officeart/2005/8/layout/pList1"/>
    <dgm:cxn modelId="{3AF09B4A-2A9E-4CBB-B093-BCBFF4DC8949}" type="presOf" srcId="{CCB9BD6B-F731-4C10-82C3-2D6E059FECEC}" destId="{93B2E2CE-5D90-4E02-B76C-29D94CD019DF}" srcOrd="0" destOrd="0" presId="urn:microsoft.com/office/officeart/2005/8/layout/pList1"/>
    <dgm:cxn modelId="{6A23181C-E1F6-421A-B373-FC1B3B79BD10}" type="presOf" srcId="{9D0D9335-F271-41E4-A123-37963DFE4894}" destId="{7C1658DD-14EF-4E8D-9F73-2E792421D3CC}" srcOrd="0" destOrd="0" presId="urn:microsoft.com/office/officeart/2005/8/layout/pList1"/>
    <dgm:cxn modelId="{F9E789E4-BDE8-47E4-A2D6-21865D9FF472}" srcId="{6AED0512-5EB6-406E-8FB5-6CF98F62E937}" destId="{A69C5263-EFD8-4306-BF6B-0539A986E532}" srcOrd="3" destOrd="0" parTransId="{D47D558D-CCD0-4A36-A9FA-BBCEE39D4137}" sibTransId="{4809803F-7F28-4544-8A40-0AC9AF7D038D}"/>
    <dgm:cxn modelId="{ADFCEDD6-D83D-4E06-B58F-F0697B20072F}" srcId="{6AED0512-5EB6-406E-8FB5-6CF98F62E937}" destId="{D4E855B4-575C-45A6-86AE-92293707B94D}" srcOrd="0" destOrd="0" parTransId="{F3599FC3-7115-4B82-8CE1-1F0B4BC5DDD9}" sibTransId="{CCB9BD6B-F731-4C10-82C3-2D6E059FECEC}"/>
    <dgm:cxn modelId="{38553891-26B4-4378-A6D8-B44190BA708F}" type="presOf" srcId="{D4E855B4-575C-45A6-86AE-92293707B94D}" destId="{B26C88C9-7933-4B04-AADD-8D31E3D68D86}" srcOrd="0" destOrd="0" presId="urn:microsoft.com/office/officeart/2005/8/layout/pList1"/>
    <dgm:cxn modelId="{D8824A7D-CB74-4596-A118-1E2EDDA4C7BC}" srcId="{6AED0512-5EB6-406E-8FB5-6CF98F62E937}" destId="{9D0D9335-F271-41E4-A123-37963DFE4894}" srcOrd="2" destOrd="0" parTransId="{F302A6CF-A1DE-44D8-B852-5DD352B128B3}" sibTransId="{71978C43-EB1D-48EC-A8E9-4E769C5348C2}"/>
    <dgm:cxn modelId="{33A7806E-621F-486A-923A-9041FA5CFD5E}" type="presOf" srcId="{EC8A41B3-FBC5-4F8D-8A60-94F53FE69EC9}" destId="{D38CCFF2-1658-4A85-B8A0-461DED16AB02}" srcOrd="0" destOrd="0" presId="urn:microsoft.com/office/officeart/2005/8/layout/pList1"/>
    <dgm:cxn modelId="{AC90734A-D955-41FF-AABE-D17B6337DCD1}" type="presOf" srcId="{D489D567-A03C-49D7-9EBB-3D0DA0DE5619}" destId="{8A57500D-D444-493F-81BB-5699AC46E47F}" srcOrd="0" destOrd="0" presId="urn:microsoft.com/office/officeart/2005/8/layout/pList1"/>
    <dgm:cxn modelId="{2E084754-A809-4E67-8FD9-644B3D24BC68}" srcId="{6AED0512-5EB6-406E-8FB5-6CF98F62E937}" destId="{EC8A41B3-FBC5-4F8D-8A60-94F53FE69EC9}" srcOrd="1" destOrd="0" parTransId="{7920CC1D-E906-4B9A-AA4F-D4F5E0EA3E90}" sibTransId="{D489D567-A03C-49D7-9EBB-3D0DA0DE5619}"/>
    <dgm:cxn modelId="{EA2923B5-0CC5-4C89-87C5-7886DF2EDD05}" type="presOf" srcId="{6AED0512-5EB6-406E-8FB5-6CF98F62E937}" destId="{710D18F1-90CE-4B14-A82D-C2A3DE72BB3D}" srcOrd="0" destOrd="0" presId="urn:microsoft.com/office/officeart/2005/8/layout/pList1"/>
    <dgm:cxn modelId="{750F466C-7374-4DB3-B364-D98477BBD68E}" type="presOf" srcId="{71978C43-EB1D-48EC-A8E9-4E769C5348C2}" destId="{68B1301E-3C5F-4DA5-AED7-670F4DC50EC8}" srcOrd="0" destOrd="0" presId="urn:microsoft.com/office/officeart/2005/8/layout/pList1"/>
    <dgm:cxn modelId="{9EE0CA33-78A6-43A0-BC6C-C3AD5D223D81}" type="presParOf" srcId="{710D18F1-90CE-4B14-A82D-C2A3DE72BB3D}" destId="{77F18A95-A418-41DC-A191-2DC60EBA6F7E}" srcOrd="0" destOrd="0" presId="urn:microsoft.com/office/officeart/2005/8/layout/pList1"/>
    <dgm:cxn modelId="{C6BFB5A8-AF83-41E8-83F5-8C5C59B25558}" type="presParOf" srcId="{77F18A95-A418-41DC-A191-2DC60EBA6F7E}" destId="{9D90BEBF-6190-4358-8917-460F8EEEE47B}" srcOrd="0" destOrd="0" presId="urn:microsoft.com/office/officeart/2005/8/layout/pList1"/>
    <dgm:cxn modelId="{1888EA12-7DD6-41F8-A262-3CE98A95B1A3}" type="presParOf" srcId="{77F18A95-A418-41DC-A191-2DC60EBA6F7E}" destId="{B26C88C9-7933-4B04-AADD-8D31E3D68D86}" srcOrd="1" destOrd="0" presId="urn:microsoft.com/office/officeart/2005/8/layout/pList1"/>
    <dgm:cxn modelId="{660417F5-C887-4639-B874-A7CA17257ACD}" type="presParOf" srcId="{710D18F1-90CE-4B14-A82D-C2A3DE72BB3D}" destId="{93B2E2CE-5D90-4E02-B76C-29D94CD019DF}" srcOrd="1" destOrd="0" presId="urn:microsoft.com/office/officeart/2005/8/layout/pList1"/>
    <dgm:cxn modelId="{2C4B6BE7-DA49-4713-A63F-CEBA32A280DA}" type="presParOf" srcId="{710D18F1-90CE-4B14-A82D-C2A3DE72BB3D}" destId="{10104D41-E4D5-4C1F-89DF-8BF53C11E420}" srcOrd="2" destOrd="0" presId="urn:microsoft.com/office/officeart/2005/8/layout/pList1"/>
    <dgm:cxn modelId="{A9D99B29-5568-4611-937D-FCD397A7C99D}" type="presParOf" srcId="{10104D41-E4D5-4C1F-89DF-8BF53C11E420}" destId="{FF2E9A1F-D7EF-47A5-89A4-7B02FDEF9F97}" srcOrd="0" destOrd="0" presId="urn:microsoft.com/office/officeart/2005/8/layout/pList1"/>
    <dgm:cxn modelId="{7154BA72-76F4-423E-85EF-49770C3EBEF5}" type="presParOf" srcId="{10104D41-E4D5-4C1F-89DF-8BF53C11E420}" destId="{D38CCFF2-1658-4A85-B8A0-461DED16AB02}" srcOrd="1" destOrd="0" presId="urn:microsoft.com/office/officeart/2005/8/layout/pList1"/>
    <dgm:cxn modelId="{49770631-BADE-439E-ADFA-9DFA1589ED73}" type="presParOf" srcId="{710D18F1-90CE-4B14-A82D-C2A3DE72BB3D}" destId="{8A57500D-D444-493F-81BB-5699AC46E47F}" srcOrd="3" destOrd="0" presId="urn:microsoft.com/office/officeart/2005/8/layout/pList1"/>
    <dgm:cxn modelId="{00C61A40-F66C-4C52-A4E0-8F281DEB7F15}" type="presParOf" srcId="{710D18F1-90CE-4B14-A82D-C2A3DE72BB3D}" destId="{CA074D5B-2462-4E54-8AE0-C0CA62349EA1}" srcOrd="4" destOrd="0" presId="urn:microsoft.com/office/officeart/2005/8/layout/pList1"/>
    <dgm:cxn modelId="{F6F8F908-59D2-4C34-8261-522223BEF942}" type="presParOf" srcId="{CA074D5B-2462-4E54-8AE0-C0CA62349EA1}" destId="{2BC6997D-7218-4559-A1C9-3596221948A5}" srcOrd="0" destOrd="0" presId="urn:microsoft.com/office/officeart/2005/8/layout/pList1"/>
    <dgm:cxn modelId="{3EE197B6-852A-426D-BECA-DF90EA43EAC9}" type="presParOf" srcId="{CA074D5B-2462-4E54-8AE0-C0CA62349EA1}" destId="{7C1658DD-14EF-4E8D-9F73-2E792421D3CC}" srcOrd="1" destOrd="0" presId="urn:microsoft.com/office/officeart/2005/8/layout/pList1"/>
    <dgm:cxn modelId="{A795027A-0657-4F00-86D5-67A6ECEF220A}" type="presParOf" srcId="{710D18F1-90CE-4B14-A82D-C2A3DE72BB3D}" destId="{68B1301E-3C5F-4DA5-AED7-670F4DC50EC8}" srcOrd="5" destOrd="0" presId="urn:microsoft.com/office/officeart/2005/8/layout/pList1"/>
    <dgm:cxn modelId="{BF989028-4940-4562-9588-D54404E29867}" type="presParOf" srcId="{710D18F1-90CE-4B14-A82D-C2A3DE72BB3D}" destId="{FA86E088-5727-4F5B-A16F-12C19A7C5C92}" srcOrd="6" destOrd="0" presId="urn:microsoft.com/office/officeart/2005/8/layout/pList1"/>
    <dgm:cxn modelId="{398D8BAF-E26E-4DB4-8299-3F9485AEB664}" type="presParOf" srcId="{FA86E088-5727-4F5B-A16F-12C19A7C5C92}" destId="{1A4AF3B3-E5FE-4001-B754-1EA0BAF59FF8}" srcOrd="0" destOrd="0" presId="urn:microsoft.com/office/officeart/2005/8/layout/pList1"/>
    <dgm:cxn modelId="{DC1086C9-C75D-449A-B952-C0C0F6EB0EE4}" type="presParOf" srcId="{FA86E088-5727-4F5B-A16F-12C19A7C5C92}" destId="{72EFB197-DC20-4886-B4EF-4072CEFD5320}"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E1BED1-A292-4839-A716-B81B7ECEF8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B7201CE-FBC9-48AC-A2AB-4A0BDD4FF747}">
      <dgm:prSet phldrT="[Text]"/>
      <dgm:spPr/>
      <dgm:t>
        <a:bodyPr/>
        <a:lstStyle/>
        <a:p>
          <a:r>
            <a:rPr lang="en-US" dirty="0" smtClean="0">
              <a:solidFill>
                <a:srgbClr val="FF0000"/>
              </a:solidFill>
            </a:rPr>
            <a:t>Policy</a:t>
          </a:r>
          <a:endParaRPr lang="en-US" dirty="0">
            <a:solidFill>
              <a:srgbClr val="FF0000"/>
            </a:solidFill>
          </a:endParaRPr>
        </a:p>
      </dgm:t>
    </dgm:pt>
    <dgm:pt modelId="{160AE539-E18D-4837-8BB9-64380DFF6B79}" type="parTrans" cxnId="{C80BF051-514E-4CBB-A32F-DBC5AD85427D}">
      <dgm:prSet/>
      <dgm:spPr/>
      <dgm:t>
        <a:bodyPr/>
        <a:lstStyle/>
        <a:p>
          <a:endParaRPr lang="en-US"/>
        </a:p>
      </dgm:t>
    </dgm:pt>
    <dgm:pt modelId="{3D336BE5-6688-4109-AD5D-029C9DD98BCB}" type="sibTrans" cxnId="{C80BF051-514E-4CBB-A32F-DBC5AD85427D}">
      <dgm:prSet/>
      <dgm:spPr/>
      <dgm:t>
        <a:bodyPr/>
        <a:lstStyle/>
        <a:p>
          <a:endParaRPr lang="en-US"/>
        </a:p>
      </dgm:t>
    </dgm:pt>
    <dgm:pt modelId="{964BF916-BC5A-4718-B0E4-37D0BD4FB555}">
      <dgm:prSet phldrT="[Text]" custT="1"/>
      <dgm:spPr/>
      <dgm:t>
        <a:bodyPr/>
        <a:lstStyle/>
        <a:p>
          <a:r>
            <a:rPr lang="en-US" sz="2000" dirty="0" smtClean="0"/>
            <a:t>Will specify the intension for conducting assessments</a:t>
          </a:r>
          <a:endParaRPr lang="en-US" sz="2000" dirty="0"/>
        </a:p>
      </dgm:t>
    </dgm:pt>
    <dgm:pt modelId="{293AAF0F-F056-435A-B2F8-22F96B51D827}" type="parTrans" cxnId="{EFABF7FB-B19B-4744-BE31-FE8FB67AFB4D}">
      <dgm:prSet/>
      <dgm:spPr/>
      <dgm:t>
        <a:bodyPr/>
        <a:lstStyle/>
        <a:p>
          <a:endParaRPr lang="en-US"/>
        </a:p>
      </dgm:t>
    </dgm:pt>
    <dgm:pt modelId="{D1FD77B1-569B-494F-A91D-F4FAAC2A9F34}" type="sibTrans" cxnId="{EFABF7FB-B19B-4744-BE31-FE8FB67AFB4D}">
      <dgm:prSet/>
      <dgm:spPr/>
      <dgm:t>
        <a:bodyPr/>
        <a:lstStyle/>
        <a:p>
          <a:endParaRPr lang="en-US"/>
        </a:p>
      </dgm:t>
    </dgm:pt>
    <dgm:pt modelId="{E96D087A-6AAC-4758-B8FA-B05E6F408FEB}">
      <dgm:prSet phldrT="[Text]"/>
      <dgm:spPr/>
      <dgm:t>
        <a:bodyPr/>
        <a:lstStyle/>
        <a:p>
          <a:r>
            <a:rPr lang="en-US" dirty="0" smtClean="0">
              <a:solidFill>
                <a:srgbClr val="FF0000"/>
              </a:solidFill>
            </a:rPr>
            <a:t>Procedure &amp; Guidelines </a:t>
          </a:r>
          <a:endParaRPr lang="en-US" dirty="0">
            <a:solidFill>
              <a:srgbClr val="FF0000"/>
            </a:solidFill>
          </a:endParaRPr>
        </a:p>
      </dgm:t>
    </dgm:pt>
    <dgm:pt modelId="{D3D0FE5E-1936-455B-AE71-8A4BED5B3A9A}" type="parTrans" cxnId="{F85FE536-81F6-459A-A857-3CD27D4836E3}">
      <dgm:prSet/>
      <dgm:spPr/>
      <dgm:t>
        <a:bodyPr/>
        <a:lstStyle/>
        <a:p>
          <a:endParaRPr lang="en-US"/>
        </a:p>
      </dgm:t>
    </dgm:pt>
    <dgm:pt modelId="{B5248648-D109-4A59-B8D2-AA07210D5669}" type="sibTrans" cxnId="{F85FE536-81F6-459A-A857-3CD27D4836E3}">
      <dgm:prSet/>
      <dgm:spPr/>
      <dgm:t>
        <a:bodyPr/>
        <a:lstStyle/>
        <a:p>
          <a:endParaRPr lang="en-US"/>
        </a:p>
      </dgm:t>
    </dgm:pt>
    <dgm:pt modelId="{0C31B5E4-E27E-4AD2-B981-E6BF08EB5DF9}">
      <dgm:prSet phldrT="[Text]" custT="1"/>
      <dgm:spPr/>
      <dgm:t>
        <a:bodyPr/>
        <a:lstStyle/>
        <a:p>
          <a:r>
            <a:rPr lang="en-US" sz="2000" dirty="0" smtClean="0"/>
            <a:t>Will specify how to determine whether an assessment is required. </a:t>
          </a:r>
          <a:endParaRPr lang="en-US" sz="2000" dirty="0"/>
        </a:p>
      </dgm:t>
    </dgm:pt>
    <dgm:pt modelId="{AFADD537-A4DF-49C5-B005-5EDC845533FE}" type="parTrans" cxnId="{F859FAF4-57B4-4FBC-83A2-378551F7AC4C}">
      <dgm:prSet/>
      <dgm:spPr/>
      <dgm:t>
        <a:bodyPr/>
        <a:lstStyle/>
        <a:p>
          <a:endParaRPr lang="en-US"/>
        </a:p>
      </dgm:t>
    </dgm:pt>
    <dgm:pt modelId="{260ABE00-2706-4CAF-86E4-956C69A8B118}" type="sibTrans" cxnId="{F859FAF4-57B4-4FBC-83A2-378551F7AC4C}">
      <dgm:prSet/>
      <dgm:spPr/>
      <dgm:t>
        <a:bodyPr/>
        <a:lstStyle/>
        <a:p>
          <a:endParaRPr lang="en-US"/>
        </a:p>
      </dgm:t>
    </dgm:pt>
    <dgm:pt modelId="{C7793AC9-B873-4F31-BAC7-AF3549895C68}" type="pres">
      <dgm:prSet presAssocID="{ECE1BED1-A292-4839-A716-B81B7ECEF8FC}" presName="linear" presStyleCnt="0">
        <dgm:presLayoutVars>
          <dgm:animLvl val="lvl"/>
          <dgm:resizeHandles val="exact"/>
        </dgm:presLayoutVars>
      </dgm:prSet>
      <dgm:spPr/>
      <dgm:t>
        <a:bodyPr/>
        <a:lstStyle/>
        <a:p>
          <a:endParaRPr lang="en-US"/>
        </a:p>
      </dgm:t>
    </dgm:pt>
    <dgm:pt modelId="{18D53BC5-9052-4676-9290-BA079DC2CF00}" type="pres">
      <dgm:prSet presAssocID="{6B7201CE-FBC9-48AC-A2AB-4A0BDD4FF747}" presName="parentText" presStyleLbl="node1" presStyleIdx="0" presStyleCnt="2">
        <dgm:presLayoutVars>
          <dgm:chMax val="0"/>
          <dgm:bulletEnabled val="1"/>
        </dgm:presLayoutVars>
      </dgm:prSet>
      <dgm:spPr/>
      <dgm:t>
        <a:bodyPr/>
        <a:lstStyle/>
        <a:p>
          <a:endParaRPr lang="en-US"/>
        </a:p>
      </dgm:t>
    </dgm:pt>
    <dgm:pt modelId="{98A9FB66-19BC-4EB0-9D34-8582CD823A04}" type="pres">
      <dgm:prSet presAssocID="{6B7201CE-FBC9-48AC-A2AB-4A0BDD4FF747}" presName="childText" presStyleLbl="revTx" presStyleIdx="0" presStyleCnt="2">
        <dgm:presLayoutVars>
          <dgm:bulletEnabled val="1"/>
        </dgm:presLayoutVars>
      </dgm:prSet>
      <dgm:spPr/>
      <dgm:t>
        <a:bodyPr/>
        <a:lstStyle/>
        <a:p>
          <a:endParaRPr lang="en-US"/>
        </a:p>
      </dgm:t>
    </dgm:pt>
    <dgm:pt modelId="{29AB7DAC-FD81-461D-8BE9-75D1E5E80405}" type="pres">
      <dgm:prSet presAssocID="{E96D087A-6AAC-4758-B8FA-B05E6F408FEB}" presName="parentText" presStyleLbl="node1" presStyleIdx="1" presStyleCnt="2">
        <dgm:presLayoutVars>
          <dgm:chMax val="0"/>
          <dgm:bulletEnabled val="1"/>
        </dgm:presLayoutVars>
      </dgm:prSet>
      <dgm:spPr/>
      <dgm:t>
        <a:bodyPr/>
        <a:lstStyle/>
        <a:p>
          <a:endParaRPr lang="en-US"/>
        </a:p>
      </dgm:t>
    </dgm:pt>
    <dgm:pt modelId="{BBBD46D6-5BDC-4177-9D76-35B5C46F918E}" type="pres">
      <dgm:prSet presAssocID="{E96D087A-6AAC-4758-B8FA-B05E6F408FEB}" presName="childText" presStyleLbl="revTx" presStyleIdx="1" presStyleCnt="2">
        <dgm:presLayoutVars>
          <dgm:bulletEnabled val="1"/>
        </dgm:presLayoutVars>
      </dgm:prSet>
      <dgm:spPr/>
      <dgm:t>
        <a:bodyPr/>
        <a:lstStyle/>
        <a:p>
          <a:endParaRPr lang="en-US"/>
        </a:p>
      </dgm:t>
    </dgm:pt>
  </dgm:ptLst>
  <dgm:cxnLst>
    <dgm:cxn modelId="{59B92C50-2B07-4C3C-A13F-4D7F43B61A3B}" type="presOf" srcId="{ECE1BED1-A292-4839-A716-B81B7ECEF8FC}" destId="{C7793AC9-B873-4F31-BAC7-AF3549895C68}" srcOrd="0" destOrd="0" presId="urn:microsoft.com/office/officeart/2005/8/layout/vList2"/>
    <dgm:cxn modelId="{5A48D25A-3DED-4D8E-8DF3-ABF0006AC1EE}" type="presOf" srcId="{6B7201CE-FBC9-48AC-A2AB-4A0BDD4FF747}" destId="{18D53BC5-9052-4676-9290-BA079DC2CF00}" srcOrd="0" destOrd="0" presId="urn:microsoft.com/office/officeart/2005/8/layout/vList2"/>
    <dgm:cxn modelId="{F859FAF4-57B4-4FBC-83A2-378551F7AC4C}" srcId="{E96D087A-6AAC-4758-B8FA-B05E6F408FEB}" destId="{0C31B5E4-E27E-4AD2-B981-E6BF08EB5DF9}" srcOrd="0" destOrd="0" parTransId="{AFADD537-A4DF-49C5-B005-5EDC845533FE}" sibTransId="{260ABE00-2706-4CAF-86E4-956C69A8B118}"/>
    <dgm:cxn modelId="{EFABF7FB-B19B-4744-BE31-FE8FB67AFB4D}" srcId="{6B7201CE-FBC9-48AC-A2AB-4A0BDD4FF747}" destId="{964BF916-BC5A-4718-B0E4-37D0BD4FB555}" srcOrd="0" destOrd="0" parTransId="{293AAF0F-F056-435A-B2F8-22F96B51D827}" sibTransId="{D1FD77B1-569B-494F-A91D-F4FAAC2A9F34}"/>
    <dgm:cxn modelId="{F85FE536-81F6-459A-A857-3CD27D4836E3}" srcId="{ECE1BED1-A292-4839-A716-B81B7ECEF8FC}" destId="{E96D087A-6AAC-4758-B8FA-B05E6F408FEB}" srcOrd="1" destOrd="0" parTransId="{D3D0FE5E-1936-455B-AE71-8A4BED5B3A9A}" sibTransId="{B5248648-D109-4A59-B8D2-AA07210D5669}"/>
    <dgm:cxn modelId="{081B3842-00CA-4979-B379-8C16702EAD5B}" type="presOf" srcId="{E96D087A-6AAC-4758-B8FA-B05E6F408FEB}" destId="{29AB7DAC-FD81-461D-8BE9-75D1E5E80405}" srcOrd="0" destOrd="0" presId="urn:microsoft.com/office/officeart/2005/8/layout/vList2"/>
    <dgm:cxn modelId="{7C567B3D-A579-430D-A7A1-4DCCC653D698}" type="presOf" srcId="{0C31B5E4-E27E-4AD2-B981-E6BF08EB5DF9}" destId="{BBBD46D6-5BDC-4177-9D76-35B5C46F918E}" srcOrd="0" destOrd="0" presId="urn:microsoft.com/office/officeart/2005/8/layout/vList2"/>
    <dgm:cxn modelId="{10DBC5CA-202B-42AC-ABBA-8F9EE1B436ED}" type="presOf" srcId="{964BF916-BC5A-4718-B0E4-37D0BD4FB555}" destId="{98A9FB66-19BC-4EB0-9D34-8582CD823A04}" srcOrd="0" destOrd="0" presId="urn:microsoft.com/office/officeart/2005/8/layout/vList2"/>
    <dgm:cxn modelId="{C80BF051-514E-4CBB-A32F-DBC5AD85427D}" srcId="{ECE1BED1-A292-4839-A716-B81B7ECEF8FC}" destId="{6B7201CE-FBC9-48AC-A2AB-4A0BDD4FF747}" srcOrd="0" destOrd="0" parTransId="{160AE539-E18D-4837-8BB9-64380DFF6B79}" sibTransId="{3D336BE5-6688-4109-AD5D-029C9DD98BCB}"/>
    <dgm:cxn modelId="{991F7C15-B8B1-4054-9BAC-E8A10D4730D3}" type="presParOf" srcId="{C7793AC9-B873-4F31-BAC7-AF3549895C68}" destId="{18D53BC5-9052-4676-9290-BA079DC2CF00}" srcOrd="0" destOrd="0" presId="urn:microsoft.com/office/officeart/2005/8/layout/vList2"/>
    <dgm:cxn modelId="{DA7526E4-DD38-41EE-8204-E9A70D0F3CF2}" type="presParOf" srcId="{C7793AC9-B873-4F31-BAC7-AF3549895C68}" destId="{98A9FB66-19BC-4EB0-9D34-8582CD823A04}" srcOrd="1" destOrd="0" presId="urn:microsoft.com/office/officeart/2005/8/layout/vList2"/>
    <dgm:cxn modelId="{4AA69004-C6EA-4F0B-91DB-D1340F0F6B37}" type="presParOf" srcId="{C7793AC9-B873-4F31-BAC7-AF3549895C68}" destId="{29AB7DAC-FD81-461D-8BE9-75D1E5E80405}" srcOrd="2" destOrd="0" presId="urn:microsoft.com/office/officeart/2005/8/layout/vList2"/>
    <dgm:cxn modelId="{9EA414E8-2532-4304-9D50-75211439D8D8}" type="presParOf" srcId="{C7793AC9-B873-4F31-BAC7-AF3549895C68}" destId="{BBBD46D6-5BDC-4177-9D76-35B5C46F918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CE38B-73BE-4F39-BCD1-D2C0006ED498}">
      <dsp:nvSpPr>
        <dsp:cNvPr id="0" name=""/>
        <dsp:cNvSpPr/>
      </dsp:nvSpPr>
      <dsp:spPr>
        <a:xfrm>
          <a:off x="4067" y="727381"/>
          <a:ext cx="1935539" cy="1336760"/>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E5B20B-7524-4519-9E2E-F784AA33BB6B}">
      <dsp:nvSpPr>
        <dsp:cNvPr id="0" name=""/>
        <dsp:cNvSpPr/>
      </dsp:nvSpPr>
      <dsp:spPr>
        <a:xfrm>
          <a:off x="4067" y="2062555"/>
          <a:ext cx="1935539" cy="71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Intellectual disabilities</a:t>
          </a:r>
          <a:endParaRPr lang="en-US" sz="1500" kern="1200" dirty="0"/>
        </a:p>
      </dsp:txBody>
      <dsp:txXfrm>
        <a:off x="4067" y="2062555"/>
        <a:ext cx="1935539" cy="718085"/>
      </dsp:txXfrm>
    </dsp:sp>
    <dsp:sp modelId="{54939B1F-1ED2-437F-8818-6687B0A8AC4A}">
      <dsp:nvSpPr>
        <dsp:cNvPr id="0" name=""/>
        <dsp:cNvSpPr/>
      </dsp:nvSpPr>
      <dsp:spPr>
        <a:xfrm>
          <a:off x="2133242" y="728174"/>
          <a:ext cx="1935539" cy="1333586"/>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ADAB65-AA98-4346-99C1-BC00576F7C45}">
      <dsp:nvSpPr>
        <dsp:cNvPr id="0" name=""/>
        <dsp:cNvSpPr/>
      </dsp:nvSpPr>
      <dsp:spPr>
        <a:xfrm>
          <a:off x="2133242" y="2061761"/>
          <a:ext cx="1935539" cy="71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Physical disabilities or impairments</a:t>
          </a:r>
          <a:endParaRPr lang="en-US" sz="1500" kern="1200" dirty="0"/>
        </a:p>
      </dsp:txBody>
      <dsp:txXfrm>
        <a:off x="2133242" y="2061761"/>
        <a:ext cx="1935539" cy="718085"/>
      </dsp:txXfrm>
    </dsp:sp>
    <dsp:sp modelId="{75C41E36-40AF-4FFE-90C0-8C12BF869574}">
      <dsp:nvSpPr>
        <dsp:cNvPr id="0" name=""/>
        <dsp:cNvSpPr/>
      </dsp:nvSpPr>
      <dsp:spPr>
        <a:xfrm>
          <a:off x="4262417" y="728174"/>
          <a:ext cx="1935539" cy="1333586"/>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6000" r="-16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2C94E-8099-4757-83ED-AC2CABB8D40B}">
      <dsp:nvSpPr>
        <dsp:cNvPr id="0" name=""/>
        <dsp:cNvSpPr/>
      </dsp:nvSpPr>
      <dsp:spPr>
        <a:xfrm>
          <a:off x="4262417" y="2061761"/>
          <a:ext cx="1935539" cy="71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Drug and alcohol use </a:t>
          </a:r>
          <a:endParaRPr lang="en-US" sz="1500" kern="1200" dirty="0"/>
        </a:p>
      </dsp:txBody>
      <dsp:txXfrm>
        <a:off x="4262417" y="2061761"/>
        <a:ext cx="1935539" cy="718085"/>
      </dsp:txXfrm>
    </dsp:sp>
    <dsp:sp modelId="{815DA8AE-32DB-4221-9EE7-A46925CF17E9}">
      <dsp:nvSpPr>
        <dsp:cNvPr id="0" name=""/>
        <dsp:cNvSpPr/>
      </dsp:nvSpPr>
      <dsp:spPr>
        <a:xfrm>
          <a:off x="6391592" y="728174"/>
          <a:ext cx="1935539" cy="1333586"/>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771D27-BC67-49C2-BCC1-816F4D41BD57}">
      <dsp:nvSpPr>
        <dsp:cNvPr id="0" name=""/>
        <dsp:cNvSpPr/>
      </dsp:nvSpPr>
      <dsp:spPr>
        <a:xfrm>
          <a:off x="6391592" y="2061761"/>
          <a:ext cx="1935539" cy="71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People with mental health issues </a:t>
          </a:r>
          <a:endParaRPr lang="en-US" sz="1500" kern="1200" dirty="0"/>
        </a:p>
      </dsp:txBody>
      <dsp:txXfrm>
        <a:off x="6391592" y="2061761"/>
        <a:ext cx="1935539" cy="7180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0BEBF-6190-4358-8917-460F8EEEE47B}">
      <dsp:nvSpPr>
        <dsp:cNvPr id="0" name=""/>
        <dsp:cNvSpPr/>
      </dsp:nvSpPr>
      <dsp:spPr>
        <a:xfrm>
          <a:off x="4419" y="825986"/>
          <a:ext cx="2103268" cy="1449151"/>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6C88C9-7933-4B04-AADD-8D31E3D68D86}">
      <dsp:nvSpPr>
        <dsp:cNvPr id="0" name=""/>
        <dsp:cNvSpPr/>
      </dsp:nvSpPr>
      <dsp:spPr>
        <a:xfrm>
          <a:off x="4419" y="2275138"/>
          <a:ext cx="2103268" cy="78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Sensory impairment </a:t>
          </a:r>
          <a:endParaRPr lang="en-US" sz="2200" kern="1200" dirty="0"/>
        </a:p>
      </dsp:txBody>
      <dsp:txXfrm>
        <a:off x="4419" y="2275138"/>
        <a:ext cx="2103268" cy="780312"/>
      </dsp:txXfrm>
    </dsp:sp>
    <dsp:sp modelId="{FF2E9A1F-D7EF-47A5-89A4-7B02FDEF9F97}">
      <dsp:nvSpPr>
        <dsp:cNvPr id="0" name=""/>
        <dsp:cNvSpPr/>
      </dsp:nvSpPr>
      <dsp:spPr>
        <a:xfrm>
          <a:off x="2318103" y="825986"/>
          <a:ext cx="2103268" cy="1449151"/>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7000" b="-4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8CCFF2-1658-4A85-B8A0-461DED16AB02}">
      <dsp:nvSpPr>
        <dsp:cNvPr id="0" name=""/>
        <dsp:cNvSpPr/>
      </dsp:nvSpPr>
      <dsp:spPr>
        <a:xfrm>
          <a:off x="2318103" y="2275138"/>
          <a:ext cx="2103268" cy="78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Sexual abuse </a:t>
          </a:r>
          <a:endParaRPr lang="en-US" sz="2200" kern="1200" dirty="0"/>
        </a:p>
      </dsp:txBody>
      <dsp:txXfrm>
        <a:off x="2318103" y="2275138"/>
        <a:ext cx="2103268" cy="780312"/>
      </dsp:txXfrm>
    </dsp:sp>
    <dsp:sp modelId="{2BC6997D-7218-4559-A1C9-3596221948A5}">
      <dsp:nvSpPr>
        <dsp:cNvPr id="0" name=""/>
        <dsp:cNvSpPr/>
      </dsp:nvSpPr>
      <dsp:spPr>
        <a:xfrm>
          <a:off x="4631787" y="825986"/>
          <a:ext cx="2103268" cy="1449151"/>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1658DD-14EF-4E8D-9F73-2E792421D3CC}">
      <dsp:nvSpPr>
        <dsp:cNvPr id="0" name=""/>
        <dsp:cNvSpPr/>
      </dsp:nvSpPr>
      <dsp:spPr>
        <a:xfrm>
          <a:off x="4631787" y="2275138"/>
          <a:ext cx="2103268" cy="78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Homelessness</a:t>
          </a:r>
          <a:endParaRPr lang="en-US" sz="2200" kern="1200" dirty="0"/>
        </a:p>
      </dsp:txBody>
      <dsp:txXfrm>
        <a:off x="4631787" y="2275138"/>
        <a:ext cx="2103268" cy="780312"/>
      </dsp:txXfrm>
    </dsp:sp>
    <dsp:sp modelId="{1A4AF3B3-E5FE-4001-B754-1EA0BAF59FF8}">
      <dsp:nvSpPr>
        <dsp:cNvPr id="0" name=""/>
        <dsp:cNvSpPr/>
      </dsp:nvSpPr>
      <dsp:spPr>
        <a:xfrm>
          <a:off x="6945470" y="825986"/>
          <a:ext cx="2103268" cy="1449151"/>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EFB197-DC20-4886-B4EF-4072CEFD5320}">
      <dsp:nvSpPr>
        <dsp:cNvPr id="0" name=""/>
        <dsp:cNvSpPr/>
      </dsp:nvSpPr>
      <dsp:spPr>
        <a:xfrm>
          <a:off x="6945470" y="2275138"/>
          <a:ext cx="2103268" cy="78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Behaviors of concern </a:t>
          </a:r>
          <a:endParaRPr lang="en-US" sz="2200" kern="1200" dirty="0"/>
        </a:p>
      </dsp:txBody>
      <dsp:txXfrm>
        <a:off x="6945470" y="2275138"/>
        <a:ext cx="2103268" cy="780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53BC5-9052-4676-9290-BA079DC2CF00}">
      <dsp:nvSpPr>
        <dsp:cNvPr id="0" name=""/>
        <dsp:cNvSpPr/>
      </dsp:nvSpPr>
      <dsp:spPr>
        <a:xfrm>
          <a:off x="0" y="21939"/>
          <a:ext cx="9482666" cy="842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solidFill>
                <a:srgbClr val="FF0000"/>
              </a:solidFill>
            </a:rPr>
            <a:t>Policy</a:t>
          </a:r>
          <a:endParaRPr lang="en-US" sz="3600" kern="1200" dirty="0">
            <a:solidFill>
              <a:srgbClr val="FF0000"/>
            </a:solidFill>
          </a:endParaRPr>
        </a:p>
      </dsp:txBody>
      <dsp:txXfrm>
        <a:off x="41123" y="63062"/>
        <a:ext cx="9400420" cy="760154"/>
      </dsp:txXfrm>
    </dsp:sp>
    <dsp:sp modelId="{98A9FB66-19BC-4EB0-9D34-8582CD823A04}">
      <dsp:nvSpPr>
        <dsp:cNvPr id="0" name=""/>
        <dsp:cNvSpPr/>
      </dsp:nvSpPr>
      <dsp:spPr>
        <a:xfrm>
          <a:off x="0" y="864339"/>
          <a:ext cx="9482666"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07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Will specify the intension for conducting assessments</a:t>
          </a:r>
          <a:endParaRPr lang="en-US" sz="2000" kern="1200" dirty="0"/>
        </a:p>
      </dsp:txBody>
      <dsp:txXfrm>
        <a:off x="0" y="864339"/>
        <a:ext cx="9482666" cy="596160"/>
      </dsp:txXfrm>
    </dsp:sp>
    <dsp:sp modelId="{29AB7DAC-FD81-461D-8BE9-75D1E5E80405}">
      <dsp:nvSpPr>
        <dsp:cNvPr id="0" name=""/>
        <dsp:cNvSpPr/>
      </dsp:nvSpPr>
      <dsp:spPr>
        <a:xfrm>
          <a:off x="0" y="1460500"/>
          <a:ext cx="9482666" cy="842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solidFill>
                <a:srgbClr val="FF0000"/>
              </a:solidFill>
            </a:rPr>
            <a:t>Procedure &amp; Guidelines </a:t>
          </a:r>
          <a:endParaRPr lang="en-US" sz="3600" kern="1200" dirty="0">
            <a:solidFill>
              <a:srgbClr val="FF0000"/>
            </a:solidFill>
          </a:endParaRPr>
        </a:p>
      </dsp:txBody>
      <dsp:txXfrm>
        <a:off x="41123" y="1501623"/>
        <a:ext cx="9400420" cy="760154"/>
      </dsp:txXfrm>
    </dsp:sp>
    <dsp:sp modelId="{BBBD46D6-5BDC-4177-9D76-35B5C46F918E}">
      <dsp:nvSpPr>
        <dsp:cNvPr id="0" name=""/>
        <dsp:cNvSpPr/>
      </dsp:nvSpPr>
      <dsp:spPr>
        <a:xfrm>
          <a:off x="0" y="2302900"/>
          <a:ext cx="9482666"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07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Will specify how to determine whether an assessment is required. </a:t>
          </a:r>
          <a:endParaRPr lang="en-US" sz="2000" kern="1200" dirty="0"/>
        </a:p>
      </dsp:txBody>
      <dsp:txXfrm>
        <a:off x="0" y="2302900"/>
        <a:ext cx="9482666" cy="596160"/>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2/21/2023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www.youtube.com/watch?v=BALni0nEmGM#action=shar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Session 3 </a:t>
            </a:r>
            <a:endParaRPr lang="en-AU" dirty="0"/>
          </a:p>
        </p:txBody>
      </p:sp>
      <p:sp>
        <p:nvSpPr>
          <p:cNvPr id="3" name="Subtitle 2"/>
          <p:cNvSpPr>
            <a:spLocks noGrp="1"/>
          </p:cNvSpPr>
          <p:nvPr>
            <p:ph type="subTitle" idx="1"/>
          </p:nvPr>
        </p:nvSpPr>
        <p:spPr/>
        <p:txBody>
          <a:bodyPr/>
          <a:lstStyle/>
          <a:p>
            <a:r>
              <a:rPr lang="en-AU" dirty="0" smtClean="0"/>
              <a:t>Assess co-existing needs </a:t>
            </a:r>
          </a:p>
          <a:p>
            <a:r>
              <a:rPr lang="en-AU" dirty="0" smtClean="0"/>
              <a:t>CHCCCS004 </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112" y="186817"/>
            <a:ext cx="3960812" cy="12763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21" y="2750141"/>
            <a:ext cx="5202767" cy="2601384"/>
          </a:xfrm>
          <a:prstGeom prst="rect">
            <a:avLst/>
          </a:prstGeom>
        </p:spPr>
      </p:pic>
    </p:spTree>
    <p:extLst>
      <p:ext uri="{BB962C8B-B14F-4D97-AF65-F5344CB8AC3E}">
        <p14:creationId xmlns:p14="http://schemas.microsoft.com/office/powerpoint/2010/main" val="21590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AU"/>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609600"/>
            <a:ext cx="7021688" cy="5987143"/>
          </a:xfrm>
        </p:spPr>
      </p:pic>
    </p:spTree>
    <p:extLst>
      <p:ext uri="{BB962C8B-B14F-4D97-AF65-F5344CB8AC3E}">
        <p14:creationId xmlns:p14="http://schemas.microsoft.com/office/powerpoint/2010/main" val="3327372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728" y="338667"/>
            <a:ext cx="8655474" cy="6024799"/>
          </a:xfrm>
        </p:spPr>
      </p:pic>
    </p:spTree>
    <p:extLst>
      <p:ext uri="{BB962C8B-B14F-4D97-AF65-F5344CB8AC3E}">
        <p14:creationId xmlns:p14="http://schemas.microsoft.com/office/powerpoint/2010/main" val="370247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297333" cy="756356"/>
          </a:xfrm>
          <a:solidFill>
            <a:schemeClr val="bg1"/>
          </a:solidFill>
          <a:ln>
            <a:solidFill>
              <a:schemeClr val="bg1"/>
            </a:solidFill>
          </a:ln>
        </p:spPr>
        <p:txBody>
          <a:bodyPr>
            <a:normAutofit fontScale="90000"/>
          </a:bodyPr>
          <a:lstStyle/>
          <a:p>
            <a:r>
              <a:rPr lang="en-AU" b="1" dirty="0" smtClean="0">
                <a:solidFill>
                  <a:srgbClr val="0070C0"/>
                </a:solidFill>
                <a:latin typeface="Arial" panose="020B0604020202020204" pitchFamily="34" charset="0"/>
                <a:cs typeface="Arial" panose="020B0604020202020204" pitchFamily="34" charset="0"/>
              </a:rPr>
              <a:t>What is the strength based approach ?</a:t>
            </a:r>
            <a:endParaRPr lang="en-AU" b="1"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07823"/>
            <a:ext cx="7936088" cy="4110962"/>
          </a:xfrm>
        </p:spPr>
        <p:txBody>
          <a:bodyPr/>
          <a:lstStyle/>
          <a:p>
            <a:pPr marL="0" indent="0">
              <a:buNone/>
            </a:pPr>
            <a:endParaRPr lang="en-AU" dirty="0" smtClean="0"/>
          </a:p>
          <a:p>
            <a:pPr marL="0" indent="0">
              <a:buNone/>
            </a:pPr>
            <a:endParaRPr lang="en-AU" dirty="0"/>
          </a:p>
          <a:p>
            <a:pPr marL="0" indent="0">
              <a:buNone/>
            </a:pPr>
            <a:r>
              <a:rPr lang="en-AU" dirty="0" smtClean="0"/>
              <a:t>YouTube : </a:t>
            </a:r>
            <a:r>
              <a:rPr lang="en-AU" dirty="0" smtClean="0">
                <a:hlinkClick r:id="rId2"/>
              </a:rPr>
              <a:t>https</a:t>
            </a:r>
            <a:r>
              <a:rPr lang="en-AU" dirty="0">
                <a:hlinkClick r:id="rId2"/>
              </a:rPr>
              <a:t>://</a:t>
            </a:r>
            <a:r>
              <a:rPr lang="en-AU" dirty="0" smtClean="0">
                <a:hlinkClick r:id="rId2"/>
              </a:rPr>
              <a:t>www.youtube.com/watch?v=BALni0nEmGM#action=share</a:t>
            </a:r>
            <a:endParaRPr lang="en-AU" dirty="0" smtClean="0"/>
          </a:p>
          <a:p>
            <a:pPr marL="0" indent="0">
              <a:buNone/>
            </a:pPr>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464" y="3307643"/>
            <a:ext cx="4523314" cy="2162087"/>
          </a:xfrm>
          <a:prstGeom prst="rect">
            <a:avLst/>
          </a:prstGeom>
        </p:spPr>
      </p:pic>
    </p:spTree>
    <p:extLst>
      <p:ext uri="{BB962C8B-B14F-4D97-AF65-F5344CB8AC3E}">
        <p14:creationId xmlns:p14="http://schemas.microsoft.com/office/powerpoint/2010/main" val="4000603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51467"/>
          </a:xfrm>
        </p:spPr>
        <p:txBody>
          <a:bodyPr>
            <a:normAutofit/>
          </a:bodyPr>
          <a:lstStyle/>
          <a:p>
            <a:r>
              <a:rPr lang="en-AU" sz="3200" b="1" dirty="0" smtClean="0"/>
              <a:t>Advantages of the strength-based perspective</a:t>
            </a:r>
            <a:endParaRPr lang="en-AU" sz="3200" b="1" dirty="0"/>
          </a:p>
        </p:txBody>
      </p:sp>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Empowers the client</a:t>
            </a:r>
          </a:p>
          <a:p>
            <a:r>
              <a:rPr lang="en-AU" dirty="0" smtClean="0">
                <a:latin typeface="Arial" panose="020B0604020202020204" pitchFamily="34" charset="0"/>
                <a:cs typeface="Arial" panose="020B0604020202020204" pitchFamily="34" charset="0"/>
              </a:rPr>
              <a:t>Doesn’t victimize </a:t>
            </a:r>
          </a:p>
          <a:p>
            <a:r>
              <a:rPr lang="en-AU" dirty="0" smtClean="0">
                <a:latin typeface="Arial" panose="020B0604020202020204" pitchFamily="34" charset="0"/>
                <a:cs typeface="Arial" panose="020B0604020202020204" pitchFamily="34" charset="0"/>
              </a:rPr>
              <a:t>Focuses on clients resources</a:t>
            </a:r>
          </a:p>
          <a:p>
            <a:r>
              <a:rPr lang="en-AU" dirty="0" smtClean="0">
                <a:latin typeface="Arial" panose="020B0604020202020204" pitchFamily="34" charset="0"/>
                <a:cs typeface="Arial" panose="020B0604020202020204" pitchFamily="34" charset="0"/>
              </a:rPr>
              <a:t>Limits stigmatizing language </a:t>
            </a:r>
          </a:p>
          <a:p>
            <a:r>
              <a:rPr lang="en-AU" dirty="0" smtClean="0">
                <a:latin typeface="Arial" panose="020B0604020202020204" pitchFamily="34" charset="0"/>
                <a:cs typeface="Arial" panose="020B0604020202020204" pitchFamily="34" charset="0"/>
              </a:rPr>
              <a:t>Gives client a sense of ownership of their situation</a:t>
            </a:r>
          </a:p>
          <a:p>
            <a:r>
              <a:rPr lang="en-AU" dirty="0" smtClean="0">
                <a:latin typeface="Arial" panose="020B0604020202020204" pitchFamily="34" charset="0"/>
                <a:cs typeface="Arial" panose="020B0604020202020204" pitchFamily="34" charset="0"/>
              </a:rPr>
              <a:t>Enhances participation</a:t>
            </a:r>
          </a:p>
          <a:p>
            <a:r>
              <a:rPr lang="en-AU" dirty="0" smtClean="0">
                <a:latin typeface="Arial" panose="020B0604020202020204" pitchFamily="34" charset="0"/>
                <a:cs typeface="Arial" panose="020B0604020202020204" pitchFamily="34" charset="0"/>
              </a:rPr>
              <a:t>Encourages clients to identify their own strengths and resources</a:t>
            </a:r>
          </a:p>
          <a:p>
            <a:r>
              <a:rPr lang="en-AU" dirty="0" smtClean="0">
                <a:latin typeface="Arial" panose="020B0604020202020204" pitchFamily="34" charset="0"/>
                <a:cs typeface="Arial" panose="020B0604020202020204" pitchFamily="34" charset="0"/>
              </a:rPr>
              <a:t>Gives clients a sense of hope</a:t>
            </a:r>
          </a:p>
          <a:p>
            <a:r>
              <a:rPr lang="en-AU" dirty="0" smtClean="0">
                <a:latin typeface="Arial" panose="020B0604020202020204" pitchFamily="34" charset="0"/>
                <a:cs typeface="Arial" panose="020B0604020202020204" pitchFamily="34" charset="0"/>
              </a:rPr>
              <a:t>Encourages clients</a:t>
            </a:r>
          </a:p>
          <a:p>
            <a:endParaRPr lang="en-AU" dirty="0"/>
          </a:p>
        </p:txBody>
      </p:sp>
    </p:spTree>
    <p:extLst>
      <p:ext uri="{BB962C8B-B14F-4D97-AF65-F5344CB8AC3E}">
        <p14:creationId xmlns:p14="http://schemas.microsoft.com/office/powerpoint/2010/main" val="2319063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489" y="1498604"/>
            <a:ext cx="4317373" cy="702729"/>
          </a:xfrm>
          <a:solidFill>
            <a:schemeClr val="accent1">
              <a:lumMod val="40000"/>
              <a:lumOff val="60000"/>
            </a:schemeClr>
          </a:solidFill>
        </p:spPr>
        <p:txBody>
          <a:bodyPr/>
          <a:lstStyle/>
          <a:p>
            <a:r>
              <a:rPr lang="en-AU" b="1" dirty="0" smtClean="0">
                <a:solidFill>
                  <a:srgbClr val="002060"/>
                </a:solidFill>
                <a:latin typeface="Arial" panose="020B0604020202020204" pitchFamily="34" charset="0"/>
                <a:cs typeface="Arial" panose="020B0604020202020204" pitchFamily="34" charset="0"/>
              </a:rPr>
              <a:t>Case study </a:t>
            </a:r>
            <a:endParaRPr lang="en-AU"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760461" y="514924"/>
            <a:ext cx="5704339" cy="6032632"/>
          </a:xfrm>
        </p:spPr>
        <p:txBody>
          <a:bodyPr>
            <a:normAutofit fontScale="62500" lnSpcReduction="20000"/>
          </a:bodyPr>
          <a:lstStyle/>
          <a:p>
            <a:pPr marL="0" indent="0">
              <a:lnSpc>
                <a:spcPct val="170000"/>
              </a:lnSpc>
              <a:buNone/>
            </a:pPr>
            <a:r>
              <a:rPr lang="en-AU" sz="1900" dirty="0" smtClean="0">
                <a:latin typeface="Arial" panose="020B0604020202020204" pitchFamily="34" charset="0"/>
                <a:cs typeface="Arial" panose="020B0604020202020204" pitchFamily="34" charset="0"/>
              </a:rPr>
              <a:t>Andrew</a:t>
            </a:r>
            <a:r>
              <a:rPr lang="en-AU" sz="1900" dirty="0">
                <a:latin typeface="Arial" panose="020B0604020202020204" pitchFamily="34" charset="0"/>
                <a:cs typeface="Arial" panose="020B0604020202020204" pitchFamily="34" charset="0"/>
              </a:rPr>
              <a:t>* was a year 9 student when he was referred to Reconnect. </a:t>
            </a:r>
            <a:endParaRPr lang="en-AU" sz="1900" dirty="0" smtClean="0">
              <a:latin typeface="Arial" panose="020B0604020202020204" pitchFamily="34" charset="0"/>
              <a:cs typeface="Arial" panose="020B0604020202020204" pitchFamily="34" charset="0"/>
            </a:endParaRPr>
          </a:p>
          <a:p>
            <a:pPr marL="0" indent="0">
              <a:lnSpc>
                <a:spcPct val="170000"/>
              </a:lnSpc>
              <a:buNone/>
            </a:pPr>
            <a:r>
              <a:rPr lang="en-AU" sz="1900" dirty="0" smtClean="0">
                <a:latin typeface="Arial" panose="020B0604020202020204" pitchFamily="34" charset="0"/>
                <a:cs typeface="Arial" panose="020B0604020202020204" pitchFamily="34" charset="0"/>
              </a:rPr>
              <a:t>His </a:t>
            </a:r>
            <a:r>
              <a:rPr lang="en-AU" sz="1900" dirty="0">
                <a:latin typeface="Arial" panose="020B0604020202020204" pitchFamily="34" charset="0"/>
                <a:cs typeface="Arial" panose="020B0604020202020204" pitchFamily="34" charset="0"/>
              </a:rPr>
              <a:t>parents separated when he was young which impacted on his engagement at school. Andrew struggled to make positive friendships and was often targeted by other students, which was effecting his self-confidence</a:t>
            </a:r>
            <a:r>
              <a:rPr lang="en-AU" sz="1900" dirty="0" smtClean="0">
                <a:latin typeface="Arial" panose="020B0604020202020204" pitchFamily="34" charset="0"/>
                <a:cs typeface="Arial" panose="020B0604020202020204" pitchFamily="34" charset="0"/>
              </a:rPr>
              <a:t>.</a:t>
            </a:r>
          </a:p>
          <a:p>
            <a:pPr marL="0" indent="0">
              <a:lnSpc>
                <a:spcPct val="170000"/>
              </a:lnSpc>
              <a:buNone/>
            </a:pPr>
            <a:r>
              <a:rPr lang="en-AU" sz="1900" dirty="0" smtClean="0">
                <a:latin typeface="Arial" panose="020B0604020202020204" pitchFamily="34" charset="0"/>
                <a:cs typeface="Arial" panose="020B0604020202020204" pitchFamily="34" charset="0"/>
              </a:rPr>
              <a:t>Andrew </a:t>
            </a:r>
            <a:r>
              <a:rPr lang="en-AU" sz="1900" dirty="0">
                <a:latin typeface="Arial" panose="020B0604020202020204" pitchFamily="34" charset="0"/>
                <a:cs typeface="Arial" panose="020B0604020202020204" pitchFamily="34" charset="0"/>
              </a:rPr>
              <a:t>was provided with practical and emotional support at school each week as well as new strategies to help him communicate with his parents, teachers and students. Andrew took part in individual and group activities outside of school, such as walks, bike riding and ten-pin bowling, to help build his confidence in social settings. </a:t>
            </a:r>
            <a:endParaRPr lang="en-AU" sz="1900" dirty="0" smtClean="0">
              <a:latin typeface="Arial" panose="020B0604020202020204" pitchFamily="34" charset="0"/>
              <a:cs typeface="Arial" panose="020B0604020202020204" pitchFamily="34" charset="0"/>
            </a:endParaRPr>
          </a:p>
          <a:p>
            <a:pPr marL="0" indent="0">
              <a:lnSpc>
                <a:spcPct val="170000"/>
              </a:lnSpc>
              <a:buNone/>
            </a:pPr>
            <a:r>
              <a:rPr lang="en-AU" sz="1900" dirty="0" smtClean="0">
                <a:latin typeface="Arial" panose="020B0604020202020204" pitchFamily="34" charset="0"/>
                <a:cs typeface="Arial" panose="020B0604020202020204" pitchFamily="34" charset="0"/>
              </a:rPr>
              <a:t>Support </a:t>
            </a:r>
            <a:r>
              <a:rPr lang="en-AU" sz="1900" dirty="0">
                <a:latin typeface="Arial" panose="020B0604020202020204" pitchFamily="34" charset="0"/>
                <a:cs typeface="Arial" panose="020B0604020202020204" pitchFamily="34" charset="0"/>
              </a:rPr>
              <a:t>was also provided to both his parents in having open discussions with Andrew about his progress at school and to assist his parents to form better relationships with Andrew’s school. </a:t>
            </a:r>
            <a:endParaRPr lang="en-AU" sz="1900" dirty="0" smtClean="0">
              <a:latin typeface="Arial" panose="020B0604020202020204" pitchFamily="34" charset="0"/>
              <a:cs typeface="Arial" panose="020B0604020202020204" pitchFamily="34" charset="0"/>
            </a:endParaRPr>
          </a:p>
          <a:p>
            <a:pPr marL="0" indent="0">
              <a:lnSpc>
                <a:spcPct val="170000"/>
              </a:lnSpc>
              <a:buNone/>
            </a:pPr>
            <a:r>
              <a:rPr lang="en-AU" sz="1900" dirty="0" smtClean="0">
                <a:latin typeface="Arial" panose="020B0604020202020204" pitchFamily="34" charset="0"/>
                <a:cs typeface="Arial" panose="020B0604020202020204" pitchFamily="34" charset="0"/>
              </a:rPr>
              <a:t>As </a:t>
            </a:r>
            <a:r>
              <a:rPr lang="en-AU" sz="1900" dirty="0">
                <a:latin typeface="Arial" panose="020B0604020202020204" pitchFamily="34" charset="0"/>
                <a:cs typeface="Arial" panose="020B0604020202020204" pitchFamily="34" charset="0"/>
              </a:rPr>
              <a:t>a result, Andrew’s relationships with his parents </a:t>
            </a:r>
            <a:r>
              <a:rPr lang="en-AU" sz="1900" dirty="0" smtClean="0">
                <a:latin typeface="Arial" panose="020B0604020202020204" pitchFamily="34" charset="0"/>
                <a:cs typeface="Arial" panose="020B0604020202020204" pitchFamily="34" charset="0"/>
              </a:rPr>
              <a:t>improved </a:t>
            </a:r>
            <a:r>
              <a:rPr lang="en-AU" sz="1900" dirty="0">
                <a:latin typeface="Arial" panose="020B0604020202020204" pitchFamily="34" charset="0"/>
                <a:cs typeface="Arial" panose="020B0604020202020204" pitchFamily="34" charset="0"/>
              </a:rPr>
              <a:t>and he continued to live with both parents alternatively. Andrew’s self-confidence improved dramatically, he established positive friendships and approached his youth worker to inform him that he was happy and felt that he no longer required support. </a:t>
            </a:r>
            <a:endParaRPr lang="en-AU" sz="1900" dirty="0" smtClean="0">
              <a:latin typeface="Arial" panose="020B0604020202020204" pitchFamily="34" charset="0"/>
              <a:cs typeface="Arial" panose="020B0604020202020204" pitchFamily="34" charset="0"/>
            </a:endParaRPr>
          </a:p>
          <a:p>
            <a:pPr marL="0" indent="0">
              <a:lnSpc>
                <a:spcPct val="170000"/>
              </a:lnSpc>
              <a:buNone/>
            </a:pPr>
            <a:r>
              <a:rPr lang="en-AU" sz="1900" dirty="0" smtClean="0">
                <a:latin typeface="Arial" panose="020B0604020202020204" pitchFamily="34" charset="0"/>
                <a:cs typeface="Arial" panose="020B0604020202020204" pitchFamily="34" charset="0"/>
              </a:rPr>
              <a:t>Feedback </a:t>
            </a:r>
            <a:r>
              <a:rPr lang="en-AU" sz="1900" dirty="0">
                <a:latin typeface="Arial" panose="020B0604020202020204" pitchFamily="34" charset="0"/>
                <a:cs typeface="Arial" panose="020B0604020202020204" pitchFamily="34" charset="0"/>
              </a:rPr>
              <a:t>from the school guidance officer was that Andrew’s engagement has noticeably improved. </a:t>
            </a:r>
          </a:p>
          <a:p>
            <a:pPr marL="0" indent="0">
              <a:buNone/>
            </a:pPr>
            <a:endParaRPr lang="en-AU" dirty="0"/>
          </a:p>
        </p:txBody>
      </p:sp>
      <p:sp>
        <p:nvSpPr>
          <p:cNvPr id="5" name="Text Placeholder 4"/>
          <p:cNvSpPr>
            <a:spLocks noGrp="1"/>
          </p:cNvSpPr>
          <p:nvPr>
            <p:ph type="body" sz="half" idx="2"/>
          </p:nvPr>
        </p:nvSpPr>
        <p:spPr/>
        <p:txBody>
          <a:bodyPr/>
          <a:lstStyle/>
          <a:p>
            <a:endParaRPr lang="en-AU"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40" y="2777069"/>
            <a:ext cx="4168322" cy="2584449"/>
          </a:xfrm>
          <a:prstGeom prst="rect">
            <a:avLst/>
          </a:prstGeom>
        </p:spPr>
      </p:pic>
    </p:spTree>
    <p:extLst>
      <p:ext uri="{BB962C8B-B14F-4D97-AF65-F5344CB8AC3E}">
        <p14:creationId xmlns:p14="http://schemas.microsoft.com/office/powerpoint/2010/main" val="216135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panose="020B0604020202020204" pitchFamily="34" charset="0"/>
                <a:cs typeface="Arial" panose="020B0604020202020204" pitchFamily="34" charset="0"/>
              </a:rPr>
              <a:t>Example assessment tools </a:t>
            </a:r>
            <a:endParaRPr lang="en-AU"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269067"/>
            <a:ext cx="8596668" cy="3772295"/>
          </a:xfrm>
        </p:spPr>
        <p:txBody>
          <a:bodyPr/>
          <a:lstStyle/>
          <a:p>
            <a:r>
              <a:rPr lang="en-AU" b="1" dirty="0" smtClean="0">
                <a:latin typeface="Arial" panose="020B0604020202020204" pitchFamily="34" charset="0"/>
                <a:cs typeface="Arial" panose="020B0604020202020204" pitchFamily="34" charset="0"/>
              </a:rPr>
              <a:t>AOD intake form </a:t>
            </a:r>
          </a:p>
          <a:p>
            <a:r>
              <a:rPr lang="en-AU" b="1" dirty="0" smtClean="0">
                <a:latin typeface="Arial" panose="020B0604020202020204" pitchFamily="34" charset="0"/>
                <a:cs typeface="Arial" panose="020B0604020202020204" pitchFamily="34" charset="0"/>
              </a:rPr>
              <a:t>AOD comprehensive assessment tool</a:t>
            </a:r>
          </a:p>
          <a:p>
            <a:r>
              <a:rPr lang="en-AU" b="1" dirty="0" smtClean="0">
                <a:latin typeface="Arial" panose="020B0604020202020204" pitchFamily="34" charset="0"/>
                <a:cs typeface="Arial" panose="020B0604020202020204" pitchFamily="34" charset="0"/>
              </a:rPr>
              <a:t>Strengths tool</a:t>
            </a:r>
          </a:p>
          <a:p>
            <a:r>
              <a:rPr lang="en-AU" b="1" dirty="0" smtClean="0">
                <a:latin typeface="Arial" panose="020B0604020202020204" pitchFamily="34" charset="0"/>
                <a:cs typeface="Arial" panose="020B0604020202020204" pitchFamily="34" charset="0"/>
              </a:rPr>
              <a:t>Goals tools</a:t>
            </a:r>
          </a:p>
          <a:p>
            <a:r>
              <a:rPr lang="en-AU" b="1" dirty="0" smtClean="0">
                <a:latin typeface="Arial" panose="020B0604020202020204" pitchFamily="34" charset="0"/>
                <a:cs typeface="Arial" panose="020B0604020202020204" pitchFamily="34" charset="0"/>
              </a:rPr>
              <a:t>Mental health tool</a:t>
            </a:r>
          </a:p>
          <a:p>
            <a:r>
              <a:rPr lang="en-AU" b="1" dirty="0" smtClean="0">
                <a:latin typeface="Arial" panose="020B0604020202020204" pitchFamily="34" charset="0"/>
                <a:cs typeface="Arial" panose="020B0604020202020204" pitchFamily="34" charset="0"/>
              </a:rPr>
              <a:t>Client consent tool</a:t>
            </a:r>
          </a:p>
          <a:p>
            <a:r>
              <a:rPr lang="en-AU" b="1" dirty="0" smtClean="0">
                <a:latin typeface="Arial" panose="020B0604020202020204" pitchFamily="34" charset="0"/>
                <a:cs typeface="Arial" panose="020B0604020202020204" pitchFamily="34" charset="0"/>
              </a:rPr>
              <a:t>Child family wellbeing</a:t>
            </a:r>
          </a:p>
          <a:p>
            <a:r>
              <a:rPr lang="en-AU" b="1" dirty="0" smtClean="0">
                <a:latin typeface="Arial" panose="020B0604020202020204" pitchFamily="34" charset="0"/>
                <a:cs typeface="Arial" panose="020B0604020202020204" pitchFamily="34" charset="0"/>
              </a:rPr>
              <a:t>Wellbeing assessment plan guide </a:t>
            </a:r>
          </a:p>
          <a:p>
            <a:pPr marL="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282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4756"/>
          </a:xfrm>
        </p:spPr>
        <p:txBody>
          <a:bodyPr>
            <a:normAutofit/>
          </a:bodyPr>
          <a:lstStyle/>
          <a:p>
            <a:r>
              <a:rPr lang="en-AU" dirty="0" smtClean="0"/>
              <a:t>Assessment task 1.</a:t>
            </a:r>
            <a:endParaRPr lang="en-AU" dirty="0"/>
          </a:p>
        </p:txBody>
      </p:sp>
      <p:sp>
        <p:nvSpPr>
          <p:cNvPr id="3" name="Content Placeholder 2"/>
          <p:cNvSpPr>
            <a:spLocks noGrp="1"/>
          </p:cNvSpPr>
          <p:nvPr>
            <p:ph idx="1"/>
          </p:nvPr>
        </p:nvSpPr>
        <p:spPr>
          <a:xfrm>
            <a:off x="677334" y="2020711"/>
            <a:ext cx="3849510" cy="4020651"/>
          </a:xfrm>
        </p:spPr>
        <p:txBody>
          <a:bodyPr/>
          <a:lstStyle/>
          <a:p>
            <a:pPr marL="0" indent="0">
              <a:buNone/>
            </a:pPr>
            <a:endParaRPr lang="en-AU" dirty="0" smtClean="0"/>
          </a:p>
          <a:p>
            <a:r>
              <a:rPr lang="en-AU" dirty="0"/>
              <a:t>I</a:t>
            </a:r>
            <a:r>
              <a:rPr lang="en-AU" dirty="0" smtClean="0"/>
              <a:t>nterview with client 1 (Jim)  </a:t>
            </a:r>
          </a:p>
          <a:p>
            <a:r>
              <a:rPr lang="en-AU" dirty="0" smtClean="0"/>
              <a:t>Working in pairs</a:t>
            </a:r>
          </a:p>
          <a:p>
            <a:r>
              <a:rPr lang="en-AU" dirty="0" smtClean="0"/>
              <a:t>Break out room discussion </a:t>
            </a:r>
          </a:p>
          <a:p>
            <a:pPr marL="0" indent="0">
              <a:buNone/>
            </a:pP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576674">
            <a:off x="4921956" y="2380129"/>
            <a:ext cx="6778502" cy="3039029"/>
          </a:xfrm>
          <a:prstGeom prst="rect">
            <a:avLst/>
          </a:prstGeom>
        </p:spPr>
      </p:pic>
    </p:spTree>
    <p:extLst>
      <p:ext uri="{BB962C8B-B14F-4D97-AF65-F5344CB8AC3E}">
        <p14:creationId xmlns:p14="http://schemas.microsoft.com/office/powerpoint/2010/main" val="65185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t>
            </a:r>
            <a:endParaRPr lang="en-AU" dirty="0"/>
          </a:p>
        </p:txBody>
      </p:sp>
      <p:sp>
        <p:nvSpPr>
          <p:cNvPr id="3" name="Content Placeholder 2"/>
          <p:cNvSpPr>
            <a:spLocks noGrp="1"/>
          </p:cNvSpPr>
          <p:nvPr>
            <p:ph idx="1"/>
          </p:nvPr>
        </p:nvSpPr>
        <p:spPr/>
        <p:txBody>
          <a:bodyPr/>
          <a:lstStyle/>
          <a:p>
            <a:pPr>
              <a:lnSpc>
                <a:spcPct val="150000"/>
              </a:lnSpc>
            </a:pPr>
            <a:r>
              <a:rPr lang="en-AU" b="1" dirty="0" smtClean="0">
                <a:latin typeface="Arial" panose="020B0604020202020204" pitchFamily="34" charset="0"/>
                <a:cs typeface="Arial" panose="020B0604020202020204" pitchFamily="34" charset="0"/>
              </a:rPr>
              <a:t>Preparing for assessment</a:t>
            </a:r>
          </a:p>
          <a:p>
            <a:pPr>
              <a:lnSpc>
                <a:spcPct val="150000"/>
              </a:lnSpc>
            </a:pPr>
            <a:r>
              <a:rPr lang="en-AU" b="1" dirty="0" smtClean="0">
                <a:latin typeface="Arial" panose="020B0604020202020204" pitchFamily="34" charset="0"/>
                <a:cs typeface="Arial" panose="020B0604020202020204" pitchFamily="34" charset="0"/>
              </a:rPr>
              <a:t>Using observation tools</a:t>
            </a:r>
          </a:p>
          <a:p>
            <a:pPr>
              <a:lnSpc>
                <a:spcPct val="150000"/>
              </a:lnSpc>
            </a:pPr>
            <a:r>
              <a:rPr lang="en-AU" b="1" dirty="0" smtClean="0">
                <a:latin typeface="Arial" panose="020B0604020202020204" pitchFamily="34" charset="0"/>
                <a:cs typeface="Arial" panose="020B0604020202020204" pitchFamily="34" charset="0"/>
              </a:rPr>
              <a:t>Observation &amp; questioning</a:t>
            </a:r>
          </a:p>
          <a:p>
            <a:pPr>
              <a:lnSpc>
                <a:spcPct val="150000"/>
              </a:lnSpc>
            </a:pPr>
            <a:r>
              <a:rPr lang="en-AU" b="1" dirty="0" smtClean="0">
                <a:latin typeface="Arial" panose="020B0604020202020204" pitchFamily="34" charset="0"/>
                <a:cs typeface="Arial" panose="020B0604020202020204" pitchFamily="34" charset="0"/>
              </a:rPr>
              <a:t>Asking questions</a:t>
            </a:r>
          </a:p>
          <a:p>
            <a:pPr>
              <a:lnSpc>
                <a:spcPct val="150000"/>
              </a:lnSpc>
            </a:pPr>
            <a:r>
              <a:rPr lang="en-AU" b="1" dirty="0" smtClean="0">
                <a:latin typeface="Arial" panose="020B0604020202020204" pitchFamily="34" charset="0"/>
                <a:cs typeface="Arial" panose="020B0604020202020204" pitchFamily="34" charset="0"/>
              </a:rPr>
              <a:t>Empowering questions</a:t>
            </a:r>
          </a:p>
          <a:p>
            <a:pPr>
              <a:lnSpc>
                <a:spcPct val="150000"/>
              </a:lnSpc>
            </a:pPr>
            <a:r>
              <a:rPr lang="en-AU" b="1" dirty="0" smtClean="0">
                <a:latin typeface="Arial" panose="020B0604020202020204" pitchFamily="34" charset="0"/>
                <a:cs typeface="Arial" panose="020B0604020202020204" pitchFamily="34" charset="0"/>
              </a:rPr>
              <a:t>Strength-based </a:t>
            </a:r>
            <a:r>
              <a:rPr lang="en-AU" b="1" dirty="0" smtClean="0">
                <a:latin typeface="Arial" panose="020B0604020202020204" pitchFamily="34" charset="0"/>
                <a:cs typeface="Arial" panose="020B0604020202020204" pitchFamily="34" charset="0"/>
              </a:rPr>
              <a:t>approach</a:t>
            </a:r>
          </a:p>
          <a:p>
            <a:pPr>
              <a:lnSpc>
                <a:spcPct val="150000"/>
              </a:lnSpc>
            </a:pPr>
            <a:r>
              <a:rPr lang="en-AU" b="1" dirty="0" smtClean="0">
                <a:latin typeface="Arial" panose="020B0604020202020204" pitchFamily="34" charset="0"/>
                <a:cs typeface="Arial" panose="020B0604020202020204" pitchFamily="34" charset="0"/>
              </a:rPr>
              <a:t>Self assessment activity </a:t>
            </a:r>
            <a:r>
              <a:rPr lang="en-AU" b="1" dirty="0" smtClean="0">
                <a:latin typeface="Arial" panose="020B0604020202020204" pitchFamily="34" charset="0"/>
                <a:cs typeface="Arial" panose="020B0604020202020204" pitchFamily="34" charset="0"/>
              </a:rPr>
              <a:t> </a:t>
            </a:r>
            <a:endParaRPr lang="en-AU" b="1" dirty="0" smtClean="0">
              <a:latin typeface="Arial" panose="020B0604020202020204" pitchFamily="34" charset="0"/>
              <a:cs typeface="Arial" panose="020B0604020202020204" pitchFamily="34" charset="0"/>
            </a:endParaRPr>
          </a:p>
          <a:p>
            <a:pPr marL="0" indent="0">
              <a:buNone/>
            </a:pP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5839" y="1666157"/>
            <a:ext cx="4009672" cy="3886568"/>
          </a:xfrm>
          <a:prstGeom prst="rect">
            <a:avLst/>
          </a:prstGeom>
        </p:spPr>
      </p:pic>
    </p:spTree>
    <p:extLst>
      <p:ext uri="{BB962C8B-B14F-4D97-AF65-F5344CB8AC3E}">
        <p14:creationId xmlns:p14="http://schemas.microsoft.com/office/powerpoint/2010/main" val="74508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Types of assessment</a:t>
            </a:r>
            <a:endParaRPr lang="en-AU" dirty="0"/>
          </a:p>
        </p:txBody>
      </p:sp>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Clients individual situations and needs vary greatly</a:t>
            </a:r>
          </a:p>
          <a:p>
            <a:r>
              <a:rPr lang="en-AU" dirty="0" smtClean="0">
                <a:latin typeface="Arial" panose="020B0604020202020204" pitchFamily="34" charset="0"/>
                <a:cs typeface="Arial" panose="020B0604020202020204" pitchFamily="34" charset="0"/>
              </a:rPr>
              <a:t>Conducting assessments will therefore vary too</a:t>
            </a:r>
          </a:p>
          <a:p>
            <a:r>
              <a:rPr lang="en-AU" dirty="0" smtClean="0">
                <a:latin typeface="Arial" panose="020B0604020202020204" pitchFamily="34" charset="0"/>
                <a:cs typeface="Arial" panose="020B0604020202020204" pitchFamily="34" charset="0"/>
              </a:rPr>
              <a:t>Who will carry out the assessment varies</a:t>
            </a:r>
          </a:p>
          <a:p>
            <a:pPr marL="0" indent="0">
              <a:buNone/>
            </a:pPr>
            <a:endParaRPr lang="en-AU" dirty="0">
              <a:latin typeface="Arial" panose="020B0604020202020204" pitchFamily="34" charset="0"/>
              <a:cs typeface="Arial" panose="020B0604020202020204" pitchFamily="34" charset="0"/>
            </a:endParaRPr>
          </a:p>
          <a:p>
            <a:pPr marL="0" indent="0">
              <a:buNone/>
            </a:pPr>
            <a:r>
              <a:rPr lang="en-AU" b="1" dirty="0" smtClean="0">
                <a:latin typeface="Arial" panose="020B0604020202020204" pitchFamily="34" charset="0"/>
                <a:cs typeface="Arial" panose="020B0604020202020204" pitchFamily="34" charset="0"/>
              </a:rPr>
              <a:t>Types of assessments in services:</a:t>
            </a:r>
          </a:p>
          <a:p>
            <a:pPr>
              <a:buFont typeface="Wingdings" panose="05000000000000000000" pitchFamily="2" charset="2"/>
              <a:buChar char="§"/>
            </a:pPr>
            <a:r>
              <a:rPr lang="en-AU" dirty="0" smtClean="0">
                <a:latin typeface="Arial" panose="020B0604020202020204" pitchFamily="34" charset="0"/>
                <a:cs typeface="Arial" panose="020B0604020202020204" pitchFamily="34" charset="0"/>
              </a:rPr>
              <a:t>Comprehensive assessment  (initial contact) </a:t>
            </a:r>
          </a:p>
          <a:p>
            <a:pPr>
              <a:buFont typeface="Wingdings" panose="05000000000000000000" pitchFamily="2" charset="2"/>
              <a:buChar char="§"/>
            </a:pPr>
            <a:r>
              <a:rPr lang="en-AU" dirty="0" smtClean="0">
                <a:latin typeface="Arial" panose="020B0604020202020204" pitchFamily="34" charset="0"/>
                <a:cs typeface="Arial" panose="020B0604020202020204" pitchFamily="34" charset="0"/>
              </a:rPr>
              <a:t>Crisis assessment (emergencies) </a:t>
            </a:r>
          </a:p>
          <a:p>
            <a:pPr>
              <a:buFont typeface="Wingdings" panose="05000000000000000000" pitchFamily="2" charset="2"/>
              <a:buChar char="§"/>
            </a:pPr>
            <a:r>
              <a:rPr lang="en-AU" dirty="0" smtClean="0">
                <a:latin typeface="Arial" panose="020B0604020202020204" pitchFamily="34" charset="0"/>
                <a:cs typeface="Arial" panose="020B0604020202020204" pitchFamily="34" charset="0"/>
              </a:rPr>
              <a:t>Periodic assessment (changing needs)</a:t>
            </a:r>
          </a:p>
          <a:p>
            <a:pPr>
              <a:buFont typeface="Wingdings" panose="05000000000000000000" pitchFamily="2" charset="2"/>
              <a:buChar char="§"/>
            </a:pPr>
            <a:r>
              <a:rPr lang="en-AU" dirty="0" smtClean="0">
                <a:latin typeface="Arial" panose="020B0604020202020204" pitchFamily="34" charset="0"/>
                <a:cs typeface="Arial" panose="020B0604020202020204" pitchFamily="34" charset="0"/>
              </a:rPr>
              <a:t>Specialised assessment (focus on specific areas of need e.g. behaviour) </a:t>
            </a:r>
          </a:p>
          <a:p>
            <a:pPr marL="0" indent="0">
              <a:buNone/>
            </a:pPr>
            <a:endParaRPr lang="en-AU" dirty="0" smtClean="0"/>
          </a:p>
          <a:p>
            <a:endParaRPr lang="en-AU" dirty="0" smtClean="0"/>
          </a:p>
        </p:txBody>
      </p:sp>
    </p:spTree>
    <p:extLst>
      <p:ext uri="{BB962C8B-B14F-4D97-AF65-F5344CB8AC3E}">
        <p14:creationId xmlns:p14="http://schemas.microsoft.com/office/powerpoint/2010/main" val="261621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Purpose of assessment</a:t>
            </a:r>
            <a:endParaRPr lang="en-AU" dirty="0"/>
          </a:p>
        </p:txBody>
      </p:sp>
      <p:sp>
        <p:nvSpPr>
          <p:cNvPr id="3" name="Content Placeholder 2"/>
          <p:cNvSpPr>
            <a:spLocks noGrp="1"/>
          </p:cNvSpPr>
          <p:nvPr>
            <p:ph idx="1"/>
          </p:nvPr>
        </p:nvSpPr>
        <p:spPr>
          <a:xfrm>
            <a:off x="677334" y="1636889"/>
            <a:ext cx="8692444" cy="4348028"/>
          </a:xfrm>
        </p:spPr>
        <p:txBody>
          <a:bodyPr/>
          <a:lstStyle/>
          <a:p>
            <a:pPr marL="0" indent="0" algn="ctr">
              <a:buNone/>
            </a:pPr>
            <a:r>
              <a:rPr lang="en-AU" b="1" u="sng" dirty="0" smtClean="0">
                <a:solidFill>
                  <a:schemeClr val="tx1">
                    <a:lumMod val="95000"/>
                    <a:lumOff val="5000"/>
                  </a:schemeClr>
                </a:solidFill>
                <a:latin typeface="Arial" panose="020B0604020202020204" pitchFamily="34" charset="0"/>
                <a:cs typeface="Arial" panose="020B0604020202020204" pitchFamily="34" charset="0"/>
              </a:rPr>
              <a:t>Here are some examples of why you might need to conduct an assessment:</a:t>
            </a:r>
          </a:p>
          <a:p>
            <a:endParaRPr lang="en-AU" dirty="0"/>
          </a:p>
          <a:p>
            <a:pPr marL="0" indent="0">
              <a:buNone/>
            </a:pPr>
            <a:endParaRPr lang="en-AU" dirty="0"/>
          </a:p>
        </p:txBody>
      </p:sp>
      <p:graphicFrame>
        <p:nvGraphicFramePr>
          <p:cNvPr id="4" name="Diagram 3"/>
          <p:cNvGraphicFramePr/>
          <p:nvPr>
            <p:extLst>
              <p:ext uri="{D42A27DB-BD31-4B8C-83A1-F6EECF244321}">
                <p14:modId xmlns:p14="http://schemas.microsoft.com/office/powerpoint/2010/main" val="915286245"/>
              </p:ext>
            </p:extLst>
          </p:nvPr>
        </p:nvGraphicFramePr>
        <p:xfrm>
          <a:off x="677334" y="2596445"/>
          <a:ext cx="8331199" cy="3508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684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4983"/>
          </a:xfrm>
        </p:spPr>
        <p:txBody>
          <a:bodyPr>
            <a:normAutofit fontScale="90000"/>
          </a:bodyPr>
          <a:lstStyle/>
          <a:p>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42301812"/>
              </p:ext>
            </p:extLst>
          </p:nvPr>
        </p:nvGraphicFramePr>
        <p:xfrm>
          <a:off x="677862" y="2160588"/>
          <a:ext cx="9053159"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227909" y="6042025"/>
            <a:ext cx="6205545" cy="369332"/>
          </a:xfrm>
          <a:prstGeom prst="rect">
            <a:avLst/>
          </a:prstGeom>
          <a:solidFill>
            <a:srgbClr val="FFC000"/>
          </a:solidFill>
        </p:spPr>
        <p:txBody>
          <a:bodyPr wrap="none" rtlCol="0">
            <a:spAutoFit/>
          </a:bodyPr>
          <a:lstStyle/>
          <a:p>
            <a:r>
              <a:rPr lang="en-AU" dirty="0" smtClean="0"/>
              <a:t>Can you think of any other reasons for assessment ?........</a:t>
            </a:r>
            <a:endParaRPr lang="en-AU" dirty="0"/>
          </a:p>
        </p:txBody>
      </p:sp>
    </p:spTree>
    <p:extLst>
      <p:ext uri="{BB962C8B-B14F-4D97-AF65-F5344CB8AC3E}">
        <p14:creationId xmlns:p14="http://schemas.microsoft.com/office/powerpoint/2010/main" val="2209750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Identify need for assessment </a:t>
            </a:r>
            <a:endParaRPr lang="en-AU" dirty="0"/>
          </a:p>
        </p:txBody>
      </p:sp>
      <p:sp>
        <p:nvSpPr>
          <p:cNvPr id="3" name="Content Placeholder 2"/>
          <p:cNvSpPr>
            <a:spLocks noGrp="1"/>
          </p:cNvSpPr>
          <p:nvPr>
            <p:ph idx="1"/>
          </p:nvPr>
        </p:nvSpPr>
        <p:spPr>
          <a:xfrm>
            <a:off x="677334" y="1591733"/>
            <a:ext cx="8827910" cy="4910668"/>
          </a:xfrm>
        </p:spPr>
        <p:txBody>
          <a:bodyPr>
            <a:normAutofit/>
          </a:bodyPr>
          <a:lstStyle/>
          <a:p>
            <a:pPr marL="0" indent="0">
              <a:buNone/>
            </a:pPr>
            <a:r>
              <a:rPr lang="en-AU" b="1" u="sng" dirty="0" smtClean="0">
                <a:latin typeface="Arial" panose="020B0604020202020204" pitchFamily="34" charset="0"/>
                <a:cs typeface="Arial" panose="020B0604020202020204" pitchFamily="34" charset="0"/>
              </a:rPr>
              <a:t>To determine the need for assessment consider the following:</a:t>
            </a:r>
          </a:p>
          <a:p>
            <a:r>
              <a:rPr lang="en-AU" sz="1600" dirty="0" smtClean="0">
                <a:latin typeface="Arial" panose="020B0604020202020204" pitchFamily="34" charset="0"/>
                <a:cs typeface="Arial" panose="020B0604020202020204" pitchFamily="34" charset="0"/>
              </a:rPr>
              <a:t>Review any assessment letters </a:t>
            </a:r>
          </a:p>
          <a:p>
            <a:r>
              <a:rPr lang="en-AU" sz="1600" dirty="0" smtClean="0">
                <a:latin typeface="Arial" panose="020B0604020202020204" pitchFamily="34" charset="0"/>
                <a:cs typeface="Arial" panose="020B0604020202020204" pitchFamily="34" charset="0"/>
              </a:rPr>
              <a:t>Check with client to ensure they agree to undergo an assessment </a:t>
            </a:r>
          </a:p>
          <a:p>
            <a:r>
              <a:rPr lang="en-AU" sz="1600" dirty="0" smtClean="0">
                <a:latin typeface="Arial" panose="020B0604020202020204" pitchFamily="34" charset="0"/>
                <a:cs typeface="Arial" panose="020B0604020202020204" pitchFamily="34" charset="0"/>
              </a:rPr>
              <a:t>Interview the client about their needs</a:t>
            </a:r>
          </a:p>
          <a:p>
            <a:r>
              <a:rPr lang="en-AU" sz="1600" dirty="0" smtClean="0">
                <a:latin typeface="Arial" panose="020B0604020202020204" pitchFamily="34" charset="0"/>
                <a:cs typeface="Arial" panose="020B0604020202020204" pitchFamily="34" charset="0"/>
              </a:rPr>
              <a:t>Interview family members if relevant about client needs</a:t>
            </a:r>
          </a:p>
          <a:p>
            <a:r>
              <a:rPr lang="en-AU" sz="1600" dirty="0" smtClean="0">
                <a:latin typeface="Arial" panose="020B0604020202020204" pitchFamily="34" charset="0"/>
                <a:cs typeface="Arial" panose="020B0604020202020204" pitchFamily="34" charset="0"/>
              </a:rPr>
              <a:t>Observe verbal and non verbal cues and check with client you have captured all relevant information. </a:t>
            </a:r>
          </a:p>
          <a:p>
            <a:pPr marL="0" indent="0">
              <a:buNone/>
            </a:pPr>
            <a:endParaRPr lang="en-AU" sz="1600" dirty="0" smtClean="0">
              <a:latin typeface="Arial" panose="020B0604020202020204" pitchFamily="34" charset="0"/>
              <a:cs typeface="Arial" panose="020B0604020202020204" pitchFamily="34" charset="0"/>
            </a:endParaRPr>
          </a:p>
          <a:p>
            <a:pPr marL="0" indent="0">
              <a:buNone/>
            </a:pPr>
            <a:r>
              <a:rPr lang="en-AU" b="1" u="sng" dirty="0" smtClean="0">
                <a:latin typeface="Arial" panose="020B0604020202020204" pitchFamily="34" charset="0"/>
                <a:cs typeface="Arial" panose="020B0604020202020204" pitchFamily="34" charset="0"/>
              </a:rPr>
              <a:t>Consider required outcomes:  </a:t>
            </a:r>
            <a:r>
              <a:rPr lang="en-AU" b="1" dirty="0" smtClean="0">
                <a:latin typeface="Arial" panose="020B0604020202020204" pitchFamily="34" charset="0"/>
                <a:cs typeface="Arial" panose="020B0604020202020204" pitchFamily="34" charset="0"/>
              </a:rPr>
              <a:t>Ask the following questions </a:t>
            </a:r>
            <a:endParaRPr lang="en-AU"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AU" dirty="0" smtClean="0">
                <a:latin typeface="Arial" panose="020B0604020202020204" pitchFamily="34" charset="0"/>
                <a:cs typeface="Arial" panose="020B0604020202020204" pitchFamily="34" charset="0"/>
              </a:rPr>
              <a:t>What will assessment achieve?</a:t>
            </a:r>
          </a:p>
          <a:p>
            <a:pPr>
              <a:buFont typeface="Wingdings" panose="05000000000000000000" pitchFamily="2" charset="2"/>
              <a:buChar char="Ø"/>
            </a:pPr>
            <a:r>
              <a:rPr lang="en-AU" dirty="0" smtClean="0">
                <a:latin typeface="Arial" panose="020B0604020202020204" pitchFamily="34" charset="0"/>
                <a:cs typeface="Arial" panose="020B0604020202020204" pitchFamily="34" charset="0"/>
              </a:rPr>
              <a:t>How will outcomes affect the person?</a:t>
            </a:r>
          </a:p>
          <a:p>
            <a:pPr>
              <a:buFont typeface="Wingdings" panose="05000000000000000000" pitchFamily="2" charset="2"/>
              <a:buChar char="Ø"/>
            </a:pPr>
            <a:r>
              <a:rPr lang="en-AU" dirty="0" smtClean="0">
                <a:latin typeface="Arial" panose="020B0604020202020204" pitchFamily="34" charset="0"/>
                <a:cs typeface="Arial" panose="020B0604020202020204" pitchFamily="34" charset="0"/>
              </a:rPr>
              <a:t>Is the person capable of undergoing assessment?</a:t>
            </a:r>
          </a:p>
          <a:p>
            <a:pPr>
              <a:buFont typeface="Wingdings" panose="05000000000000000000" pitchFamily="2" charset="2"/>
              <a:buChar char="Ø"/>
            </a:pPr>
            <a:r>
              <a:rPr lang="en-AU" dirty="0" smtClean="0">
                <a:latin typeface="Arial" panose="020B0604020202020204" pitchFamily="34" charset="0"/>
                <a:cs typeface="Arial" panose="020B0604020202020204" pitchFamily="34" charset="0"/>
              </a:rPr>
              <a:t>Has assessment been recommended by another party? </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8757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0533"/>
          </a:xfrm>
          <a:solidFill>
            <a:schemeClr val="accent1">
              <a:lumMod val="40000"/>
              <a:lumOff val="60000"/>
            </a:schemeClr>
          </a:solidFill>
        </p:spPr>
        <p:txBody>
          <a:bodyPr/>
          <a:lstStyle/>
          <a:p>
            <a:r>
              <a:rPr lang="en-AU" dirty="0" smtClean="0">
                <a:solidFill>
                  <a:schemeClr val="accent2">
                    <a:lumMod val="75000"/>
                  </a:schemeClr>
                </a:solidFill>
              </a:rPr>
              <a:t>Determine resources </a:t>
            </a:r>
            <a:endParaRPr lang="en-AU" dirty="0">
              <a:solidFill>
                <a:schemeClr val="accent2">
                  <a:lumMod val="75000"/>
                </a:schemeClr>
              </a:solidFill>
            </a:endParaRPr>
          </a:p>
        </p:txBody>
      </p:sp>
      <p:sp>
        <p:nvSpPr>
          <p:cNvPr id="3" name="Content Placeholder 2"/>
          <p:cNvSpPr>
            <a:spLocks noGrp="1"/>
          </p:cNvSpPr>
          <p:nvPr>
            <p:ph idx="1"/>
          </p:nvPr>
        </p:nvSpPr>
        <p:spPr>
          <a:xfrm>
            <a:off x="677334" y="1704623"/>
            <a:ext cx="8596668" cy="4336740"/>
          </a:xfrm>
        </p:spPr>
        <p:txBody>
          <a:bodyPr/>
          <a:lstStyle/>
          <a:p>
            <a:pPr marL="0" indent="0">
              <a:buNone/>
            </a:pPr>
            <a:r>
              <a:rPr lang="en-AU" b="1" u="sng" dirty="0" smtClean="0">
                <a:latin typeface="Arial" panose="020B0604020202020204" pitchFamily="34" charset="0"/>
                <a:cs typeface="Arial" panose="020B0604020202020204" pitchFamily="34" charset="0"/>
              </a:rPr>
              <a:t>Resources required could include:</a:t>
            </a:r>
          </a:p>
          <a:p>
            <a:r>
              <a:rPr lang="en-AU" dirty="0" smtClean="0">
                <a:latin typeface="Arial" panose="020B0604020202020204" pitchFamily="34" charset="0"/>
                <a:cs typeface="Arial" panose="020B0604020202020204" pitchFamily="34" charset="0"/>
              </a:rPr>
              <a:t>Funding requirements </a:t>
            </a:r>
          </a:p>
          <a:p>
            <a:r>
              <a:rPr lang="en-AU" dirty="0" smtClean="0">
                <a:latin typeface="Arial" panose="020B0604020202020204" pitchFamily="34" charset="0"/>
                <a:cs typeface="Arial" panose="020B0604020202020204" pitchFamily="34" charset="0"/>
              </a:rPr>
              <a:t>Expertise to carry out the assessment</a:t>
            </a:r>
          </a:p>
          <a:p>
            <a:r>
              <a:rPr lang="en-AU" dirty="0" smtClean="0">
                <a:latin typeface="Arial" panose="020B0604020202020204" pitchFamily="34" charset="0"/>
                <a:cs typeface="Arial" panose="020B0604020202020204" pitchFamily="34" charset="0"/>
              </a:rPr>
              <a:t>Assessment tools </a:t>
            </a:r>
          </a:p>
          <a:p>
            <a:r>
              <a:rPr lang="en-AU" dirty="0" smtClean="0">
                <a:latin typeface="Arial" panose="020B0604020202020204" pitchFamily="34" charset="0"/>
                <a:cs typeface="Arial" panose="020B0604020202020204" pitchFamily="34" charset="0"/>
              </a:rPr>
              <a:t>Location of assessment, e.g. safe location </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2999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98311"/>
            <a:ext cx="8596668" cy="5443052"/>
          </a:xfrm>
        </p:spPr>
        <p:txBody>
          <a:bodyPr/>
          <a:lstStyle/>
          <a:p>
            <a:pPr marL="0" indent="0" algn="ctr">
              <a:buNone/>
            </a:pPr>
            <a:r>
              <a:rPr lang="en-AU" sz="2000" b="1" dirty="0" smtClean="0">
                <a:latin typeface="Arial" panose="020B0604020202020204" pitchFamily="34" charset="0"/>
                <a:cs typeface="Arial" panose="020B0604020202020204" pitchFamily="34" charset="0"/>
              </a:rPr>
              <a:t>All community services organisations have policies, procedures &amp; guidelines</a:t>
            </a:r>
          </a:p>
          <a:p>
            <a:pPr marL="0" indent="0" algn="ctr">
              <a:buNone/>
            </a:pPr>
            <a:r>
              <a:rPr lang="en-AU" sz="2000" b="1" dirty="0" smtClean="0">
                <a:latin typeface="Arial" panose="020B0604020202020204" pitchFamily="34" charset="0"/>
                <a:cs typeface="Arial" panose="020B0604020202020204" pitchFamily="34" charset="0"/>
              </a:rPr>
              <a:t>All services must follow </a:t>
            </a:r>
          </a:p>
          <a:p>
            <a:pPr marL="0" indent="0">
              <a:buNone/>
            </a:pPr>
            <a:endParaRPr lang="en-AU" b="1" dirty="0"/>
          </a:p>
          <a:p>
            <a:pPr marL="0" indent="0">
              <a:buNone/>
            </a:pPr>
            <a:endParaRPr lang="en-AU" dirty="0" smtClean="0"/>
          </a:p>
        </p:txBody>
      </p:sp>
      <p:graphicFrame>
        <p:nvGraphicFramePr>
          <p:cNvPr id="7" name="Diagram 6"/>
          <p:cNvGraphicFramePr/>
          <p:nvPr>
            <p:extLst>
              <p:ext uri="{D42A27DB-BD31-4B8C-83A1-F6EECF244321}">
                <p14:modId xmlns:p14="http://schemas.microsoft.com/office/powerpoint/2010/main" val="3530101204"/>
              </p:ext>
            </p:extLst>
          </p:nvPr>
        </p:nvGraphicFramePr>
        <p:xfrm>
          <a:off x="361245" y="2822222"/>
          <a:ext cx="9482666" cy="292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1102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5378"/>
          </a:xfrm>
          <a:solidFill>
            <a:schemeClr val="accent1">
              <a:lumMod val="75000"/>
            </a:schemeClr>
          </a:solidFill>
        </p:spPr>
        <p:txBody>
          <a:bodyPr/>
          <a:lstStyle/>
          <a:p>
            <a:r>
              <a:rPr lang="en-AU" dirty="0" smtClean="0">
                <a:solidFill>
                  <a:schemeClr val="accent2">
                    <a:lumMod val="75000"/>
                  </a:schemeClr>
                </a:solidFill>
              </a:rPr>
              <a:t>Using a strength- based assessment </a:t>
            </a:r>
            <a:endParaRPr lang="en-AU" dirty="0">
              <a:solidFill>
                <a:schemeClr val="accent2">
                  <a:lumMod val="75000"/>
                </a:schemeClr>
              </a:solidFill>
            </a:endParaRPr>
          </a:p>
        </p:txBody>
      </p:sp>
      <p:sp>
        <p:nvSpPr>
          <p:cNvPr id="3" name="Content Placeholder 2"/>
          <p:cNvSpPr>
            <a:spLocks noGrp="1"/>
          </p:cNvSpPr>
          <p:nvPr>
            <p:ph idx="1"/>
          </p:nvPr>
        </p:nvSpPr>
        <p:spPr>
          <a:xfrm>
            <a:off x="677334" y="1738489"/>
            <a:ext cx="8596668" cy="4910667"/>
          </a:xfrm>
        </p:spPr>
        <p:txBody>
          <a:bodyPr>
            <a:normAutofit/>
          </a:bodyPr>
          <a:lstStyle/>
          <a:p>
            <a:pPr marL="0" indent="0">
              <a:buNone/>
            </a:pPr>
            <a:r>
              <a:rPr lang="en-AU" b="1" dirty="0" smtClean="0">
                <a:latin typeface="Arial" panose="020B0604020202020204" pitchFamily="34" charset="0"/>
                <a:cs typeface="Arial" panose="020B0604020202020204" pitchFamily="34" charset="0"/>
              </a:rPr>
              <a:t>Community services operate from a strength-based service delivery model</a:t>
            </a:r>
          </a:p>
          <a:p>
            <a:r>
              <a:rPr lang="en-AU" dirty="0" smtClean="0">
                <a:latin typeface="Arial" panose="020B0604020202020204" pitchFamily="34" charset="0"/>
                <a:cs typeface="Arial" panose="020B0604020202020204" pitchFamily="34" charset="0"/>
              </a:rPr>
              <a:t>Strength based focuses on a person’s strengths and competencies</a:t>
            </a:r>
          </a:p>
          <a:p>
            <a:r>
              <a:rPr lang="en-AU" dirty="0" smtClean="0">
                <a:latin typeface="Arial" panose="020B0604020202020204" pitchFamily="34" charset="0"/>
                <a:cs typeface="Arial" panose="020B0604020202020204" pitchFamily="34" charset="0"/>
              </a:rPr>
              <a:t>See’s the client as capable</a:t>
            </a:r>
          </a:p>
          <a:p>
            <a:r>
              <a:rPr lang="en-AU" dirty="0" smtClean="0">
                <a:latin typeface="Arial" panose="020B0604020202020204" pitchFamily="34" charset="0"/>
                <a:cs typeface="Arial" panose="020B0604020202020204" pitchFamily="34" charset="0"/>
              </a:rPr>
              <a:t>See’s the client as having potential</a:t>
            </a:r>
          </a:p>
          <a:p>
            <a:r>
              <a:rPr lang="en-AU" dirty="0" smtClean="0">
                <a:latin typeface="Arial" panose="020B0604020202020204" pitchFamily="34" charset="0"/>
                <a:cs typeface="Arial" panose="020B0604020202020204" pitchFamily="34" charset="0"/>
              </a:rPr>
              <a:t>Focuses on resources the client already has access to</a:t>
            </a:r>
          </a:p>
          <a:p>
            <a:r>
              <a:rPr lang="en-AU" dirty="0" smtClean="0">
                <a:latin typeface="Arial" panose="020B0604020202020204" pitchFamily="34" charset="0"/>
                <a:cs typeface="Arial" panose="020B0604020202020204" pitchFamily="34" charset="0"/>
              </a:rPr>
              <a:t>Builds on individual strengths</a:t>
            </a:r>
          </a:p>
          <a:p>
            <a:pPr marL="0" indent="0">
              <a:buNone/>
            </a:pPr>
            <a:endParaRPr lang="en-AU" dirty="0">
              <a:latin typeface="Arial" panose="020B0604020202020204" pitchFamily="34" charset="0"/>
              <a:cs typeface="Arial" panose="020B0604020202020204" pitchFamily="34" charset="0"/>
            </a:endParaRPr>
          </a:p>
          <a:p>
            <a:pPr marL="0" indent="0">
              <a:buNone/>
            </a:pPr>
            <a:r>
              <a:rPr lang="en-AU" b="1" u="sng" dirty="0" smtClean="0">
                <a:latin typeface="Arial" panose="020B0604020202020204" pitchFamily="34" charset="0"/>
                <a:cs typeface="Arial" panose="020B0604020202020204" pitchFamily="34" charset="0"/>
              </a:rPr>
              <a:t>In contrast:</a:t>
            </a:r>
          </a:p>
          <a:p>
            <a:pPr marL="0" indent="0">
              <a:buNone/>
            </a:pPr>
            <a:r>
              <a:rPr lang="en-AU" i="1" dirty="0" smtClean="0">
                <a:latin typeface="Arial" panose="020B0604020202020204" pitchFamily="34" charset="0"/>
                <a:cs typeface="Arial" panose="020B0604020202020204" pitchFamily="34" charset="0"/>
              </a:rPr>
              <a:t>Problem focused, limits the clients potential, emphasises on diagnosis, emphasis on limitations, attention is on what’s not functioning with client, discourages the client, can develop further dependencies. </a:t>
            </a:r>
          </a:p>
          <a:p>
            <a:pPr marL="0" indent="0">
              <a:buNone/>
            </a:pPr>
            <a:endParaRPr lang="en-AU" dirty="0" smtClean="0"/>
          </a:p>
        </p:txBody>
      </p:sp>
    </p:spTree>
    <p:extLst>
      <p:ext uri="{BB962C8B-B14F-4D97-AF65-F5344CB8AC3E}">
        <p14:creationId xmlns:p14="http://schemas.microsoft.com/office/powerpoint/2010/main" val="906852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393</TotalTime>
  <Words>684</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Wingdings</vt:lpstr>
      <vt:lpstr>Wingdings 3</vt:lpstr>
      <vt:lpstr>Facet</vt:lpstr>
      <vt:lpstr>Session 3 </vt:lpstr>
      <vt:lpstr> </vt:lpstr>
      <vt:lpstr>Types of assessment</vt:lpstr>
      <vt:lpstr>Purpose of assessment</vt:lpstr>
      <vt:lpstr>PowerPoint Presentation</vt:lpstr>
      <vt:lpstr>Identify need for assessment </vt:lpstr>
      <vt:lpstr>Determine resources </vt:lpstr>
      <vt:lpstr>PowerPoint Presentation</vt:lpstr>
      <vt:lpstr>Using a strength- based assessment </vt:lpstr>
      <vt:lpstr>PowerPoint Presentation</vt:lpstr>
      <vt:lpstr>PowerPoint Presentation</vt:lpstr>
      <vt:lpstr>What is the strength based approach ?</vt:lpstr>
      <vt:lpstr>Advantages of the strength-based perspective</vt:lpstr>
      <vt:lpstr>Case study </vt:lpstr>
      <vt:lpstr>Example assessment tools </vt:lpstr>
      <vt:lpstr>Assessment task 1.</vt:lpstr>
    </vt:vector>
  </TitlesOfParts>
  <Company>Chisholm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Kelly Bunting</dc:creator>
  <cp:lastModifiedBy>Kelly Bunting</cp:lastModifiedBy>
  <cp:revision>55</cp:revision>
  <dcterms:created xsi:type="dcterms:W3CDTF">2020-08-10T02:33:36Z</dcterms:created>
  <dcterms:modified xsi:type="dcterms:W3CDTF">2023-02-20T21:40:30Z</dcterms:modified>
  <cp:contentStatus/>
</cp:coreProperties>
</file>