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308" r:id="rId4"/>
    <p:sldId id="297" r:id="rId5"/>
    <p:sldId id="298" r:id="rId6"/>
    <p:sldId id="310" r:id="rId7"/>
    <p:sldId id="299" r:id="rId8"/>
    <p:sldId id="301" r:id="rId9"/>
    <p:sldId id="300" r:id="rId10"/>
    <p:sldId id="311" r:id="rId11"/>
    <p:sldId id="302" r:id="rId12"/>
    <p:sldId id="305" r:id="rId13"/>
    <p:sldId id="312" r:id="rId14"/>
    <p:sldId id="303" r:id="rId15"/>
    <p:sldId id="306" r:id="rId16"/>
    <p:sldId id="307" r:id="rId17"/>
    <p:sldId id="304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da Hussein" initials="NH" lastIdx="1" clrIdx="0">
    <p:extLst>
      <p:ext uri="{19B8F6BF-5375-455C-9EA6-DF929625EA0E}">
        <p15:presenceInfo xmlns:p15="http://schemas.microsoft.com/office/powerpoint/2012/main" userId="d5beaab53ca430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5.jpg">
            <a:extLst>
              <a:ext uri="{FF2B5EF4-FFF2-40B4-BE49-F238E27FC236}">
                <a16:creationId xmlns:a16="http://schemas.microsoft.com/office/drawing/2014/main" id="{C2C696A4-6C5D-49FC-96B2-7B683E8E1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10"/>
            <a:ext cx="12192000" cy="6919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470025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93845" cy="385018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1916832"/>
            <a:ext cx="10177131" cy="3939456"/>
          </a:xfrm>
        </p:spPr>
        <p:txBody>
          <a:bodyPr/>
          <a:lstStyle>
            <a:lvl1pPr>
              <a:defRPr baseline="0">
                <a:solidFill>
                  <a:srgbClr val="003592"/>
                </a:solidFill>
              </a:defRPr>
            </a:lvl1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531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392" y="1556792"/>
            <a:ext cx="11041227" cy="3816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ground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470025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93845" cy="385018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1916832"/>
            <a:ext cx="10177131" cy="3939456"/>
          </a:xfrm>
        </p:spPr>
        <p:txBody>
          <a:bodyPr/>
          <a:lstStyle>
            <a:lvl1pPr>
              <a:defRPr baseline="0">
                <a:solidFill>
                  <a:srgbClr val="003592"/>
                </a:solidFill>
              </a:defRPr>
            </a:lvl1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0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392" y="1556792"/>
            <a:ext cx="11041227" cy="3816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A2036CBE-6BA4-42CE-84AF-6D5EB72976C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0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A2036CBE-6BA4-42CE-84AF-6D5EB72976C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5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A2036CBE-6BA4-42CE-84AF-6D5EB72976C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470025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93845" cy="385018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1916832"/>
            <a:ext cx="10177131" cy="3939456"/>
          </a:xfrm>
        </p:spPr>
        <p:txBody>
          <a:bodyPr/>
          <a:lstStyle>
            <a:lvl1pPr>
              <a:defRPr baseline="0">
                <a:solidFill>
                  <a:srgbClr val="003592"/>
                </a:solidFill>
              </a:defRPr>
            </a:lvl1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6" descr="PPT bground3.jpg">
            <a:extLst>
              <a:ext uri="{FF2B5EF4-FFF2-40B4-BE49-F238E27FC236}">
                <a16:creationId xmlns:a16="http://schemas.microsoft.com/office/drawing/2014/main" id="{A0292672-C196-46CE-9574-C45C4F566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.jpg">
            <a:extLst>
              <a:ext uri="{FF2B5EF4-FFF2-40B4-BE49-F238E27FC236}">
                <a16:creationId xmlns:a16="http://schemas.microsoft.com/office/drawing/2014/main" id="{20395EAE-C346-4C99-BD61-2826629F7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9" y="36004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41" y="1340768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0" y="2387290"/>
            <a:ext cx="11041227" cy="3816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6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.jpg">
            <a:extLst>
              <a:ext uri="{FF2B5EF4-FFF2-40B4-BE49-F238E27FC236}">
                <a16:creationId xmlns:a16="http://schemas.microsoft.com/office/drawing/2014/main" id="{0FFAD891-E9F5-4A86-960C-F4174FEA5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41" y="1340768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0" y="2387290"/>
            <a:ext cx="11041227" cy="3816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61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8.jpg">
            <a:extLst>
              <a:ext uri="{FF2B5EF4-FFF2-40B4-BE49-F238E27FC236}">
                <a16:creationId xmlns:a16="http://schemas.microsoft.com/office/drawing/2014/main" id="{C4C9FB64-80EB-46E8-9811-44B38DC20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41" y="1340768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0" y="2387290"/>
            <a:ext cx="11041227" cy="3816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7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.jpg">
            <a:extLst>
              <a:ext uri="{FF2B5EF4-FFF2-40B4-BE49-F238E27FC236}">
                <a16:creationId xmlns:a16="http://schemas.microsoft.com/office/drawing/2014/main" id="{15711A8D-148E-4A80-810A-76513CC33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470025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93845" cy="385018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1916832"/>
            <a:ext cx="10177131" cy="3939456"/>
          </a:xfrm>
        </p:spPr>
        <p:txBody>
          <a:bodyPr/>
          <a:lstStyle>
            <a:lvl1pPr>
              <a:defRPr baseline="0">
                <a:solidFill>
                  <a:srgbClr val="003592"/>
                </a:solidFill>
              </a:defRPr>
            </a:lvl1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83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pening and 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.jpg">
            <a:extLst>
              <a:ext uri="{FF2B5EF4-FFF2-40B4-BE49-F238E27FC236}">
                <a16:creationId xmlns:a16="http://schemas.microsoft.com/office/drawing/2014/main" id="{61ABC155-E5E9-48A2-BEA9-670FE97B50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589856" cy="385018"/>
          </a:xfrm>
        </p:spPr>
        <p:txBody>
          <a:bodyPr/>
          <a:lstStyle/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392" y="1556792"/>
            <a:ext cx="11041227" cy="3816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98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A7ED3647-42DD-4E74-9BA6-BA6520BA2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11DD5915-48A1-41F4-9B63-3B33466992BC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3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ground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470025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93845" cy="385018"/>
          </a:xfrm>
        </p:spPr>
        <p:txBody>
          <a:bodyPr/>
          <a:lstStyle>
            <a:lvl1pPr>
              <a:defRPr>
                <a:solidFill>
                  <a:srgbClr val="003592"/>
                </a:solidFill>
              </a:defRPr>
            </a:lvl1pPr>
          </a:lstStyle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1916832"/>
            <a:ext cx="10177131" cy="3939456"/>
          </a:xfrm>
        </p:spPr>
        <p:txBody>
          <a:bodyPr/>
          <a:lstStyle>
            <a:lvl1pPr>
              <a:defRPr baseline="0">
                <a:solidFill>
                  <a:srgbClr val="003592"/>
                </a:solidFill>
              </a:defRPr>
            </a:lvl1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PPT bground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0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.jpg">
            <a:extLst>
              <a:ext uri="{FF2B5EF4-FFF2-40B4-BE49-F238E27FC236}">
                <a16:creationId xmlns:a16="http://schemas.microsoft.com/office/drawing/2014/main" id="{2F7D4F18-E643-4D70-B079-248129FC29A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3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545" y="141277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088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685867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FC1FDA2-352B-4E01-9404-7EE26EE9939E}" type="datetimeFigureOut">
              <a:rPr lang="en-AU" smtClean="0"/>
              <a:t>8/07/2019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8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685867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E7C8E4B-FD09-4080-A9AC-CC0257C792D6}" type="datetimeFigureOut">
              <a:rPr lang="en-AU" smtClean="0"/>
              <a:t>8/07/2019</a:t>
            </a:fld>
            <a:endParaRPr lang="en-A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0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26678" y="5134526"/>
            <a:ext cx="7735074" cy="114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rgbClr val="FFFFFF"/>
                </a:solidFill>
                <a:latin typeface="Calibri"/>
              </a:rPr>
              <a:t>CHCLEG003 Manage Legal and Ethical Compliance </a:t>
            </a:r>
          </a:p>
          <a:p>
            <a:r>
              <a:rPr lang="en-US" sz="6400" dirty="0">
                <a:solidFill>
                  <a:srgbClr val="FFFFFF"/>
                </a:solidFill>
                <a:latin typeface="Calibri"/>
              </a:rPr>
              <a:t>CHC52015: Diploma of Community Services</a:t>
            </a:r>
            <a:br>
              <a:rPr lang="en-US" sz="4600" dirty="0">
                <a:solidFill>
                  <a:srgbClr val="FFFFFF"/>
                </a:solidFill>
                <a:latin typeface="Calibri"/>
              </a:rPr>
            </a:br>
            <a:br>
              <a:rPr lang="en-US" sz="5400" b="1" dirty="0">
                <a:solidFill>
                  <a:srgbClr val="FFFFFF"/>
                </a:solidFill>
                <a:latin typeface="Calibri"/>
              </a:rPr>
            </a:br>
            <a:endParaRPr lang="en-US" sz="54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3999" y="1868933"/>
            <a:ext cx="9144000" cy="2656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prstClr val="white"/>
                </a:solidFill>
                <a:latin typeface="Calibri"/>
              </a:rPr>
              <a:t>Session Two</a:t>
            </a:r>
          </a:p>
          <a:p>
            <a:endParaRPr lang="en-US" sz="1600" b="1" dirty="0">
              <a:solidFill>
                <a:prstClr val="white"/>
              </a:solidFill>
              <a:latin typeface="Calibri"/>
            </a:endParaRPr>
          </a:p>
          <a:p>
            <a:r>
              <a:rPr lang="en-US" sz="4400" b="1">
                <a:solidFill>
                  <a:prstClr val="white"/>
                </a:solidFill>
                <a:latin typeface="Calibri"/>
              </a:rPr>
              <a:t>Compliance</a:t>
            </a:r>
            <a:endParaRPr lang="en-US" sz="4400" b="1" dirty="0">
              <a:solidFill>
                <a:prstClr val="white"/>
              </a:solidFill>
              <a:latin typeface="Calibri"/>
            </a:endParaRPr>
          </a:p>
          <a:p>
            <a:endParaRPr lang="en-US" sz="4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9226" y="6137806"/>
            <a:ext cx="4702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prstClr val="white"/>
                </a:solidFill>
                <a:latin typeface="Calibri"/>
              </a:rPr>
              <a:t>© Chisholm Institute 2018</a:t>
            </a:r>
          </a:p>
          <a:p>
            <a:r>
              <a:rPr lang="en-AU" dirty="0">
                <a:solidFill>
                  <a:prstClr val="white"/>
                </a:solidFill>
                <a:latin typeface="Calibri"/>
              </a:rPr>
              <a:t>Images sourced from Shutterstock under licence</a:t>
            </a:r>
          </a:p>
          <a:p>
            <a:endParaRPr lang="en-A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46BD9-69BD-430E-BCEE-129CC8058689}"/>
              </a:ext>
            </a:extLst>
          </p:cNvPr>
          <p:cNvSpPr/>
          <p:nvPr/>
        </p:nvSpPr>
        <p:spPr>
          <a:xfrm>
            <a:off x="8806387" y="6383646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Session 2 of 10</a:t>
            </a:r>
            <a:endParaRPr lang="en-A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31B7-E99B-469D-95CA-1DC4D3B1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403" y="332657"/>
            <a:ext cx="10363200" cy="1070015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Regulatory Authority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0E94-8EA3-4B20-BF04-5A86026AB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1402672"/>
            <a:ext cx="10177131" cy="4705166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These are public bodies that take the governing responsibility </a:t>
            </a:r>
          </a:p>
          <a:p>
            <a:r>
              <a:rPr lang="en-AU" dirty="0">
                <a:solidFill>
                  <a:schemeClr val="tx1"/>
                </a:solidFill>
              </a:rPr>
              <a:t>These bodies are created by statute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Their primary task is protecting the public </a:t>
            </a:r>
          </a:p>
          <a:p>
            <a:r>
              <a:rPr lang="en-AU" dirty="0">
                <a:solidFill>
                  <a:schemeClr val="tx1"/>
                </a:solidFill>
              </a:rPr>
              <a:t>Regulatory authorities are the most reliable sources of information</a:t>
            </a:r>
          </a:p>
          <a:p>
            <a:r>
              <a:rPr lang="en-AU" dirty="0">
                <a:solidFill>
                  <a:schemeClr val="tx1"/>
                </a:solidFill>
              </a:rPr>
              <a:t>They can also be the specialist service where advice can be sought </a:t>
            </a:r>
          </a:p>
          <a:p>
            <a:r>
              <a:rPr lang="en-AU" dirty="0">
                <a:solidFill>
                  <a:schemeClr val="tx1"/>
                </a:solidFill>
              </a:rPr>
              <a:t>They are also responsible for policy writing and governing this area of law </a:t>
            </a:r>
          </a:p>
          <a:p>
            <a:r>
              <a:rPr lang="en-AU" dirty="0">
                <a:solidFill>
                  <a:schemeClr val="tx1"/>
                </a:solidFill>
              </a:rPr>
              <a:t>Can you think of any regulatory body in your area of work? </a:t>
            </a:r>
          </a:p>
        </p:txBody>
      </p:sp>
    </p:spTree>
    <p:extLst>
      <p:ext uri="{BB962C8B-B14F-4D97-AF65-F5344CB8AC3E}">
        <p14:creationId xmlns:p14="http://schemas.microsoft.com/office/powerpoint/2010/main" val="397836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9546-79E2-4A4F-BDDB-8363FB8E2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…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3BF0D-E63B-401C-BCAC-00720ED05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1633491"/>
            <a:ext cx="10177131" cy="42227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example of a regulatory authority in Australia would be the Department of Health, which seeks to improve and maintain the high standards of Australian health care by ‘</a:t>
            </a:r>
            <a:r>
              <a:rPr lang="en-US" i="1" dirty="0">
                <a:solidFill>
                  <a:schemeClr val="tx1"/>
                </a:solidFill>
              </a:rPr>
              <a:t>strengthening evidence-based policy advice</a:t>
            </a:r>
            <a:r>
              <a:rPr lang="en-US" dirty="0">
                <a:solidFill>
                  <a:schemeClr val="tx1"/>
                </a:solidFill>
              </a:rPr>
              <a:t>’ and ‘</a:t>
            </a:r>
            <a:r>
              <a:rPr lang="en-US" i="1" dirty="0">
                <a:solidFill>
                  <a:schemeClr val="tx1"/>
                </a:solidFill>
              </a:rPr>
              <a:t>improving program management, research, regulation and partnerships with other government agencies, consumers and stakeholders</a:t>
            </a:r>
            <a:r>
              <a:rPr lang="en-US" dirty="0">
                <a:solidFill>
                  <a:schemeClr val="tx1"/>
                </a:solidFill>
              </a:rPr>
              <a:t>.’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96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responsibility memes">
            <a:extLst>
              <a:ext uri="{FF2B5EF4-FFF2-40B4-BE49-F238E27FC236}">
                <a16:creationId xmlns:a16="http://schemas.microsoft.com/office/drawing/2014/main" id="{8881A639-D1E0-49F1-89B3-F4DBE19F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28" y="526141"/>
            <a:ext cx="5766601" cy="56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8FF6-25AE-4591-A738-AA683A6B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403" y="332658"/>
            <a:ext cx="10363200" cy="1194302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Responsibilities of </a:t>
            </a:r>
            <a:r>
              <a:rPr lang="en-AU">
                <a:solidFill>
                  <a:schemeClr val="tx1"/>
                </a:solidFill>
              </a:rPr>
              <a:t>regulatory authorities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115AF-716B-41D4-9C2E-A4F0232790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1624614"/>
            <a:ext cx="10177131" cy="4625266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Laying out compliance requirements for the relevant field, sector and profession </a:t>
            </a:r>
          </a:p>
          <a:p>
            <a:r>
              <a:rPr lang="en-AU" dirty="0">
                <a:solidFill>
                  <a:schemeClr val="tx1"/>
                </a:solidFill>
              </a:rPr>
              <a:t>Setting out conditions, restrictions and rules </a:t>
            </a:r>
          </a:p>
          <a:p>
            <a:r>
              <a:rPr lang="en-AU" dirty="0">
                <a:solidFill>
                  <a:schemeClr val="tx1"/>
                </a:solidFill>
              </a:rPr>
              <a:t>Setting standards </a:t>
            </a:r>
          </a:p>
          <a:p>
            <a:r>
              <a:rPr lang="en-AU" dirty="0">
                <a:solidFill>
                  <a:schemeClr val="tx1"/>
                </a:solidFill>
              </a:rPr>
              <a:t>Exercising their authority when needed </a:t>
            </a:r>
          </a:p>
          <a:p>
            <a:r>
              <a:rPr lang="en-AU" dirty="0">
                <a:solidFill>
                  <a:schemeClr val="tx1"/>
                </a:solidFill>
              </a:rPr>
              <a:t>Making important decisions </a:t>
            </a:r>
          </a:p>
          <a:p>
            <a:r>
              <a:rPr lang="en-AU" dirty="0">
                <a:solidFill>
                  <a:schemeClr val="tx1"/>
                </a:solidFill>
              </a:rPr>
              <a:t>Enforcing the decisions </a:t>
            </a:r>
          </a:p>
          <a:p>
            <a:r>
              <a:rPr lang="en-AU" dirty="0">
                <a:solidFill>
                  <a:schemeClr val="tx1"/>
                </a:solidFill>
              </a:rPr>
              <a:t>Lobbying, advocacy, education and policy making </a:t>
            </a:r>
          </a:p>
          <a:p>
            <a:r>
              <a:rPr lang="en-AU" dirty="0">
                <a:solidFill>
                  <a:schemeClr val="tx1"/>
                </a:solidFill>
              </a:rPr>
              <a:t>Disciplinary action in case of any breaches </a:t>
            </a:r>
          </a:p>
        </p:txBody>
      </p:sp>
    </p:spTree>
    <p:extLst>
      <p:ext uri="{BB962C8B-B14F-4D97-AF65-F5344CB8AC3E}">
        <p14:creationId xmlns:p14="http://schemas.microsoft.com/office/powerpoint/2010/main" val="374119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7671-AA06-4CD2-9707-CD476A12E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… Think…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BAAE1-B8F6-40C8-8CD2-96DBFC30B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5" y="1916832"/>
            <a:ext cx="7424707" cy="393945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What can you do to stay compliant? </a:t>
            </a:r>
          </a:p>
          <a:p>
            <a:r>
              <a:rPr lang="en-AU" dirty="0">
                <a:solidFill>
                  <a:schemeClr val="tx1"/>
                </a:solidFill>
              </a:rPr>
              <a:t>Why should you stay compliant?</a:t>
            </a:r>
          </a:p>
          <a:p>
            <a:r>
              <a:rPr lang="en-AU" dirty="0">
                <a:solidFill>
                  <a:schemeClr val="tx1"/>
                </a:solidFill>
              </a:rPr>
              <a:t>Is it your responsibility? </a:t>
            </a:r>
          </a:p>
          <a:p>
            <a:r>
              <a:rPr lang="en-AU" dirty="0">
                <a:solidFill>
                  <a:schemeClr val="tx1"/>
                </a:solidFill>
              </a:rPr>
              <a:t>Will it impact you? If yes, how? If no, why?</a:t>
            </a:r>
          </a:p>
          <a:p>
            <a:r>
              <a:rPr lang="en-AU" dirty="0">
                <a:solidFill>
                  <a:schemeClr val="tx1"/>
                </a:solidFill>
              </a:rPr>
              <a:t>What goes hand in hand with compliance? </a:t>
            </a:r>
          </a:p>
        </p:txBody>
      </p:sp>
      <p:pic>
        <p:nvPicPr>
          <p:cNvPr id="7170" name="Picture 2" descr="Image result for think">
            <a:extLst>
              <a:ext uri="{FF2B5EF4-FFF2-40B4-BE49-F238E27FC236}">
                <a16:creationId xmlns:a16="http://schemas.microsoft.com/office/drawing/2014/main" id="{F57493EB-1126-40BB-B37E-10283652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001712"/>
            <a:ext cx="4038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ethics">
            <a:extLst>
              <a:ext uri="{FF2B5EF4-FFF2-40B4-BE49-F238E27FC236}">
                <a16:creationId xmlns:a16="http://schemas.microsoft.com/office/drawing/2014/main" id="{B14457CA-5E67-483B-ACAD-D44648EB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35006"/>
            <a:ext cx="7980363" cy="52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7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6AE9-6F29-406B-958D-CD977F51D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… Next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53C1-B0D3-4B71-A146-C6164D43D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Determining ethical responsibilities</a:t>
            </a:r>
          </a:p>
          <a:p>
            <a:r>
              <a:rPr lang="en-AU" dirty="0">
                <a:solidFill>
                  <a:schemeClr val="tx1"/>
                </a:solidFill>
              </a:rPr>
              <a:t>Ethical Frameworks</a:t>
            </a:r>
          </a:p>
          <a:p>
            <a:r>
              <a:rPr lang="en-AU" dirty="0">
                <a:solidFill>
                  <a:schemeClr val="tx1"/>
                </a:solidFill>
              </a:rPr>
              <a:t>Privacy legislation</a:t>
            </a:r>
          </a:p>
          <a:p>
            <a:r>
              <a:rPr lang="en-AU" dirty="0">
                <a:solidFill>
                  <a:schemeClr val="tx1"/>
                </a:solidFill>
              </a:rPr>
              <a:t>International expectations</a:t>
            </a:r>
          </a:p>
          <a:p>
            <a:r>
              <a:rPr lang="en-AU" dirty="0">
                <a:solidFill>
                  <a:schemeClr val="tx1"/>
                </a:solidFill>
              </a:rPr>
              <a:t>Australian ethical standards</a:t>
            </a:r>
          </a:p>
          <a:p>
            <a:r>
              <a:rPr lang="en-AU" dirty="0">
                <a:solidFill>
                  <a:schemeClr val="tx1"/>
                </a:solidFill>
              </a:rPr>
              <a:t>Scope of practice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9022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AF7DA-F981-419B-83D7-756492953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5" y="3133817"/>
            <a:ext cx="4921204" cy="112746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See you next time …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14627A3-B63C-4A2A-A1C3-1104B9CD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7" y="72815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5E8C-B3B6-400F-B62A-00896D0B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Review</a:t>
            </a:r>
            <a:r>
              <a:rPr lang="en-A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4126-07F0-493E-84F6-ECE5D3414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One thing you learned last week? </a:t>
            </a:r>
          </a:p>
          <a:p>
            <a:r>
              <a:rPr lang="en-AU" dirty="0">
                <a:solidFill>
                  <a:schemeClr val="tx1"/>
                </a:solidFill>
              </a:rPr>
              <a:t>Did you read and review your assessment guide?</a:t>
            </a:r>
          </a:p>
          <a:p>
            <a:r>
              <a:rPr lang="en-AU" dirty="0">
                <a:solidFill>
                  <a:schemeClr val="tx1"/>
                </a:solidFill>
              </a:rPr>
              <a:t>Do you have any questions about what we covered last week? </a:t>
            </a:r>
          </a:p>
        </p:txBody>
      </p:sp>
    </p:spTree>
    <p:extLst>
      <p:ext uri="{BB962C8B-B14F-4D97-AF65-F5344CB8AC3E}">
        <p14:creationId xmlns:p14="http://schemas.microsoft.com/office/powerpoint/2010/main" val="10127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C11-136D-4F16-B198-4B5C7EAC1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Legal compliance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78B4-3EF9-4A6A-8116-6CCDB2950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>
                <a:solidFill>
                  <a:schemeClr val="tx1"/>
                </a:solidFill>
              </a:rPr>
              <a:t>What is legal compliance? </a:t>
            </a:r>
          </a:p>
          <a:p>
            <a:r>
              <a:rPr lang="en-AU" dirty="0">
                <a:solidFill>
                  <a:schemeClr val="tx1"/>
                </a:solidFill>
              </a:rPr>
              <a:t>Think of your workplace, education, shopping centres and other places and think of the following and discuss why they are in place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Health and Safety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Assignment policy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“slippery when wet” signs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“watch your step” signs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Warnings and labels on food items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“may contain nuts” signs 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Think of other examples </a:t>
            </a:r>
          </a:p>
          <a:p>
            <a:pPr lvl="1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EDD-D5AF-4A60-8958-B165ABE4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403" y="332658"/>
            <a:ext cx="10363200" cy="105226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Breaches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99155-FAA2-4D30-8C34-B739F801D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1384918"/>
            <a:ext cx="10177131" cy="4471370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What is a breach? </a:t>
            </a:r>
          </a:p>
          <a:p>
            <a:r>
              <a:rPr lang="en-AU" dirty="0">
                <a:solidFill>
                  <a:schemeClr val="tx1"/>
                </a:solidFill>
              </a:rPr>
              <a:t>It stems from duty of care and there are three elements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Duty of care exists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Duty of care is breached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The harm and injury has occurred 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Keep in mind that the harm and injury can be physical, mental, financial etc </a:t>
            </a:r>
          </a:p>
          <a:p>
            <a:r>
              <a:rPr lang="en-AU" dirty="0">
                <a:solidFill>
                  <a:schemeClr val="tx1"/>
                </a:solidFill>
              </a:rPr>
              <a:t>What happens after the breach of compliance occurs?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Discuss </a:t>
            </a:r>
          </a:p>
          <a:p>
            <a:pPr marL="914400" lvl="2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D922-0942-44C1-92D1-EA9794B7C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3467" y="745724"/>
            <a:ext cx="4554245" cy="496261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What do you think are compliance requirements? </a:t>
            </a:r>
          </a:p>
          <a:p>
            <a:r>
              <a:rPr lang="en-AU" dirty="0">
                <a:solidFill>
                  <a:schemeClr val="tx1"/>
                </a:solidFill>
              </a:rPr>
              <a:t>How can we stay compliant? </a:t>
            </a:r>
          </a:p>
          <a:p>
            <a:r>
              <a:rPr lang="en-AU" dirty="0">
                <a:solidFill>
                  <a:schemeClr val="tx1"/>
                </a:solidFill>
              </a:rPr>
              <a:t>Where can we go for more information? </a:t>
            </a:r>
          </a:p>
          <a:p>
            <a:r>
              <a:rPr lang="en-AU" dirty="0">
                <a:solidFill>
                  <a:schemeClr val="tx1"/>
                </a:solidFill>
              </a:rPr>
              <a:t>Discuss </a:t>
            </a:r>
          </a:p>
        </p:txBody>
      </p:sp>
      <p:pic>
        <p:nvPicPr>
          <p:cNvPr id="3074" name="Picture 2" descr="Image result for legal compliance memes">
            <a:extLst>
              <a:ext uri="{FF2B5EF4-FFF2-40B4-BE49-F238E27FC236}">
                <a16:creationId xmlns:a16="http://schemas.microsoft.com/office/drawing/2014/main" id="{75282AA0-ED61-4D80-9598-43B4F9B1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69" y="514904"/>
            <a:ext cx="4554244" cy="519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7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9E8F-705C-4E6E-8567-80C69B87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403" y="332658"/>
            <a:ext cx="10363200" cy="1194302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Compliance Requirements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305E-C268-47A7-901B-BEDE72DA4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1526959"/>
            <a:ext cx="10177131" cy="4329329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It is essential to be aware of the various compliance requirements that apply to your organisation </a:t>
            </a:r>
          </a:p>
          <a:p>
            <a:r>
              <a:rPr lang="en-AU" dirty="0">
                <a:solidFill>
                  <a:schemeClr val="tx1"/>
                </a:solidFill>
              </a:rPr>
              <a:t>Identification of these compliance requirements will enable you to develop compliance plans and ensure that you don’t breach any rules or regulations </a:t>
            </a:r>
          </a:p>
          <a:p>
            <a:r>
              <a:rPr lang="en-AU" dirty="0">
                <a:solidFill>
                  <a:schemeClr val="tx1"/>
                </a:solidFill>
              </a:rPr>
              <a:t>There are numerous sources of information which relates to specific service areas in different professions in Australia </a:t>
            </a:r>
          </a:p>
          <a:p>
            <a:r>
              <a:rPr lang="en-AU" dirty="0">
                <a:solidFill>
                  <a:schemeClr val="tx1"/>
                </a:solidFill>
              </a:rPr>
              <a:t>Your organisation may consider hiring a specialist on compliance who will work closely with the organisation </a:t>
            </a:r>
          </a:p>
        </p:txBody>
      </p:sp>
    </p:spTree>
    <p:extLst>
      <p:ext uri="{BB962C8B-B14F-4D97-AF65-F5344CB8AC3E}">
        <p14:creationId xmlns:p14="http://schemas.microsoft.com/office/powerpoint/2010/main" val="326146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647C-0A4C-4109-9D4B-D47E52B7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403" y="332658"/>
            <a:ext cx="6160791" cy="10256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Sources of information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4171-CB13-40BB-9E07-E3C2D3D56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5" y="1358284"/>
            <a:ext cx="6160792" cy="4498004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Who is responsible for compliance?</a:t>
            </a:r>
          </a:p>
          <a:p>
            <a:r>
              <a:rPr lang="en-AU" dirty="0">
                <a:solidFill>
                  <a:schemeClr val="tx1"/>
                </a:solidFill>
              </a:rPr>
              <a:t>Where does the information come from?</a:t>
            </a:r>
          </a:p>
          <a:p>
            <a:r>
              <a:rPr lang="en-AU" dirty="0">
                <a:solidFill>
                  <a:schemeClr val="tx1"/>
                </a:solidFill>
              </a:rPr>
              <a:t>What are the sources of information?</a:t>
            </a:r>
          </a:p>
          <a:p>
            <a:r>
              <a:rPr lang="en-AU" dirty="0">
                <a:solidFill>
                  <a:schemeClr val="tx1"/>
                </a:solidFill>
              </a:rPr>
              <a:t>Is there a regulatory authority? If yes, who? </a:t>
            </a:r>
          </a:p>
          <a:p>
            <a:r>
              <a:rPr lang="en-AU" dirty="0">
                <a:solidFill>
                  <a:schemeClr val="tx1"/>
                </a:solidFill>
              </a:rPr>
              <a:t>Who governs this area of law? </a:t>
            </a:r>
          </a:p>
          <a:p>
            <a:r>
              <a:rPr lang="en-AU" dirty="0">
                <a:solidFill>
                  <a:schemeClr val="tx1"/>
                </a:solidFill>
              </a:rPr>
              <a:t>Discuss </a:t>
            </a:r>
          </a:p>
        </p:txBody>
      </p:sp>
      <p:pic>
        <p:nvPicPr>
          <p:cNvPr id="4098" name="Picture 2" descr="Image result for sources of information memes">
            <a:extLst>
              <a:ext uri="{FF2B5EF4-FFF2-40B4-BE49-F238E27FC236}">
                <a16:creationId xmlns:a16="http://schemas.microsoft.com/office/drawing/2014/main" id="{135636AD-25DD-45EE-8C8A-7BEA20AD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12" y="752383"/>
            <a:ext cx="4572000" cy="49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06FB-9F12-4990-AF0D-114A80A4E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Sources of information on compliance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6B99-4557-48CE-9118-67662C5629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AU" dirty="0">
                <a:solidFill>
                  <a:schemeClr val="tx1"/>
                </a:solidFill>
              </a:rPr>
              <a:t>Some examples of sources of information on compliance requirements are: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Correspondence such as emails and other written information which is provided by internal and external resources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Information received through third parties such as relevant websites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Information received through networks such as newsletters, bulletins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Information received through regulatory authorities, legislation etc </a:t>
            </a:r>
          </a:p>
        </p:txBody>
      </p:sp>
    </p:spTree>
    <p:extLst>
      <p:ext uri="{BB962C8B-B14F-4D97-AF65-F5344CB8AC3E}">
        <p14:creationId xmlns:p14="http://schemas.microsoft.com/office/powerpoint/2010/main" val="302076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22AC-5B8A-4F24-9253-A6E343DC28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424" y="861319"/>
            <a:ext cx="5116513" cy="4994969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Always seek specialist advice when not sure 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Ask a supervisor 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Ask a colleague 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Ask your professional body </a:t>
            </a:r>
          </a:p>
        </p:txBody>
      </p:sp>
      <p:pic>
        <p:nvPicPr>
          <p:cNvPr id="5122" name="Picture 2" descr="Image result for sources of information memes">
            <a:extLst>
              <a:ext uri="{FF2B5EF4-FFF2-40B4-BE49-F238E27FC236}">
                <a16:creationId xmlns:a16="http://schemas.microsoft.com/office/drawing/2014/main" id="{02F6FBF7-86DE-47CB-BA79-93E0004F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88" y="8613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14712"/>
      </p:ext>
    </p:extLst>
  </p:cSld>
  <p:clrMapOvr>
    <a:masterClrMapping/>
  </p:clrMapOvr>
</p:sld>
</file>

<file path=ppt/theme/theme1.xml><?xml version="1.0" encoding="utf-8"?>
<a:theme xmlns:a="http://schemas.openxmlformats.org/drawingml/2006/main" name="Chishol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sholm theme" id="{8772C244-B72A-42E5-898A-877321466575}" vid="{808571D2-02D3-40F7-A9E8-B9011D0A42BE}"/>
    </a:ext>
  </a:extLst>
</a:theme>
</file>

<file path=ppt/theme/theme2.xml><?xml version="1.0" encoding="utf-8"?>
<a:theme xmlns:a="http://schemas.openxmlformats.org/drawingml/2006/main" name="Chishol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dated_ChisholmTemplate_TwoSlide [Read-Only]" id="{BDA65614-31FA-4BFA-91B4-1513E0CC0277}" vid="{1F7DFF62-894C-40CA-864D-A126A904B9D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CCC08BD3EBE4198806ED61AF82DE8" ma:contentTypeVersion="15" ma:contentTypeDescription="Create a new document." ma:contentTypeScope="" ma:versionID="eb1e0f5721d5720b3b4bad2822c988e6">
  <xsd:schema xmlns:xsd="http://www.w3.org/2001/XMLSchema" xmlns:xs="http://www.w3.org/2001/XMLSchema" xmlns:p="http://schemas.microsoft.com/office/2006/metadata/properties" xmlns:ns2="50742028-dc0b-4fe4-b51a-e2b5acb6b3f0" xmlns:ns3="c19bab61-56e2-460a-aaf6-11c6f98041f5" targetNamespace="http://schemas.microsoft.com/office/2006/metadata/properties" ma:root="true" ma:fieldsID="5d6f56a28fb2bc729ae44b11f61293b7" ns2:_="" ns3:_="">
    <xsd:import namespace="50742028-dc0b-4fe4-b51a-e2b5acb6b3f0"/>
    <xsd:import namespace="c19bab61-56e2-460a-aaf6-11c6f9804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42028-dc0b-4fe4-b51a-e2b5acb6b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f7dfea9-f2f6-4854-82a1-0b02f7d3fa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bab61-56e2-460a-aaf6-11c6f9804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878dde8-34d3-47f2-8023-cbb6ff7ff0b4}" ma:internalName="TaxCatchAll" ma:showField="CatchAllData" ma:web="c19bab61-56e2-460a-aaf6-11c6f98041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742028-dc0b-4fe4-b51a-e2b5acb6b3f0">
      <Terms xmlns="http://schemas.microsoft.com/office/infopath/2007/PartnerControls"/>
    </lcf76f155ced4ddcb4097134ff3c332f>
    <TaxCatchAll xmlns="c19bab61-56e2-460a-aaf6-11c6f98041f5" xsi:nil="true"/>
    <SharedWithUsers xmlns="c19bab61-56e2-460a-aaf6-11c6f98041f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F0D2D5A-961E-4E3B-B103-A54796F3BD38}"/>
</file>

<file path=customXml/itemProps2.xml><?xml version="1.0" encoding="utf-8"?>
<ds:datastoreItem xmlns:ds="http://schemas.openxmlformats.org/officeDocument/2006/customXml" ds:itemID="{867A61D3-D8EA-4C72-958E-994765CB5F63}"/>
</file>

<file path=customXml/itemProps3.xml><?xml version="1.0" encoding="utf-8"?>
<ds:datastoreItem xmlns:ds="http://schemas.openxmlformats.org/officeDocument/2006/customXml" ds:itemID="{80D89B5D-6D0D-4CF7-94DF-E005718667E5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641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Chisholm theme</vt:lpstr>
      <vt:lpstr>Chisholm</vt:lpstr>
      <vt:lpstr>PowerPoint Presentation</vt:lpstr>
      <vt:lpstr>Review </vt:lpstr>
      <vt:lpstr>Legal compliance </vt:lpstr>
      <vt:lpstr>Breaches </vt:lpstr>
      <vt:lpstr>PowerPoint Presentation</vt:lpstr>
      <vt:lpstr>Compliance Requirements </vt:lpstr>
      <vt:lpstr>Sources of information </vt:lpstr>
      <vt:lpstr>Sources of information on compliance </vt:lpstr>
      <vt:lpstr>PowerPoint Presentation</vt:lpstr>
      <vt:lpstr>Regulatory Authority </vt:lpstr>
      <vt:lpstr>… Example </vt:lpstr>
      <vt:lpstr>PowerPoint Presentation</vt:lpstr>
      <vt:lpstr>Responsibilities of regulatory authorities</vt:lpstr>
      <vt:lpstr>… Think…</vt:lpstr>
      <vt:lpstr>PowerPoint Presentation</vt:lpstr>
      <vt:lpstr>… Next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Nida Hussein</dc:creator>
  <cp:lastModifiedBy>Nida Hussein</cp:lastModifiedBy>
  <cp:revision>36</cp:revision>
  <dcterms:created xsi:type="dcterms:W3CDTF">2019-07-07T09:57:27Z</dcterms:created>
  <dcterms:modified xsi:type="dcterms:W3CDTF">2019-07-08T11:38:26Z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0x0101002BCCCC08BD3EBE4198806ED61AF82DE8</vt:lpwstr>
  </property>
  <property fmtid="{D5CDD505-2E9C-101B-9397-08002B2CF9AE}" pid="3" name="Order">
    <vt:r8>203100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SharedWithUsers">
    <vt:lpwstr/>
  </property>
</Properties>
</file>