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260" r:id="rId2"/>
    <p:sldId id="269" r:id="rId3"/>
    <p:sldId id="256" r:id="rId4"/>
    <p:sldId id="257" r:id="rId5"/>
    <p:sldId id="272" r:id="rId6"/>
    <p:sldId id="273" r:id="rId7"/>
    <p:sldId id="258" r:id="rId8"/>
    <p:sldId id="259" r:id="rId9"/>
    <p:sldId id="261" r:id="rId10"/>
    <p:sldId id="262" r:id="rId11"/>
    <p:sldId id="263" r:id="rId12"/>
    <p:sldId id="264" r:id="rId13"/>
    <p:sldId id="274" r:id="rId14"/>
    <p:sldId id="265"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C6577A-6AA4-4C7B-9092-4A44EC99EE0E}"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A6FD28E9-BB23-41AF-8C6E-DEB5EE87D82F}">
      <dgm:prSet phldrT="[Text]"/>
      <dgm:spPr/>
      <dgm:t>
        <a:bodyPr/>
        <a:lstStyle/>
        <a:p>
          <a:r>
            <a:rPr lang="en-US" i="1" dirty="0" smtClean="0">
              <a:solidFill>
                <a:schemeClr val="accent2">
                  <a:lumMod val="50000"/>
                </a:schemeClr>
              </a:solidFill>
            </a:rPr>
            <a:t>*Consent</a:t>
          </a:r>
        </a:p>
        <a:p>
          <a:r>
            <a:rPr lang="en-US" i="1" dirty="0" smtClean="0">
              <a:solidFill>
                <a:schemeClr val="accent2">
                  <a:lumMod val="50000"/>
                </a:schemeClr>
              </a:solidFill>
            </a:rPr>
            <a:t>*Referral</a:t>
          </a:r>
        </a:p>
        <a:p>
          <a:r>
            <a:rPr lang="en-US" i="1" dirty="0" smtClean="0">
              <a:solidFill>
                <a:schemeClr val="accent2">
                  <a:lumMod val="50000"/>
                </a:schemeClr>
              </a:solidFill>
            </a:rPr>
            <a:t>*Feedback</a:t>
          </a:r>
        </a:p>
        <a:p>
          <a:r>
            <a:rPr lang="en-US" i="1" dirty="0" smtClean="0">
              <a:solidFill>
                <a:schemeClr val="accent2">
                  <a:lumMod val="50000"/>
                </a:schemeClr>
              </a:solidFill>
            </a:rPr>
            <a:t>*Service delivery</a:t>
          </a:r>
        </a:p>
        <a:p>
          <a:r>
            <a:rPr lang="en-US" i="1" dirty="0" smtClean="0">
              <a:solidFill>
                <a:schemeClr val="accent2">
                  <a:lumMod val="50000"/>
                </a:schemeClr>
              </a:solidFill>
            </a:rPr>
            <a:t>*Exiting</a:t>
          </a:r>
          <a:endParaRPr lang="en-US" i="1" dirty="0">
            <a:solidFill>
              <a:schemeClr val="accent2">
                <a:lumMod val="50000"/>
              </a:schemeClr>
            </a:solidFill>
          </a:endParaRPr>
        </a:p>
      </dgm:t>
    </dgm:pt>
    <dgm:pt modelId="{AE2586B8-8060-42A2-965E-A0B3A3E39E92}" type="parTrans" cxnId="{2EC4819C-96E6-42AD-A3EE-BE42C5E3A5D9}">
      <dgm:prSet/>
      <dgm:spPr/>
      <dgm:t>
        <a:bodyPr/>
        <a:lstStyle/>
        <a:p>
          <a:endParaRPr lang="en-US"/>
        </a:p>
      </dgm:t>
    </dgm:pt>
    <dgm:pt modelId="{ED7D4068-26A7-4DD2-84B8-521B1CC147AF}" type="sibTrans" cxnId="{2EC4819C-96E6-42AD-A3EE-BE42C5E3A5D9}">
      <dgm:prSet/>
      <dgm:spPr/>
      <dgm:t>
        <a:bodyPr/>
        <a:lstStyle/>
        <a:p>
          <a:endParaRPr lang="en-US"/>
        </a:p>
      </dgm:t>
    </dgm:pt>
    <dgm:pt modelId="{06B5BAEB-C70C-4FF8-B683-F54383B7B19A}">
      <dgm:prSet phldrT="[Text]"/>
      <dgm:spPr/>
      <dgm:t>
        <a:bodyPr/>
        <a:lstStyle/>
        <a:p>
          <a:r>
            <a:rPr lang="en-US" b="1" dirty="0" smtClean="0"/>
            <a:t>Initial Contact</a:t>
          </a:r>
          <a:endParaRPr lang="en-US" b="1" dirty="0"/>
        </a:p>
      </dgm:t>
    </dgm:pt>
    <dgm:pt modelId="{B2D9D708-F6BA-4864-88B6-69658F04847F}" type="parTrans" cxnId="{AAD49B20-2235-46D8-BFA8-2DF89338A6C4}">
      <dgm:prSet/>
      <dgm:spPr/>
      <dgm:t>
        <a:bodyPr/>
        <a:lstStyle/>
        <a:p>
          <a:endParaRPr lang="en-US"/>
        </a:p>
      </dgm:t>
    </dgm:pt>
    <dgm:pt modelId="{507009C0-5344-4B4E-8514-4E29120DBF96}" type="sibTrans" cxnId="{AAD49B20-2235-46D8-BFA8-2DF89338A6C4}">
      <dgm:prSet/>
      <dgm:spPr/>
      <dgm:t>
        <a:bodyPr/>
        <a:lstStyle/>
        <a:p>
          <a:endParaRPr lang="en-US"/>
        </a:p>
      </dgm:t>
    </dgm:pt>
    <dgm:pt modelId="{1F233F25-0C0E-4BFC-82C9-AEC231E52391}">
      <dgm:prSet phldrT="[Text]"/>
      <dgm:spPr/>
      <dgm:t>
        <a:bodyPr/>
        <a:lstStyle/>
        <a:p>
          <a:r>
            <a:rPr lang="en-US" b="1" dirty="0" smtClean="0"/>
            <a:t>Needs Identified</a:t>
          </a:r>
          <a:endParaRPr lang="en-US" b="1" dirty="0"/>
        </a:p>
      </dgm:t>
    </dgm:pt>
    <dgm:pt modelId="{2F44D284-0885-4949-8C59-24E20BBDFC5E}" type="parTrans" cxnId="{6FD0465F-5600-44D3-A3F6-A4459AEFDCFA}">
      <dgm:prSet/>
      <dgm:spPr/>
      <dgm:t>
        <a:bodyPr/>
        <a:lstStyle/>
        <a:p>
          <a:endParaRPr lang="en-US"/>
        </a:p>
      </dgm:t>
    </dgm:pt>
    <dgm:pt modelId="{D0C60AE0-6F90-4E58-BDE9-C05040178E43}" type="sibTrans" cxnId="{6FD0465F-5600-44D3-A3F6-A4459AEFDCFA}">
      <dgm:prSet/>
      <dgm:spPr/>
      <dgm:t>
        <a:bodyPr/>
        <a:lstStyle/>
        <a:p>
          <a:endParaRPr lang="en-US"/>
        </a:p>
      </dgm:t>
    </dgm:pt>
    <dgm:pt modelId="{28BA1CC4-3453-4858-A868-05455F69EBA0}">
      <dgm:prSet phldrT="[Text]"/>
      <dgm:spPr/>
      <dgm:t>
        <a:bodyPr/>
        <a:lstStyle/>
        <a:p>
          <a:r>
            <a:rPr lang="en-US" b="1" dirty="0" smtClean="0"/>
            <a:t>Assessment</a:t>
          </a:r>
          <a:endParaRPr lang="en-US" b="1" dirty="0"/>
        </a:p>
      </dgm:t>
    </dgm:pt>
    <dgm:pt modelId="{F21F2CD0-1131-4CE7-89AB-EC6ACDA30AC8}" type="parTrans" cxnId="{4269C839-3C5E-47C9-882E-BF6A9142A646}">
      <dgm:prSet/>
      <dgm:spPr/>
      <dgm:t>
        <a:bodyPr/>
        <a:lstStyle/>
        <a:p>
          <a:endParaRPr lang="en-US"/>
        </a:p>
      </dgm:t>
    </dgm:pt>
    <dgm:pt modelId="{8E1C867E-B068-40BC-AD4E-471CE116A799}" type="sibTrans" cxnId="{4269C839-3C5E-47C9-882E-BF6A9142A646}">
      <dgm:prSet/>
      <dgm:spPr/>
      <dgm:t>
        <a:bodyPr/>
        <a:lstStyle/>
        <a:p>
          <a:endParaRPr lang="en-US"/>
        </a:p>
      </dgm:t>
    </dgm:pt>
    <dgm:pt modelId="{8E5837BD-23EE-47FB-8069-0F0C1B8EDA07}">
      <dgm:prSet phldrT="[Text]"/>
      <dgm:spPr/>
      <dgm:t>
        <a:bodyPr/>
        <a:lstStyle/>
        <a:p>
          <a:r>
            <a:rPr lang="en-US" b="1" dirty="0" smtClean="0"/>
            <a:t>Care planning </a:t>
          </a:r>
          <a:endParaRPr lang="en-US" b="1" dirty="0"/>
        </a:p>
      </dgm:t>
    </dgm:pt>
    <dgm:pt modelId="{0D493096-D1CF-46DB-A234-59751B16D46C}" type="parTrans" cxnId="{7260C3D9-1844-4597-A4F4-67B232FC8A7E}">
      <dgm:prSet/>
      <dgm:spPr/>
      <dgm:t>
        <a:bodyPr/>
        <a:lstStyle/>
        <a:p>
          <a:endParaRPr lang="en-US"/>
        </a:p>
      </dgm:t>
    </dgm:pt>
    <dgm:pt modelId="{6B650645-B12C-4A71-B6C7-247693D81109}" type="sibTrans" cxnId="{7260C3D9-1844-4597-A4F4-67B232FC8A7E}">
      <dgm:prSet/>
      <dgm:spPr/>
      <dgm:t>
        <a:bodyPr/>
        <a:lstStyle/>
        <a:p>
          <a:endParaRPr lang="en-US"/>
        </a:p>
      </dgm:t>
    </dgm:pt>
    <dgm:pt modelId="{191FE137-603A-4BF7-BFE4-1A0BDA5D103D}" type="pres">
      <dgm:prSet presAssocID="{D8C6577A-6AA4-4C7B-9092-4A44EC99EE0E}" presName="composite" presStyleCnt="0">
        <dgm:presLayoutVars>
          <dgm:chMax val="1"/>
          <dgm:dir/>
          <dgm:resizeHandles val="exact"/>
        </dgm:presLayoutVars>
      </dgm:prSet>
      <dgm:spPr/>
      <dgm:t>
        <a:bodyPr/>
        <a:lstStyle/>
        <a:p>
          <a:endParaRPr lang="en-US"/>
        </a:p>
      </dgm:t>
    </dgm:pt>
    <dgm:pt modelId="{3BF56F94-0F97-4AC0-A02B-4E71FF601012}" type="pres">
      <dgm:prSet presAssocID="{D8C6577A-6AA4-4C7B-9092-4A44EC99EE0E}" presName="radial" presStyleCnt="0">
        <dgm:presLayoutVars>
          <dgm:animLvl val="ctr"/>
        </dgm:presLayoutVars>
      </dgm:prSet>
      <dgm:spPr/>
    </dgm:pt>
    <dgm:pt modelId="{01885550-3840-4038-872C-F20BF85AE284}" type="pres">
      <dgm:prSet presAssocID="{A6FD28E9-BB23-41AF-8C6E-DEB5EE87D82F}" presName="centerShape" presStyleLbl="vennNode1" presStyleIdx="0" presStyleCnt="5" custScaleX="114967" custScaleY="85319" custLinFactNeighborX="4525" custLinFactNeighborY="-388"/>
      <dgm:spPr/>
      <dgm:t>
        <a:bodyPr/>
        <a:lstStyle/>
        <a:p>
          <a:endParaRPr lang="en-US"/>
        </a:p>
      </dgm:t>
    </dgm:pt>
    <dgm:pt modelId="{B7937180-6DE9-47BF-9C98-EDC87CCDADF1}" type="pres">
      <dgm:prSet presAssocID="{06B5BAEB-C70C-4FF8-B683-F54383B7B19A}" presName="node" presStyleLbl="vennNode1" presStyleIdx="1" presStyleCnt="5">
        <dgm:presLayoutVars>
          <dgm:bulletEnabled val="1"/>
        </dgm:presLayoutVars>
      </dgm:prSet>
      <dgm:spPr/>
      <dgm:t>
        <a:bodyPr/>
        <a:lstStyle/>
        <a:p>
          <a:endParaRPr lang="en-US"/>
        </a:p>
      </dgm:t>
    </dgm:pt>
    <dgm:pt modelId="{7AAFEEA7-FEB9-422A-97D0-F67E7C186E72}" type="pres">
      <dgm:prSet presAssocID="{1F233F25-0C0E-4BFC-82C9-AEC231E52391}" presName="node" presStyleLbl="vennNode1" presStyleIdx="2" presStyleCnt="5" custRadScaleRad="141017" custRadScaleInc="514">
        <dgm:presLayoutVars>
          <dgm:bulletEnabled val="1"/>
        </dgm:presLayoutVars>
      </dgm:prSet>
      <dgm:spPr/>
      <dgm:t>
        <a:bodyPr/>
        <a:lstStyle/>
        <a:p>
          <a:endParaRPr lang="en-US"/>
        </a:p>
      </dgm:t>
    </dgm:pt>
    <dgm:pt modelId="{84A92F4A-FACC-4CDC-9817-C387779BBA35}" type="pres">
      <dgm:prSet presAssocID="{28BA1CC4-3453-4858-A868-05455F69EBA0}" presName="node" presStyleLbl="vennNode1" presStyleIdx="3" presStyleCnt="5" custRadScaleRad="112114" custRadScaleInc="-5535">
        <dgm:presLayoutVars>
          <dgm:bulletEnabled val="1"/>
        </dgm:presLayoutVars>
      </dgm:prSet>
      <dgm:spPr/>
      <dgm:t>
        <a:bodyPr/>
        <a:lstStyle/>
        <a:p>
          <a:endParaRPr lang="en-US"/>
        </a:p>
      </dgm:t>
    </dgm:pt>
    <dgm:pt modelId="{DCD20C27-C59C-4257-86A8-4EE33C5F65D8}" type="pres">
      <dgm:prSet presAssocID="{8E5837BD-23EE-47FB-8069-0F0C1B8EDA07}" presName="node" presStyleLbl="vennNode1" presStyleIdx="4" presStyleCnt="5" custScaleX="110097" custScaleY="115751" custRadScaleRad="127281" custRadScaleInc="-3138">
        <dgm:presLayoutVars>
          <dgm:bulletEnabled val="1"/>
        </dgm:presLayoutVars>
      </dgm:prSet>
      <dgm:spPr/>
      <dgm:t>
        <a:bodyPr/>
        <a:lstStyle/>
        <a:p>
          <a:endParaRPr lang="en-US"/>
        </a:p>
      </dgm:t>
    </dgm:pt>
  </dgm:ptLst>
  <dgm:cxnLst>
    <dgm:cxn modelId="{536D22B3-6C22-4FD6-8EFA-72BC2DAE9AC6}" type="presOf" srcId="{06B5BAEB-C70C-4FF8-B683-F54383B7B19A}" destId="{B7937180-6DE9-47BF-9C98-EDC87CCDADF1}" srcOrd="0" destOrd="0" presId="urn:microsoft.com/office/officeart/2005/8/layout/radial3"/>
    <dgm:cxn modelId="{2EC4819C-96E6-42AD-A3EE-BE42C5E3A5D9}" srcId="{D8C6577A-6AA4-4C7B-9092-4A44EC99EE0E}" destId="{A6FD28E9-BB23-41AF-8C6E-DEB5EE87D82F}" srcOrd="0" destOrd="0" parTransId="{AE2586B8-8060-42A2-965E-A0B3A3E39E92}" sibTransId="{ED7D4068-26A7-4DD2-84B8-521B1CC147AF}"/>
    <dgm:cxn modelId="{D4971DB6-F8EB-4355-86E1-A3642AA552CD}" type="presOf" srcId="{8E5837BD-23EE-47FB-8069-0F0C1B8EDA07}" destId="{DCD20C27-C59C-4257-86A8-4EE33C5F65D8}" srcOrd="0" destOrd="0" presId="urn:microsoft.com/office/officeart/2005/8/layout/radial3"/>
    <dgm:cxn modelId="{4269C839-3C5E-47C9-882E-BF6A9142A646}" srcId="{A6FD28E9-BB23-41AF-8C6E-DEB5EE87D82F}" destId="{28BA1CC4-3453-4858-A868-05455F69EBA0}" srcOrd="2" destOrd="0" parTransId="{F21F2CD0-1131-4CE7-89AB-EC6ACDA30AC8}" sibTransId="{8E1C867E-B068-40BC-AD4E-471CE116A799}"/>
    <dgm:cxn modelId="{95E608B8-C5D3-44B7-80FE-454A73E1F843}" type="presOf" srcId="{A6FD28E9-BB23-41AF-8C6E-DEB5EE87D82F}" destId="{01885550-3840-4038-872C-F20BF85AE284}" srcOrd="0" destOrd="0" presId="urn:microsoft.com/office/officeart/2005/8/layout/radial3"/>
    <dgm:cxn modelId="{AAD49B20-2235-46D8-BFA8-2DF89338A6C4}" srcId="{A6FD28E9-BB23-41AF-8C6E-DEB5EE87D82F}" destId="{06B5BAEB-C70C-4FF8-B683-F54383B7B19A}" srcOrd="0" destOrd="0" parTransId="{B2D9D708-F6BA-4864-88B6-69658F04847F}" sibTransId="{507009C0-5344-4B4E-8514-4E29120DBF96}"/>
    <dgm:cxn modelId="{6FD0465F-5600-44D3-A3F6-A4459AEFDCFA}" srcId="{A6FD28E9-BB23-41AF-8C6E-DEB5EE87D82F}" destId="{1F233F25-0C0E-4BFC-82C9-AEC231E52391}" srcOrd="1" destOrd="0" parTransId="{2F44D284-0885-4949-8C59-24E20BBDFC5E}" sibTransId="{D0C60AE0-6F90-4E58-BDE9-C05040178E43}"/>
    <dgm:cxn modelId="{7260C3D9-1844-4597-A4F4-67B232FC8A7E}" srcId="{A6FD28E9-BB23-41AF-8C6E-DEB5EE87D82F}" destId="{8E5837BD-23EE-47FB-8069-0F0C1B8EDA07}" srcOrd="3" destOrd="0" parTransId="{0D493096-D1CF-46DB-A234-59751B16D46C}" sibTransId="{6B650645-B12C-4A71-B6C7-247693D81109}"/>
    <dgm:cxn modelId="{E08AFDBB-AE7D-498E-8CA2-D600D58C2CAD}" type="presOf" srcId="{28BA1CC4-3453-4858-A868-05455F69EBA0}" destId="{84A92F4A-FACC-4CDC-9817-C387779BBA35}" srcOrd="0" destOrd="0" presId="urn:microsoft.com/office/officeart/2005/8/layout/radial3"/>
    <dgm:cxn modelId="{414A5A60-E311-49AB-A845-0AAA1E11E325}" type="presOf" srcId="{1F233F25-0C0E-4BFC-82C9-AEC231E52391}" destId="{7AAFEEA7-FEB9-422A-97D0-F67E7C186E72}" srcOrd="0" destOrd="0" presId="urn:microsoft.com/office/officeart/2005/8/layout/radial3"/>
    <dgm:cxn modelId="{A1729158-9011-4FD0-A008-3B1C245E40A0}" type="presOf" srcId="{D8C6577A-6AA4-4C7B-9092-4A44EC99EE0E}" destId="{191FE137-603A-4BF7-BFE4-1A0BDA5D103D}" srcOrd="0" destOrd="0" presId="urn:microsoft.com/office/officeart/2005/8/layout/radial3"/>
    <dgm:cxn modelId="{E946D437-37A7-4BE9-8DA7-97E59B9F6FAC}" type="presParOf" srcId="{191FE137-603A-4BF7-BFE4-1A0BDA5D103D}" destId="{3BF56F94-0F97-4AC0-A02B-4E71FF601012}" srcOrd="0" destOrd="0" presId="urn:microsoft.com/office/officeart/2005/8/layout/radial3"/>
    <dgm:cxn modelId="{F05F0297-3712-46B3-ACD5-95DF16418F4C}" type="presParOf" srcId="{3BF56F94-0F97-4AC0-A02B-4E71FF601012}" destId="{01885550-3840-4038-872C-F20BF85AE284}" srcOrd="0" destOrd="0" presId="urn:microsoft.com/office/officeart/2005/8/layout/radial3"/>
    <dgm:cxn modelId="{FAB76F44-06B7-4F13-B483-ADBD1936F119}" type="presParOf" srcId="{3BF56F94-0F97-4AC0-A02B-4E71FF601012}" destId="{B7937180-6DE9-47BF-9C98-EDC87CCDADF1}" srcOrd="1" destOrd="0" presId="urn:microsoft.com/office/officeart/2005/8/layout/radial3"/>
    <dgm:cxn modelId="{2E14F1FB-C9A1-4069-836F-1F0AF4F424FA}" type="presParOf" srcId="{3BF56F94-0F97-4AC0-A02B-4E71FF601012}" destId="{7AAFEEA7-FEB9-422A-97D0-F67E7C186E72}" srcOrd="2" destOrd="0" presId="urn:microsoft.com/office/officeart/2005/8/layout/radial3"/>
    <dgm:cxn modelId="{C4F382E3-2055-470E-8F61-33CCC3CA868D}" type="presParOf" srcId="{3BF56F94-0F97-4AC0-A02B-4E71FF601012}" destId="{84A92F4A-FACC-4CDC-9817-C387779BBA35}" srcOrd="3" destOrd="0" presId="urn:microsoft.com/office/officeart/2005/8/layout/radial3"/>
    <dgm:cxn modelId="{4C5D490C-D49C-4FD6-A744-610019783101}" type="presParOf" srcId="{3BF56F94-0F97-4AC0-A02B-4E71FF601012}" destId="{DCD20C27-C59C-4257-86A8-4EE33C5F65D8}"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885550-3840-4038-872C-F20BF85AE284}">
      <dsp:nvSpPr>
        <dsp:cNvPr id="0" name=""/>
        <dsp:cNvSpPr/>
      </dsp:nvSpPr>
      <dsp:spPr>
        <a:xfrm>
          <a:off x="1794043" y="1215152"/>
          <a:ext cx="2973911" cy="2206990"/>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i="1" kern="1200" dirty="0" smtClean="0">
              <a:solidFill>
                <a:schemeClr val="accent2">
                  <a:lumMod val="50000"/>
                </a:schemeClr>
              </a:solidFill>
            </a:rPr>
            <a:t>*Consent</a:t>
          </a:r>
        </a:p>
        <a:p>
          <a:pPr lvl="0" algn="ctr" defTabSz="755650">
            <a:lnSpc>
              <a:spcPct val="90000"/>
            </a:lnSpc>
            <a:spcBef>
              <a:spcPct val="0"/>
            </a:spcBef>
            <a:spcAft>
              <a:spcPct val="35000"/>
            </a:spcAft>
          </a:pPr>
          <a:r>
            <a:rPr lang="en-US" sz="1700" i="1" kern="1200" dirty="0" smtClean="0">
              <a:solidFill>
                <a:schemeClr val="accent2">
                  <a:lumMod val="50000"/>
                </a:schemeClr>
              </a:solidFill>
            </a:rPr>
            <a:t>*Referral</a:t>
          </a:r>
        </a:p>
        <a:p>
          <a:pPr lvl="0" algn="ctr" defTabSz="755650">
            <a:lnSpc>
              <a:spcPct val="90000"/>
            </a:lnSpc>
            <a:spcBef>
              <a:spcPct val="0"/>
            </a:spcBef>
            <a:spcAft>
              <a:spcPct val="35000"/>
            </a:spcAft>
          </a:pPr>
          <a:r>
            <a:rPr lang="en-US" sz="1700" i="1" kern="1200" dirty="0" smtClean="0">
              <a:solidFill>
                <a:schemeClr val="accent2">
                  <a:lumMod val="50000"/>
                </a:schemeClr>
              </a:solidFill>
            </a:rPr>
            <a:t>*Feedback</a:t>
          </a:r>
        </a:p>
        <a:p>
          <a:pPr lvl="0" algn="ctr" defTabSz="755650">
            <a:lnSpc>
              <a:spcPct val="90000"/>
            </a:lnSpc>
            <a:spcBef>
              <a:spcPct val="0"/>
            </a:spcBef>
            <a:spcAft>
              <a:spcPct val="35000"/>
            </a:spcAft>
          </a:pPr>
          <a:r>
            <a:rPr lang="en-US" sz="1700" i="1" kern="1200" dirty="0" smtClean="0">
              <a:solidFill>
                <a:schemeClr val="accent2">
                  <a:lumMod val="50000"/>
                </a:schemeClr>
              </a:solidFill>
            </a:rPr>
            <a:t>*Service delivery</a:t>
          </a:r>
        </a:p>
        <a:p>
          <a:pPr lvl="0" algn="ctr" defTabSz="755650">
            <a:lnSpc>
              <a:spcPct val="90000"/>
            </a:lnSpc>
            <a:spcBef>
              <a:spcPct val="0"/>
            </a:spcBef>
            <a:spcAft>
              <a:spcPct val="35000"/>
            </a:spcAft>
          </a:pPr>
          <a:r>
            <a:rPr lang="en-US" sz="1700" i="1" kern="1200" dirty="0" smtClean="0">
              <a:solidFill>
                <a:schemeClr val="accent2">
                  <a:lumMod val="50000"/>
                </a:schemeClr>
              </a:solidFill>
            </a:rPr>
            <a:t>*Exiting</a:t>
          </a:r>
          <a:endParaRPr lang="en-US" sz="1700" i="1" kern="1200" dirty="0">
            <a:solidFill>
              <a:schemeClr val="accent2">
                <a:lumMod val="50000"/>
              </a:schemeClr>
            </a:solidFill>
          </a:endParaRPr>
        </a:p>
      </dsp:txBody>
      <dsp:txXfrm>
        <a:off x="2229562" y="1538358"/>
        <a:ext cx="2102873" cy="1560578"/>
      </dsp:txXfrm>
    </dsp:sp>
    <dsp:sp modelId="{B7937180-6DE9-47BF-9C98-EDC87CCDADF1}">
      <dsp:nvSpPr>
        <dsp:cNvPr id="0" name=""/>
        <dsp:cNvSpPr/>
      </dsp:nvSpPr>
      <dsp:spPr>
        <a:xfrm>
          <a:off x="2481857" y="461"/>
          <a:ext cx="1293375" cy="1293375"/>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Initial Contact</a:t>
          </a:r>
          <a:endParaRPr lang="en-US" sz="1200" b="1" kern="1200" dirty="0"/>
        </a:p>
      </dsp:txBody>
      <dsp:txXfrm>
        <a:off x="2671267" y="189871"/>
        <a:ext cx="914555" cy="914555"/>
      </dsp:txXfrm>
    </dsp:sp>
    <dsp:sp modelId="{7AAFEEA7-FEB9-422A-97D0-F67E7C186E72}">
      <dsp:nvSpPr>
        <dsp:cNvPr id="0" name=""/>
        <dsp:cNvSpPr/>
      </dsp:nvSpPr>
      <dsp:spPr>
        <a:xfrm>
          <a:off x="4857310" y="1704211"/>
          <a:ext cx="1293375" cy="1293375"/>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Needs Identified</a:t>
          </a:r>
          <a:endParaRPr lang="en-US" sz="1200" b="1" kern="1200" dirty="0"/>
        </a:p>
      </dsp:txBody>
      <dsp:txXfrm>
        <a:off x="5046720" y="1893621"/>
        <a:ext cx="914555" cy="914555"/>
      </dsp:txXfrm>
    </dsp:sp>
    <dsp:sp modelId="{84A92F4A-FACC-4CDC-9817-C387779BBA35}">
      <dsp:nvSpPr>
        <dsp:cNvPr id="0" name=""/>
        <dsp:cNvSpPr/>
      </dsp:nvSpPr>
      <dsp:spPr>
        <a:xfrm>
          <a:off x="2645855" y="3370064"/>
          <a:ext cx="1293375" cy="1293375"/>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Assessment</a:t>
          </a:r>
          <a:endParaRPr lang="en-US" sz="1200" b="1" kern="1200" dirty="0"/>
        </a:p>
      </dsp:txBody>
      <dsp:txXfrm>
        <a:off x="2835265" y="3559474"/>
        <a:ext cx="914555" cy="914555"/>
      </dsp:txXfrm>
    </dsp:sp>
    <dsp:sp modelId="{DCD20C27-C59C-4257-86A8-4EE33C5F65D8}">
      <dsp:nvSpPr>
        <dsp:cNvPr id="0" name=""/>
        <dsp:cNvSpPr/>
      </dsp:nvSpPr>
      <dsp:spPr>
        <a:xfrm>
          <a:off x="275027" y="1688817"/>
          <a:ext cx="1423968" cy="1497095"/>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Care planning </a:t>
          </a:r>
          <a:endParaRPr lang="en-US" sz="1200" b="1" kern="1200" dirty="0"/>
        </a:p>
      </dsp:txBody>
      <dsp:txXfrm>
        <a:off x="483562" y="1908061"/>
        <a:ext cx="1006898" cy="1058607"/>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5041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949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07717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1572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19922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8298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633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0109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4448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9656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9735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1587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2549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6052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163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6319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582469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www.youtube.com/watch?v=OPCYGqzf7U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CHCCCS004 </a:t>
            </a:r>
            <a:br>
              <a:rPr lang="en-AU" dirty="0" smtClean="0"/>
            </a:br>
            <a:r>
              <a:rPr lang="en-AU" dirty="0" smtClean="0"/>
              <a:t>Diploma Community services </a:t>
            </a:r>
            <a:endParaRPr lang="en-AU" dirty="0"/>
          </a:p>
        </p:txBody>
      </p:sp>
      <p:sp>
        <p:nvSpPr>
          <p:cNvPr id="3" name="Content Placeholder 2"/>
          <p:cNvSpPr>
            <a:spLocks noGrp="1"/>
          </p:cNvSpPr>
          <p:nvPr>
            <p:ph idx="1"/>
          </p:nvPr>
        </p:nvSpPr>
        <p:spPr>
          <a:xfrm>
            <a:off x="376888" y="2082212"/>
            <a:ext cx="8596668" cy="3880773"/>
          </a:xfrm>
        </p:spPr>
        <p:txBody>
          <a:bodyPr/>
          <a:lstStyle/>
          <a:p>
            <a:pPr marL="0" indent="0">
              <a:buNone/>
            </a:pPr>
            <a:endParaRPr lang="en-AU" dirty="0" smtClean="0"/>
          </a:p>
          <a:p>
            <a:pPr marL="0" indent="0">
              <a:buNone/>
            </a:pPr>
            <a:endParaRPr lang="en-AU" dirty="0"/>
          </a:p>
          <a:p>
            <a:pPr marL="0" indent="0">
              <a:buNone/>
            </a:pPr>
            <a:r>
              <a:rPr lang="en-AU" sz="4000" i="1" u="sng" dirty="0" smtClean="0"/>
              <a:t>Assess co-existing needs </a:t>
            </a:r>
          </a:p>
          <a:p>
            <a:pPr marL="0" indent="0">
              <a:buNone/>
            </a:pPr>
            <a:r>
              <a:rPr lang="en-AU" sz="3200" dirty="0" smtClean="0"/>
              <a:t>Session 1 </a:t>
            </a:r>
            <a:endParaRPr lang="en-AU"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5110" y="3912657"/>
            <a:ext cx="3749685" cy="2701001"/>
          </a:xfrm>
          <a:prstGeom prst="ellipse">
            <a:avLst/>
          </a:prstGeom>
          <a:ln>
            <a:noFill/>
          </a:ln>
          <a:effectLst>
            <a:softEdge rad="112500"/>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5317" y="5962985"/>
            <a:ext cx="2632552" cy="808844"/>
          </a:xfrm>
          <a:prstGeom prst="rect">
            <a:avLst/>
          </a:prstGeom>
        </p:spPr>
      </p:pic>
    </p:spTree>
    <p:extLst>
      <p:ext uri="{BB962C8B-B14F-4D97-AF65-F5344CB8AC3E}">
        <p14:creationId xmlns:p14="http://schemas.microsoft.com/office/powerpoint/2010/main" val="4146842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8627872" cy="995228"/>
          </a:xfrm>
          <a:solidFill>
            <a:schemeClr val="accent1">
              <a:lumMod val="40000"/>
              <a:lumOff val="60000"/>
            </a:schemeClr>
          </a:solidFill>
        </p:spPr>
        <p:txBody>
          <a:bodyPr/>
          <a:lstStyle/>
          <a:p>
            <a:r>
              <a:rPr lang="en-AU" dirty="0" smtClean="0"/>
              <a:t>Initial Contact with a client </a:t>
            </a:r>
            <a:endParaRPr lang="en-AU" dirty="0"/>
          </a:p>
        </p:txBody>
      </p:sp>
      <p:sp>
        <p:nvSpPr>
          <p:cNvPr id="3" name="Content Placeholder 2"/>
          <p:cNvSpPr>
            <a:spLocks noGrp="1"/>
          </p:cNvSpPr>
          <p:nvPr>
            <p:ph idx="1"/>
          </p:nvPr>
        </p:nvSpPr>
        <p:spPr>
          <a:xfrm>
            <a:off x="440268" y="1919111"/>
            <a:ext cx="10303934" cy="4673599"/>
          </a:xfrm>
        </p:spPr>
        <p:txBody>
          <a:bodyPr>
            <a:normAutofit fontScale="92500" lnSpcReduction="10000"/>
          </a:bodyPr>
          <a:lstStyle/>
          <a:p>
            <a:pPr marL="0" indent="0">
              <a:buNone/>
            </a:pPr>
            <a:endParaRPr lang="en-AU" dirty="0"/>
          </a:p>
          <a:p>
            <a:pPr>
              <a:buFont typeface="Wingdings" panose="05000000000000000000" pitchFamily="2" charset="2"/>
              <a:buChar char="q"/>
            </a:pPr>
            <a:r>
              <a:rPr lang="en-AU" b="1" dirty="0"/>
              <a:t>Initial contact </a:t>
            </a:r>
            <a:r>
              <a:rPr lang="en-AU" dirty="0"/>
              <a:t>is the person’s first contact with your organisation </a:t>
            </a:r>
            <a:r>
              <a:rPr lang="en-AU" dirty="0" smtClean="0"/>
              <a:t>or </a:t>
            </a:r>
            <a:r>
              <a:rPr lang="en-AU" dirty="0"/>
              <a:t>the service system as a whole. </a:t>
            </a:r>
            <a:endParaRPr lang="en-AU" dirty="0" smtClean="0"/>
          </a:p>
          <a:p>
            <a:pPr>
              <a:buFont typeface="Wingdings" panose="05000000000000000000" pitchFamily="2" charset="2"/>
              <a:buChar char="q"/>
            </a:pPr>
            <a:r>
              <a:rPr lang="en-AU" dirty="0" smtClean="0"/>
              <a:t>Initial </a:t>
            </a:r>
            <a:r>
              <a:rPr lang="en-AU" dirty="0"/>
              <a:t>needs identification is a broad screening process to uncover underlying and presenting issues</a:t>
            </a:r>
            <a:r>
              <a:rPr lang="en-AU" dirty="0" smtClean="0"/>
              <a:t>.</a:t>
            </a:r>
          </a:p>
          <a:p>
            <a:pPr>
              <a:buFont typeface="Wingdings" panose="05000000000000000000" pitchFamily="2" charset="2"/>
              <a:buChar char="q"/>
            </a:pPr>
            <a:r>
              <a:rPr lang="en-AU" dirty="0" smtClean="0"/>
              <a:t>Information </a:t>
            </a:r>
            <a:r>
              <a:rPr lang="en-AU" dirty="0"/>
              <a:t>from the initial needs identification will inform the way that the assessment process is likely to proceed. </a:t>
            </a:r>
            <a:endParaRPr lang="en-AU" dirty="0" smtClean="0"/>
          </a:p>
          <a:p>
            <a:pPr>
              <a:buFont typeface="Wingdings" panose="05000000000000000000" pitchFamily="2" charset="2"/>
              <a:buChar char="q"/>
            </a:pPr>
            <a:r>
              <a:rPr lang="en-AU" dirty="0" smtClean="0"/>
              <a:t>Initial </a:t>
            </a:r>
            <a:r>
              <a:rPr lang="en-AU" dirty="0"/>
              <a:t>needs identification may start with the intake </a:t>
            </a:r>
            <a:r>
              <a:rPr lang="en-AU" dirty="0" smtClean="0"/>
              <a:t>worker</a:t>
            </a:r>
            <a:endParaRPr lang="en-AU" dirty="0"/>
          </a:p>
          <a:p>
            <a:pPr>
              <a:buFont typeface="Wingdings" panose="05000000000000000000" pitchFamily="2" charset="2"/>
              <a:buChar char="q"/>
            </a:pPr>
            <a:r>
              <a:rPr lang="en-AU" dirty="0" smtClean="0"/>
              <a:t>Establish what </a:t>
            </a:r>
            <a:r>
              <a:rPr lang="en-AU" dirty="0"/>
              <a:t>other assessments have already occurred?</a:t>
            </a:r>
          </a:p>
          <a:p>
            <a:pPr>
              <a:buFont typeface="Wingdings" panose="05000000000000000000" pitchFamily="2" charset="2"/>
              <a:buChar char="q"/>
            </a:pPr>
            <a:r>
              <a:rPr lang="en-AU" dirty="0"/>
              <a:t>Intake workers need to seek as much information as possible about existing supports and assessment, or planning processes provided by other organisations. </a:t>
            </a:r>
            <a:endParaRPr lang="en-AU" dirty="0" smtClean="0"/>
          </a:p>
          <a:p>
            <a:pPr>
              <a:buFont typeface="Wingdings" panose="05000000000000000000" pitchFamily="2" charset="2"/>
              <a:buChar char="q"/>
            </a:pPr>
            <a:r>
              <a:rPr lang="en-AU" dirty="0" smtClean="0"/>
              <a:t>Reassure </a:t>
            </a:r>
            <a:r>
              <a:rPr lang="en-AU" dirty="0"/>
              <a:t>the person that providing this information will not mean they will be automatically refused access </a:t>
            </a:r>
            <a:r>
              <a:rPr lang="en-AU" dirty="0" smtClean="0"/>
              <a:t>to </a:t>
            </a:r>
            <a:r>
              <a:rPr lang="en-AU" dirty="0"/>
              <a:t>services. Access is based on priority of access guidelines and current demand for services. </a:t>
            </a:r>
          </a:p>
          <a:p>
            <a:pPr>
              <a:buFont typeface="Wingdings" panose="05000000000000000000" pitchFamily="2" charset="2"/>
              <a:buChar char="q"/>
            </a:pPr>
            <a:r>
              <a:rPr lang="en-AU" dirty="0" smtClean="0"/>
              <a:t>Ask </a:t>
            </a:r>
            <a:r>
              <a:rPr lang="en-AU" dirty="0"/>
              <a:t>the person about other services they have spoken to or used in the last 12 months. </a:t>
            </a:r>
            <a:endParaRPr lang="en-AU" dirty="0" smtClean="0"/>
          </a:p>
          <a:p>
            <a:pPr>
              <a:buFont typeface="Wingdings" panose="05000000000000000000" pitchFamily="2" charset="2"/>
              <a:buChar char="q"/>
            </a:pPr>
            <a:r>
              <a:rPr lang="en-AU" dirty="0" smtClean="0"/>
              <a:t>Ask </a:t>
            </a:r>
            <a:r>
              <a:rPr lang="en-AU" dirty="0"/>
              <a:t>the person for their consent to speak to other providers and family members or carers. </a:t>
            </a:r>
          </a:p>
          <a:p>
            <a:pPr>
              <a:buFont typeface="Wingdings" panose="05000000000000000000" pitchFamily="2" charset="2"/>
              <a:buChar char="q"/>
            </a:pPr>
            <a:r>
              <a:rPr lang="en-AU" dirty="0" smtClean="0"/>
              <a:t>Ask </a:t>
            </a:r>
            <a:r>
              <a:rPr lang="en-AU" dirty="0"/>
              <a:t>the person for their </a:t>
            </a:r>
            <a:r>
              <a:rPr lang="en-AU" dirty="0" smtClean="0"/>
              <a:t>consent </a:t>
            </a:r>
            <a:r>
              <a:rPr lang="en-AU" smtClean="0"/>
              <a:t>to service. </a:t>
            </a:r>
            <a:endParaRPr lang="en-AU" dirty="0"/>
          </a:p>
        </p:txBody>
      </p:sp>
    </p:spTree>
    <p:extLst>
      <p:ext uri="{BB962C8B-B14F-4D97-AF65-F5344CB8AC3E}">
        <p14:creationId xmlns:p14="http://schemas.microsoft.com/office/powerpoint/2010/main" val="374028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37067"/>
            <a:ext cx="10066867" cy="1061155"/>
          </a:xfrm>
          <a:solidFill>
            <a:schemeClr val="accent2">
              <a:lumMod val="40000"/>
              <a:lumOff val="60000"/>
            </a:schemeClr>
          </a:solidFill>
        </p:spPr>
        <p:txBody>
          <a:bodyPr/>
          <a:lstStyle/>
          <a:p>
            <a:r>
              <a:rPr lang="en-AU" dirty="0" smtClean="0"/>
              <a:t>Skills &amp; Techniques </a:t>
            </a:r>
            <a:endParaRPr lang="en-AU" dirty="0"/>
          </a:p>
        </p:txBody>
      </p:sp>
      <p:sp>
        <p:nvSpPr>
          <p:cNvPr id="3" name="Content Placeholder 2"/>
          <p:cNvSpPr>
            <a:spLocks noGrp="1"/>
          </p:cNvSpPr>
          <p:nvPr>
            <p:ph idx="1"/>
          </p:nvPr>
        </p:nvSpPr>
        <p:spPr>
          <a:xfrm>
            <a:off x="677333" y="1422400"/>
            <a:ext cx="10758311" cy="5260621"/>
          </a:xfrm>
        </p:spPr>
        <p:txBody>
          <a:bodyPr>
            <a:normAutofit fontScale="85000" lnSpcReduction="20000"/>
          </a:bodyPr>
          <a:lstStyle/>
          <a:p>
            <a:pPr marL="0" indent="0">
              <a:lnSpc>
                <a:spcPct val="170000"/>
              </a:lnSpc>
              <a:buNone/>
            </a:pPr>
            <a:r>
              <a:rPr lang="en-AU" dirty="0"/>
              <a:t>Knowledge of a person’s supports means that existing processes can be built on. Agencies can work together with the person and their family or other carers to get the best outcomes. Building trust between all the parties involved is an important first step.  </a:t>
            </a:r>
          </a:p>
          <a:p>
            <a:pPr marL="0" indent="0">
              <a:lnSpc>
                <a:spcPct val="170000"/>
              </a:lnSpc>
              <a:buNone/>
            </a:pPr>
            <a:r>
              <a:rPr lang="en-AU" dirty="0" smtClean="0"/>
              <a:t>During </a:t>
            </a:r>
            <a:r>
              <a:rPr lang="en-AU" dirty="0"/>
              <a:t>initial contact and initial needs identification, the person will seek information and gain an impression about the organisation. Tone of voice, style, approach, language, time taken to explain the process, listening to concerns and offering choices will inform their perception. </a:t>
            </a:r>
          </a:p>
          <a:p>
            <a:pPr marL="0" indent="0">
              <a:lnSpc>
                <a:spcPct val="170000"/>
              </a:lnSpc>
              <a:buNone/>
            </a:pPr>
            <a:r>
              <a:rPr lang="en-AU" dirty="0"/>
              <a:t>From an Aboriginal and CALD perspective, the initial contact and initial needs identification experience is critical to building trust and rapport and hence, the future success of assessment and service provision. </a:t>
            </a:r>
          </a:p>
          <a:p>
            <a:pPr marL="0" indent="0">
              <a:lnSpc>
                <a:spcPct val="170000"/>
              </a:lnSpc>
              <a:buNone/>
            </a:pPr>
            <a:r>
              <a:rPr lang="en-AU" dirty="0" smtClean="0"/>
              <a:t>Together devise </a:t>
            </a:r>
            <a:r>
              <a:rPr lang="en-AU" dirty="0"/>
              <a:t>a plan </a:t>
            </a:r>
            <a:r>
              <a:rPr lang="en-AU" dirty="0" smtClean="0"/>
              <a:t>for the client. </a:t>
            </a:r>
          </a:p>
          <a:p>
            <a:pPr marL="0" indent="0">
              <a:lnSpc>
                <a:spcPct val="170000"/>
              </a:lnSpc>
              <a:buNone/>
            </a:pPr>
            <a:r>
              <a:rPr lang="en-AU" b="1" i="1" dirty="0" smtClean="0"/>
              <a:t>“We </a:t>
            </a:r>
            <a:r>
              <a:rPr lang="en-AU" b="1" i="1" dirty="0"/>
              <a:t>may be able to arrange a support person to be present for you, such as a person from an Aboriginal organisation or CALD organisation, with your </a:t>
            </a:r>
            <a:r>
              <a:rPr lang="en-AU" b="1" i="1" dirty="0" smtClean="0"/>
              <a:t>consent” - </a:t>
            </a:r>
            <a:r>
              <a:rPr lang="en-AU" b="1" i="1" dirty="0"/>
              <a:t>An interpreter can be arranged for </a:t>
            </a:r>
            <a:r>
              <a:rPr lang="en-AU" b="1" i="1" dirty="0" smtClean="0"/>
              <a:t>you, we </a:t>
            </a:r>
            <a:r>
              <a:rPr lang="en-AU" b="1" i="1" dirty="0"/>
              <a:t>will ask you some questions to work out what you would like to change or </a:t>
            </a:r>
            <a:r>
              <a:rPr lang="en-AU" b="1" i="1" dirty="0" smtClean="0"/>
              <a:t>achieve, this meeting </a:t>
            </a:r>
            <a:r>
              <a:rPr lang="en-AU" b="1" i="1" dirty="0"/>
              <a:t>is confidential </a:t>
            </a:r>
            <a:r>
              <a:rPr lang="en-AU" b="1" i="1" dirty="0" smtClean="0"/>
              <a:t>, I’d like to hear your </a:t>
            </a:r>
            <a:r>
              <a:rPr lang="en-AU" b="1" i="1" dirty="0"/>
              <a:t>expectations of the </a:t>
            </a:r>
            <a:r>
              <a:rPr lang="en-AU" b="1" i="1" dirty="0" smtClean="0"/>
              <a:t>service”</a:t>
            </a:r>
            <a:r>
              <a:rPr lang="en-AU" b="1" dirty="0" smtClean="0"/>
              <a:t>. </a:t>
            </a:r>
            <a:endParaRPr lang="en-AU" b="1" dirty="0"/>
          </a:p>
        </p:txBody>
      </p:sp>
    </p:spTree>
    <p:extLst>
      <p:ext uri="{BB962C8B-B14F-4D97-AF65-F5344CB8AC3E}">
        <p14:creationId xmlns:p14="http://schemas.microsoft.com/office/powerpoint/2010/main" val="3510730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Consider the following questions prior to assessment </a:t>
            </a:r>
            <a:endParaRPr lang="en-AU" dirty="0"/>
          </a:p>
        </p:txBody>
      </p:sp>
      <p:sp>
        <p:nvSpPr>
          <p:cNvPr id="3" name="Content Placeholder 2"/>
          <p:cNvSpPr>
            <a:spLocks noGrp="1"/>
          </p:cNvSpPr>
          <p:nvPr>
            <p:ph idx="1"/>
          </p:nvPr>
        </p:nvSpPr>
        <p:spPr/>
        <p:txBody>
          <a:bodyPr>
            <a:normAutofit lnSpcReduction="10000"/>
          </a:bodyPr>
          <a:lstStyle/>
          <a:p>
            <a:r>
              <a:rPr lang="en-AU" dirty="0" smtClean="0"/>
              <a:t>Is an assessment required?</a:t>
            </a:r>
          </a:p>
          <a:p>
            <a:r>
              <a:rPr lang="en-AU" dirty="0" smtClean="0"/>
              <a:t>What is the reason for assessment ?</a:t>
            </a:r>
          </a:p>
          <a:p>
            <a:r>
              <a:rPr lang="en-AU" dirty="0" smtClean="0"/>
              <a:t>What needs and issues are we assessing?</a:t>
            </a:r>
          </a:p>
          <a:p>
            <a:r>
              <a:rPr lang="en-AU" dirty="0" smtClean="0"/>
              <a:t>Which type of assessment will best address these needs and issues?</a:t>
            </a:r>
          </a:p>
          <a:p>
            <a:r>
              <a:rPr lang="en-AU" dirty="0" smtClean="0"/>
              <a:t>Will the assessment tool be relevant to the </a:t>
            </a:r>
            <a:r>
              <a:rPr lang="en-AU" smtClean="0"/>
              <a:t>person’s circumstances? </a:t>
            </a:r>
            <a:endParaRPr lang="en-AU" dirty="0" smtClean="0"/>
          </a:p>
          <a:p>
            <a:r>
              <a:rPr lang="en-AU" dirty="0" smtClean="0"/>
              <a:t>What is my role in the assessment process?</a:t>
            </a:r>
          </a:p>
          <a:p>
            <a:r>
              <a:rPr lang="en-AU" dirty="0" smtClean="0"/>
              <a:t>Does the person require referral to a more qualified or specialist agency?</a:t>
            </a:r>
          </a:p>
          <a:p>
            <a:r>
              <a:rPr lang="en-AU" dirty="0" smtClean="0"/>
              <a:t>How will the assessment be conducted? </a:t>
            </a:r>
          </a:p>
          <a:p>
            <a:r>
              <a:rPr lang="en-AU" dirty="0" smtClean="0"/>
              <a:t>Where should you conduct the assessment?</a:t>
            </a:r>
          </a:p>
          <a:p>
            <a:r>
              <a:rPr lang="en-AU" dirty="0" smtClean="0"/>
              <a:t>What resources will you need to conduct the assessment? </a:t>
            </a:r>
            <a:endParaRPr lang="en-AU" dirty="0"/>
          </a:p>
        </p:txBody>
      </p:sp>
    </p:spTree>
    <p:extLst>
      <p:ext uri="{BB962C8B-B14F-4D97-AF65-F5344CB8AC3E}">
        <p14:creationId xmlns:p14="http://schemas.microsoft.com/office/powerpoint/2010/main" val="545933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77334" y="300446"/>
            <a:ext cx="10360780" cy="1149531"/>
          </a:xfrm>
        </p:spPr>
        <p:txBody>
          <a:bodyPr>
            <a:normAutofit fontScale="90000"/>
          </a:bodyPr>
          <a:lstStyle/>
          <a:p>
            <a:pPr algn="ctr"/>
            <a:r>
              <a:rPr lang="en-AU" dirty="0" smtClean="0">
                <a:solidFill>
                  <a:schemeClr val="tx1"/>
                </a:solidFill>
                <a:latin typeface="Arial" panose="020B0604020202020204" pitchFamily="34" charset="0"/>
                <a:cs typeface="Arial" panose="020B0604020202020204" pitchFamily="34" charset="0"/>
              </a:rPr>
              <a:t>Paving the way to an outreach ‘home' visit</a:t>
            </a:r>
            <a:br>
              <a:rPr lang="en-AU" dirty="0" smtClean="0">
                <a:solidFill>
                  <a:schemeClr val="tx1"/>
                </a:solidFill>
                <a:latin typeface="Arial" panose="020B0604020202020204" pitchFamily="34" charset="0"/>
                <a:cs typeface="Arial" panose="020B0604020202020204" pitchFamily="34" charset="0"/>
              </a:rPr>
            </a:br>
            <a:r>
              <a:rPr lang="en-AU" dirty="0" smtClean="0">
                <a:solidFill>
                  <a:schemeClr val="tx1"/>
                </a:solidFill>
                <a:latin typeface="Arial" panose="020B0604020202020204" pitchFamily="34" charset="0"/>
                <a:cs typeface="Arial" panose="020B0604020202020204" pitchFamily="34" charset="0"/>
              </a:rPr>
              <a:t> Building rapport. </a:t>
            </a:r>
            <a:endParaRPr lang="en-AU" dirty="0">
              <a:solidFill>
                <a:schemeClr val="tx1"/>
              </a:solidFill>
              <a:latin typeface="Arial" panose="020B0604020202020204" pitchFamily="34" charset="0"/>
              <a:cs typeface="Arial" panose="020B0604020202020204" pitchFamily="34" charset="0"/>
            </a:endParaRPr>
          </a:p>
        </p:txBody>
      </p:sp>
      <p:sp>
        <p:nvSpPr>
          <p:cNvPr id="7" name="Content Placeholder 6"/>
          <p:cNvSpPr>
            <a:spLocks noGrp="1"/>
          </p:cNvSpPr>
          <p:nvPr>
            <p:ph sz="half" idx="1"/>
          </p:nvPr>
        </p:nvSpPr>
        <p:spPr>
          <a:xfrm>
            <a:off x="677334" y="1619794"/>
            <a:ext cx="4208175" cy="4937760"/>
          </a:xfrm>
        </p:spPr>
        <p:txBody>
          <a:bodyPr>
            <a:noAutofit/>
          </a:bodyPr>
          <a:lstStyle/>
          <a:p>
            <a:pPr marL="0" indent="0">
              <a:buNone/>
            </a:pPr>
            <a:r>
              <a:rPr lang="en-AU" sz="1200" b="1" dirty="0" smtClean="0">
                <a:latin typeface="Arial" panose="020B0604020202020204" pitchFamily="34" charset="0"/>
                <a:cs typeface="Arial" panose="020B0604020202020204" pitchFamily="34" charset="0"/>
              </a:rPr>
              <a:t>Before </a:t>
            </a:r>
            <a:r>
              <a:rPr lang="en-AU" sz="1200" b="1" dirty="0">
                <a:latin typeface="Arial" panose="020B0604020202020204" pitchFamily="34" charset="0"/>
                <a:cs typeface="Arial" panose="020B0604020202020204" pitchFamily="34" charset="0"/>
              </a:rPr>
              <a:t>the home visit, </a:t>
            </a:r>
            <a:r>
              <a:rPr lang="en-AU" sz="1200" b="1" dirty="0" smtClean="0">
                <a:latin typeface="Arial" panose="020B0604020202020204" pitchFamily="34" charset="0"/>
                <a:cs typeface="Arial" panose="020B0604020202020204" pitchFamily="34" charset="0"/>
              </a:rPr>
              <a:t> </a:t>
            </a:r>
            <a:r>
              <a:rPr lang="en-AU" sz="1200" b="1" dirty="0">
                <a:latin typeface="Arial" panose="020B0604020202020204" pitchFamily="34" charset="0"/>
                <a:cs typeface="Arial" panose="020B0604020202020204" pitchFamily="34" charset="0"/>
              </a:rPr>
              <a:t>prepare by:</a:t>
            </a:r>
          </a:p>
          <a:p>
            <a:pPr>
              <a:buFont typeface="Wingdings" panose="05000000000000000000" pitchFamily="2" charset="2"/>
              <a:buChar char="ü"/>
            </a:pPr>
            <a:r>
              <a:rPr lang="en-AU" sz="1400" dirty="0" smtClean="0">
                <a:latin typeface="Arial" panose="020B0604020202020204" pitchFamily="34" charset="0"/>
                <a:cs typeface="Arial" panose="020B0604020202020204" pitchFamily="34" charset="0"/>
              </a:rPr>
              <a:t>reviewing </a:t>
            </a:r>
            <a:r>
              <a:rPr lang="en-AU" sz="1400" dirty="0">
                <a:latin typeface="Arial" panose="020B0604020202020204" pitchFamily="34" charset="0"/>
                <a:cs typeface="Arial" panose="020B0604020202020204" pitchFamily="34" charset="0"/>
              </a:rPr>
              <a:t>intake </a:t>
            </a:r>
            <a:r>
              <a:rPr lang="en-AU" sz="1400" dirty="0" smtClean="0">
                <a:latin typeface="Arial" panose="020B0604020202020204" pitchFamily="34" charset="0"/>
                <a:cs typeface="Arial" panose="020B0604020202020204" pitchFamily="34" charset="0"/>
              </a:rPr>
              <a:t>information</a:t>
            </a:r>
            <a:endParaRPr lang="en-AU" sz="1400" dirty="0">
              <a:latin typeface="Arial" panose="020B0604020202020204" pitchFamily="34" charset="0"/>
              <a:cs typeface="Arial" panose="020B0604020202020204" pitchFamily="34" charset="0"/>
            </a:endParaRPr>
          </a:p>
          <a:p>
            <a:pPr>
              <a:buFont typeface="Wingdings" panose="05000000000000000000" pitchFamily="2" charset="2"/>
              <a:buChar char="ü"/>
            </a:pPr>
            <a:r>
              <a:rPr lang="en-AU" sz="1400" dirty="0" smtClean="0">
                <a:latin typeface="Arial" panose="020B0604020202020204" pitchFamily="34" charset="0"/>
                <a:cs typeface="Arial" panose="020B0604020202020204" pitchFamily="34" charset="0"/>
              </a:rPr>
              <a:t>contacting </a:t>
            </a:r>
            <a:r>
              <a:rPr lang="en-AU" sz="1400" dirty="0">
                <a:latin typeface="Arial" panose="020B0604020202020204" pitchFamily="34" charset="0"/>
                <a:cs typeface="Arial" panose="020B0604020202020204" pitchFamily="34" charset="0"/>
              </a:rPr>
              <a:t>the person to gain consent to speak with relevant others (such </a:t>
            </a:r>
            <a:r>
              <a:rPr lang="en-AU" sz="1400" dirty="0" smtClean="0">
                <a:latin typeface="Arial" panose="020B0604020202020204" pitchFamily="34" charset="0"/>
                <a:cs typeface="Arial" panose="020B0604020202020204" pitchFamily="34" charset="0"/>
              </a:rPr>
              <a:t>as family</a:t>
            </a:r>
            <a:r>
              <a:rPr lang="en-AU" sz="1400" dirty="0">
                <a:latin typeface="Arial" panose="020B0604020202020204" pitchFamily="34" charset="0"/>
                <a:cs typeface="Arial" panose="020B0604020202020204" pitchFamily="34" charset="0"/>
              </a:rPr>
              <a:t>, carers, friends, GP, other service providers)</a:t>
            </a:r>
          </a:p>
          <a:p>
            <a:pPr>
              <a:buFont typeface="Wingdings" panose="05000000000000000000" pitchFamily="2" charset="2"/>
              <a:buChar char="ü"/>
            </a:pPr>
            <a:r>
              <a:rPr lang="en-AU" sz="1400" dirty="0" smtClean="0">
                <a:latin typeface="Arial" panose="020B0604020202020204" pitchFamily="34" charset="0"/>
                <a:cs typeface="Arial" panose="020B0604020202020204" pitchFamily="34" charset="0"/>
              </a:rPr>
              <a:t>reading </a:t>
            </a:r>
            <a:r>
              <a:rPr lang="en-AU" sz="1400" dirty="0">
                <a:latin typeface="Arial" panose="020B0604020202020204" pitchFamily="34" charset="0"/>
                <a:cs typeface="Arial" panose="020B0604020202020204" pitchFamily="34" charset="0"/>
              </a:rPr>
              <a:t>case notes, referrals, assessments or care plans from </a:t>
            </a:r>
            <a:r>
              <a:rPr lang="en-AU" sz="1400" dirty="0" smtClean="0">
                <a:latin typeface="Arial" panose="020B0604020202020204" pitchFamily="34" charset="0"/>
                <a:cs typeface="Arial" panose="020B0604020202020204" pitchFamily="34" charset="0"/>
              </a:rPr>
              <a:t>other organisations</a:t>
            </a:r>
            <a:endParaRPr lang="en-AU" sz="1400" dirty="0">
              <a:latin typeface="Arial" panose="020B0604020202020204" pitchFamily="34" charset="0"/>
              <a:cs typeface="Arial" panose="020B0604020202020204" pitchFamily="34" charset="0"/>
            </a:endParaRPr>
          </a:p>
          <a:p>
            <a:pPr>
              <a:buFont typeface="Wingdings" panose="05000000000000000000" pitchFamily="2" charset="2"/>
              <a:buChar char="ü"/>
            </a:pPr>
            <a:r>
              <a:rPr lang="en-AU" sz="1400" dirty="0" smtClean="0">
                <a:latin typeface="Arial" panose="020B0604020202020204" pitchFamily="34" charset="0"/>
                <a:cs typeface="Arial" panose="020B0604020202020204" pitchFamily="34" charset="0"/>
              </a:rPr>
              <a:t>asking </a:t>
            </a:r>
            <a:r>
              <a:rPr lang="en-AU" sz="1400" dirty="0">
                <a:latin typeface="Arial" panose="020B0604020202020204" pitchFamily="34" charset="0"/>
                <a:cs typeface="Arial" panose="020B0604020202020204" pitchFamily="34" charset="0"/>
              </a:rPr>
              <a:t>if the person identifies as Aboriginal, and if so, offering to arrange </a:t>
            </a:r>
            <a:r>
              <a:rPr lang="en-AU" sz="1400" dirty="0" smtClean="0">
                <a:latin typeface="Arial" panose="020B0604020202020204" pitchFamily="34" charset="0"/>
                <a:cs typeface="Arial" panose="020B0604020202020204" pitchFamily="34" charset="0"/>
              </a:rPr>
              <a:t>for a  Aboriginal </a:t>
            </a:r>
            <a:r>
              <a:rPr lang="en-AU" sz="1400" dirty="0">
                <a:latin typeface="Arial" panose="020B0604020202020204" pitchFamily="34" charset="0"/>
                <a:cs typeface="Arial" panose="020B0604020202020204" pitchFamily="34" charset="0"/>
              </a:rPr>
              <a:t>worker to be present, to ensure the process is </a:t>
            </a:r>
            <a:r>
              <a:rPr lang="en-AU" sz="1400" dirty="0" smtClean="0">
                <a:latin typeface="Arial" panose="020B0604020202020204" pitchFamily="34" charset="0"/>
                <a:cs typeface="Arial" panose="020B0604020202020204" pitchFamily="34" charset="0"/>
              </a:rPr>
              <a:t>culturally appropriate</a:t>
            </a:r>
            <a:endParaRPr lang="en-AU" sz="1400" dirty="0">
              <a:latin typeface="Arial" panose="020B0604020202020204" pitchFamily="34" charset="0"/>
              <a:cs typeface="Arial" panose="020B0604020202020204" pitchFamily="34" charset="0"/>
            </a:endParaRPr>
          </a:p>
          <a:p>
            <a:pPr>
              <a:buFont typeface="Wingdings" panose="05000000000000000000" pitchFamily="2" charset="2"/>
              <a:buChar char="ü"/>
            </a:pPr>
            <a:r>
              <a:rPr lang="en-AU" sz="1400" dirty="0" smtClean="0">
                <a:latin typeface="Arial" panose="020B0604020202020204" pitchFamily="34" charset="0"/>
                <a:cs typeface="Arial" panose="020B0604020202020204" pitchFamily="34" charset="0"/>
              </a:rPr>
              <a:t>asking </a:t>
            </a:r>
            <a:r>
              <a:rPr lang="en-AU" sz="1400" dirty="0">
                <a:latin typeface="Arial" panose="020B0604020202020204" pitchFamily="34" charset="0"/>
                <a:cs typeface="Arial" panose="020B0604020202020204" pitchFamily="34" charset="0"/>
              </a:rPr>
              <a:t>if the person has a CALD background, and if so, if they would like </a:t>
            </a:r>
            <a:r>
              <a:rPr lang="en-AU" sz="1400" dirty="0" smtClean="0">
                <a:latin typeface="Arial" panose="020B0604020202020204" pitchFamily="34" charset="0"/>
                <a:cs typeface="Arial" panose="020B0604020202020204" pitchFamily="34" charset="0"/>
              </a:rPr>
              <a:t>a worker </a:t>
            </a:r>
            <a:r>
              <a:rPr lang="en-AU" sz="1400" dirty="0">
                <a:latin typeface="Arial" panose="020B0604020202020204" pitchFamily="34" charset="0"/>
                <a:cs typeface="Arial" panose="020B0604020202020204" pitchFamily="34" charset="0"/>
              </a:rPr>
              <a:t>from a relevant organisation, or informal advocate, family member </a:t>
            </a:r>
            <a:r>
              <a:rPr lang="en-AU" sz="1400" dirty="0" smtClean="0">
                <a:latin typeface="Arial" panose="020B0604020202020204" pitchFamily="34" charset="0"/>
                <a:cs typeface="Arial" panose="020B0604020202020204" pitchFamily="34" charset="0"/>
              </a:rPr>
              <a:t>or carer</a:t>
            </a:r>
            <a:r>
              <a:rPr lang="en-AU" sz="1400" dirty="0">
                <a:latin typeface="Arial" panose="020B0604020202020204" pitchFamily="34" charset="0"/>
                <a:cs typeface="Arial" panose="020B0604020202020204" pitchFamily="34" charset="0"/>
              </a:rPr>
              <a:t>, neighbour or friend, to be </a:t>
            </a:r>
            <a:r>
              <a:rPr lang="en-AU" sz="1400" dirty="0" smtClean="0">
                <a:latin typeface="Arial" panose="020B0604020202020204" pitchFamily="34" charset="0"/>
                <a:cs typeface="Arial" panose="020B0604020202020204" pitchFamily="34" charset="0"/>
              </a:rPr>
              <a:t>present.</a:t>
            </a:r>
            <a:endParaRPr lang="en-AU" sz="1400" dirty="0">
              <a:latin typeface="Arial" panose="020B0604020202020204" pitchFamily="34" charset="0"/>
              <a:cs typeface="Arial" panose="020B0604020202020204" pitchFamily="34" charset="0"/>
            </a:endParaRPr>
          </a:p>
          <a:p>
            <a:pPr>
              <a:buFont typeface="Wingdings" panose="05000000000000000000" pitchFamily="2" charset="2"/>
              <a:buChar char="ü"/>
            </a:pPr>
            <a:r>
              <a:rPr lang="en-AU" sz="1400" dirty="0" smtClean="0">
                <a:latin typeface="Arial" panose="020B0604020202020204" pitchFamily="34" charset="0"/>
                <a:cs typeface="Arial" panose="020B0604020202020204" pitchFamily="34" charset="0"/>
              </a:rPr>
              <a:t>checking </a:t>
            </a:r>
            <a:r>
              <a:rPr lang="en-AU" sz="1400" dirty="0">
                <a:latin typeface="Arial" panose="020B0604020202020204" pitchFamily="34" charset="0"/>
                <a:cs typeface="Arial" panose="020B0604020202020204" pitchFamily="34" charset="0"/>
              </a:rPr>
              <a:t>the person’s English language proficiency for assessment </a:t>
            </a:r>
            <a:r>
              <a:rPr lang="en-AU" sz="1400" dirty="0" smtClean="0">
                <a:latin typeface="Arial" panose="020B0604020202020204" pitchFamily="34" charset="0"/>
                <a:cs typeface="Arial" panose="020B0604020202020204" pitchFamily="34" charset="0"/>
              </a:rPr>
              <a:t>purposes</a:t>
            </a:r>
            <a:endParaRPr lang="en-AU" sz="1400" dirty="0">
              <a:latin typeface="Arial" panose="020B0604020202020204" pitchFamily="34" charset="0"/>
              <a:cs typeface="Arial" panose="020B0604020202020204" pitchFamily="34" charset="0"/>
            </a:endParaRPr>
          </a:p>
        </p:txBody>
      </p:sp>
      <p:sp>
        <p:nvSpPr>
          <p:cNvPr id="9" name="Content Placeholder 8"/>
          <p:cNvSpPr>
            <a:spLocks noGrp="1"/>
          </p:cNvSpPr>
          <p:nvPr>
            <p:ph sz="half" idx="2"/>
          </p:nvPr>
        </p:nvSpPr>
        <p:spPr>
          <a:xfrm>
            <a:off x="5089969" y="1619795"/>
            <a:ext cx="5464819" cy="5094514"/>
          </a:xfrm>
        </p:spPr>
        <p:txBody>
          <a:bodyPr>
            <a:noAutofit/>
          </a:bodyPr>
          <a:lstStyle/>
          <a:p>
            <a:pPr>
              <a:buFont typeface="Wingdings" panose="05000000000000000000" pitchFamily="2" charset="2"/>
              <a:buChar char="ü"/>
            </a:pPr>
            <a:r>
              <a:rPr lang="en-AU" sz="1600" dirty="0" smtClean="0">
                <a:latin typeface="Arial" panose="020B0604020202020204" pitchFamily="34" charset="0"/>
                <a:cs typeface="Arial" panose="020B0604020202020204" pitchFamily="34" charset="0"/>
              </a:rPr>
              <a:t>Is </a:t>
            </a:r>
            <a:r>
              <a:rPr lang="en-AU" sz="1600" dirty="0">
                <a:latin typeface="Arial" panose="020B0604020202020204" pitchFamily="34" charset="0"/>
                <a:cs typeface="Arial" panose="020B0604020202020204" pitchFamily="34" charset="0"/>
              </a:rPr>
              <a:t>an interpreter (in person or by telephone) </a:t>
            </a:r>
            <a:r>
              <a:rPr lang="en-AU" sz="1600" dirty="0" smtClean="0">
                <a:latin typeface="Arial" panose="020B0604020202020204" pitchFamily="34" charset="0"/>
                <a:cs typeface="Arial" panose="020B0604020202020204" pitchFamily="34" charset="0"/>
              </a:rPr>
              <a:t>needed </a:t>
            </a:r>
            <a:r>
              <a:rPr lang="en-AU" sz="1600" dirty="0">
                <a:latin typeface="Arial" panose="020B0604020202020204" pitchFamily="34" charset="0"/>
                <a:cs typeface="Arial" panose="020B0604020202020204" pitchFamily="34" charset="0"/>
              </a:rPr>
              <a:t>for </a:t>
            </a:r>
            <a:r>
              <a:rPr lang="en-AU" sz="1600" dirty="0" smtClean="0">
                <a:latin typeface="Arial" panose="020B0604020202020204" pitchFamily="34" charset="0"/>
                <a:cs typeface="Arial" panose="020B0604020202020204" pitchFamily="34" charset="0"/>
              </a:rPr>
              <a:t>effective communication</a:t>
            </a:r>
            <a:endParaRPr lang="en-AU" sz="1600" dirty="0">
              <a:latin typeface="Arial" panose="020B0604020202020204" pitchFamily="34" charset="0"/>
              <a:cs typeface="Arial" panose="020B0604020202020204" pitchFamily="34" charset="0"/>
            </a:endParaRPr>
          </a:p>
          <a:p>
            <a:pPr>
              <a:buFont typeface="Wingdings" panose="05000000000000000000" pitchFamily="2" charset="2"/>
              <a:buChar char="ü"/>
            </a:pPr>
            <a:r>
              <a:rPr lang="en-AU" sz="1600" dirty="0" smtClean="0">
                <a:latin typeface="Arial" panose="020B0604020202020204" pitchFamily="34" charset="0"/>
                <a:cs typeface="Arial" panose="020B0604020202020204" pitchFamily="34" charset="0"/>
              </a:rPr>
              <a:t> </a:t>
            </a:r>
            <a:r>
              <a:rPr lang="en-AU" sz="1600" dirty="0">
                <a:latin typeface="Arial" panose="020B0604020202020204" pitchFamily="34" charset="0"/>
                <a:cs typeface="Arial" panose="020B0604020202020204" pitchFamily="34" charset="0"/>
              </a:rPr>
              <a:t>enquiring if other family members or carers will be present and the person </a:t>
            </a:r>
            <a:r>
              <a:rPr lang="en-AU" sz="1600" dirty="0" smtClean="0">
                <a:latin typeface="Arial" panose="020B0604020202020204" pitchFamily="34" charset="0"/>
                <a:cs typeface="Arial" panose="020B0604020202020204" pitchFamily="34" charset="0"/>
              </a:rPr>
              <a:t>is comfortable </a:t>
            </a:r>
            <a:r>
              <a:rPr lang="en-AU" sz="1600" dirty="0">
                <a:latin typeface="Arial" panose="020B0604020202020204" pitchFamily="34" charset="0"/>
                <a:cs typeface="Arial" panose="020B0604020202020204" pitchFamily="34" charset="0"/>
              </a:rPr>
              <a:t>with that arrangement</a:t>
            </a:r>
          </a:p>
          <a:p>
            <a:pPr>
              <a:buFont typeface="Wingdings" panose="05000000000000000000" pitchFamily="2" charset="2"/>
              <a:buChar char="ü"/>
            </a:pPr>
            <a:r>
              <a:rPr lang="en-AU" sz="1600" dirty="0" smtClean="0">
                <a:latin typeface="Arial" panose="020B0604020202020204" pitchFamily="34" charset="0"/>
                <a:cs typeface="Arial" panose="020B0604020202020204" pitchFamily="34" charset="0"/>
              </a:rPr>
              <a:t>updating </a:t>
            </a:r>
            <a:r>
              <a:rPr lang="en-AU" sz="1600" dirty="0">
                <a:latin typeface="Arial" panose="020B0604020202020204" pitchFamily="34" charset="0"/>
                <a:cs typeface="Arial" panose="020B0604020202020204" pitchFamily="34" charset="0"/>
              </a:rPr>
              <a:t>their knowledge about </a:t>
            </a:r>
            <a:r>
              <a:rPr lang="en-AU" sz="1600" dirty="0" smtClean="0">
                <a:latin typeface="Arial" panose="020B0604020202020204" pitchFamily="34" charset="0"/>
                <a:cs typeface="Arial" panose="020B0604020202020204" pitchFamily="34" charset="0"/>
              </a:rPr>
              <a:t>health concerns.</a:t>
            </a:r>
            <a:endParaRPr lang="en-AU" sz="1600" dirty="0">
              <a:latin typeface="Arial" panose="020B0604020202020204" pitchFamily="34" charset="0"/>
              <a:cs typeface="Arial" panose="020B0604020202020204" pitchFamily="34" charset="0"/>
            </a:endParaRPr>
          </a:p>
          <a:p>
            <a:pPr>
              <a:buFont typeface="Wingdings" panose="05000000000000000000" pitchFamily="2" charset="2"/>
              <a:buChar char="ü"/>
            </a:pPr>
            <a:r>
              <a:rPr lang="en-AU" sz="1600" dirty="0" smtClean="0">
                <a:latin typeface="Arial" panose="020B0604020202020204" pitchFamily="34" charset="0"/>
                <a:cs typeface="Arial" panose="020B0604020202020204" pitchFamily="34" charset="0"/>
              </a:rPr>
              <a:t>asking </a:t>
            </a:r>
            <a:r>
              <a:rPr lang="en-AU" sz="1600" dirty="0">
                <a:latin typeface="Arial" panose="020B0604020202020204" pitchFamily="34" charset="0"/>
                <a:cs typeface="Arial" panose="020B0604020202020204" pitchFamily="34" charset="0"/>
              </a:rPr>
              <a:t>a </a:t>
            </a:r>
            <a:r>
              <a:rPr lang="en-AU" sz="1600" dirty="0" smtClean="0">
                <a:latin typeface="Arial" panose="020B0604020202020204" pitchFamily="34" charset="0"/>
                <a:cs typeface="Arial" panose="020B0604020202020204" pitchFamily="34" charset="0"/>
              </a:rPr>
              <a:t>younger </a:t>
            </a:r>
            <a:r>
              <a:rPr lang="en-AU" sz="1600" dirty="0">
                <a:latin typeface="Arial" panose="020B0604020202020204" pitchFamily="34" charset="0"/>
                <a:cs typeface="Arial" panose="020B0604020202020204" pitchFamily="34" charset="0"/>
              </a:rPr>
              <a:t>person with a disability if they use assisted </a:t>
            </a:r>
            <a:r>
              <a:rPr lang="en-AU" sz="1600" dirty="0" smtClean="0">
                <a:latin typeface="Arial" panose="020B0604020202020204" pitchFamily="34" charset="0"/>
                <a:cs typeface="Arial" panose="020B0604020202020204" pitchFamily="34" charset="0"/>
              </a:rPr>
              <a:t>communication techniques </a:t>
            </a:r>
            <a:r>
              <a:rPr lang="en-AU" sz="1600" dirty="0">
                <a:latin typeface="Arial" panose="020B0604020202020204" pitchFamily="34" charset="0"/>
                <a:cs typeface="Arial" panose="020B0604020202020204" pitchFamily="34" charset="0"/>
              </a:rPr>
              <a:t>or sign language.</a:t>
            </a:r>
          </a:p>
          <a:p>
            <a:pPr marL="0" indent="0">
              <a:buNone/>
            </a:pPr>
            <a:r>
              <a:rPr lang="en-AU" sz="1600" b="1" dirty="0">
                <a:latin typeface="Arial" panose="020B0604020202020204" pitchFamily="34" charset="0"/>
                <a:cs typeface="Arial" panose="020B0604020202020204" pitchFamily="34" charset="0"/>
              </a:rPr>
              <a:t>Before entering a person’s home:</a:t>
            </a:r>
          </a:p>
          <a:p>
            <a:pPr>
              <a:buFont typeface="Wingdings" panose="05000000000000000000" pitchFamily="2" charset="2"/>
              <a:buChar char="ü"/>
            </a:pPr>
            <a:r>
              <a:rPr lang="en-AU" sz="1600" dirty="0" smtClean="0">
                <a:latin typeface="Arial" panose="020B0604020202020204" pitchFamily="34" charset="0"/>
                <a:cs typeface="Arial" panose="020B0604020202020204" pitchFamily="34" charset="0"/>
              </a:rPr>
              <a:t>consider </a:t>
            </a:r>
            <a:r>
              <a:rPr lang="en-AU" sz="1600" dirty="0">
                <a:latin typeface="Arial" panose="020B0604020202020204" pitchFamily="34" charset="0"/>
                <a:cs typeface="Arial" panose="020B0604020202020204" pitchFamily="34" charset="0"/>
              </a:rPr>
              <a:t>the person’s willingness for you to visit their home, </a:t>
            </a:r>
            <a:endParaRPr lang="en-AU" sz="1600" dirty="0" smtClean="0">
              <a:latin typeface="Arial" panose="020B0604020202020204" pitchFamily="34" charset="0"/>
              <a:cs typeface="Arial" panose="020B0604020202020204" pitchFamily="34" charset="0"/>
            </a:endParaRPr>
          </a:p>
          <a:p>
            <a:pPr>
              <a:buFont typeface="Wingdings" panose="05000000000000000000" pitchFamily="2" charset="2"/>
              <a:buChar char="ü"/>
            </a:pPr>
            <a:r>
              <a:rPr lang="en-AU" sz="1600" dirty="0" smtClean="0">
                <a:latin typeface="Arial" panose="020B0604020202020204" pitchFamily="34" charset="0"/>
                <a:cs typeface="Arial" panose="020B0604020202020204" pitchFamily="34" charset="0"/>
              </a:rPr>
              <a:t>be </a:t>
            </a:r>
            <a:r>
              <a:rPr lang="en-AU" sz="1600" dirty="0">
                <a:latin typeface="Arial" panose="020B0604020202020204" pitchFamily="34" charset="0"/>
                <a:cs typeface="Arial" panose="020B0604020202020204" pitchFamily="34" charset="0"/>
              </a:rPr>
              <a:t>aware of cultural practices you will need to </a:t>
            </a:r>
            <a:r>
              <a:rPr lang="en-AU" sz="1600" dirty="0" smtClean="0">
                <a:latin typeface="Arial" panose="020B0604020202020204" pitchFamily="34" charset="0"/>
                <a:cs typeface="Arial" panose="020B0604020202020204" pitchFamily="34" charset="0"/>
              </a:rPr>
              <a:t>observe consider what </a:t>
            </a:r>
            <a:r>
              <a:rPr lang="en-AU" sz="1600" dirty="0">
                <a:latin typeface="Arial" panose="020B0604020202020204" pitchFamily="34" charset="0"/>
                <a:cs typeface="Arial" panose="020B0604020202020204" pitchFamily="34" charset="0"/>
              </a:rPr>
              <a:t>is important to them</a:t>
            </a:r>
          </a:p>
          <a:p>
            <a:pPr>
              <a:buFont typeface="Wingdings" panose="05000000000000000000" pitchFamily="2" charset="2"/>
              <a:buChar char="ü"/>
            </a:pPr>
            <a:r>
              <a:rPr lang="en-AU" sz="1600" dirty="0" smtClean="0">
                <a:latin typeface="Arial" panose="020B0604020202020204" pitchFamily="34" charset="0"/>
                <a:cs typeface="Arial" panose="020B0604020202020204" pitchFamily="34" charset="0"/>
              </a:rPr>
              <a:t>consider </a:t>
            </a:r>
            <a:r>
              <a:rPr lang="en-AU" sz="1600" dirty="0">
                <a:latin typeface="Arial" panose="020B0604020202020204" pitchFamily="34" charset="0"/>
                <a:cs typeface="Arial" panose="020B0604020202020204" pitchFamily="34" charset="0"/>
              </a:rPr>
              <a:t>their </a:t>
            </a:r>
            <a:r>
              <a:rPr lang="en-AU" sz="1600" dirty="0" smtClean="0">
                <a:latin typeface="Arial" panose="020B0604020202020204" pitchFamily="34" charset="0"/>
                <a:cs typeface="Arial" panose="020B0604020202020204" pitchFamily="34" charset="0"/>
              </a:rPr>
              <a:t>thoughts about </a:t>
            </a:r>
            <a:r>
              <a:rPr lang="en-AU" sz="1600" dirty="0">
                <a:latin typeface="Arial" panose="020B0604020202020204" pitchFamily="34" charset="0"/>
                <a:cs typeface="Arial" panose="020B0604020202020204" pitchFamily="34" charset="0"/>
              </a:rPr>
              <a:t>the assessment process, </a:t>
            </a:r>
            <a:r>
              <a:rPr lang="en-AU" sz="1600" dirty="0" smtClean="0">
                <a:latin typeface="Arial" panose="020B0604020202020204" pitchFamily="34" charset="0"/>
                <a:cs typeface="Arial" panose="020B0604020202020204" pitchFamily="34" charset="0"/>
              </a:rPr>
              <a:t>their main </a:t>
            </a:r>
            <a:r>
              <a:rPr lang="en-AU" sz="1600" dirty="0">
                <a:latin typeface="Arial" panose="020B0604020202020204" pitchFamily="34" charset="0"/>
                <a:cs typeface="Arial" panose="020B0604020202020204" pitchFamily="34" charset="0"/>
              </a:rPr>
              <a:t>concerns and the desired outcome</a:t>
            </a:r>
          </a:p>
          <a:p>
            <a:pPr>
              <a:buFont typeface="Wingdings" panose="05000000000000000000" pitchFamily="2" charset="2"/>
              <a:buChar char="ü"/>
            </a:pPr>
            <a:r>
              <a:rPr lang="en-AU" sz="1600" dirty="0" smtClean="0">
                <a:latin typeface="Arial" panose="020B0604020202020204" pitchFamily="34" charset="0"/>
                <a:cs typeface="Arial" panose="020B0604020202020204" pitchFamily="34" charset="0"/>
              </a:rPr>
              <a:t>check </a:t>
            </a:r>
            <a:r>
              <a:rPr lang="en-AU" sz="1600" dirty="0">
                <a:latin typeface="Arial" panose="020B0604020202020204" pitchFamily="34" charset="0"/>
                <a:cs typeface="Arial" panose="020B0604020202020204" pitchFamily="34" charset="0"/>
              </a:rPr>
              <a:t>OHS matters relevant to the assessment visit, such as known </a:t>
            </a:r>
            <a:r>
              <a:rPr lang="en-AU" sz="1600" dirty="0" smtClean="0">
                <a:latin typeface="Arial" panose="020B0604020202020204" pitchFamily="34" charset="0"/>
                <a:cs typeface="Arial" panose="020B0604020202020204" pitchFamily="34" charset="0"/>
              </a:rPr>
              <a:t>risk factors.</a:t>
            </a:r>
            <a:endParaRPr lang="en-AU"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7897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solidFill>
                  <a:schemeClr val="tx1"/>
                </a:solidFill>
              </a:rPr>
              <a:t>Intake &amp; Assessment role play </a:t>
            </a:r>
            <a:endParaRPr lang="en-AU" b="1" dirty="0">
              <a:solidFill>
                <a:schemeClr val="tx1"/>
              </a:solidFill>
            </a:endParaRPr>
          </a:p>
        </p:txBody>
      </p:sp>
      <p:sp>
        <p:nvSpPr>
          <p:cNvPr id="3" name="Content Placeholder 2"/>
          <p:cNvSpPr>
            <a:spLocks noGrp="1"/>
          </p:cNvSpPr>
          <p:nvPr>
            <p:ph idx="1"/>
          </p:nvPr>
        </p:nvSpPr>
        <p:spPr>
          <a:xfrm>
            <a:off x="418012" y="2024744"/>
            <a:ext cx="5812971" cy="3859866"/>
          </a:xfrm>
        </p:spPr>
        <p:txBody>
          <a:bodyPr/>
          <a:lstStyle/>
          <a:p>
            <a:pPr marL="0" indent="0">
              <a:buNone/>
            </a:pPr>
            <a:r>
              <a:rPr lang="en-AU" b="1" dirty="0" smtClean="0">
                <a:solidFill>
                  <a:schemeClr val="tx1"/>
                </a:solidFill>
                <a:hlinkClick r:id="rId2"/>
              </a:rPr>
              <a:t>YouTube    (8:50) </a:t>
            </a:r>
          </a:p>
          <a:p>
            <a:pPr marL="0" indent="0">
              <a:buNone/>
            </a:pPr>
            <a:endParaRPr lang="en-AU" dirty="0">
              <a:solidFill>
                <a:schemeClr val="tx1"/>
              </a:solidFill>
              <a:hlinkClick r:id="rId2"/>
            </a:endParaRPr>
          </a:p>
          <a:p>
            <a:pPr marL="0" indent="0">
              <a:buNone/>
            </a:pPr>
            <a:r>
              <a:rPr lang="en-AU" dirty="0" smtClean="0">
                <a:hlinkClick r:id="rId2"/>
              </a:rPr>
              <a:t>https</a:t>
            </a:r>
            <a:r>
              <a:rPr lang="en-AU" dirty="0">
                <a:hlinkClick r:id="rId2"/>
              </a:rPr>
              <a:t>://</a:t>
            </a:r>
            <a:r>
              <a:rPr lang="en-AU" dirty="0" smtClean="0">
                <a:hlinkClick r:id="rId2"/>
              </a:rPr>
              <a:t>www.youtube.com/watch?v=OPCYGqzf7Us</a:t>
            </a:r>
            <a:endParaRPr lang="en-AU" dirty="0" smtClean="0"/>
          </a:p>
          <a:p>
            <a:pPr marL="0" indent="0">
              <a:buNone/>
            </a:pPr>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012" y="3481153"/>
            <a:ext cx="5263051" cy="29604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120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t>Practice Scenario</a:t>
            </a:r>
            <a:endParaRPr lang="en-AU" b="1" dirty="0"/>
          </a:p>
        </p:txBody>
      </p:sp>
      <p:sp>
        <p:nvSpPr>
          <p:cNvPr id="3" name="Content Placeholder 2"/>
          <p:cNvSpPr>
            <a:spLocks noGrp="1"/>
          </p:cNvSpPr>
          <p:nvPr>
            <p:ph sz="half" idx="1"/>
          </p:nvPr>
        </p:nvSpPr>
        <p:spPr>
          <a:xfrm>
            <a:off x="677334" y="1528354"/>
            <a:ext cx="4184035" cy="4513007"/>
          </a:xfrm>
          <a:ln>
            <a:solidFill>
              <a:schemeClr val="tx2"/>
            </a:solidFill>
          </a:ln>
        </p:spPr>
        <p:txBody>
          <a:bodyPr>
            <a:normAutofit fontScale="70000" lnSpcReduction="20000"/>
          </a:bodyPr>
          <a:lstStyle/>
          <a:p>
            <a:pPr marL="0" indent="0">
              <a:lnSpc>
                <a:spcPct val="160000"/>
              </a:lnSpc>
              <a:buNone/>
            </a:pPr>
            <a:r>
              <a:rPr lang="en-AU" dirty="0" smtClean="0"/>
              <a:t>Yvonne </a:t>
            </a:r>
            <a:r>
              <a:rPr lang="en-AU" dirty="0"/>
              <a:t>is 84. She lives in a retirement village with her husband and carer Bill. Yvonne was diagnosed with Alzheimer’s 3 years ago and has experienced an increased level of cognitive decline recently. She now requires reminders about personal care and cannot be left alone. Yvonne recently broke her foot and is unable to walk as a result. When you meet with Yvonne to make an assessment of her support needs you notice she is wincing in her wheelchair. Yvonne softly moans and seems to be in a lot of pain. You also notice her husband/carer Bill seems quite impatient with Yvonne and you over hear him telling her </a:t>
            </a:r>
            <a:r>
              <a:rPr lang="en-AU" dirty="0" smtClean="0"/>
              <a:t>to </a:t>
            </a:r>
            <a:r>
              <a:rPr lang="en-AU" dirty="0"/>
              <a:t>“shut up and stop complaining… you never stop whining”  </a:t>
            </a:r>
          </a:p>
          <a:p>
            <a:pPr marL="0" indent="0">
              <a:buNone/>
            </a:pPr>
            <a:r>
              <a:rPr lang="en-AU" dirty="0"/>
              <a:t> </a:t>
            </a:r>
          </a:p>
        </p:txBody>
      </p:sp>
      <p:sp>
        <p:nvSpPr>
          <p:cNvPr id="4" name="Content Placeholder 3"/>
          <p:cNvSpPr>
            <a:spLocks noGrp="1"/>
          </p:cNvSpPr>
          <p:nvPr>
            <p:ph sz="half" idx="2"/>
          </p:nvPr>
        </p:nvSpPr>
        <p:spPr>
          <a:xfrm>
            <a:off x="6204857" y="2272937"/>
            <a:ext cx="5617029" cy="3768425"/>
          </a:xfrm>
        </p:spPr>
        <p:txBody>
          <a:bodyPr>
            <a:normAutofit fontScale="70000" lnSpcReduction="20000"/>
          </a:bodyPr>
          <a:lstStyle/>
          <a:p>
            <a:pPr marL="0" indent="0">
              <a:buNone/>
            </a:pPr>
            <a:endParaRPr lang="en-AU" b="1" dirty="0" smtClean="0"/>
          </a:p>
          <a:p>
            <a:pPr marL="0" indent="0">
              <a:buNone/>
            </a:pPr>
            <a:endParaRPr lang="en-AU" b="1" dirty="0" smtClean="0"/>
          </a:p>
          <a:p>
            <a:pPr marL="0" indent="0">
              <a:buNone/>
            </a:pPr>
            <a:endParaRPr lang="en-AU" b="1" dirty="0"/>
          </a:p>
          <a:p>
            <a:pPr marL="0" indent="0">
              <a:buNone/>
            </a:pPr>
            <a:r>
              <a:rPr lang="en-AU" sz="2300" b="1" dirty="0" smtClean="0"/>
              <a:t>Break </a:t>
            </a:r>
            <a:r>
              <a:rPr lang="en-AU" sz="2300" b="1" dirty="0"/>
              <a:t>out room groups discussion:  </a:t>
            </a:r>
          </a:p>
          <a:p>
            <a:pPr marL="0" indent="0">
              <a:lnSpc>
                <a:spcPct val="170000"/>
              </a:lnSpc>
              <a:buNone/>
            </a:pPr>
            <a:r>
              <a:rPr lang="en-AU" sz="1900" i="1" dirty="0"/>
              <a:t>What might you need to consider prior to undertaking an assessment with Yvonne? Specifically think about these areas: </a:t>
            </a:r>
            <a:endParaRPr lang="en-AU" sz="1900" i="1" dirty="0" smtClean="0"/>
          </a:p>
          <a:p>
            <a:pPr marL="0" indent="0">
              <a:lnSpc>
                <a:spcPct val="170000"/>
              </a:lnSpc>
              <a:buNone/>
            </a:pPr>
            <a:endParaRPr lang="en-AU" sz="1900" i="1" dirty="0"/>
          </a:p>
          <a:p>
            <a:pPr marL="0" indent="0">
              <a:buNone/>
            </a:pPr>
            <a:r>
              <a:rPr lang="en-AU" sz="1900" b="1" dirty="0"/>
              <a:t>• Safety of Yvonne and Bill (including emotional safety) </a:t>
            </a:r>
          </a:p>
          <a:p>
            <a:pPr marL="0" indent="0">
              <a:buNone/>
            </a:pPr>
            <a:r>
              <a:rPr lang="en-AU" sz="1900" b="1" dirty="0"/>
              <a:t>• Gathering information </a:t>
            </a:r>
          </a:p>
          <a:p>
            <a:pPr marL="0" indent="0">
              <a:buNone/>
            </a:pPr>
            <a:r>
              <a:rPr lang="en-AU" sz="1900" b="1" dirty="0"/>
              <a:t>• The capacity of Yvonne to participate in the assessment</a:t>
            </a:r>
          </a:p>
          <a:p>
            <a:endParaRPr lang="en-AU"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871" y="174444"/>
            <a:ext cx="2381250" cy="2381250"/>
          </a:xfrm>
          <a:prstGeom prst="rect">
            <a:avLst/>
          </a:prstGeom>
        </p:spPr>
      </p:pic>
    </p:spTree>
    <p:extLst>
      <p:ext uri="{BB962C8B-B14F-4D97-AF65-F5344CB8AC3E}">
        <p14:creationId xmlns:p14="http://schemas.microsoft.com/office/powerpoint/2010/main" val="344644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4818772" y="561703"/>
            <a:ext cx="7373228" cy="6121672"/>
          </a:xfrm>
        </p:spPr>
        <p:txBody>
          <a:bodyPr>
            <a:normAutofit/>
          </a:bodyPr>
          <a:lstStyle/>
          <a:p>
            <a:endParaRPr lang="en-AU" dirty="0" smtClean="0"/>
          </a:p>
          <a:p>
            <a:endParaRPr lang="en-AU" dirty="0"/>
          </a:p>
          <a:p>
            <a:endParaRPr lang="en-AU" dirty="0" smtClean="0"/>
          </a:p>
          <a:p>
            <a:endParaRPr lang="en-AU" b="1" dirty="0"/>
          </a:p>
          <a:p>
            <a:pPr marL="0" indent="0">
              <a:buNone/>
            </a:pPr>
            <a:endParaRPr lang="en-AU" b="1" dirty="0"/>
          </a:p>
          <a:p>
            <a:pPr marL="0" indent="0">
              <a:buNone/>
            </a:pPr>
            <a:endParaRPr lang="en-AU" b="1" dirty="0" smtClean="0"/>
          </a:p>
          <a:p>
            <a:pPr marL="0" indent="0">
              <a:buNone/>
            </a:pPr>
            <a:r>
              <a:rPr lang="en-AU" b="1" dirty="0" smtClean="0">
                <a:solidFill>
                  <a:srgbClr val="FF0000"/>
                </a:solidFill>
              </a:rPr>
              <a:t>Think </a:t>
            </a:r>
            <a:r>
              <a:rPr lang="en-AU" b="1" dirty="0">
                <a:solidFill>
                  <a:srgbClr val="FF0000"/>
                </a:solidFill>
              </a:rPr>
              <a:t>about </a:t>
            </a:r>
            <a:r>
              <a:rPr lang="en-AU" b="1" dirty="0" smtClean="0">
                <a:solidFill>
                  <a:srgbClr val="FF0000"/>
                </a:solidFill>
              </a:rPr>
              <a:t>……</a:t>
            </a:r>
          </a:p>
          <a:p>
            <a:r>
              <a:rPr lang="en-AU" dirty="0"/>
              <a:t>Q</a:t>
            </a:r>
            <a:r>
              <a:rPr lang="en-AU" dirty="0" smtClean="0"/>
              <a:t>uestions </a:t>
            </a:r>
            <a:r>
              <a:rPr lang="en-AU" dirty="0"/>
              <a:t>you could ask Yvonne to see what her </a:t>
            </a:r>
            <a:r>
              <a:rPr lang="en-AU" u="sng" dirty="0"/>
              <a:t>support needs </a:t>
            </a:r>
            <a:r>
              <a:rPr lang="en-AU" dirty="0"/>
              <a:t>and </a:t>
            </a:r>
            <a:r>
              <a:rPr lang="en-AU" u="sng" dirty="0"/>
              <a:t>priorities</a:t>
            </a:r>
            <a:r>
              <a:rPr lang="en-AU" dirty="0"/>
              <a:t> are</a:t>
            </a:r>
            <a:r>
              <a:rPr lang="en-AU" dirty="0" smtClean="0"/>
              <a:t>.</a:t>
            </a:r>
          </a:p>
          <a:p>
            <a:r>
              <a:rPr lang="en-AU" dirty="0" smtClean="0"/>
              <a:t> What have you observed </a:t>
            </a:r>
            <a:r>
              <a:rPr lang="en-AU" dirty="0"/>
              <a:t>so far with Yvonne and Bill to inform the types of questions you might ask. </a:t>
            </a:r>
            <a:endParaRPr lang="en-AU" dirty="0" smtClean="0"/>
          </a:p>
          <a:p>
            <a:r>
              <a:rPr lang="en-AU" dirty="0" smtClean="0"/>
              <a:t>Reflect and consider two questions </a:t>
            </a:r>
            <a:r>
              <a:rPr lang="en-AU" dirty="0"/>
              <a:t>you might </a:t>
            </a:r>
            <a:r>
              <a:rPr lang="en-AU" dirty="0" smtClean="0"/>
              <a:t>ask </a:t>
            </a:r>
            <a:r>
              <a:rPr lang="en-AU" dirty="0"/>
              <a:t>Yvonne at the beginning of an </a:t>
            </a:r>
            <a:r>
              <a:rPr lang="en-AU" dirty="0" smtClean="0"/>
              <a:t>assessment</a:t>
            </a:r>
          </a:p>
          <a:p>
            <a:r>
              <a:rPr lang="en-AU" dirty="0" smtClean="0"/>
              <a:t>Consider how </a:t>
            </a:r>
            <a:r>
              <a:rPr lang="en-AU" dirty="0"/>
              <a:t>you might be building rapport and understanding between yourself and Yvonne. </a:t>
            </a:r>
          </a:p>
        </p:txBody>
      </p:sp>
      <p:sp>
        <p:nvSpPr>
          <p:cNvPr id="10" name="Rectangular Callout 9"/>
          <p:cNvSpPr/>
          <p:nvPr/>
        </p:nvSpPr>
        <p:spPr>
          <a:xfrm rot="21090725">
            <a:off x="369721" y="673541"/>
            <a:ext cx="3860462" cy="2617089"/>
          </a:xfrm>
          <a:prstGeom prst="wedgeRectCallou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AU" dirty="0" smtClean="0"/>
              <a:t>Question 1</a:t>
            </a:r>
            <a:endParaRPr lang="en-AU" dirty="0"/>
          </a:p>
        </p:txBody>
      </p:sp>
      <p:sp>
        <p:nvSpPr>
          <p:cNvPr id="11" name="Rectangular Callout 10"/>
          <p:cNvSpPr/>
          <p:nvPr/>
        </p:nvSpPr>
        <p:spPr>
          <a:xfrm>
            <a:off x="791192" y="3876268"/>
            <a:ext cx="3740670" cy="2433092"/>
          </a:xfrm>
          <a:prstGeom prst="wedgeRectCallou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AU"/>
          </a:p>
        </p:txBody>
      </p:sp>
      <p:sp>
        <p:nvSpPr>
          <p:cNvPr id="12" name="Rectangular Callout 11"/>
          <p:cNvSpPr/>
          <p:nvPr/>
        </p:nvSpPr>
        <p:spPr>
          <a:xfrm rot="452533">
            <a:off x="631898" y="4267270"/>
            <a:ext cx="3661566" cy="2185870"/>
          </a:xfrm>
          <a:prstGeom prst="wedgeRectCallou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AU" dirty="0" smtClean="0"/>
              <a:t>Question 2</a:t>
            </a:r>
            <a:endParaRPr lang="en-AU"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0622" y="0"/>
            <a:ext cx="2381250" cy="2381250"/>
          </a:xfrm>
          <a:prstGeom prst="rect">
            <a:avLst/>
          </a:prstGeom>
        </p:spPr>
      </p:pic>
    </p:spTree>
    <p:extLst>
      <p:ext uri="{BB962C8B-B14F-4D97-AF65-F5344CB8AC3E}">
        <p14:creationId xmlns:p14="http://schemas.microsoft.com/office/powerpoint/2010/main" val="3949804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5063"/>
          </a:xfrm>
          <a:ln>
            <a:solidFill>
              <a:srgbClr val="00B050"/>
            </a:solidFill>
          </a:ln>
        </p:spPr>
        <p:txBody>
          <a:bodyPr/>
          <a:lstStyle/>
          <a:p>
            <a:r>
              <a:rPr lang="en-AU" dirty="0" smtClean="0"/>
              <a:t>Study tips</a:t>
            </a:r>
            <a:r>
              <a:rPr lang="en-AU" dirty="0" smtClean="0"/>
              <a:t> </a:t>
            </a:r>
            <a:endParaRPr lang="en-AU" dirty="0"/>
          </a:p>
        </p:txBody>
      </p:sp>
      <p:sp>
        <p:nvSpPr>
          <p:cNvPr id="3" name="Content Placeholder 2"/>
          <p:cNvSpPr>
            <a:spLocks noGrp="1"/>
          </p:cNvSpPr>
          <p:nvPr>
            <p:ph idx="1"/>
          </p:nvPr>
        </p:nvSpPr>
        <p:spPr>
          <a:xfrm>
            <a:off x="677334" y="1515291"/>
            <a:ext cx="8596668" cy="4526071"/>
          </a:xfrm>
        </p:spPr>
        <p:txBody>
          <a:bodyPr>
            <a:normAutofit/>
          </a:bodyPr>
          <a:lstStyle/>
          <a:p>
            <a:pPr marL="0" indent="0">
              <a:buNone/>
            </a:pPr>
            <a:r>
              <a:rPr lang="en-AU" dirty="0" smtClean="0"/>
              <a:t> </a:t>
            </a:r>
            <a:endParaRPr lang="en-AU" dirty="0"/>
          </a:p>
          <a:p>
            <a:pPr>
              <a:buFont typeface="Wingdings" panose="05000000000000000000" pitchFamily="2" charset="2"/>
              <a:buChar char="q"/>
            </a:pPr>
            <a:r>
              <a:rPr lang="en-AU" dirty="0"/>
              <a:t>Be realistic and plan your workload. </a:t>
            </a:r>
            <a:endParaRPr lang="en-AU" dirty="0" smtClean="0"/>
          </a:p>
          <a:p>
            <a:pPr>
              <a:buFont typeface="Wingdings" panose="05000000000000000000" pitchFamily="2" charset="2"/>
              <a:buChar char="q"/>
            </a:pPr>
            <a:r>
              <a:rPr lang="en-AU" dirty="0" smtClean="0"/>
              <a:t>You </a:t>
            </a:r>
            <a:r>
              <a:rPr lang="en-AU" dirty="0"/>
              <a:t>will not have to attend prescheduled training, but you will have to do regular learning. So if there is insufficient time in your personal schedule to do the work of the course, you will be frustrated and you may become stressed. </a:t>
            </a:r>
            <a:endParaRPr lang="en-AU" dirty="0" smtClean="0"/>
          </a:p>
          <a:p>
            <a:pPr>
              <a:buFont typeface="Wingdings" panose="05000000000000000000" pitchFamily="2" charset="2"/>
              <a:buChar char="q"/>
            </a:pPr>
            <a:r>
              <a:rPr lang="en-AU" dirty="0" smtClean="0"/>
              <a:t>Keep </a:t>
            </a:r>
            <a:r>
              <a:rPr lang="en-AU" dirty="0"/>
              <a:t>reminding yourself of the reason you started the course. </a:t>
            </a:r>
            <a:endParaRPr lang="en-AU" dirty="0" smtClean="0"/>
          </a:p>
          <a:p>
            <a:pPr>
              <a:buFont typeface="Wingdings" panose="05000000000000000000" pitchFamily="2" charset="2"/>
              <a:buChar char="q"/>
            </a:pPr>
            <a:r>
              <a:rPr lang="en-AU" dirty="0" smtClean="0"/>
              <a:t>Organize </a:t>
            </a:r>
            <a:r>
              <a:rPr lang="en-AU" dirty="0"/>
              <a:t>a study schedule. </a:t>
            </a:r>
            <a:endParaRPr lang="en-AU" dirty="0" smtClean="0"/>
          </a:p>
          <a:p>
            <a:pPr>
              <a:buFont typeface="Wingdings" panose="05000000000000000000" pitchFamily="2" charset="2"/>
              <a:buChar char="q"/>
            </a:pPr>
            <a:r>
              <a:rPr lang="en-AU" dirty="0" smtClean="0"/>
              <a:t>Identify </a:t>
            </a:r>
            <a:r>
              <a:rPr lang="en-AU" dirty="0"/>
              <a:t>study times when you are fresh and attentive and stick to those times every week. </a:t>
            </a:r>
            <a:endParaRPr lang="en-AU" dirty="0" smtClean="0"/>
          </a:p>
          <a:p>
            <a:pPr>
              <a:buFont typeface="Wingdings" panose="05000000000000000000" pitchFamily="2" charset="2"/>
              <a:buChar char="q"/>
            </a:pPr>
            <a:r>
              <a:rPr lang="en-AU" dirty="0" smtClean="0"/>
              <a:t>Think </a:t>
            </a:r>
            <a:r>
              <a:rPr lang="en-AU" dirty="0"/>
              <a:t>of the study times as ‘reserved time</a:t>
            </a:r>
            <a:r>
              <a:rPr lang="en-AU" dirty="0" smtClean="0"/>
              <a:t>’.</a:t>
            </a:r>
          </a:p>
          <a:p>
            <a:pPr>
              <a:buFont typeface="Wingdings" panose="05000000000000000000" pitchFamily="2" charset="2"/>
              <a:buChar char="q"/>
            </a:pPr>
            <a:r>
              <a:rPr lang="en-AU" dirty="0" smtClean="0"/>
              <a:t> </a:t>
            </a:r>
            <a:r>
              <a:rPr lang="en-AU" dirty="0"/>
              <a:t>If you miss too many study times, revise your schedule.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6533" y="5933283"/>
            <a:ext cx="2481967" cy="799786"/>
          </a:xfrm>
          <a:prstGeom prst="rect">
            <a:avLst/>
          </a:prstGeom>
        </p:spPr>
      </p:pic>
    </p:spTree>
    <p:extLst>
      <p:ext uri="{BB962C8B-B14F-4D97-AF65-F5344CB8AC3E}">
        <p14:creationId xmlns:p14="http://schemas.microsoft.com/office/powerpoint/2010/main" val="40779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AU" sz="3600" b="1" dirty="0" smtClean="0">
                <a:solidFill>
                  <a:srgbClr val="00B050"/>
                </a:solidFill>
              </a:rPr>
              <a:t>Elements covered to broaden your assessment capabilities</a:t>
            </a:r>
            <a:endParaRPr lang="en-AU" sz="3600" b="1" dirty="0">
              <a:solidFill>
                <a:srgbClr val="00B050"/>
              </a:solidFill>
            </a:endParaRPr>
          </a:p>
        </p:txBody>
      </p:sp>
      <p:sp>
        <p:nvSpPr>
          <p:cNvPr id="3" name="Subtitle 2"/>
          <p:cNvSpPr>
            <a:spLocks noGrp="1"/>
          </p:cNvSpPr>
          <p:nvPr>
            <p:ph idx="1"/>
          </p:nvPr>
        </p:nvSpPr>
        <p:spPr/>
        <p:txBody>
          <a:bodyPr>
            <a:normAutofit/>
          </a:bodyPr>
          <a:lstStyle/>
          <a:p>
            <a:pPr algn="l"/>
            <a:r>
              <a:rPr lang="en-AU" b="1" dirty="0" smtClean="0">
                <a:solidFill>
                  <a:schemeClr val="tx1"/>
                </a:solidFill>
              </a:rPr>
              <a:t>1: Prepare</a:t>
            </a:r>
          </a:p>
          <a:p>
            <a:pPr algn="l"/>
            <a:r>
              <a:rPr lang="en-AU" b="1" dirty="0" smtClean="0">
                <a:solidFill>
                  <a:schemeClr val="tx1"/>
                </a:solidFill>
              </a:rPr>
              <a:t>2: Analyse needs</a:t>
            </a:r>
          </a:p>
          <a:p>
            <a:pPr algn="l"/>
            <a:r>
              <a:rPr lang="en-AU" b="1" dirty="0" smtClean="0">
                <a:solidFill>
                  <a:schemeClr val="tx1"/>
                </a:solidFill>
              </a:rPr>
              <a:t>3: Determine service </a:t>
            </a:r>
          </a:p>
          <a:p>
            <a:pPr algn="l"/>
            <a:r>
              <a:rPr lang="en-AU" b="1" dirty="0" smtClean="0">
                <a:solidFill>
                  <a:schemeClr val="tx1"/>
                </a:solidFill>
              </a:rPr>
              <a:t>4: Report</a:t>
            </a:r>
          </a:p>
          <a:p>
            <a:pPr algn="l"/>
            <a:r>
              <a:rPr lang="en-AU" b="1" dirty="0" smtClean="0">
                <a:solidFill>
                  <a:schemeClr val="tx1"/>
                </a:solidFill>
              </a:rPr>
              <a:t>5: Evaluate </a:t>
            </a:r>
            <a:endParaRPr lang="en-AU"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8218" y="3094793"/>
            <a:ext cx="6113416" cy="3056708"/>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017" y="6309360"/>
            <a:ext cx="1628366" cy="524723"/>
          </a:xfrm>
          <a:prstGeom prst="rect">
            <a:avLst/>
          </a:prstGeom>
        </p:spPr>
      </p:pic>
    </p:spTree>
    <p:extLst>
      <p:ext uri="{BB962C8B-B14F-4D97-AF65-F5344CB8AC3E}">
        <p14:creationId xmlns:p14="http://schemas.microsoft.com/office/powerpoint/2010/main" val="1979267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smtClean="0">
                <a:solidFill>
                  <a:schemeClr val="tx1"/>
                </a:solidFill>
              </a:rPr>
              <a:t>What you will learn about – </a:t>
            </a:r>
            <a:r>
              <a:rPr lang="en-AU" sz="2000" b="1" dirty="0" smtClean="0">
                <a:solidFill>
                  <a:schemeClr val="tx1"/>
                </a:solidFill>
              </a:rPr>
              <a:t>Unit outcomes</a:t>
            </a:r>
            <a:r>
              <a:rPr lang="en-AU" sz="2000" b="1" dirty="0" smtClean="0">
                <a:solidFill>
                  <a:srgbClr val="00B050"/>
                </a:solidFill>
              </a:rPr>
              <a:t> </a:t>
            </a:r>
            <a:endParaRPr lang="en-AU" sz="2000" b="1" dirty="0">
              <a:solidFill>
                <a:srgbClr val="00B050"/>
              </a:solidFill>
            </a:endParaRPr>
          </a:p>
        </p:txBody>
      </p:sp>
      <p:sp>
        <p:nvSpPr>
          <p:cNvPr id="3" name="Content Placeholder 2"/>
          <p:cNvSpPr>
            <a:spLocks noGrp="1"/>
          </p:cNvSpPr>
          <p:nvPr>
            <p:ph sz="half" idx="1"/>
          </p:nvPr>
        </p:nvSpPr>
        <p:spPr>
          <a:xfrm>
            <a:off x="677334" y="1501422"/>
            <a:ext cx="4184035" cy="4539939"/>
          </a:xfrm>
          <a:ln>
            <a:solidFill>
              <a:schemeClr val="accent1"/>
            </a:solidFill>
          </a:ln>
        </p:spPr>
        <p:txBody>
          <a:bodyPr>
            <a:normAutofit fontScale="92500" lnSpcReduction="10000"/>
          </a:bodyPr>
          <a:lstStyle/>
          <a:p>
            <a:r>
              <a:rPr lang="en-AU" dirty="0" smtClean="0"/>
              <a:t>Defining assessment </a:t>
            </a:r>
          </a:p>
          <a:p>
            <a:r>
              <a:rPr lang="en-AU" dirty="0" smtClean="0"/>
              <a:t>Setting up assessment</a:t>
            </a:r>
          </a:p>
          <a:p>
            <a:r>
              <a:rPr lang="en-AU" dirty="0" smtClean="0"/>
              <a:t>Observation &amp; questioning </a:t>
            </a:r>
          </a:p>
          <a:p>
            <a:r>
              <a:rPr lang="en-AU" dirty="0" smtClean="0"/>
              <a:t>Asking questions</a:t>
            </a:r>
          </a:p>
          <a:p>
            <a:r>
              <a:rPr lang="en-AU" dirty="0" smtClean="0"/>
              <a:t>Obtaining information</a:t>
            </a:r>
          </a:p>
          <a:p>
            <a:r>
              <a:rPr lang="en-AU" dirty="0" smtClean="0"/>
              <a:t>Values, beliefs and assumptions</a:t>
            </a:r>
          </a:p>
          <a:p>
            <a:r>
              <a:rPr lang="en-AU" dirty="0" smtClean="0"/>
              <a:t>Best Practice</a:t>
            </a:r>
          </a:p>
          <a:p>
            <a:r>
              <a:rPr lang="en-AU" dirty="0" smtClean="0"/>
              <a:t>Assessing capacity and functioning</a:t>
            </a:r>
          </a:p>
          <a:p>
            <a:r>
              <a:rPr lang="en-AU" dirty="0" smtClean="0"/>
              <a:t>Identification of life stages </a:t>
            </a:r>
            <a:r>
              <a:rPr lang="en-AU" sz="1100" dirty="0" smtClean="0"/>
              <a:t>(social, physical, psychological needs)</a:t>
            </a:r>
          </a:p>
          <a:p>
            <a:r>
              <a:rPr lang="en-AU" dirty="0" smtClean="0"/>
              <a:t>Strength-based assessment  </a:t>
            </a:r>
          </a:p>
          <a:p>
            <a:r>
              <a:rPr lang="en-AU" dirty="0" smtClean="0"/>
              <a:t>Person- centred assessment</a:t>
            </a:r>
          </a:p>
          <a:p>
            <a:endParaRPr lang="en-AU" dirty="0"/>
          </a:p>
        </p:txBody>
      </p:sp>
      <p:sp>
        <p:nvSpPr>
          <p:cNvPr id="5" name="Content Placeholder 4"/>
          <p:cNvSpPr>
            <a:spLocks noGrp="1"/>
          </p:cNvSpPr>
          <p:nvPr>
            <p:ph sz="half" idx="2"/>
          </p:nvPr>
        </p:nvSpPr>
        <p:spPr>
          <a:xfrm>
            <a:off x="5317066" y="2144889"/>
            <a:ext cx="3956937" cy="3896473"/>
          </a:xfrm>
          <a:ln>
            <a:solidFill>
              <a:schemeClr val="accent1"/>
            </a:solidFill>
          </a:ln>
        </p:spPr>
        <p:txBody>
          <a:bodyPr>
            <a:normAutofit fontScale="92500" lnSpcReduction="10000"/>
          </a:bodyPr>
          <a:lstStyle/>
          <a:p>
            <a:r>
              <a:rPr lang="en-AU" dirty="0" smtClean="0"/>
              <a:t>Develop a plan in consultation</a:t>
            </a:r>
          </a:p>
          <a:p>
            <a:r>
              <a:rPr lang="en-AU" dirty="0" smtClean="0"/>
              <a:t>Best Practice</a:t>
            </a:r>
          </a:p>
          <a:p>
            <a:r>
              <a:rPr lang="en-AU" dirty="0" smtClean="0"/>
              <a:t>Challenges of assessment</a:t>
            </a:r>
          </a:p>
          <a:p>
            <a:r>
              <a:rPr lang="en-AU" dirty="0" smtClean="0"/>
              <a:t>Suitable services for clients</a:t>
            </a:r>
          </a:p>
          <a:p>
            <a:r>
              <a:rPr lang="en-AU" dirty="0" smtClean="0"/>
              <a:t>Specialist services </a:t>
            </a:r>
          </a:p>
          <a:p>
            <a:r>
              <a:rPr lang="en-AU" dirty="0" smtClean="0"/>
              <a:t>Client rights, responsibilities, privacy, confidentiality </a:t>
            </a:r>
          </a:p>
          <a:p>
            <a:r>
              <a:rPr lang="en-AU" dirty="0" smtClean="0"/>
              <a:t>Communication techniques</a:t>
            </a:r>
          </a:p>
          <a:p>
            <a:r>
              <a:rPr lang="en-AU" dirty="0" smtClean="0"/>
              <a:t>Assessing multiple support needs</a:t>
            </a:r>
          </a:p>
          <a:p>
            <a:r>
              <a:rPr lang="en-AU" dirty="0" smtClean="0"/>
              <a:t>Tools for assessment</a:t>
            </a:r>
          </a:p>
          <a:p>
            <a:r>
              <a:rPr lang="en-AU" dirty="0" smtClean="0"/>
              <a:t>Use of tools for assessment </a:t>
            </a:r>
          </a:p>
          <a:p>
            <a:pPr marL="0" indent="0">
              <a:buNone/>
            </a:pPr>
            <a:endParaRPr lang="en-A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5741" y="6086783"/>
            <a:ext cx="1896918" cy="611261"/>
          </a:xfrm>
          <a:prstGeom prst="rect">
            <a:avLst/>
          </a:prstGeom>
        </p:spPr>
      </p:pic>
    </p:spTree>
    <p:extLst>
      <p:ext uri="{BB962C8B-B14F-4D97-AF65-F5344CB8AC3E}">
        <p14:creationId xmlns:p14="http://schemas.microsoft.com/office/powerpoint/2010/main" val="876267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Who are our clients?</a:t>
            </a:r>
            <a:endParaRPr lang="en-AU" dirty="0"/>
          </a:p>
        </p:txBody>
      </p:sp>
      <p:sp>
        <p:nvSpPr>
          <p:cNvPr id="6" name="Content Placeholder 5"/>
          <p:cNvSpPr>
            <a:spLocks noGrp="1"/>
          </p:cNvSpPr>
          <p:nvPr>
            <p:ph idx="1"/>
          </p:nvPr>
        </p:nvSpPr>
        <p:spPr>
          <a:xfrm>
            <a:off x="677334" y="1715911"/>
            <a:ext cx="9832622" cy="4459111"/>
          </a:xfrm>
        </p:spPr>
        <p:txBody>
          <a:bodyPr>
            <a:normAutofit/>
          </a:bodyPr>
          <a:lstStyle/>
          <a:p>
            <a:pPr marL="0" indent="0">
              <a:buNone/>
            </a:pPr>
            <a:endParaRPr lang="en-AU" dirty="0" smtClean="0"/>
          </a:p>
          <a:p>
            <a:r>
              <a:rPr lang="en-AU" sz="2400" b="1" dirty="0" smtClean="0"/>
              <a:t>Think about who you might work with as a welfare and community worker in your role?</a:t>
            </a:r>
          </a:p>
          <a:p>
            <a:endParaRPr lang="en-AU" sz="2400" b="1" dirty="0"/>
          </a:p>
          <a:p>
            <a:r>
              <a:rPr lang="en-AU" sz="2400" b="1" dirty="0" smtClean="0"/>
              <a:t>What area of Community services would you like to practice casework in ?</a:t>
            </a:r>
          </a:p>
          <a:p>
            <a:endParaRPr lang="en-AU" sz="2400" b="1" dirty="0"/>
          </a:p>
          <a:p>
            <a:r>
              <a:rPr lang="en-AU" sz="2400" b="1" dirty="0" smtClean="0"/>
              <a:t>What do you think are some of the current and contemporary trends in society that have seen growth in case work demands? </a:t>
            </a:r>
          </a:p>
        </p:txBody>
      </p:sp>
    </p:spTree>
    <p:extLst>
      <p:ext uri="{BB962C8B-B14F-4D97-AF65-F5344CB8AC3E}">
        <p14:creationId xmlns:p14="http://schemas.microsoft.com/office/powerpoint/2010/main" val="3395532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23110" cy="891822"/>
          </a:xfrm>
          <a:ln>
            <a:solidFill>
              <a:schemeClr val="accent1">
                <a:lumMod val="60000"/>
                <a:lumOff val="40000"/>
              </a:schemeClr>
            </a:solidFill>
          </a:ln>
        </p:spPr>
        <p:txBody>
          <a:bodyPr/>
          <a:lstStyle/>
          <a:p>
            <a:r>
              <a:rPr lang="en-AU" dirty="0" smtClean="0"/>
              <a:t>Contemporary social work </a:t>
            </a:r>
            <a:endParaRPr lang="en-AU" dirty="0"/>
          </a:p>
        </p:txBody>
      </p:sp>
      <p:sp>
        <p:nvSpPr>
          <p:cNvPr id="5" name="Content Placeholder 4"/>
          <p:cNvSpPr>
            <a:spLocks noGrp="1"/>
          </p:cNvSpPr>
          <p:nvPr>
            <p:ph idx="1"/>
          </p:nvPr>
        </p:nvSpPr>
        <p:spPr>
          <a:xfrm>
            <a:off x="428979" y="1749778"/>
            <a:ext cx="10329332" cy="4718755"/>
          </a:xfrm>
        </p:spPr>
        <p:txBody>
          <a:bodyPr>
            <a:normAutofit fontScale="92500" lnSpcReduction="20000"/>
          </a:bodyPr>
          <a:lstStyle/>
          <a:p>
            <a:pPr marL="0" indent="0">
              <a:lnSpc>
                <a:spcPct val="160000"/>
              </a:lnSpc>
              <a:buNone/>
            </a:pPr>
            <a:r>
              <a:rPr lang="en-AU" sz="2400" b="1" i="1" dirty="0" smtClean="0"/>
              <a:t>“The social work profession promotes social change, problem solving in human relationships and the empowerment and liberation of people to enhance wellbeing. </a:t>
            </a:r>
          </a:p>
          <a:p>
            <a:pPr marL="0" indent="0">
              <a:lnSpc>
                <a:spcPct val="160000"/>
              </a:lnSpc>
              <a:buNone/>
            </a:pPr>
            <a:r>
              <a:rPr lang="en-AU" sz="2400" b="1" i="1" dirty="0" smtClean="0"/>
              <a:t>Utilising theories of human behaviour and social systems, social work intervenes at the points where people interact with their environments.</a:t>
            </a:r>
          </a:p>
          <a:p>
            <a:pPr marL="0" indent="0">
              <a:lnSpc>
                <a:spcPct val="160000"/>
              </a:lnSpc>
              <a:buNone/>
            </a:pPr>
            <a:r>
              <a:rPr lang="en-AU" sz="2400" b="1" i="1" dirty="0" smtClean="0"/>
              <a:t>Principles of human rights and social justice are fundamental to social work</a:t>
            </a:r>
            <a:r>
              <a:rPr lang="en-AU" b="1" i="1" dirty="0" smtClean="0"/>
              <a:t>”</a:t>
            </a:r>
          </a:p>
          <a:p>
            <a:pPr marL="0" indent="0">
              <a:buNone/>
            </a:pPr>
            <a:endParaRPr lang="en-AU" dirty="0"/>
          </a:p>
          <a:p>
            <a:pPr marL="0" indent="0">
              <a:buNone/>
            </a:pPr>
            <a:endParaRPr lang="en-AU" i="1" dirty="0" smtClean="0"/>
          </a:p>
          <a:p>
            <a:pPr marL="0" indent="0">
              <a:buNone/>
            </a:pPr>
            <a:r>
              <a:rPr lang="en-AU" i="1" dirty="0" smtClean="0"/>
              <a:t>(AASW Code of Ethics 2010)</a:t>
            </a:r>
            <a:endParaRPr lang="en-AU" i="1" dirty="0"/>
          </a:p>
        </p:txBody>
      </p:sp>
    </p:spTree>
    <p:extLst>
      <p:ext uri="{BB962C8B-B14F-4D97-AF65-F5344CB8AC3E}">
        <p14:creationId xmlns:p14="http://schemas.microsoft.com/office/powerpoint/2010/main" val="1581806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AU" b="1" dirty="0" smtClean="0">
                <a:solidFill>
                  <a:srgbClr val="00B050"/>
                </a:solidFill>
              </a:rPr>
              <a:t>What is preparing for assessment of a client ?</a:t>
            </a:r>
            <a:endParaRPr lang="en-AU" b="1" dirty="0">
              <a:solidFill>
                <a:srgbClr val="00B050"/>
              </a:solidFill>
            </a:endParaRPr>
          </a:p>
        </p:txBody>
      </p:sp>
      <p:sp>
        <p:nvSpPr>
          <p:cNvPr id="3" name="Content Placeholder 2"/>
          <p:cNvSpPr>
            <a:spLocks noGrp="1"/>
          </p:cNvSpPr>
          <p:nvPr>
            <p:ph idx="1"/>
          </p:nvPr>
        </p:nvSpPr>
        <p:spPr>
          <a:xfrm>
            <a:off x="677333" y="2160589"/>
            <a:ext cx="9158997" cy="4475342"/>
          </a:xfrm>
        </p:spPr>
        <p:txBody>
          <a:bodyPr>
            <a:normAutofit lnSpcReduction="10000"/>
          </a:bodyPr>
          <a:lstStyle/>
          <a:p>
            <a:pPr>
              <a:lnSpc>
                <a:spcPct val="150000"/>
              </a:lnSpc>
              <a:buFont typeface="Wingdings" panose="05000000000000000000" pitchFamily="2" charset="2"/>
              <a:buChar char="q"/>
            </a:pPr>
            <a:r>
              <a:rPr lang="en-AU" dirty="0" smtClean="0"/>
              <a:t>You</a:t>
            </a:r>
            <a:r>
              <a:rPr lang="en-AU" u="sng" dirty="0" smtClean="0"/>
              <a:t> must </a:t>
            </a:r>
            <a:r>
              <a:rPr lang="en-AU" dirty="0" smtClean="0"/>
              <a:t>prepare for any assessment with a client </a:t>
            </a:r>
          </a:p>
          <a:p>
            <a:pPr>
              <a:lnSpc>
                <a:spcPct val="150000"/>
              </a:lnSpc>
              <a:buFont typeface="Wingdings" panose="05000000000000000000" pitchFamily="2" charset="2"/>
              <a:buChar char="q"/>
            </a:pPr>
            <a:r>
              <a:rPr lang="en-AU" dirty="0" smtClean="0"/>
              <a:t>The process Must take into account a clients needs – emotional, physical, emotional, social, cognitive, cultural. </a:t>
            </a:r>
          </a:p>
          <a:p>
            <a:pPr>
              <a:lnSpc>
                <a:spcPct val="150000"/>
              </a:lnSpc>
              <a:buFont typeface="Wingdings" panose="05000000000000000000" pitchFamily="2" charset="2"/>
              <a:buChar char="q"/>
            </a:pPr>
            <a:r>
              <a:rPr lang="en-AU" dirty="0" smtClean="0"/>
              <a:t>You must develop rapport to be able to identify clients needs</a:t>
            </a:r>
          </a:p>
          <a:p>
            <a:pPr>
              <a:lnSpc>
                <a:spcPct val="150000"/>
              </a:lnSpc>
              <a:buFont typeface="Wingdings" panose="05000000000000000000" pitchFamily="2" charset="2"/>
              <a:buChar char="q"/>
            </a:pPr>
            <a:r>
              <a:rPr lang="en-AU" dirty="0" smtClean="0"/>
              <a:t>You need to negotiate a time and place for assessment </a:t>
            </a:r>
          </a:p>
          <a:p>
            <a:pPr>
              <a:lnSpc>
                <a:spcPct val="150000"/>
              </a:lnSpc>
              <a:buFont typeface="Wingdings" panose="05000000000000000000" pitchFamily="2" charset="2"/>
              <a:buChar char="q"/>
            </a:pPr>
            <a:r>
              <a:rPr lang="en-AU" dirty="0" smtClean="0"/>
              <a:t>You need to inform client of policies – confidentiality/privacy </a:t>
            </a:r>
          </a:p>
          <a:p>
            <a:pPr>
              <a:lnSpc>
                <a:spcPct val="150000"/>
              </a:lnSpc>
              <a:buFont typeface="Wingdings" panose="05000000000000000000" pitchFamily="2" charset="2"/>
              <a:buChar char="q"/>
            </a:pPr>
            <a:r>
              <a:rPr lang="en-AU" dirty="0" smtClean="0"/>
              <a:t>Clients </a:t>
            </a:r>
            <a:r>
              <a:rPr lang="en-AU" u="sng" dirty="0" smtClean="0"/>
              <a:t>must</a:t>
            </a:r>
            <a:r>
              <a:rPr lang="en-AU" dirty="0" smtClean="0"/>
              <a:t> give their written consent for the assessment </a:t>
            </a:r>
          </a:p>
          <a:p>
            <a:pPr>
              <a:lnSpc>
                <a:spcPct val="150000"/>
              </a:lnSpc>
              <a:buFont typeface="Wingdings" panose="05000000000000000000" pitchFamily="2" charset="2"/>
              <a:buChar char="q"/>
            </a:pPr>
            <a:r>
              <a:rPr lang="en-AU" dirty="0" smtClean="0"/>
              <a:t>You may need to include interpreters/interpreting services to ensure clients understanding  </a:t>
            </a:r>
            <a:endParaRPr lang="en-A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9046" y="2969510"/>
            <a:ext cx="3810000" cy="2857500"/>
          </a:xfrm>
          <a:prstGeom prst="rect">
            <a:avLst/>
          </a:prstGeom>
        </p:spPr>
      </p:pic>
    </p:spTree>
    <p:extLst>
      <p:ext uri="{BB962C8B-B14F-4D97-AF65-F5344CB8AC3E}">
        <p14:creationId xmlns:p14="http://schemas.microsoft.com/office/powerpoint/2010/main" val="3418033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98311" y="384175"/>
            <a:ext cx="7089952" cy="5657850"/>
          </a:xfrm>
        </p:spPr>
        <p:txBody>
          <a:bodyPr>
            <a:normAutofit/>
          </a:bodyPr>
          <a:lstStyle/>
          <a:p>
            <a:pPr marL="0" indent="0">
              <a:lnSpc>
                <a:spcPct val="150000"/>
              </a:lnSpc>
              <a:buNone/>
            </a:pPr>
            <a:r>
              <a:rPr lang="en-AU" dirty="0" smtClean="0"/>
              <a:t>We must </a:t>
            </a:r>
            <a:r>
              <a:rPr lang="en-AU" dirty="0"/>
              <a:t>recognise the full range of needs and refer people to relevant organisations wherever these needs are outside </a:t>
            </a:r>
            <a:r>
              <a:rPr lang="en-AU" dirty="0" smtClean="0"/>
              <a:t>your </a:t>
            </a:r>
            <a:r>
              <a:rPr lang="en-AU" dirty="0"/>
              <a:t>own service capacity, </a:t>
            </a:r>
            <a:r>
              <a:rPr lang="en-AU" dirty="0" smtClean="0"/>
              <a:t>using </a:t>
            </a:r>
            <a:r>
              <a:rPr lang="en-AU" dirty="0"/>
              <a:t>Service Coordination Tool </a:t>
            </a:r>
            <a:r>
              <a:rPr lang="en-AU" dirty="0" smtClean="0"/>
              <a:t>Templates to assist you.</a:t>
            </a:r>
          </a:p>
          <a:p>
            <a:endParaRPr lang="en-AU" dirty="0" smtClean="0"/>
          </a:p>
          <a:p>
            <a:pPr marL="0" indent="0">
              <a:buNone/>
            </a:pPr>
            <a:r>
              <a:rPr lang="en-AU" sz="2000" b="1" u="sng" dirty="0" smtClean="0"/>
              <a:t>Service </a:t>
            </a:r>
            <a:r>
              <a:rPr lang="en-AU" sz="2000" b="1" u="sng" dirty="0"/>
              <a:t>coordination framework </a:t>
            </a:r>
            <a:endParaRPr lang="en-AU" sz="2000" b="1" u="sng" dirty="0" smtClean="0"/>
          </a:p>
          <a:p>
            <a:pPr marL="0" indent="0">
              <a:buNone/>
            </a:pPr>
            <a:endParaRPr lang="en-AU" sz="2000" b="1" u="sng" dirty="0"/>
          </a:p>
          <a:p>
            <a:r>
              <a:rPr lang="en-AU" dirty="0" smtClean="0"/>
              <a:t>Setting </a:t>
            </a:r>
            <a:r>
              <a:rPr lang="en-AU" dirty="0"/>
              <a:t>the scene</a:t>
            </a:r>
          </a:p>
          <a:p>
            <a:r>
              <a:rPr lang="en-AU" dirty="0" smtClean="0"/>
              <a:t>Initial </a:t>
            </a:r>
            <a:r>
              <a:rPr lang="en-AU" dirty="0"/>
              <a:t>contact</a:t>
            </a:r>
          </a:p>
          <a:p>
            <a:r>
              <a:rPr lang="en-AU" dirty="0"/>
              <a:t>Care planning</a:t>
            </a:r>
          </a:p>
          <a:p>
            <a:r>
              <a:rPr lang="en-AU" dirty="0"/>
              <a:t>Initial needs identification</a:t>
            </a:r>
          </a:p>
          <a:p>
            <a:r>
              <a:rPr lang="en-AU" dirty="0"/>
              <a:t>Assessment</a:t>
            </a:r>
          </a:p>
        </p:txBody>
      </p:sp>
      <p:graphicFrame>
        <p:nvGraphicFramePr>
          <p:cNvPr id="4" name="Diagram 3"/>
          <p:cNvGraphicFramePr/>
          <p:nvPr>
            <p:extLst>
              <p:ext uri="{D42A27DB-BD31-4B8C-83A1-F6EECF244321}">
                <p14:modId xmlns:p14="http://schemas.microsoft.com/office/powerpoint/2010/main" val="3399625807"/>
              </p:ext>
            </p:extLst>
          </p:nvPr>
        </p:nvGraphicFramePr>
        <p:xfrm>
          <a:off x="5238206" y="1828800"/>
          <a:ext cx="6191794" cy="4663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Arrow Connector 5"/>
          <p:cNvCxnSpPr/>
          <p:nvPr/>
        </p:nvCxnSpPr>
        <p:spPr>
          <a:xfrm>
            <a:off x="9300754" y="2612571"/>
            <a:ext cx="705395" cy="587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9300754" y="5094514"/>
            <a:ext cx="1097280" cy="73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6570617" y="5094514"/>
            <a:ext cx="981120" cy="73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66114" y="2612571"/>
            <a:ext cx="836023" cy="587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455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311" y="214489"/>
            <a:ext cx="9313333" cy="925689"/>
          </a:xfrm>
          <a:solidFill>
            <a:schemeClr val="accent1">
              <a:lumMod val="40000"/>
              <a:lumOff val="60000"/>
            </a:schemeClr>
          </a:solidFill>
        </p:spPr>
        <p:txBody>
          <a:bodyPr>
            <a:normAutofit/>
          </a:bodyPr>
          <a:lstStyle/>
          <a:p>
            <a:r>
              <a:rPr lang="en-AU" dirty="0" smtClean="0"/>
              <a:t>Person centred assessment principles</a:t>
            </a:r>
            <a:endParaRPr lang="en-AU" dirty="0"/>
          </a:p>
        </p:txBody>
      </p:sp>
      <p:sp>
        <p:nvSpPr>
          <p:cNvPr id="3" name="Content Placeholder 2"/>
          <p:cNvSpPr>
            <a:spLocks noGrp="1"/>
          </p:cNvSpPr>
          <p:nvPr>
            <p:ph idx="1"/>
          </p:nvPr>
        </p:nvSpPr>
        <p:spPr>
          <a:xfrm>
            <a:off x="470264" y="1515291"/>
            <a:ext cx="8438606" cy="5081452"/>
          </a:xfrm>
        </p:spPr>
        <p:txBody>
          <a:bodyPr>
            <a:normAutofit lnSpcReduction="10000"/>
          </a:bodyPr>
          <a:lstStyle/>
          <a:p>
            <a:pPr>
              <a:buFont typeface="Wingdings" panose="05000000000000000000" pitchFamily="2" charset="2"/>
              <a:buChar char="q"/>
            </a:pPr>
            <a:r>
              <a:rPr lang="en-AU" dirty="0" smtClean="0"/>
              <a:t>Clients </a:t>
            </a:r>
            <a:r>
              <a:rPr lang="en-AU" dirty="0"/>
              <a:t>are treated with respect and dignity. </a:t>
            </a:r>
            <a:endParaRPr lang="en-AU" dirty="0" smtClean="0"/>
          </a:p>
          <a:p>
            <a:pPr>
              <a:buFont typeface="Wingdings" panose="05000000000000000000" pitchFamily="2" charset="2"/>
              <a:buChar char="q"/>
            </a:pPr>
            <a:r>
              <a:rPr lang="en-AU" dirty="0" smtClean="0"/>
              <a:t>Clients </a:t>
            </a:r>
            <a:r>
              <a:rPr lang="en-AU" dirty="0"/>
              <a:t>receive a timely response: the right assessment, in the right place, at the right time. </a:t>
            </a:r>
            <a:endParaRPr lang="en-AU" dirty="0" smtClean="0"/>
          </a:p>
          <a:p>
            <a:pPr>
              <a:buFont typeface="Wingdings" panose="05000000000000000000" pitchFamily="2" charset="2"/>
              <a:buChar char="q"/>
            </a:pPr>
            <a:r>
              <a:rPr lang="en-AU" dirty="0" smtClean="0"/>
              <a:t> </a:t>
            </a:r>
            <a:r>
              <a:rPr lang="en-AU" dirty="0"/>
              <a:t>Assessment approach is empowering and builds relationships over time. </a:t>
            </a:r>
            <a:endParaRPr lang="en-AU" dirty="0" smtClean="0"/>
          </a:p>
          <a:p>
            <a:pPr>
              <a:buFont typeface="Wingdings" panose="05000000000000000000" pitchFamily="2" charset="2"/>
              <a:buChar char="q"/>
            </a:pPr>
            <a:r>
              <a:rPr lang="en-AU" dirty="0" smtClean="0"/>
              <a:t> Approach </a:t>
            </a:r>
            <a:r>
              <a:rPr lang="en-AU" dirty="0"/>
              <a:t>is client driven, culturally sensitive, flexible and is solutions-based. </a:t>
            </a:r>
            <a:endParaRPr lang="en-AU" dirty="0" smtClean="0"/>
          </a:p>
          <a:p>
            <a:pPr>
              <a:buFont typeface="Wingdings" panose="05000000000000000000" pitchFamily="2" charset="2"/>
              <a:buChar char="q"/>
            </a:pPr>
            <a:r>
              <a:rPr lang="en-AU" dirty="0" smtClean="0"/>
              <a:t>Communication </a:t>
            </a:r>
            <a:r>
              <a:rPr lang="en-AU" dirty="0"/>
              <a:t>during the assessment process is in the client’s preferred language, utilising a language service or bilingual assessment staff. </a:t>
            </a:r>
            <a:endParaRPr lang="en-AU" dirty="0" smtClean="0"/>
          </a:p>
          <a:p>
            <a:pPr>
              <a:buFont typeface="Wingdings" panose="05000000000000000000" pitchFamily="2" charset="2"/>
              <a:buChar char="q"/>
            </a:pPr>
            <a:r>
              <a:rPr lang="en-AU" dirty="0" smtClean="0"/>
              <a:t>Clients </a:t>
            </a:r>
            <a:r>
              <a:rPr lang="en-AU" dirty="0"/>
              <a:t>are well informed of their role and rights in the assessment process, most importantly, their right to determine their own needs and be actively involved in decision making. </a:t>
            </a:r>
            <a:endParaRPr lang="en-AU" dirty="0" smtClean="0"/>
          </a:p>
          <a:p>
            <a:pPr>
              <a:buFont typeface="Wingdings" panose="05000000000000000000" pitchFamily="2" charset="2"/>
              <a:buChar char="q"/>
            </a:pPr>
            <a:r>
              <a:rPr lang="en-AU" dirty="0" smtClean="0"/>
              <a:t>Respect </a:t>
            </a:r>
            <a:r>
              <a:rPr lang="en-AU" dirty="0"/>
              <a:t>for client’s right to privacy should be maintained by all staff involved in collecting and storing client information. </a:t>
            </a:r>
            <a:endParaRPr lang="en-AU" dirty="0" smtClean="0"/>
          </a:p>
          <a:p>
            <a:pPr>
              <a:buFont typeface="Wingdings" panose="05000000000000000000" pitchFamily="2" charset="2"/>
              <a:buChar char="q"/>
            </a:pPr>
            <a:r>
              <a:rPr lang="en-AU" dirty="0" smtClean="0"/>
              <a:t>Where </a:t>
            </a:r>
            <a:r>
              <a:rPr lang="en-AU" dirty="0"/>
              <a:t>there is a family member or carer present, assessment focuses on the care relationship, rather than the individual in isolation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9309" y="3881301"/>
            <a:ext cx="3481252" cy="2610939"/>
          </a:xfrm>
          <a:prstGeom prst="rect">
            <a:avLst/>
          </a:prstGeom>
        </p:spPr>
      </p:pic>
    </p:spTree>
    <p:extLst>
      <p:ext uri="{BB962C8B-B14F-4D97-AF65-F5344CB8AC3E}">
        <p14:creationId xmlns:p14="http://schemas.microsoft.com/office/powerpoint/2010/main" val="27093937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269</TotalTime>
  <Words>1684</Words>
  <Application>Microsoft Office PowerPoint</Application>
  <PresentationFormat>Widescreen</PresentationFormat>
  <Paragraphs>166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Trebuchet MS</vt:lpstr>
      <vt:lpstr>Wingdings</vt:lpstr>
      <vt:lpstr>Wingdings 3</vt:lpstr>
      <vt:lpstr>Facet</vt:lpstr>
      <vt:lpstr>CHCCCS004  Diploma Community services </vt:lpstr>
      <vt:lpstr>Study tips </vt:lpstr>
      <vt:lpstr>Elements covered to broaden your assessment capabilities</vt:lpstr>
      <vt:lpstr>What you will learn about – Unit outcomes </vt:lpstr>
      <vt:lpstr>Who are our clients?</vt:lpstr>
      <vt:lpstr>Contemporary social work </vt:lpstr>
      <vt:lpstr>What is preparing for assessment of a client ?</vt:lpstr>
      <vt:lpstr>PowerPoint Presentation</vt:lpstr>
      <vt:lpstr>Person centred assessment principles</vt:lpstr>
      <vt:lpstr>Initial Contact with a client </vt:lpstr>
      <vt:lpstr>Skills &amp; Techniques </vt:lpstr>
      <vt:lpstr>Consider the following questions prior to assessment </vt:lpstr>
      <vt:lpstr>Paving the way to an outreach ‘home' visit  Building rapport. </vt:lpstr>
      <vt:lpstr>Intake &amp; Assessment role play </vt:lpstr>
      <vt:lpstr>Practice Scenario</vt:lpstr>
      <vt:lpstr>PowerPoint Presentation</vt:lpstr>
    </vt:vector>
  </TitlesOfParts>
  <Company>Chisholm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Kelly Bunting</dc:creator>
  <cp:lastModifiedBy>Kelly Bunting</cp:lastModifiedBy>
  <cp:revision>85</cp:revision>
  <dcterms:created xsi:type="dcterms:W3CDTF">2020-07-27T09:14:00Z</dcterms:created>
  <dcterms:modified xsi:type="dcterms:W3CDTF">2023-02-06T21:46:49Z</dcterms:modified>
</cp:coreProperties>
</file>