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6" r:id="rId10"/>
    <p:sldId id="263" r:id="rId11"/>
    <p:sldId id="264" r:id="rId12"/>
    <p:sldId id="268" r:id="rId13"/>
    <p:sldId id="265" r:id="rId14"/>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y Bunting" initials="KB" lastIdx="1" clrIdx="0">
    <p:extLst>
      <p:ext uri="{19B8F6BF-5375-455C-9EA6-DF929625EA0E}">
        <p15:presenceInfo xmlns:p15="http://schemas.microsoft.com/office/powerpoint/2012/main" userId="S-1-5-21-2063118779-2671385631-1338639596-3214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CHCCCS004</a:t>
            </a:r>
            <a:br>
              <a:rPr lang="en-AU" dirty="0" smtClean="0"/>
            </a:br>
            <a:r>
              <a:rPr lang="en-AU" dirty="0" smtClean="0"/>
              <a:t>Assess Co existing Needs </a:t>
            </a:r>
            <a:endParaRPr lang="en-AU" dirty="0"/>
          </a:p>
        </p:txBody>
      </p:sp>
      <p:sp>
        <p:nvSpPr>
          <p:cNvPr id="3" name="Subtitle 2"/>
          <p:cNvSpPr>
            <a:spLocks noGrp="1"/>
          </p:cNvSpPr>
          <p:nvPr>
            <p:ph type="subTitle" idx="1"/>
          </p:nvPr>
        </p:nvSpPr>
        <p:spPr/>
        <p:txBody>
          <a:bodyPr/>
          <a:lstStyle/>
          <a:p>
            <a:r>
              <a:rPr lang="en-AU" smtClean="0"/>
              <a:t>Session 2 </a:t>
            </a:r>
            <a:endParaRPr lang="en-AU"/>
          </a:p>
        </p:txBody>
      </p:sp>
    </p:spTree>
    <p:extLst>
      <p:ext uri="{BB962C8B-B14F-4D97-AF65-F5344CB8AC3E}">
        <p14:creationId xmlns:p14="http://schemas.microsoft.com/office/powerpoint/2010/main" val="209891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Identifying Information </a:t>
            </a:r>
            <a:endParaRPr lang="en-AU" dirty="0"/>
          </a:p>
        </p:txBody>
      </p:sp>
      <p:sp>
        <p:nvSpPr>
          <p:cNvPr id="3" name="Content Placeholder 2"/>
          <p:cNvSpPr>
            <a:spLocks noGrp="1"/>
          </p:cNvSpPr>
          <p:nvPr>
            <p:ph idx="1"/>
          </p:nvPr>
        </p:nvSpPr>
        <p:spPr>
          <a:xfrm>
            <a:off x="677334" y="1433689"/>
            <a:ext cx="8094133" cy="5317067"/>
          </a:xfrm>
        </p:spPr>
        <p:txBody>
          <a:bodyPr>
            <a:normAutofit fontScale="70000" lnSpcReduction="20000"/>
          </a:bodyPr>
          <a:lstStyle/>
          <a:p>
            <a:pPr lvl="0"/>
            <a:r>
              <a:rPr lang="en-US" dirty="0" smtClean="0"/>
              <a:t>Presenting </a:t>
            </a:r>
            <a:r>
              <a:rPr lang="en-US" dirty="0"/>
              <a:t>problem/reason for referral or social work involvement</a:t>
            </a:r>
            <a:endParaRPr lang="en-AU" dirty="0"/>
          </a:p>
          <a:p>
            <a:pPr lvl="0"/>
            <a:r>
              <a:rPr lang="en-US" dirty="0"/>
              <a:t>Client’s perception of the problem</a:t>
            </a:r>
            <a:endParaRPr lang="en-AU" dirty="0"/>
          </a:p>
          <a:p>
            <a:pPr lvl="0"/>
            <a:r>
              <a:rPr lang="en-US" dirty="0"/>
              <a:t>Dates of contact, opening and closing dates</a:t>
            </a:r>
            <a:endParaRPr lang="en-AU" dirty="0"/>
          </a:p>
          <a:p>
            <a:pPr lvl="0"/>
            <a:r>
              <a:rPr lang="en-US" dirty="0"/>
              <a:t>Client’s background or family of </a:t>
            </a:r>
            <a:r>
              <a:rPr lang="en-US" dirty="0" smtClean="0"/>
              <a:t>origin/ </a:t>
            </a:r>
            <a:r>
              <a:rPr lang="en-US" dirty="0"/>
              <a:t>client’s family of origin experience from birth to </a:t>
            </a:r>
            <a:r>
              <a:rPr lang="en-US" dirty="0" smtClean="0"/>
              <a:t>current</a:t>
            </a:r>
            <a:endParaRPr lang="en-AU" dirty="0"/>
          </a:p>
          <a:p>
            <a:pPr lvl="0"/>
            <a:r>
              <a:rPr lang="en-US" dirty="0"/>
              <a:t>Educational background</a:t>
            </a:r>
            <a:endParaRPr lang="en-AU" dirty="0"/>
          </a:p>
          <a:p>
            <a:pPr lvl="0"/>
            <a:r>
              <a:rPr lang="en-US" dirty="0"/>
              <a:t>Employment history</a:t>
            </a:r>
            <a:endParaRPr lang="en-AU" dirty="0"/>
          </a:p>
          <a:p>
            <a:pPr lvl="0"/>
            <a:r>
              <a:rPr lang="en-US" dirty="0"/>
              <a:t>Physical and health history</a:t>
            </a:r>
            <a:endParaRPr lang="en-AU" dirty="0"/>
          </a:p>
          <a:p>
            <a:pPr lvl="0"/>
            <a:r>
              <a:rPr lang="en-US" dirty="0"/>
              <a:t>Mental health and psychological history and functioning</a:t>
            </a:r>
            <a:endParaRPr lang="en-AU" dirty="0"/>
          </a:p>
          <a:p>
            <a:pPr lvl="0"/>
            <a:r>
              <a:rPr lang="en-US" dirty="0"/>
              <a:t>Substance use history</a:t>
            </a:r>
            <a:endParaRPr lang="en-AU" dirty="0"/>
          </a:p>
          <a:p>
            <a:pPr lvl="0"/>
            <a:r>
              <a:rPr lang="en-US" dirty="0"/>
              <a:t>Legal and criminal background </a:t>
            </a:r>
            <a:endParaRPr lang="en-AU" dirty="0"/>
          </a:p>
          <a:p>
            <a:pPr lvl="0"/>
            <a:r>
              <a:rPr lang="en-US" dirty="0"/>
              <a:t>Social support system including religious and spiritual beliefs </a:t>
            </a:r>
            <a:endParaRPr lang="en-AU" dirty="0"/>
          </a:p>
          <a:p>
            <a:pPr lvl="0"/>
            <a:r>
              <a:rPr lang="en-US" dirty="0"/>
              <a:t>Housing status</a:t>
            </a:r>
            <a:endParaRPr lang="en-AU" dirty="0"/>
          </a:p>
          <a:p>
            <a:pPr lvl="0"/>
            <a:r>
              <a:rPr lang="en-US" dirty="0"/>
              <a:t>Economic status</a:t>
            </a:r>
            <a:endParaRPr lang="en-AU" dirty="0"/>
          </a:p>
          <a:p>
            <a:pPr lvl="0"/>
            <a:r>
              <a:rPr lang="en-US" dirty="0"/>
              <a:t>Assessment and recommendations </a:t>
            </a:r>
            <a:endParaRPr lang="en-AU" dirty="0"/>
          </a:p>
          <a:p>
            <a:pPr lvl="0"/>
            <a:r>
              <a:rPr lang="en-US" dirty="0"/>
              <a:t>Intervention/Treatment Plan</a:t>
            </a:r>
            <a:endParaRPr lang="en-AU" dirty="0"/>
          </a:p>
          <a:p>
            <a:pPr marL="0" indent="0">
              <a:buNone/>
            </a:pPr>
            <a:r>
              <a:rPr lang="en-US" dirty="0"/>
              <a:t> </a:t>
            </a:r>
            <a:endParaRPr lang="en-AU" dirty="0"/>
          </a:p>
          <a:p>
            <a:pPr marL="0" indent="0">
              <a:buNone/>
            </a:pPr>
            <a:r>
              <a:rPr lang="en-US" u="sng" dirty="0" smtClean="0"/>
              <a:t>**Agencies </a:t>
            </a:r>
            <a:r>
              <a:rPr lang="en-US" u="sng" dirty="0"/>
              <a:t>vary widely in the expectations and requirements for social assessment/social history </a:t>
            </a:r>
            <a:r>
              <a:rPr lang="en-US" u="sng" dirty="0" smtClean="0"/>
              <a:t>reports**</a:t>
            </a:r>
            <a:endParaRPr lang="en-AU" u="sng" dirty="0"/>
          </a:p>
        </p:txBody>
      </p:sp>
    </p:spTree>
    <p:extLst>
      <p:ext uri="{BB962C8B-B14F-4D97-AF65-F5344CB8AC3E}">
        <p14:creationId xmlns:p14="http://schemas.microsoft.com/office/powerpoint/2010/main" val="211600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Personal, social and cultural history</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8944129"/>
              </p:ext>
            </p:extLst>
          </p:nvPr>
        </p:nvGraphicFramePr>
        <p:xfrm>
          <a:off x="801511" y="1444979"/>
          <a:ext cx="4617156" cy="4597046"/>
        </p:xfrm>
        <a:graphic>
          <a:graphicData uri="http://schemas.openxmlformats.org/drawingml/2006/table">
            <a:tbl>
              <a:tblPr/>
              <a:tblGrid>
                <a:gridCol w="2308578">
                  <a:extLst>
                    <a:ext uri="{9D8B030D-6E8A-4147-A177-3AD203B41FA5}">
                      <a16:colId xmlns:a16="http://schemas.microsoft.com/office/drawing/2014/main" val="588340677"/>
                    </a:ext>
                  </a:extLst>
                </a:gridCol>
                <a:gridCol w="2308578">
                  <a:extLst>
                    <a:ext uri="{9D8B030D-6E8A-4147-A177-3AD203B41FA5}">
                      <a16:colId xmlns:a16="http://schemas.microsoft.com/office/drawing/2014/main" val="3480795718"/>
                    </a:ext>
                  </a:extLst>
                </a:gridCol>
              </a:tblGrid>
              <a:tr h="1175791">
                <a:tc>
                  <a:txBody>
                    <a:bodyPr/>
                    <a:lstStyle/>
                    <a:p>
                      <a:pPr fontAlgn="t"/>
                      <a:r>
                        <a:rPr lang="en-AU" sz="800" b="1">
                          <a:solidFill>
                            <a:srgbClr val="FFFFFF"/>
                          </a:solidFill>
                          <a:effectLst/>
                        </a:rPr>
                        <a:t>Childhood</a:t>
                      </a:r>
                    </a:p>
                  </a:txBody>
                  <a:tcPr marL="44800" marR="44800" marT="44800" marB="44800">
                    <a:lnL>
                      <a:noFill/>
                    </a:lnL>
                    <a:lnR>
                      <a:noFill/>
                    </a:lnR>
                    <a:lnT>
                      <a:noFill/>
                    </a:lnT>
                    <a:lnB>
                      <a:noFill/>
                    </a:lnB>
                    <a:solidFill>
                      <a:srgbClr val="A0303E"/>
                    </a:solidFill>
                  </a:tcPr>
                </a:tc>
                <a:tc>
                  <a:txBody>
                    <a:bodyPr/>
                    <a:lstStyle/>
                    <a:p>
                      <a:r>
                        <a:rPr lang="en-AU" sz="800">
                          <a:effectLst/>
                        </a:rPr>
                        <a:t>Early relationships </a:t>
                      </a:r>
                      <a:br>
                        <a:rPr lang="en-AU" sz="800">
                          <a:effectLst/>
                        </a:rPr>
                      </a:br>
                      <a:r>
                        <a:rPr lang="en-AU" sz="800">
                          <a:effectLst/>
                        </a:rPr>
                        <a:t/>
                      </a:r>
                      <a:br>
                        <a:rPr lang="en-AU" sz="800">
                          <a:effectLst/>
                        </a:rPr>
                      </a:br>
                      <a:r>
                        <a:rPr lang="en-AU" sz="800">
                          <a:effectLst/>
                        </a:rPr>
                        <a:t>Losses and traumatic experiences (including abuse) </a:t>
                      </a:r>
                      <a:br>
                        <a:rPr lang="en-AU" sz="800">
                          <a:effectLst/>
                        </a:rPr>
                      </a:br>
                      <a:r>
                        <a:rPr lang="en-AU" sz="800">
                          <a:effectLst/>
                        </a:rPr>
                        <a:t/>
                      </a:r>
                      <a:br>
                        <a:rPr lang="en-AU" sz="800">
                          <a:effectLst/>
                        </a:rPr>
                      </a:br>
                      <a:r>
                        <a:rPr lang="en-AU" sz="800">
                          <a:effectLst/>
                        </a:rPr>
                        <a:t>Educational experiences</a:t>
                      </a:r>
                    </a:p>
                  </a:txBody>
                  <a:tcPr marL="44800" marR="44800" marT="44800" marB="44800" anchor="ctr">
                    <a:lnL>
                      <a:noFill/>
                    </a:lnL>
                    <a:lnR>
                      <a:noFill/>
                    </a:lnR>
                    <a:lnT>
                      <a:noFill/>
                    </a:lnT>
                    <a:lnB>
                      <a:noFill/>
                    </a:lnB>
                    <a:solidFill>
                      <a:srgbClr val="E8D5D1"/>
                    </a:solidFill>
                  </a:tcPr>
                </a:tc>
                <a:extLst>
                  <a:ext uri="{0D108BD9-81ED-4DB2-BD59-A6C34878D82A}">
                    <a16:rowId xmlns:a16="http://schemas.microsoft.com/office/drawing/2014/main" val="307395198"/>
                  </a:ext>
                </a:extLst>
              </a:tr>
              <a:tr h="1481412">
                <a:tc>
                  <a:txBody>
                    <a:bodyPr/>
                    <a:lstStyle/>
                    <a:p>
                      <a:pPr fontAlgn="t"/>
                      <a:r>
                        <a:rPr lang="en-AU" sz="800" b="1" dirty="0">
                          <a:solidFill>
                            <a:srgbClr val="FFFFFF"/>
                          </a:solidFill>
                          <a:effectLst/>
                        </a:rPr>
                        <a:t>Adult life</a:t>
                      </a:r>
                    </a:p>
                  </a:txBody>
                  <a:tcPr marL="44800" marR="44800" marT="44800" marB="44800">
                    <a:lnL>
                      <a:noFill/>
                    </a:lnL>
                    <a:lnR>
                      <a:noFill/>
                    </a:lnR>
                    <a:lnT>
                      <a:noFill/>
                    </a:lnT>
                    <a:lnB>
                      <a:noFill/>
                    </a:lnB>
                    <a:solidFill>
                      <a:srgbClr val="A0303E"/>
                    </a:solidFill>
                  </a:tcPr>
                </a:tc>
                <a:tc>
                  <a:txBody>
                    <a:bodyPr/>
                    <a:lstStyle/>
                    <a:p>
                      <a:r>
                        <a:rPr lang="en-AU" sz="800">
                          <a:effectLst/>
                        </a:rPr>
                        <a:t>Current living situation </a:t>
                      </a:r>
                      <a:br>
                        <a:rPr lang="en-AU" sz="800">
                          <a:effectLst/>
                        </a:rPr>
                      </a:br>
                      <a:r>
                        <a:rPr lang="en-AU" sz="800">
                          <a:effectLst/>
                        </a:rPr>
                        <a:t/>
                      </a:r>
                      <a:br>
                        <a:rPr lang="en-AU" sz="800">
                          <a:effectLst/>
                        </a:rPr>
                      </a:br>
                      <a:r>
                        <a:rPr lang="en-AU" sz="800">
                          <a:effectLst/>
                        </a:rPr>
                        <a:t>Sexual and relationship life and difficulties </a:t>
                      </a:r>
                      <a:br>
                        <a:rPr lang="en-AU" sz="800">
                          <a:effectLst/>
                        </a:rPr>
                      </a:br>
                      <a:r>
                        <a:rPr lang="en-AU" sz="800">
                          <a:effectLst/>
                        </a:rPr>
                        <a:t/>
                      </a:r>
                      <a:br>
                        <a:rPr lang="en-AU" sz="800">
                          <a:effectLst/>
                        </a:rPr>
                      </a:br>
                      <a:r>
                        <a:rPr lang="en-AU" sz="800">
                          <a:effectLst/>
                        </a:rPr>
                        <a:t>Employment and financial support </a:t>
                      </a:r>
                      <a:br>
                        <a:rPr lang="en-AU" sz="800">
                          <a:effectLst/>
                        </a:rPr>
                      </a:br>
                      <a:r>
                        <a:rPr lang="en-AU" sz="800">
                          <a:effectLst/>
                        </a:rPr>
                        <a:t/>
                      </a:r>
                      <a:br>
                        <a:rPr lang="en-AU" sz="800">
                          <a:effectLst/>
                        </a:rPr>
                      </a:br>
                      <a:r>
                        <a:rPr lang="en-AU" sz="800">
                          <a:effectLst/>
                        </a:rPr>
                        <a:t>Legal involvement </a:t>
                      </a:r>
                    </a:p>
                  </a:txBody>
                  <a:tcPr marL="44800" marR="44800" marT="44800" marB="44800" anchor="ctr">
                    <a:lnL>
                      <a:noFill/>
                    </a:lnL>
                    <a:lnR>
                      <a:noFill/>
                    </a:lnR>
                    <a:lnT>
                      <a:noFill/>
                    </a:lnT>
                    <a:lnB>
                      <a:noFill/>
                    </a:lnB>
                    <a:solidFill>
                      <a:srgbClr val="E8D5D1"/>
                    </a:solidFill>
                  </a:tcPr>
                </a:tc>
                <a:extLst>
                  <a:ext uri="{0D108BD9-81ED-4DB2-BD59-A6C34878D82A}">
                    <a16:rowId xmlns:a16="http://schemas.microsoft.com/office/drawing/2014/main" val="871598259"/>
                  </a:ext>
                </a:extLst>
              </a:tr>
              <a:tr h="1939843">
                <a:tc>
                  <a:txBody>
                    <a:bodyPr/>
                    <a:lstStyle/>
                    <a:p>
                      <a:pPr fontAlgn="t"/>
                      <a:r>
                        <a:rPr lang="en-AU" sz="800" b="1">
                          <a:solidFill>
                            <a:srgbClr val="FFFFFF"/>
                          </a:solidFill>
                          <a:effectLst/>
                        </a:rPr>
                        <a:t>Family history</a:t>
                      </a:r>
                    </a:p>
                  </a:txBody>
                  <a:tcPr marL="44800" marR="44800" marT="44800" marB="44800">
                    <a:lnL>
                      <a:noFill/>
                    </a:lnL>
                    <a:lnR>
                      <a:noFill/>
                    </a:lnR>
                    <a:lnT>
                      <a:noFill/>
                    </a:lnT>
                    <a:lnB>
                      <a:noFill/>
                    </a:lnB>
                    <a:solidFill>
                      <a:srgbClr val="A0303E"/>
                    </a:solidFill>
                  </a:tcPr>
                </a:tc>
                <a:tc>
                  <a:txBody>
                    <a:bodyPr/>
                    <a:lstStyle/>
                    <a:p>
                      <a:r>
                        <a:rPr lang="en-AU" sz="800" dirty="0">
                          <a:effectLst/>
                        </a:rPr>
                        <a:t>Family breakdown and/or separation experiences </a:t>
                      </a:r>
                      <a:br>
                        <a:rPr lang="en-AU" sz="800" dirty="0">
                          <a:effectLst/>
                        </a:rPr>
                      </a:br>
                      <a:r>
                        <a:rPr lang="en-AU" sz="800" dirty="0">
                          <a:effectLst/>
                        </a:rPr>
                        <a:t/>
                      </a:r>
                      <a:br>
                        <a:rPr lang="en-AU" sz="800" dirty="0">
                          <a:effectLst/>
                        </a:rPr>
                      </a:br>
                      <a:r>
                        <a:rPr lang="en-AU" sz="800" dirty="0">
                          <a:effectLst/>
                        </a:rPr>
                        <a:t>Family and cultural history that may contribute to experiences of intergenerational trauma </a:t>
                      </a:r>
                      <a:br>
                        <a:rPr lang="en-AU" sz="800" dirty="0">
                          <a:effectLst/>
                        </a:rPr>
                      </a:br>
                      <a:r>
                        <a:rPr lang="en-AU" sz="800" dirty="0">
                          <a:effectLst/>
                        </a:rPr>
                        <a:t/>
                      </a:r>
                      <a:br>
                        <a:rPr lang="en-AU" sz="800" dirty="0">
                          <a:effectLst/>
                        </a:rPr>
                      </a:br>
                      <a:r>
                        <a:rPr lang="en-AU" sz="800" dirty="0">
                          <a:effectLst/>
                        </a:rPr>
                        <a:t>Family history of mental health and drug and alcohol issues</a:t>
                      </a:r>
                    </a:p>
                  </a:txBody>
                  <a:tcPr marL="44800" marR="44800" marT="44800" marB="44800" anchor="ctr">
                    <a:lnL>
                      <a:noFill/>
                    </a:lnL>
                    <a:lnR>
                      <a:noFill/>
                    </a:lnR>
                    <a:lnT>
                      <a:noFill/>
                    </a:lnT>
                    <a:lnB>
                      <a:noFill/>
                    </a:lnB>
                    <a:solidFill>
                      <a:srgbClr val="E8D5D1"/>
                    </a:solidFill>
                  </a:tcPr>
                </a:tc>
                <a:extLst>
                  <a:ext uri="{0D108BD9-81ED-4DB2-BD59-A6C34878D82A}">
                    <a16:rowId xmlns:a16="http://schemas.microsoft.com/office/drawing/2014/main" val="1564610688"/>
                  </a:ext>
                </a:extLst>
              </a:tr>
            </a:tbl>
          </a:graphicData>
        </a:graphic>
      </p:graphicFrame>
      <p:sp>
        <p:nvSpPr>
          <p:cNvPr id="3" name="Rectangle 2"/>
          <p:cNvSpPr/>
          <p:nvPr/>
        </p:nvSpPr>
        <p:spPr>
          <a:xfrm>
            <a:off x="6795910" y="2991555"/>
            <a:ext cx="2968979" cy="1477328"/>
          </a:xfrm>
          <a:prstGeom prst="rect">
            <a:avLst/>
          </a:prstGeom>
        </p:spPr>
        <p:txBody>
          <a:bodyPr wrap="square">
            <a:spAutoFit/>
          </a:bodyPr>
          <a:lstStyle/>
          <a:p>
            <a:r>
              <a:rPr lang="en-AU" b="1" dirty="0" smtClean="0">
                <a:solidFill>
                  <a:srgbClr val="2A2A2A"/>
                </a:solidFill>
                <a:latin typeface="Calibri" panose="020F0502020204030204" pitchFamily="34" charset="0"/>
              </a:rPr>
              <a:t>when </a:t>
            </a:r>
            <a:r>
              <a:rPr lang="en-AU" b="1" dirty="0">
                <a:solidFill>
                  <a:srgbClr val="2A2A2A"/>
                </a:solidFill>
                <a:latin typeface="Calibri" panose="020F0502020204030204" pitchFamily="34" charset="0"/>
              </a:rPr>
              <a:t>using standardised screening and assessment tools, ensure they're culturally sensitive and appropriate</a:t>
            </a:r>
            <a:endParaRPr lang="en-AU" b="1" dirty="0"/>
          </a:p>
        </p:txBody>
      </p:sp>
    </p:spTree>
    <p:extLst>
      <p:ext uri="{BB962C8B-B14F-4D97-AF65-F5344CB8AC3E}">
        <p14:creationId xmlns:p14="http://schemas.microsoft.com/office/powerpoint/2010/main" val="23895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Class A</a:t>
            </a:r>
            <a:r>
              <a:rPr lang="en-AU" dirty="0" smtClean="0"/>
              <a:t>ctivity </a:t>
            </a:r>
            <a:r>
              <a:rPr lang="en-AU" dirty="0" smtClean="0"/>
              <a:t>- </a:t>
            </a:r>
            <a:endParaRPr lang="en-AU" dirty="0"/>
          </a:p>
        </p:txBody>
      </p:sp>
      <p:sp>
        <p:nvSpPr>
          <p:cNvPr id="3" name="Content Placeholder 2"/>
          <p:cNvSpPr>
            <a:spLocks noGrp="1"/>
          </p:cNvSpPr>
          <p:nvPr>
            <p:ph idx="1"/>
          </p:nvPr>
        </p:nvSpPr>
        <p:spPr>
          <a:xfrm>
            <a:off x="677334" y="2037807"/>
            <a:ext cx="5423020" cy="2795450"/>
          </a:xfrm>
          <a:solidFill>
            <a:srgbClr val="92D050"/>
          </a:solidFill>
        </p:spPr>
        <p:txBody>
          <a:bodyPr/>
          <a:lstStyle/>
          <a:p>
            <a:pPr marL="0" indent="0">
              <a:buNone/>
            </a:pPr>
            <a:endParaRPr lang="en-AU" dirty="0" smtClean="0"/>
          </a:p>
          <a:p>
            <a:pPr marL="0" indent="0" algn="ctr">
              <a:buNone/>
            </a:pPr>
            <a:r>
              <a:rPr lang="en-AU" sz="3200" dirty="0" smtClean="0">
                <a:latin typeface="Arial" panose="020B0604020202020204" pitchFamily="34" charset="0"/>
                <a:cs typeface="Arial" panose="020B0604020202020204" pitchFamily="34" charset="0"/>
              </a:rPr>
              <a:t>In small groups use the template on the following slide to practice the assessment process.</a:t>
            </a:r>
            <a:endParaRPr lang="en-AU" sz="32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94000">
            <a:off x="7486122" y="2259873"/>
            <a:ext cx="4083699" cy="21439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1784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54" y="0"/>
            <a:ext cx="9076267" cy="6769228"/>
          </a:xfrm>
          <a:prstGeom prst="rect">
            <a:avLst/>
          </a:prstGeom>
        </p:spPr>
      </p:pic>
    </p:spTree>
    <p:extLst>
      <p:ext uri="{BB962C8B-B14F-4D97-AF65-F5344CB8AC3E}">
        <p14:creationId xmlns:p14="http://schemas.microsoft.com/office/powerpoint/2010/main" val="85706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t>
            </a:r>
            <a:r>
              <a:rPr lang="en-AU" dirty="0" smtClean="0"/>
              <a:t>ast session </a:t>
            </a:r>
            <a:endParaRPr lang="en-AU" dirty="0"/>
          </a:p>
        </p:txBody>
      </p:sp>
      <p:sp>
        <p:nvSpPr>
          <p:cNvPr id="3" name="Content Placeholder 2"/>
          <p:cNvSpPr>
            <a:spLocks noGrp="1"/>
          </p:cNvSpPr>
          <p:nvPr>
            <p:ph idx="1"/>
          </p:nvPr>
        </p:nvSpPr>
        <p:spPr/>
        <p:txBody>
          <a:bodyPr/>
          <a:lstStyle/>
          <a:p>
            <a:r>
              <a:rPr lang="en-AU" dirty="0" smtClean="0"/>
              <a:t>Preparing for assessment</a:t>
            </a:r>
          </a:p>
          <a:p>
            <a:r>
              <a:rPr lang="en-AU" dirty="0" smtClean="0"/>
              <a:t>Initial contact with a client </a:t>
            </a:r>
          </a:p>
          <a:p>
            <a:r>
              <a:rPr lang="en-AU" dirty="0" smtClean="0"/>
              <a:t>Skills and techniques </a:t>
            </a:r>
          </a:p>
          <a:p>
            <a:pPr marL="0" indent="0">
              <a:buNone/>
            </a:pPr>
            <a:r>
              <a:rPr lang="en-AU" dirty="0" smtClean="0"/>
              <a:t> </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165" y="1844178"/>
            <a:ext cx="3151138" cy="30543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5994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Observation &amp; Questioning </a:t>
            </a:r>
            <a:endParaRPr lang="en-AU" dirty="0"/>
          </a:p>
        </p:txBody>
      </p:sp>
      <p:sp>
        <p:nvSpPr>
          <p:cNvPr id="3" name="Content Placeholder 2"/>
          <p:cNvSpPr>
            <a:spLocks noGrp="1"/>
          </p:cNvSpPr>
          <p:nvPr>
            <p:ph idx="1"/>
          </p:nvPr>
        </p:nvSpPr>
        <p:spPr/>
        <p:txBody>
          <a:bodyPr/>
          <a:lstStyle/>
          <a:p>
            <a:r>
              <a:rPr lang="en-AU" dirty="0" smtClean="0"/>
              <a:t>Observation </a:t>
            </a:r>
            <a:r>
              <a:rPr lang="en-AU" dirty="0"/>
              <a:t>is an important part of conducting a good </a:t>
            </a:r>
            <a:r>
              <a:rPr lang="en-AU" dirty="0" smtClean="0"/>
              <a:t>assessment</a:t>
            </a:r>
          </a:p>
          <a:p>
            <a:r>
              <a:rPr lang="en-AU" dirty="0"/>
              <a:t>R</a:t>
            </a:r>
            <a:r>
              <a:rPr lang="en-AU" dirty="0" smtClean="0"/>
              <a:t>eading </a:t>
            </a:r>
            <a:r>
              <a:rPr lang="en-AU" dirty="0"/>
              <a:t>a person’s body </a:t>
            </a:r>
            <a:r>
              <a:rPr lang="en-AU" dirty="0" smtClean="0"/>
              <a:t>language, physical abilities. </a:t>
            </a:r>
          </a:p>
          <a:p>
            <a:r>
              <a:rPr lang="en-AU" dirty="0" smtClean="0"/>
              <a:t>Interaction </a:t>
            </a:r>
            <a:r>
              <a:rPr lang="en-AU" dirty="0"/>
              <a:t>with staff and family members might provide insight into their support needs. </a:t>
            </a:r>
            <a:endParaRPr lang="en-AU" dirty="0" smtClean="0"/>
          </a:p>
          <a:p>
            <a:r>
              <a:rPr lang="en-AU" dirty="0" smtClean="0"/>
              <a:t>What </a:t>
            </a:r>
            <a:r>
              <a:rPr lang="en-AU" dirty="0"/>
              <a:t>is the person’s body language like</a:t>
            </a:r>
            <a:r>
              <a:rPr lang="en-AU" dirty="0" smtClean="0"/>
              <a:t>?</a:t>
            </a:r>
          </a:p>
          <a:p>
            <a:r>
              <a:rPr lang="en-AU" dirty="0" smtClean="0"/>
              <a:t>Relaxed/tense/shut </a:t>
            </a:r>
            <a:r>
              <a:rPr lang="en-AU" dirty="0"/>
              <a:t>off? Do they seem distressed</a:t>
            </a:r>
            <a:r>
              <a:rPr lang="en-AU" dirty="0" smtClean="0"/>
              <a:t>?</a:t>
            </a:r>
          </a:p>
          <a:p>
            <a:r>
              <a:rPr lang="en-AU" dirty="0" smtClean="0"/>
              <a:t>If </a:t>
            </a:r>
            <a:r>
              <a:rPr lang="en-AU" dirty="0"/>
              <a:t>so, is it about a particular topic/person/situation?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92" y="3908073"/>
            <a:ext cx="3638550" cy="2857500"/>
          </a:xfrm>
          <a:prstGeom prst="rect">
            <a:avLst/>
          </a:prstGeom>
        </p:spPr>
      </p:pic>
    </p:spTree>
    <p:extLst>
      <p:ext uri="{BB962C8B-B14F-4D97-AF65-F5344CB8AC3E}">
        <p14:creationId xmlns:p14="http://schemas.microsoft.com/office/powerpoint/2010/main" val="69756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333"/>
          </a:xfrm>
        </p:spPr>
        <p:txBody>
          <a:bodyPr/>
          <a:lstStyle/>
          <a:p>
            <a:r>
              <a:rPr lang="en-AU" dirty="0" smtClean="0"/>
              <a:t>What you cannot see </a:t>
            </a:r>
            <a:endParaRPr lang="en-AU" dirty="0"/>
          </a:p>
        </p:txBody>
      </p:sp>
      <p:sp>
        <p:nvSpPr>
          <p:cNvPr id="3" name="Content Placeholder 2"/>
          <p:cNvSpPr>
            <a:spLocks noGrp="1"/>
          </p:cNvSpPr>
          <p:nvPr>
            <p:ph idx="1"/>
          </p:nvPr>
        </p:nvSpPr>
        <p:spPr/>
        <p:txBody>
          <a:bodyPr/>
          <a:lstStyle/>
          <a:p>
            <a:r>
              <a:rPr lang="en-AU" dirty="0"/>
              <a:t>You cannot see </a:t>
            </a:r>
            <a:r>
              <a:rPr lang="en-AU" dirty="0" smtClean="0"/>
              <a:t>everything</a:t>
            </a:r>
            <a:endParaRPr lang="en-AU" dirty="0"/>
          </a:p>
          <a:p>
            <a:r>
              <a:rPr lang="en-AU" dirty="0"/>
              <a:t>I</a:t>
            </a:r>
            <a:r>
              <a:rPr lang="en-AU" dirty="0" smtClean="0"/>
              <a:t>t </a:t>
            </a:r>
            <a:r>
              <a:rPr lang="en-AU" dirty="0"/>
              <a:t>is vital that observations made by </a:t>
            </a:r>
            <a:r>
              <a:rPr lang="en-AU" dirty="0" smtClean="0"/>
              <a:t>professionals </a:t>
            </a:r>
            <a:r>
              <a:rPr lang="en-AU" dirty="0"/>
              <a:t>are only part of making an assessment. </a:t>
            </a:r>
            <a:endParaRPr lang="en-AU" dirty="0" smtClean="0"/>
          </a:p>
          <a:p>
            <a:r>
              <a:rPr lang="en-AU" smtClean="0"/>
              <a:t>Part </a:t>
            </a:r>
            <a:r>
              <a:rPr lang="en-AU" dirty="0"/>
              <a:t>of making a good assessment is also not jumping to conclusions based on your own assumptions</a:t>
            </a:r>
            <a:r>
              <a:rPr lang="en-AU"/>
              <a:t>. </a:t>
            </a:r>
            <a:endParaRPr lang="en-AU" smtClean="0"/>
          </a:p>
          <a:p>
            <a:r>
              <a:rPr lang="en-AU" smtClean="0"/>
              <a:t>It </a:t>
            </a:r>
            <a:r>
              <a:rPr lang="en-AU" dirty="0"/>
              <a:t>might also help to ask family members questions if appropriate to build a bigger picture.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354" y="4728688"/>
            <a:ext cx="3355975" cy="17922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911" y="4728688"/>
            <a:ext cx="2836862" cy="1882341"/>
          </a:xfrm>
          <a:prstGeom prst="rect">
            <a:avLst/>
          </a:prstGeom>
        </p:spPr>
      </p:pic>
    </p:spTree>
    <p:extLst>
      <p:ext uri="{BB962C8B-B14F-4D97-AF65-F5344CB8AC3E}">
        <p14:creationId xmlns:p14="http://schemas.microsoft.com/office/powerpoint/2010/main" val="216515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Asking Questions </a:t>
            </a:r>
            <a:endParaRPr lang="en-AU" dirty="0"/>
          </a:p>
        </p:txBody>
      </p:sp>
      <p:sp>
        <p:nvSpPr>
          <p:cNvPr id="3" name="Content Placeholder 2"/>
          <p:cNvSpPr>
            <a:spLocks noGrp="1"/>
          </p:cNvSpPr>
          <p:nvPr>
            <p:ph sz="half" idx="1"/>
          </p:nvPr>
        </p:nvSpPr>
        <p:spPr>
          <a:xfrm>
            <a:off x="677334" y="1546578"/>
            <a:ext cx="4184035" cy="4831644"/>
          </a:xfrm>
        </p:spPr>
        <p:txBody>
          <a:bodyPr>
            <a:noAutofit/>
          </a:bodyPr>
          <a:lstStyle/>
          <a:p>
            <a:r>
              <a:rPr lang="en-AU" sz="1400" dirty="0" smtClean="0"/>
              <a:t>The </a:t>
            </a:r>
            <a:r>
              <a:rPr lang="en-AU" sz="1400" dirty="0"/>
              <a:t>types of questions you ask someone is also key in building rapport and understanding. </a:t>
            </a:r>
            <a:endParaRPr lang="en-AU" sz="1400" dirty="0" smtClean="0"/>
          </a:p>
          <a:p>
            <a:r>
              <a:rPr lang="en-AU" sz="1400" dirty="0" smtClean="0"/>
              <a:t>Closed </a:t>
            </a:r>
            <a:r>
              <a:rPr lang="en-AU" sz="1400" dirty="0"/>
              <a:t>questions do not invite the person to share their perspective or story and can shut them down from talking about their support needs and circumstances. </a:t>
            </a:r>
            <a:endParaRPr lang="en-AU" sz="1400" dirty="0" smtClean="0"/>
          </a:p>
          <a:p>
            <a:r>
              <a:rPr lang="en-AU" sz="1400" dirty="0" smtClean="0"/>
              <a:t>Open </a:t>
            </a:r>
            <a:r>
              <a:rPr lang="en-AU" sz="1400" dirty="0"/>
              <a:t>questions invite the person to share their story and feeling with you and can be the start of truly understanding what is happening in a person’s life. </a:t>
            </a:r>
            <a:endParaRPr lang="en-AU" sz="1400" dirty="0" smtClean="0"/>
          </a:p>
          <a:p>
            <a:pPr marL="0" indent="0">
              <a:buNone/>
            </a:pPr>
            <a:r>
              <a:rPr lang="en-AU" sz="1400" b="1" dirty="0" smtClean="0"/>
              <a:t>Open </a:t>
            </a:r>
            <a:r>
              <a:rPr lang="en-AU" sz="1400" b="1" dirty="0"/>
              <a:t>questions usually start with the following: </a:t>
            </a:r>
            <a:endParaRPr lang="en-AU" sz="1400" b="1" dirty="0" smtClean="0"/>
          </a:p>
          <a:p>
            <a:pPr>
              <a:buFont typeface="Arial" panose="020B0604020202020204" pitchFamily="34" charset="0"/>
              <a:buChar char="•"/>
            </a:pPr>
            <a:r>
              <a:rPr lang="en-AU" sz="1400" i="1" dirty="0" smtClean="0"/>
              <a:t>When</a:t>
            </a:r>
          </a:p>
          <a:p>
            <a:pPr>
              <a:buFont typeface="Arial" panose="020B0604020202020204" pitchFamily="34" charset="0"/>
              <a:buChar char="•"/>
            </a:pPr>
            <a:r>
              <a:rPr lang="en-AU" sz="1400" i="1" dirty="0" smtClean="0"/>
              <a:t>How  </a:t>
            </a:r>
          </a:p>
          <a:p>
            <a:pPr>
              <a:buFont typeface="Arial" panose="020B0604020202020204" pitchFamily="34" charset="0"/>
              <a:buChar char="•"/>
            </a:pPr>
            <a:r>
              <a:rPr lang="en-AU" sz="1400" i="1" dirty="0" smtClean="0"/>
              <a:t>Where </a:t>
            </a:r>
          </a:p>
          <a:p>
            <a:pPr>
              <a:buFont typeface="Arial" panose="020B0604020202020204" pitchFamily="34" charset="0"/>
              <a:buChar char="•"/>
            </a:pPr>
            <a:r>
              <a:rPr lang="en-AU" sz="1400" i="1" dirty="0" smtClean="0"/>
              <a:t>Why </a:t>
            </a:r>
          </a:p>
          <a:p>
            <a:pPr>
              <a:buFont typeface="Arial" panose="020B0604020202020204" pitchFamily="34" charset="0"/>
              <a:buChar char="•"/>
            </a:pPr>
            <a:r>
              <a:rPr lang="en-AU" sz="1400" i="1" dirty="0" smtClean="0"/>
              <a:t>Who </a:t>
            </a:r>
            <a:endParaRPr lang="en-AU" sz="1400" i="1" dirty="0"/>
          </a:p>
        </p:txBody>
      </p:sp>
      <p:sp>
        <p:nvSpPr>
          <p:cNvPr id="6" name="Content Placeholder 5"/>
          <p:cNvSpPr>
            <a:spLocks noGrp="1"/>
          </p:cNvSpPr>
          <p:nvPr>
            <p:ph sz="half" idx="2"/>
          </p:nvPr>
        </p:nvSpPr>
        <p:spPr>
          <a:xfrm>
            <a:off x="6423378" y="4018843"/>
            <a:ext cx="4447822" cy="2619023"/>
          </a:xfrm>
          <a:solidFill>
            <a:schemeClr val="bg1">
              <a:lumMod val="85000"/>
            </a:schemeClr>
          </a:solidFill>
        </p:spPr>
        <p:txBody>
          <a:bodyPr>
            <a:normAutofit fontScale="70000" lnSpcReduction="20000"/>
          </a:bodyPr>
          <a:lstStyle/>
          <a:p>
            <a:pPr marL="0" indent="0">
              <a:lnSpc>
                <a:spcPct val="170000"/>
              </a:lnSpc>
              <a:buNone/>
            </a:pPr>
            <a:r>
              <a:rPr lang="en-AU" sz="2400" i="1" dirty="0"/>
              <a:t>By keeping questions open it is more likely to invite a </a:t>
            </a:r>
            <a:r>
              <a:rPr lang="en-AU" sz="2400" i="1" dirty="0" smtClean="0"/>
              <a:t>conversational response </a:t>
            </a:r>
            <a:r>
              <a:rPr lang="en-AU" sz="2400" i="1" dirty="0"/>
              <a:t>as opposed to one or two word answers. This also helps to keep the focus on the person being assessed and their perspective rather then an assessor led directive assessment.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244" y="528285"/>
            <a:ext cx="3498850" cy="3183954"/>
          </a:xfrm>
          <a:prstGeom prst="rect">
            <a:avLst/>
          </a:prstGeom>
        </p:spPr>
      </p:pic>
    </p:spTree>
    <p:extLst>
      <p:ext uri="{BB962C8B-B14F-4D97-AF65-F5344CB8AC3E}">
        <p14:creationId xmlns:p14="http://schemas.microsoft.com/office/powerpoint/2010/main" val="128671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Empowering Questions in an assessment</a:t>
            </a:r>
            <a:endParaRPr lang="en-AU"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AU" dirty="0" smtClean="0"/>
              <a:t>Where </a:t>
            </a:r>
            <a:r>
              <a:rPr lang="en-AU" dirty="0"/>
              <a:t>do you receive support and encouragement in your life</a:t>
            </a:r>
            <a:r>
              <a:rPr lang="en-AU" dirty="0" smtClean="0"/>
              <a:t>?</a:t>
            </a:r>
          </a:p>
          <a:p>
            <a:pPr>
              <a:buFont typeface="Wingdings" panose="05000000000000000000" pitchFamily="2" charset="2"/>
              <a:buChar char="q"/>
            </a:pPr>
            <a:r>
              <a:rPr lang="en-AU" dirty="0" smtClean="0"/>
              <a:t>Who </a:t>
            </a:r>
            <a:r>
              <a:rPr lang="en-AU" dirty="0"/>
              <a:t>is there that you trust and can talk to about this situation? </a:t>
            </a:r>
            <a:endParaRPr lang="en-AU" dirty="0" smtClean="0"/>
          </a:p>
          <a:p>
            <a:pPr>
              <a:buFont typeface="Wingdings" panose="05000000000000000000" pitchFamily="2" charset="2"/>
              <a:buChar char="q"/>
            </a:pPr>
            <a:r>
              <a:rPr lang="en-AU" dirty="0" smtClean="0"/>
              <a:t>Think </a:t>
            </a:r>
            <a:r>
              <a:rPr lang="en-AU" dirty="0"/>
              <a:t>about the decisions you made well in the past. How did you approach the decision? What can you use now? </a:t>
            </a:r>
            <a:endParaRPr lang="en-AU" dirty="0" smtClean="0"/>
          </a:p>
          <a:p>
            <a:pPr>
              <a:buFont typeface="Wingdings" panose="05000000000000000000" pitchFamily="2" charset="2"/>
              <a:buChar char="q"/>
            </a:pPr>
            <a:r>
              <a:rPr lang="en-AU" dirty="0" smtClean="0"/>
              <a:t>What </a:t>
            </a:r>
            <a:r>
              <a:rPr lang="en-AU" dirty="0"/>
              <a:t>do you need to be your best? </a:t>
            </a:r>
            <a:endParaRPr lang="en-AU" dirty="0" smtClean="0"/>
          </a:p>
          <a:p>
            <a:pPr>
              <a:buFont typeface="Wingdings" panose="05000000000000000000" pitchFamily="2" charset="2"/>
              <a:buChar char="q"/>
            </a:pPr>
            <a:r>
              <a:rPr lang="en-AU" dirty="0" smtClean="0"/>
              <a:t>Have </a:t>
            </a:r>
            <a:r>
              <a:rPr lang="en-AU" dirty="0"/>
              <a:t>there been occasions when you have worked through similar problems that we can call upon to help us in this situation? </a:t>
            </a:r>
            <a:endParaRPr lang="en-AU" dirty="0" smtClean="0"/>
          </a:p>
          <a:p>
            <a:pPr>
              <a:buFont typeface="Wingdings" panose="05000000000000000000" pitchFamily="2" charset="2"/>
              <a:buChar char="q"/>
            </a:pPr>
            <a:r>
              <a:rPr lang="en-AU" dirty="0" smtClean="0"/>
              <a:t>What </a:t>
            </a:r>
            <a:r>
              <a:rPr lang="en-AU" dirty="0"/>
              <a:t>do you need to stand up for yourself and get what you need? </a:t>
            </a:r>
            <a:endParaRPr lang="en-AU" dirty="0" smtClean="0"/>
          </a:p>
          <a:p>
            <a:pPr>
              <a:buFont typeface="Wingdings" panose="05000000000000000000" pitchFamily="2" charset="2"/>
              <a:buChar char="q"/>
            </a:pPr>
            <a:r>
              <a:rPr lang="en-AU" dirty="0" smtClean="0"/>
              <a:t>What </a:t>
            </a:r>
            <a:r>
              <a:rPr lang="en-AU" dirty="0"/>
              <a:t>resources do you have (people, financial, spiritual, property) that might help you deal with this situation? </a:t>
            </a:r>
            <a:endParaRPr lang="en-AU" dirty="0" smtClean="0"/>
          </a:p>
          <a:p>
            <a:pPr>
              <a:buFont typeface="Wingdings" panose="05000000000000000000" pitchFamily="2" charset="2"/>
              <a:buChar char="q"/>
            </a:pPr>
            <a:r>
              <a:rPr lang="en-AU" smtClean="0"/>
              <a:t>Are </a:t>
            </a:r>
            <a:r>
              <a:rPr lang="en-AU" dirty="0"/>
              <a:t>there ways we can be helpful to you so you can communicate and negotiate effectively for yourself?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013" y="1354932"/>
            <a:ext cx="3314700" cy="1381125"/>
          </a:xfrm>
          <a:prstGeom prst="rect">
            <a:avLst/>
          </a:prstGeom>
        </p:spPr>
      </p:pic>
    </p:spTree>
    <p:extLst>
      <p:ext uri="{BB962C8B-B14F-4D97-AF65-F5344CB8AC3E}">
        <p14:creationId xmlns:p14="http://schemas.microsoft.com/office/powerpoint/2010/main" val="120253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23022" cy="598311"/>
          </a:xfrm>
        </p:spPr>
        <p:txBody>
          <a:bodyPr>
            <a:normAutofit fontScale="90000"/>
          </a:bodyPr>
          <a:lstStyle/>
          <a:p>
            <a:r>
              <a:rPr lang="en-AU" dirty="0" smtClean="0"/>
              <a:t>The Clients voice Framework </a:t>
            </a:r>
            <a:endParaRPr lang="en-AU" dirty="0"/>
          </a:p>
        </p:txBody>
      </p:sp>
      <p:sp>
        <p:nvSpPr>
          <p:cNvPr id="3" name="Content Placeholder 2"/>
          <p:cNvSpPr>
            <a:spLocks noGrp="1"/>
          </p:cNvSpPr>
          <p:nvPr>
            <p:ph idx="1"/>
          </p:nvPr>
        </p:nvSpPr>
        <p:spPr>
          <a:xfrm>
            <a:off x="677333" y="1433689"/>
            <a:ext cx="9956799" cy="5204178"/>
          </a:xfrm>
        </p:spPr>
        <p:txBody>
          <a:bodyPr>
            <a:normAutofit/>
          </a:bodyPr>
          <a:lstStyle/>
          <a:p>
            <a:pPr marL="0" indent="0">
              <a:buNone/>
            </a:pPr>
            <a:r>
              <a:rPr lang="en-AU" b="1" dirty="0"/>
              <a:t>The five principles are:</a:t>
            </a:r>
          </a:p>
          <a:p>
            <a:pPr marL="0" indent="0">
              <a:buNone/>
            </a:pPr>
            <a:r>
              <a:rPr lang="en-AU" dirty="0"/>
              <a:t>1. The client voice is essential for quality and safety.</a:t>
            </a:r>
          </a:p>
          <a:p>
            <a:pPr marL="0" indent="0">
              <a:buNone/>
            </a:pPr>
            <a:r>
              <a:rPr lang="en-AU" dirty="0"/>
              <a:t>2. Clients have expertise.</a:t>
            </a:r>
          </a:p>
          <a:p>
            <a:pPr marL="0" indent="0">
              <a:buNone/>
            </a:pPr>
            <a:r>
              <a:rPr lang="en-AU" dirty="0"/>
              <a:t>3. The client voice is part of everyone’s role.</a:t>
            </a:r>
          </a:p>
          <a:p>
            <a:pPr marL="0" indent="0">
              <a:buNone/>
            </a:pPr>
            <a:r>
              <a:rPr lang="en-AU" dirty="0"/>
              <a:t>4. There are many client voices.</a:t>
            </a:r>
          </a:p>
          <a:p>
            <a:pPr marL="0" indent="0">
              <a:buNone/>
            </a:pPr>
            <a:r>
              <a:rPr lang="en-AU" dirty="0"/>
              <a:t>5. The client voice leads to action</a:t>
            </a:r>
            <a:r>
              <a:rPr lang="en-AU" dirty="0" smtClean="0"/>
              <a:t>.</a:t>
            </a:r>
          </a:p>
          <a:p>
            <a:pPr marL="0" indent="0">
              <a:buNone/>
            </a:pPr>
            <a:endParaRPr lang="en-AU" dirty="0"/>
          </a:p>
          <a:p>
            <a:pPr marL="0" indent="0">
              <a:buNone/>
            </a:pPr>
            <a:r>
              <a:rPr lang="en-AU" b="1" u="sng" dirty="0" smtClean="0"/>
              <a:t>The framework can be used </a:t>
            </a:r>
            <a:r>
              <a:rPr lang="en-AU" b="1" u="sng" dirty="0"/>
              <a:t>to: </a:t>
            </a:r>
            <a:endParaRPr lang="en-AU" b="1" u="sng" dirty="0" smtClean="0"/>
          </a:p>
          <a:p>
            <a:pPr marL="0" indent="0">
              <a:buNone/>
            </a:pPr>
            <a:r>
              <a:rPr lang="en-AU" dirty="0" smtClean="0"/>
              <a:t>• </a:t>
            </a:r>
            <a:r>
              <a:rPr lang="en-AU" dirty="0"/>
              <a:t>reflect on current practice </a:t>
            </a:r>
            <a:endParaRPr lang="en-AU" dirty="0" smtClean="0"/>
          </a:p>
          <a:p>
            <a:pPr marL="0" indent="0">
              <a:buNone/>
            </a:pPr>
            <a:r>
              <a:rPr lang="en-AU" dirty="0" smtClean="0"/>
              <a:t>• </a:t>
            </a:r>
            <a:r>
              <a:rPr lang="en-AU" dirty="0"/>
              <a:t>identify priority areas for improvement or change </a:t>
            </a:r>
            <a:endParaRPr lang="en-AU" dirty="0" smtClean="0"/>
          </a:p>
          <a:p>
            <a:pPr marL="0" indent="0">
              <a:buNone/>
            </a:pPr>
            <a:r>
              <a:rPr lang="en-AU" dirty="0" smtClean="0"/>
              <a:t>• </a:t>
            </a:r>
            <a:r>
              <a:rPr lang="en-AU" dirty="0"/>
              <a:t>identify where things are currently working well and could be expanded and shared </a:t>
            </a:r>
            <a:endParaRPr lang="en-AU" dirty="0" smtClean="0"/>
          </a:p>
          <a:p>
            <a:pPr marL="0" indent="0">
              <a:buNone/>
            </a:pPr>
            <a:r>
              <a:rPr lang="en-AU" dirty="0" smtClean="0"/>
              <a:t>• </a:t>
            </a:r>
            <a:r>
              <a:rPr lang="en-AU" dirty="0"/>
              <a:t>support initiatives, projects or ideas that aim to improve client outcomes, quality and safety </a:t>
            </a:r>
            <a:endParaRPr lang="en-AU" dirty="0" smtClean="0"/>
          </a:p>
          <a:p>
            <a:pPr marL="0" indent="0">
              <a:buNone/>
            </a:pPr>
            <a:r>
              <a:rPr lang="en-AU" dirty="0" smtClean="0"/>
              <a:t>• </a:t>
            </a:r>
            <a:r>
              <a:rPr lang="en-AU" dirty="0"/>
              <a:t>find information about further resources</a:t>
            </a:r>
          </a:p>
        </p:txBody>
      </p:sp>
    </p:spTree>
    <p:extLst>
      <p:ext uri="{BB962C8B-B14F-4D97-AF65-F5344CB8AC3E}">
        <p14:creationId xmlns:p14="http://schemas.microsoft.com/office/powerpoint/2010/main" val="39531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689" y="237068"/>
            <a:ext cx="8856313" cy="688622"/>
          </a:xfrm>
        </p:spPr>
        <p:txBody>
          <a:bodyPr>
            <a:normAutofit fontScale="90000"/>
          </a:bodyPr>
          <a:lstStyle/>
          <a:p>
            <a:r>
              <a:rPr lang="en-AU" dirty="0" smtClean="0"/>
              <a:t>The Client Voice Principles </a:t>
            </a:r>
            <a:br>
              <a:rPr lang="en-AU" dirty="0" smtClean="0"/>
            </a:br>
            <a:r>
              <a:rPr lang="en-AU" dirty="0"/>
              <a:t/>
            </a:r>
            <a:br>
              <a:rPr lang="en-AU" dirty="0"/>
            </a:br>
            <a:endParaRPr lang="en-AU" dirty="0"/>
          </a:p>
        </p:txBody>
      </p:sp>
      <p:sp>
        <p:nvSpPr>
          <p:cNvPr id="3" name="Content Placeholder 2"/>
          <p:cNvSpPr>
            <a:spLocks noGrp="1"/>
          </p:cNvSpPr>
          <p:nvPr>
            <p:ph idx="1"/>
          </p:nvPr>
        </p:nvSpPr>
        <p:spPr>
          <a:xfrm>
            <a:off x="417689" y="1016000"/>
            <a:ext cx="8094133" cy="5621867"/>
          </a:xfrm>
        </p:spPr>
        <p:txBody>
          <a:bodyPr>
            <a:normAutofit/>
          </a:bodyPr>
          <a:lstStyle/>
          <a:p>
            <a:pPr marL="0" indent="0">
              <a:buNone/>
            </a:pPr>
            <a:r>
              <a:rPr lang="en-AU" dirty="0" smtClean="0"/>
              <a:t>Are a guidance </a:t>
            </a:r>
            <a:r>
              <a:rPr lang="en-AU" dirty="0"/>
              <a:t>for seeking, listening to and acting on the client voice at the individual, organisation and system levels. </a:t>
            </a:r>
            <a:endParaRPr lang="en-AU" dirty="0" smtClean="0"/>
          </a:p>
          <a:p>
            <a:pPr marL="0" indent="0">
              <a:buNone/>
            </a:pPr>
            <a:endParaRPr lang="en-AU" sz="1400" u="sng" dirty="0" smtClean="0"/>
          </a:p>
          <a:p>
            <a:pPr marL="0" indent="0">
              <a:buNone/>
            </a:pPr>
            <a:r>
              <a:rPr lang="en-AU" sz="1600" b="1" u="sng" dirty="0" smtClean="0"/>
              <a:t>Client </a:t>
            </a:r>
            <a:r>
              <a:rPr lang="en-AU" sz="1600" b="1" u="sng" dirty="0"/>
              <a:t>voice </a:t>
            </a:r>
            <a:r>
              <a:rPr lang="en-AU" sz="1600" b="1" u="sng" dirty="0" smtClean="0"/>
              <a:t>principles</a:t>
            </a:r>
          </a:p>
          <a:p>
            <a:pPr marL="0" indent="0">
              <a:buNone/>
            </a:pPr>
            <a:endParaRPr lang="en-AU" sz="1400" u="sng" dirty="0"/>
          </a:p>
          <a:p>
            <a:pPr marL="0" indent="0">
              <a:buNone/>
            </a:pPr>
            <a:r>
              <a:rPr lang="en-AU" sz="1400" b="1" dirty="0" smtClean="0"/>
              <a:t>1</a:t>
            </a:r>
            <a:r>
              <a:rPr lang="en-AU" sz="1400" b="1" dirty="0"/>
              <a:t>. The client voice is essential for quality and safety</a:t>
            </a:r>
          </a:p>
          <a:p>
            <a:pPr marL="0" indent="0">
              <a:buNone/>
            </a:pPr>
            <a:r>
              <a:rPr lang="en-AU" sz="1400" i="1" dirty="0"/>
              <a:t>  </a:t>
            </a:r>
            <a:r>
              <a:rPr lang="en-AU" sz="1400" i="1" dirty="0" smtClean="0"/>
              <a:t>I </a:t>
            </a:r>
            <a:r>
              <a:rPr lang="en-AU" sz="1400" i="1" dirty="0"/>
              <a:t>experience safe services… I </a:t>
            </a:r>
            <a:r>
              <a:rPr lang="en-AU" sz="1400" i="1" dirty="0" smtClean="0"/>
              <a:t>can </a:t>
            </a:r>
            <a:r>
              <a:rPr lang="en-AU" sz="1400" i="1" dirty="0"/>
              <a:t>speak up if something isn’t right…</a:t>
            </a:r>
          </a:p>
          <a:p>
            <a:pPr marL="0" indent="0">
              <a:buNone/>
            </a:pPr>
            <a:r>
              <a:rPr lang="en-AU" sz="1400" b="1" dirty="0"/>
              <a:t>2. Clients have expertise</a:t>
            </a:r>
          </a:p>
          <a:p>
            <a:pPr marL="0" indent="0">
              <a:buNone/>
            </a:pPr>
            <a:r>
              <a:rPr lang="en-AU" sz="1400" dirty="0"/>
              <a:t> </a:t>
            </a:r>
            <a:r>
              <a:rPr lang="en-AU" sz="1400" i="1" dirty="0" smtClean="0"/>
              <a:t>My </a:t>
            </a:r>
            <a:r>
              <a:rPr lang="en-AU" sz="1400" i="1" dirty="0"/>
              <a:t>experience and expertise is valued…</a:t>
            </a:r>
          </a:p>
          <a:p>
            <a:pPr marL="0" indent="0">
              <a:buNone/>
            </a:pPr>
            <a:r>
              <a:rPr lang="en-AU" sz="1400" b="1" dirty="0"/>
              <a:t>3. The client voice is part of everyone’s role</a:t>
            </a:r>
          </a:p>
          <a:p>
            <a:pPr marL="0" indent="0">
              <a:buNone/>
            </a:pPr>
            <a:r>
              <a:rPr lang="en-AU" sz="1400" i="1" dirty="0" smtClean="0"/>
              <a:t> I </a:t>
            </a:r>
            <a:r>
              <a:rPr lang="en-AU" sz="1400" i="1" dirty="0"/>
              <a:t>receive help and support in a coordinated way, at the right time…</a:t>
            </a:r>
          </a:p>
          <a:p>
            <a:pPr marL="0" indent="0">
              <a:buNone/>
            </a:pPr>
            <a:r>
              <a:rPr lang="en-AU" sz="1400" b="1" dirty="0"/>
              <a:t>4. There are many client voices </a:t>
            </a:r>
          </a:p>
          <a:p>
            <a:pPr marL="0" indent="0">
              <a:buNone/>
            </a:pPr>
            <a:r>
              <a:rPr lang="en-AU" sz="1400" i="1" dirty="0" smtClean="0"/>
              <a:t>I </a:t>
            </a:r>
            <a:r>
              <a:rPr lang="en-AU" sz="1400" i="1" dirty="0"/>
              <a:t>receive help and support in a way that makes sense to me… I choose how much I </a:t>
            </a:r>
            <a:r>
              <a:rPr lang="en-AU" sz="1400" i="1" dirty="0" smtClean="0"/>
              <a:t>participate </a:t>
            </a:r>
            <a:r>
              <a:rPr lang="en-AU" sz="1400" i="1" dirty="0"/>
              <a:t>in the services I receive…</a:t>
            </a:r>
          </a:p>
          <a:p>
            <a:pPr marL="0" indent="0">
              <a:buNone/>
            </a:pPr>
            <a:r>
              <a:rPr lang="en-AU" sz="1400" b="1" dirty="0"/>
              <a:t>5. The client voice leads to action</a:t>
            </a:r>
          </a:p>
          <a:p>
            <a:pPr marL="0" indent="0">
              <a:buNone/>
            </a:pPr>
            <a:r>
              <a:rPr lang="en-AU" sz="1400" i="1" dirty="0"/>
              <a:t>I can influence change…</a:t>
            </a:r>
          </a:p>
        </p:txBody>
      </p:sp>
    </p:spTree>
    <p:extLst>
      <p:ext uri="{BB962C8B-B14F-4D97-AF65-F5344CB8AC3E}">
        <p14:creationId xmlns:p14="http://schemas.microsoft.com/office/powerpoint/2010/main" val="60948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89" y="417689"/>
            <a:ext cx="9945511" cy="959555"/>
          </a:xfrm>
        </p:spPr>
        <p:txBody>
          <a:bodyPr/>
          <a:lstStyle/>
          <a:p>
            <a:r>
              <a:rPr lang="en-AU" dirty="0" smtClean="0"/>
              <a:t>Screening tools - getting to know your client  </a:t>
            </a:r>
            <a:endParaRPr lang="en-AU" dirty="0"/>
          </a:p>
        </p:txBody>
      </p:sp>
      <p:sp>
        <p:nvSpPr>
          <p:cNvPr id="3" name="Content Placeholder 2"/>
          <p:cNvSpPr>
            <a:spLocks noGrp="1"/>
          </p:cNvSpPr>
          <p:nvPr>
            <p:ph idx="1"/>
          </p:nvPr>
        </p:nvSpPr>
        <p:spPr>
          <a:xfrm>
            <a:off x="677334" y="1761067"/>
            <a:ext cx="5102577" cy="4280295"/>
          </a:xfrm>
        </p:spPr>
        <p:txBody>
          <a:bodyPr>
            <a:normAutofit fontScale="92500"/>
          </a:bodyPr>
          <a:lstStyle/>
          <a:p>
            <a:r>
              <a:rPr lang="en-AU" dirty="0" smtClean="0"/>
              <a:t>Using </a:t>
            </a:r>
            <a:r>
              <a:rPr lang="en-AU" dirty="0"/>
              <a:t>screening tools to identify if a person has indicators of cognitive impairment, such as difficulties in memory, attention, planning and organising activities, can provide information that can be used to plan and adapt care and support services</a:t>
            </a:r>
            <a:r>
              <a:rPr lang="en-AU" dirty="0" smtClean="0"/>
              <a:t>.</a:t>
            </a:r>
          </a:p>
          <a:p>
            <a:r>
              <a:rPr lang="en-AU" dirty="0" smtClean="0"/>
              <a:t>Screening </a:t>
            </a:r>
            <a:r>
              <a:rPr lang="en-AU" dirty="0"/>
              <a:t>tools can also indicate whether further assessment would be </a:t>
            </a:r>
            <a:r>
              <a:rPr lang="en-AU" dirty="0" smtClean="0"/>
              <a:t>beneficial</a:t>
            </a:r>
          </a:p>
          <a:p>
            <a:r>
              <a:rPr lang="en-AU" dirty="0" smtClean="0"/>
              <a:t>Screening tools assist to gather the detail and assist clients to move through the system. </a:t>
            </a:r>
          </a:p>
          <a:p>
            <a:r>
              <a:rPr lang="en-AU" dirty="0" smtClean="0"/>
              <a:t>Screening tools help identify the </a:t>
            </a:r>
            <a:r>
              <a:rPr lang="en-AU" dirty="0"/>
              <a:t>c</a:t>
            </a:r>
            <a:r>
              <a:rPr lang="en-AU" dirty="0" smtClean="0"/>
              <a:t>lients level of risk and need for service.</a:t>
            </a:r>
          </a:p>
          <a:p>
            <a:r>
              <a:rPr lang="en-AU" dirty="0" smtClean="0"/>
              <a:t>Screening tools are used at in-take during initial first contact and are a requirement </a:t>
            </a:r>
            <a:endParaRPr lang="en-AU" dirty="0"/>
          </a:p>
          <a:p>
            <a:endParaRPr lang="en-AU" dirty="0"/>
          </a:p>
        </p:txBody>
      </p:sp>
      <p:sp>
        <p:nvSpPr>
          <p:cNvPr id="4" name="TextBox 3"/>
          <p:cNvSpPr txBox="1"/>
          <p:nvPr/>
        </p:nvSpPr>
        <p:spPr>
          <a:xfrm rot="1043784">
            <a:off x="6597748" y="2278965"/>
            <a:ext cx="4290646" cy="1200329"/>
          </a:xfrm>
          <a:prstGeom prst="rect">
            <a:avLst/>
          </a:prstGeom>
          <a:solidFill>
            <a:srgbClr val="FFC000"/>
          </a:solidFill>
        </p:spPr>
        <p:txBody>
          <a:bodyPr wrap="square" rtlCol="0">
            <a:spAutoFit/>
          </a:bodyPr>
          <a:lstStyle/>
          <a:p>
            <a:r>
              <a:rPr lang="en-AU" b="1" dirty="0" smtClean="0"/>
              <a:t>1# Intake tools </a:t>
            </a:r>
          </a:p>
          <a:p>
            <a:r>
              <a:rPr lang="en-AU" dirty="0" smtClean="0"/>
              <a:t>support intake of a client,</a:t>
            </a:r>
            <a:endParaRPr lang="en-AU" u="sng" dirty="0" smtClean="0"/>
          </a:p>
          <a:p>
            <a:r>
              <a:rPr lang="en-AU" dirty="0" smtClean="0"/>
              <a:t>their needs and determine appropriate</a:t>
            </a:r>
          </a:p>
          <a:p>
            <a:r>
              <a:rPr lang="en-AU" dirty="0"/>
              <a:t>t</a:t>
            </a:r>
            <a:r>
              <a:rPr lang="en-AU" dirty="0" smtClean="0"/>
              <a:t>reatment pathways. </a:t>
            </a:r>
            <a:endParaRPr lang="en-AU" dirty="0"/>
          </a:p>
        </p:txBody>
      </p:sp>
      <p:sp>
        <p:nvSpPr>
          <p:cNvPr id="5" name="TextBox 4"/>
          <p:cNvSpPr txBox="1"/>
          <p:nvPr/>
        </p:nvSpPr>
        <p:spPr>
          <a:xfrm rot="884707">
            <a:off x="6597749" y="4381015"/>
            <a:ext cx="3868614" cy="1754326"/>
          </a:xfrm>
          <a:prstGeom prst="rect">
            <a:avLst/>
          </a:prstGeom>
          <a:solidFill>
            <a:srgbClr val="FFC000"/>
          </a:solidFill>
        </p:spPr>
        <p:txBody>
          <a:bodyPr wrap="square" rtlCol="0">
            <a:spAutoFit/>
          </a:bodyPr>
          <a:lstStyle/>
          <a:p>
            <a:r>
              <a:rPr lang="en-AU" b="1" dirty="0" smtClean="0"/>
              <a:t>2# Comprehensive assessment tools</a:t>
            </a:r>
          </a:p>
          <a:p>
            <a:r>
              <a:rPr lang="en-AU" dirty="0" smtClean="0"/>
              <a:t>Supports treatment to determine</a:t>
            </a:r>
          </a:p>
          <a:p>
            <a:r>
              <a:rPr lang="en-AU" dirty="0"/>
              <a:t>t</a:t>
            </a:r>
            <a:r>
              <a:rPr lang="en-AU" dirty="0" smtClean="0"/>
              <a:t>he level and type of treatment or</a:t>
            </a:r>
          </a:p>
          <a:p>
            <a:r>
              <a:rPr lang="en-AU" dirty="0"/>
              <a:t>s</a:t>
            </a:r>
            <a:r>
              <a:rPr lang="en-AU" dirty="0" smtClean="0"/>
              <a:t>upport required by a presenting </a:t>
            </a:r>
          </a:p>
          <a:p>
            <a:r>
              <a:rPr lang="en-AU" dirty="0" smtClean="0"/>
              <a:t>Client. </a:t>
            </a:r>
            <a:endParaRPr lang="en-AU" dirty="0"/>
          </a:p>
        </p:txBody>
      </p:sp>
    </p:spTree>
    <p:extLst>
      <p:ext uri="{BB962C8B-B14F-4D97-AF65-F5344CB8AC3E}">
        <p14:creationId xmlns:p14="http://schemas.microsoft.com/office/powerpoint/2010/main" val="2081271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92</TotalTime>
  <Words>1026</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CHCCCS004 Assess Co existing Needs </vt:lpstr>
      <vt:lpstr>Last session </vt:lpstr>
      <vt:lpstr>Observation &amp; Questioning </vt:lpstr>
      <vt:lpstr>What you cannot see </vt:lpstr>
      <vt:lpstr>Asking Questions </vt:lpstr>
      <vt:lpstr>Empowering Questions in an assessment</vt:lpstr>
      <vt:lpstr>The Clients voice Framework </vt:lpstr>
      <vt:lpstr>The Client Voice Principles   </vt:lpstr>
      <vt:lpstr>Screening tools - getting to know your client  </vt:lpstr>
      <vt:lpstr>Identifying Information </vt:lpstr>
      <vt:lpstr>Personal, social and cultural history</vt:lpstr>
      <vt:lpstr>Class Activity - </vt:lpstr>
      <vt:lpstr>PowerPoint Presentation</vt:lpstr>
    </vt:vector>
  </TitlesOfParts>
  <Company>Chisholm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Bunting</dc:creator>
  <cp:lastModifiedBy>Kelly Bunting</cp:lastModifiedBy>
  <cp:revision>45</cp:revision>
  <cp:lastPrinted>2023-02-13T21:52:29Z</cp:lastPrinted>
  <dcterms:created xsi:type="dcterms:W3CDTF">2020-08-03T10:17:16Z</dcterms:created>
  <dcterms:modified xsi:type="dcterms:W3CDTF">2023-02-13T22:01:34Z</dcterms:modified>
</cp:coreProperties>
</file>