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9" r:id="rId19"/>
    <p:sldId id="280" r:id="rId20"/>
    <p:sldId id="272" r:id="rId21"/>
    <p:sldId id="273" r:id="rId22"/>
    <p:sldId id="274" r:id="rId23"/>
    <p:sldId id="276" r:id="rId24"/>
    <p:sldId id="277" r:id="rId25"/>
    <p:sldId id="278"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0C02CD-4E07-45AA-B2DF-463BC543CFF5}">
          <p14:sldIdLst>
            <p14:sldId id="256"/>
            <p14:sldId id="259"/>
            <p14:sldId id="260"/>
            <p14:sldId id="261"/>
            <p14:sldId id="262"/>
            <p14:sldId id="264"/>
            <p14:sldId id="265"/>
            <p14:sldId id="266"/>
            <p14:sldId id="267"/>
            <p14:sldId id="268"/>
            <p14:sldId id="269"/>
            <p14:sldId id="270"/>
            <p14:sldId id="271"/>
            <p14:sldId id="279"/>
            <p14:sldId id="280"/>
            <p14:sldId id="272"/>
            <p14:sldId id="273"/>
            <p14:sldId id="274"/>
            <p14:sldId id="276"/>
            <p14:sldId id="277"/>
            <p14:sldId id="278"/>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6E4F4-5852-D8CF-0B09-62997742EDF1}" v="10" dt="2023-02-13T23:42:00.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3" d="100"/>
          <a:sy n="73"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descr="PPT bground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39552" y="332656"/>
            <a:ext cx="7772400" cy="1470025"/>
          </a:xfrm>
        </p:spPr>
        <p:txBody>
          <a:bodyPr/>
          <a:lstStyle>
            <a:lvl1pPr>
              <a:defRPr>
                <a:solidFill>
                  <a:srgbClr val="003592"/>
                </a:solidFill>
              </a:defRPr>
            </a:lvl1pPr>
          </a:lstStyle>
          <a:p>
            <a:r>
              <a:rPr lang="en-US"/>
              <a:t>Click to edit Master title style</a:t>
            </a:r>
            <a:endParaRPr lang="en-AU" dirty="0"/>
          </a:p>
        </p:txBody>
      </p:sp>
      <p:sp>
        <p:nvSpPr>
          <p:cNvPr id="4" name="Date Placeholder 3"/>
          <p:cNvSpPr>
            <a:spLocks noGrp="1"/>
          </p:cNvSpPr>
          <p:nvPr>
            <p:ph type="dt" sz="half" idx="10"/>
          </p:nvPr>
        </p:nvSpPr>
        <p:spPr>
          <a:xfrm>
            <a:off x="457200" y="6356350"/>
            <a:ext cx="370384" cy="385018"/>
          </a:xfrm>
        </p:spPr>
        <p:txBody>
          <a:bodyPr/>
          <a:lstStyle>
            <a:lvl1pPr>
              <a:defRPr>
                <a:solidFill>
                  <a:srgbClr val="003592"/>
                </a:solidFill>
              </a:defRPr>
            </a:lvl1pPr>
          </a:lstStyle>
          <a:p>
            <a:fld id="{F48E6019-9498-4887-AF50-E7BB74A1B694}" type="slidenum">
              <a:rPr lang="en-AU" smtClean="0"/>
              <a:pPr/>
              <a:t>‹#›</a:t>
            </a:fld>
            <a:endParaRPr lang="en-AU" dirty="0"/>
          </a:p>
        </p:txBody>
      </p:sp>
      <p:sp>
        <p:nvSpPr>
          <p:cNvPr id="6" name="Text Placeholder 5"/>
          <p:cNvSpPr>
            <a:spLocks noGrp="1"/>
          </p:cNvSpPr>
          <p:nvPr>
            <p:ph type="body" sz="quarter" idx="11" hasCustomPrompt="1"/>
          </p:nvPr>
        </p:nvSpPr>
        <p:spPr>
          <a:xfrm>
            <a:off x="683568" y="1916832"/>
            <a:ext cx="7632848" cy="3939456"/>
          </a:xfrm>
        </p:spPr>
        <p:txBody>
          <a:bodyPr/>
          <a:lstStyle>
            <a:lvl1pPr>
              <a:defRPr baseline="0">
                <a:solidFill>
                  <a:srgbClr val="003592"/>
                </a:solidFill>
              </a:defRPr>
            </a:lvl1pPr>
          </a:lstStyle>
          <a:p>
            <a:pPr lvl="0"/>
            <a:r>
              <a:rPr lang="en-US" dirty="0"/>
              <a:t>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6887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ing and Clos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Date Placeholder 3"/>
          <p:cNvSpPr>
            <a:spLocks noGrp="1"/>
          </p:cNvSpPr>
          <p:nvPr>
            <p:ph type="dt" sz="half" idx="10"/>
          </p:nvPr>
        </p:nvSpPr>
        <p:spPr>
          <a:xfrm>
            <a:off x="457200" y="6356350"/>
            <a:ext cx="442392" cy="385018"/>
          </a:xfrm>
        </p:spPr>
        <p:txBody>
          <a:bodyPr/>
          <a:lstStyle/>
          <a:p>
            <a:fld id="{A798FB57-890A-41BE-B5B5-830DE1DE68CD}" type="slidenum">
              <a:rPr lang="en-AU" smtClean="0"/>
              <a:t>‹#›</a:t>
            </a:fld>
            <a:endParaRPr lang="en-AU" dirty="0"/>
          </a:p>
        </p:txBody>
      </p:sp>
      <p:sp>
        <p:nvSpPr>
          <p:cNvPr id="10" name="Text Placeholder 9"/>
          <p:cNvSpPr>
            <a:spLocks noGrp="1"/>
          </p:cNvSpPr>
          <p:nvPr>
            <p:ph type="body" sz="quarter" idx="12"/>
          </p:nvPr>
        </p:nvSpPr>
        <p:spPr>
          <a:xfrm>
            <a:off x="467544" y="1556792"/>
            <a:ext cx="8280920" cy="38164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49804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11DF66-A87F-4B07-ABC4-6ABA4DC04F5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D89C4-2C79-40A5-A9C2-6E0666EFA83A}" type="slidenum">
              <a:rPr lang="en-US" smtClean="0"/>
              <a:t>‹#›</a:t>
            </a:fld>
            <a:endParaRPr lang="en-US"/>
          </a:p>
        </p:txBody>
      </p:sp>
    </p:spTree>
    <p:extLst>
      <p:ext uri="{BB962C8B-B14F-4D97-AF65-F5344CB8AC3E}">
        <p14:creationId xmlns:p14="http://schemas.microsoft.com/office/powerpoint/2010/main" val="81230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1DF66-A87F-4B07-ABC4-6ABA4DC04F5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D89C4-2C79-40A5-A9C2-6E0666EFA83A}" type="slidenum">
              <a:rPr lang="en-US" smtClean="0"/>
              <a:t>‹#›</a:t>
            </a:fld>
            <a:endParaRPr lang="en-US"/>
          </a:p>
        </p:txBody>
      </p:sp>
    </p:spTree>
    <p:extLst>
      <p:ext uri="{BB962C8B-B14F-4D97-AF65-F5344CB8AC3E}">
        <p14:creationId xmlns:p14="http://schemas.microsoft.com/office/powerpoint/2010/main" val="573918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6356350"/>
            <a:ext cx="514400" cy="385018"/>
          </a:xfrm>
          <a:prstGeom prst="rect">
            <a:avLst/>
          </a:prstGeom>
        </p:spPr>
        <p:txBody>
          <a:bodyPr vert="horz" lIns="91440" tIns="45720" rIns="91440" bIns="45720" rtlCol="0" anchor="ctr"/>
          <a:lstStyle>
            <a:lvl1pPr algn="l">
              <a:defRPr sz="1200">
                <a:solidFill>
                  <a:schemeClr val="bg1"/>
                </a:solidFill>
              </a:defRPr>
            </a:lvl1pPr>
          </a:lstStyle>
          <a:p>
            <a:fld id="{FF379AD5-E699-4B58-9F19-AF2B0FBC4E86}" type="slidenum">
              <a:rPr lang="en-AU" smtClean="0"/>
              <a:pPr/>
              <a:t>‹#›</a:t>
            </a:fld>
            <a:endParaRPr lang="en-AU" dirty="0"/>
          </a:p>
        </p:txBody>
      </p:sp>
    </p:spTree>
    <p:extLst>
      <p:ext uri="{BB962C8B-B14F-4D97-AF65-F5344CB8AC3E}">
        <p14:creationId xmlns:p14="http://schemas.microsoft.com/office/powerpoint/2010/main" val="102575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bg1">
              <a:lumMod val="9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696" y="1772816"/>
            <a:ext cx="5688632" cy="954107"/>
          </a:xfrm>
          <a:prstGeom prst="rect">
            <a:avLst/>
          </a:prstGeom>
        </p:spPr>
        <p:txBody>
          <a:bodyPr wrap="square">
            <a:spAutoFit/>
          </a:bodyPr>
          <a:lstStyle/>
          <a:p>
            <a:r>
              <a:rPr lang="en-AU" sz="2800" b="1" dirty="0">
                <a:solidFill>
                  <a:schemeClr val="bg1"/>
                </a:solidFill>
                <a:latin typeface="+mj-lt"/>
              </a:rPr>
              <a:t>CHCPRP003 - Reflect on and improve own professional practice</a:t>
            </a:r>
            <a:endParaRPr lang="en-AU" sz="2800" b="1" i="0" dirty="0">
              <a:solidFill>
                <a:schemeClr val="bg1"/>
              </a:solidFill>
              <a:effectLst/>
              <a:latin typeface="+mj-lt"/>
            </a:endParaRPr>
          </a:p>
        </p:txBody>
      </p:sp>
    </p:spTree>
    <p:extLst>
      <p:ext uri="{BB962C8B-B14F-4D97-AF65-F5344CB8AC3E}">
        <p14:creationId xmlns:p14="http://schemas.microsoft.com/office/powerpoint/2010/main" val="121314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Professional Ethics</a:t>
            </a:r>
          </a:p>
        </p:txBody>
      </p:sp>
      <p:sp>
        <p:nvSpPr>
          <p:cNvPr id="3" name="Content Placeholder 2"/>
          <p:cNvSpPr>
            <a:spLocks noGrp="1"/>
          </p:cNvSpPr>
          <p:nvPr>
            <p:ph idx="1"/>
          </p:nvPr>
        </p:nvSpPr>
        <p:spPr/>
        <p:txBody>
          <a:bodyPr>
            <a:normAutofit/>
          </a:bodyPr>
          <a:lstStyle/>
          <a:p>
            <a:r>
              <a:rPr lang="en-US" sz="4000" dirty="0"/>
              <a:t>Cannot cover all aspects of practice</a:t>
            </a:r>
          </a:p>
          <a:p>
            <a:r>
              <a:rPr lang="en-US" sz="4000" dirty="0"/>
              <a:t>Who determines violations?</a:t>
            </a:r>
          </a:p>
          <a:p>
            <a:r>
              <a:rPr lang="en-US" sz="4000" dirty="0"/>
              <a:t>How are the rules interpreted?</a:t>
            </a:r>
          </a:p>
          <a:p>
            <a:r>
              <a:rPr lang="en-US" sz="4000" dirty="0"/>
              <a:t>What penalties exist for violations?</a:t>
            </a:r>
          </a:p>
        </p:txBody>
      </p:sp>
    </p:spTree>
    <p:extLst>
      <p:ext uri="{BB962C8B-B14F-4D97-AF65-F5344CB8AC3E}">
        <p14:creationId xmlns:p14="http://schemas.microsoft.com/office/powerpoint/2010/main" val="125742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ethics </a:t>
            </a:r>
          </a:p>
        </p:txBody>
      </p:sp>
      <p:sp>
        <p:nvSpPr>
          <p:cNvPr id="3" name="Content Placeholder 2"/>
          <p:cNvSpPr>
            <a:spLocks noGrp="1"/>
          </p:cNvSpPr>
          <p:nvPr>
            <p:ph idx="1"/>
          </p:nvPr>
        </p:nvSpPr>
        <p:spPr/>
        <p:txBody>
          <a:bodyPr>
            <a:normAutofit/>
          </a:bodyPr>
          <a:lstStyle/>
          <a:p>
            <a:r>
              <a:rPr lang="en-AU" dirty="0"/>
              <a:t>(a.k.a “medical ethics”) is the application of the core principles of bioethics (autonomy, beneficence, non-maleficence, justice) to medical and health care decisions. It is a multidisciplinary lens through which to view complex issues and make recommendations regarding a course of action.</a:t>
            </a:r>
            <a:endParaRPr lang="en-US" dirty="0"/>
          </a:p>
        </p:txBody>
      </p:sp>
    </p:spTree>
    <p:extLst>
      <p:ext uri="{BB962C8B-B14F-4D97-AF65-F5344CB8AC3E}">
        <p14:creationId xmlns:p14="http://schemas.microsoft.com/office/powerpoint/2010/main" val="270466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Health care ethics</a:t>
            </a:r>
          </a:p>
        </p:txBody>
      </p:sp>
      <p:sp>
        <p:nvSpPr>
          <p:cNvPr id="3" name="Content Placeholder 2"/>
          <p:cNvSpPr>
            <a:spLocks noGrp="1"/>
          </p:cNvSpPr>
          <p:nvPr>
            <p:ph sz="quarter" idx="1"/>
          </p:nvPr>
        </p:nvSpPr>
        <p:spPr/>
        <p:txBody>
          <a:bodyPr/>
          <a:lstStyle/>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t>Origins</a:t>
            </a:r>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t>Since the fifth century B.C., ethical reasoning in Western medicine has made reference to the Hippocratic Oath, including the tenets to do no harm, to maintain privacy and to strive to act for the benefit of the sick.</a:t>
            </a:r>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t>In addition, religious and cultural norms have been inserted into the general understanding of good will.</a:t>
            </a:r>
            <a:endParaRPr lang="en-US" dirty="0"/>
          </a:p>
        </p:txBody>
      </p:sp>
    </p:spTree>
    <p:extLst>
      <p:ext uri="{BB962C8B-B14F-4D97-AF65-F5344CB8AC3E}">
        <p14:creationId xmlns:p14="http://schemas.microsoft.com/office/powerpoint/2010/main" val="365294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Health care Ethics </a:t>
            </a:r>
          </a:p>
        </p:txBody>
      </p:sp>
      <p:sp>
        <p:nvSpPr>
          <p:cNvPr id="3" name="Content Placeholder 2"/>
          <p:cNvSpPr>
            <a:spLocks noGrp="1"/>
          </p:cNvSpPr>
          <p:nvPr>
            <p:ph sz="quarter"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By the late 18th century, Thomas Percival had started a series of publications that ascribed moral authority and independence in ethical reasoning to physicians, to weigh good and harm and act accordingly. </a:t>
            </a:r>
            <a:endParaRPr lang="en-US" dirty="0"/>
          </a:p>
        </p:txBody>
      </p:sp>
    </p:spTree>
    <p:extLst>
      <p:ext uri="{BB962C8B-B14F-4D97-AF65-F5344CB8AC3E}">
        <p14:creationId xmlns:p14="http://schemas.microsoft.com/office/powerpoint/2010/main" val="285232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Health care Ethics </a:t>
            </a:r>
          </a:p>
        </p:txBody>
      </p:sp>
      <p:sp>
        <p:nvSpPr>
          <p:cNvPr id="3" name="Content Placeholder 2"/>
          <p:cNvSpPr>
            <a:spLocks noGrp="1"/>
          </p:cNvSpPr>
          <p:nvPr>
            <p:ph sz="quarter" idx="1"/>
          </p:nvPr>
        </p:nvSpPr>
        <p:spPr/>
        <p:txBody>
          <a:bodyPr>
            <a:normAutofit fontScale="85000" lnSpcReduction="2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During the 20th century, it became increasingly appreciated that determining the right thing to do could not and should not be figured out without substantial input from the patient.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In the mid-1970s, philosophers Tom Beauchamp and James Childress began work on a set of principles that would shift the direction of ethical considerations to a model of patient autonomy, while also incorporating a wider set of social concerns for a healthy and sustainable society.</a:t>
            </a:r>
            <a:endParaRPr lang="en-US" dirty="0"/>
          </a:p>
        </p:txBody>
      </p:sp>
    </p:spTree>
    <p:extLst>
      <p:ext uri="{BB962C8B-B14F-4D97-AF65-F5344CB8AC3E}">
        <p14:creationId xmlns:p14="http://schemas.microsoft.com/office/powerpoint/2010/main" val="281565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439593" y="1417638"/>
            <a:ext cx="8229600" cy="4525963"/>
          </a:xfrm>
        </p:spPr>
        <p:txBody>
          <a:bodyPr>
            <a:normAutofit fontScale="85000"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The Four Principles of Health Care Ethics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Non-maleficence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We know that MH interventions may involve risks, and it’s naïve to think we’d </a:t>
            </a:r>
            <a:r>
              <a:rPr lang="en-AU" i="1" dirty="0"/>
              <a:t>never </a:t>
            </a:r>
            <a:r>
              <a:rPr lang="en-AU" dirty="0"/>
              <a:t>harm anyone in the process of trying to help, but we nearly all agree that it would be bad to intentionally or negligently cause harm, and that we should strive to avoid such action.</a:t>
            </a:r>
            <a:endParaRPr lang="en-US" dirty="0"/>
          </a:p>
        </p:txBody>
      </p:sp>
    </p:spTree>
    <p:extLst>
      <p:ext uri="{BB962C8B-B14F-4D97-AF65-F5344CB8AC3E}">
        <p14:creationId xmlns:p14="http://schemas.microsoft.com/office/powerpoint/2010/main" val="595698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70000" lnSpcReduction="20000"/>
          </a:bodyPr>
          <a:lstStyle/>
          <a:p>
            <a:pPr marL="0" indent="0">
              <a:spcBef>
                <a:spcPts val="700"/>
              </a:spcBef>
              <a:buSzPct val="114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Beneficence</a:t>
            </a:r>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Beyond simply not causing harm, the principle of beneficence places value on acts of mercy, kindness, charity, love and humanity.</a:t>
            </a:r>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This principle suggests we should strive for a favourable balance of good over harm. If one were to blindly apply this principle, one might conclude that killing one patient to use his organs to save two others was an appropriate action.</a:t>
            </a:r>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This brings up the reality that the principles of beneficence and non-maleficence often come into conflict, and that no mechanical rule can universally give more weight to one principle more than another.</a:t>
            </a:r>
            <a:endParaRPr lang="en-US" dirty="0"/>
          </a:p>
        </p:txBody>
      </p:sp>
    </p:spTree>
    <p:extLst>
      <p:ext uri="{BB962C8B-B14F-4D97-AF65-F5344CB8AC3E}">
        <p14:creationId xmlns:p14="http://schemas.microsoft.com/office/powerpoint/2010/main" val="98364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AU" dirty="0"/>
              <a:t>Autonomy</a:t>
            </a:r>
          </a:p>
          <a:p>
            <a:endParaRPr lang="en-AU" dirty="0"/>
          </a:p>
          <a:p>
            <a:r>
              <a:rPr lang="en-AU" dirty="0"/>
              <a:t>Prior to the 1970s, ethical goals were invoked largely by physicians, to maximize medical benefits and to minimize the risks of harm and disease. Hippocratic tradition had neglected truthfulness, privacy, communal responsibility and the vulnerability of certain populations.</a:t>
            </a:r>
          </a:p>
          <a:p>
            <a:endParaRPr lang="en-AU" dirty="0"/>
          </a:p>
          <a:p>
            <a:r>
              <a:rPr lang="en-AU" dirty="0"/>
              <a:t>In 1847, Percival wrote specifically that if a physician thought a patient could be harmed by full knowledge of his illness or treatment, “It would be a gross and unfeeling wrong to reveal the truth.”</a:t>
            </a:r>
          </a:p>
          <a:p>
            <a:endParaRPr lang="en-AU" dirty="0"/>
          </a:p>
          <a:p>
            <a:r>
              <a:rPr lang="en-AU" dirty="0"/>
              <a:t>We definitely disagree with Percival’s view today, because our cultural beliefs today affirm the importance of individual freedom and choice.</a:t>
            </a:r>
            <a:endParaRPr lang="en-US" dirty="0"/>
          </a:p>
        </p:txBody>
      </p:sp>
    </p:spTree>
    <p:extLst>
      <p:ext uri="{BB962C8B-B14F-4D97-AF65-F5344CB8AC3E}">
        <p14:creationId xmlns:p14="http://schemas.microsoft.com/office/powerpoint/2010/main" val="1616115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AU" dirty="0"/>
              <a:t>Our obligation to consumer autonomy includes the notions of truthfulness and confidentiality, as these are required to respectfully allow consumers to take part in decision-making.</a:t>
            </a:r>
          </a:p>
          <a:p>
            <a:endParaRPr lang="en-AU" dirty="0"/>
          </a:p>
          <a:p>
            <a:r>
              <a:rPr lang="en-AU" dirty="0"/>
              <a:t>It is crucial to lay out how competing values might influence a consumer’s path through a given set of decisions, and it would be an incorrect interpretation of this principle to merely say, “Here are Options A and B; which one would you like?”</a:t>
            </a:r>
          </a:p>
          <a:p>
            <a:endParaRPr lang="en-AU" dirty="0"/>
          </a:p>
          <a:p>
            <a:r>
              <a:rPr lang="en-AU" dirty="0"/>
              <a:t>Instead, an appropriate presentation might be “Here is Option A, which people who give most weight to Value A would most likely select, while people who give more weight to Value B might be more likely to select Option B.”</a:t>
            </a:r>
            <a:endParaRPr lang="en-US" dirty="0"/>
          </a:p>
        </p:txBody>
      </p:sp>
    </p:spTree>
    <p:extLst>
      <p:ext uri="{BB962C8B-B14F-4D97-AF65-F5344CB8AC3E}">
        <p14:creationId xmlns:p14="http://schemas.microsoft.com/office/powerpoint/2010/main" val="189294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AU" dirty="0"/>
              <a:t>Justice</a:t>
            </a:r>
          </a:p>
          <a:p>
            <a:endParaRPr lang="en-AU" dirty="0"/>
          </a:p>
          <a:p>
            <a:r>
              <a:rPr lang="en-AU" dirty="0"/>
              <a:t>Justice is considered to be a group of principles rather than a single principle; in its most applicable and simple form, it is the principle that like cases should be treated alike.</a:t>
            </a:r>
          </a:p>
          <a:p>
            <a:endParaRPr lang="en-AU" dirty="0"/>
          </a:p>
          <a:p>
            <a:r>
              <a:rPr lang="en-AU" dirty="0"/>
              <a:t>Ethicists largely believe that there is merit in exploring the benefits and shortcomings of egalitarian, libertarian and utilitarian theories of justice, and that the theory that best informs the course of action is often different from case to case.</a:t>
            </a:r>
            <a:endParaRPr lang="en-US" dirty="0"/>
          </a:p>
        </p:txBody>
      </p:sp>
    </p:spTree>
    <p:extLst>
      <p:ext uri="{BB962C8B-B14F-4D97-AF65-F5344CB8AC3E}">
        <p14:creationId xmlns:p14="http://schemas.microsoft.com/office/powerpoint/2010/main" val="194601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Professional Practice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877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AU" dirty="0"/>
              <a:t>How do we reason to the right action?</a:t>
            </a:r>
          </a:p>
          <a:p>
            <a:endParaRPr lang="en-AU" dirty="0"/>
          </a:p>
          <a:p>
            <a:r>
              <a:rPr lang="en-AU" dirty="0"/>
              <a:t>Beauchamp and Childress suggest we use our basic moral norms (don’t kill, don’t steal, don’t lie, nurture the dependent, etc.) and apply these principles to the specific content we are considering.</a:t>
            </a:r>
          </a:p>
          <a:p>
            <a:endParaRPr lang="en-AU" dirty="0"/>
          </a:p>
          <a:p>
            <a:r>
              <a:rPr lang="en-AU" dirty="0"/>
              <a:t>In some cases, this may lead to rules about categories of actions (for example, whether religious beliefs should be a factor in deciding treatment) or specific recommended actions in a given case (whether we should remove compulsory treatment from an individual). </a:t>
            </a:r>
            <a:endParaRPr lang="en-US" dirty="0"/>
          </a:p>
        </p:txBody>
      </p:sp>
    </p:spTree>
    <p:extLst>
      <p:ext uri="{BB962C8B-B14F-4D97-AF65-F5344CB8AC3E}">
        <p14:creationId xmlns:p14="http://schemas.microsoft.com/office/powerpoint/2010/main" val="391707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AU" dirty="0"/>
              <a:t>The right action may not always be obvious, and in fact, reasonable and fair-minded parties may differ greatly in their judgments of what should be done.</a:t>
            </a:r>
          </a:p>
          <a:p>
            <a:endParaRPr lang="en-AU" dirty="0"/>
          </a:p>
          <a:p>
            <a:r>
              <a:rPr lang="en-AU" dirty="0"/>
              <a:t>While there is no algorithm specifying how to behave, there should be a specific method of coherently defending one’s choice of action.</a:t>
            </a:r>
          </a:p>
          <a:p>
            <a:endParaRPr lang="en-AU" dirty="0"/>
          </a:p>
          <a:p>
            <a:r>
              <a:rPr lang="en-AU" dirty="0"/>
              <a:t>This could include providing explicit support for a position with evidential data, maintaining consistency with one’s stated ethical beliefs, and discussing which ethical principles take precedence when faced with the all-too-common situation of competing values.</a:t>
            </a:r>
            <a:endParaRPr lang="en-US" sz="1800" dirty="0"/>
          </a:p>
        </p:txBody>
      </p:sp>
    </p:spTree>
    <p:extLst>
      <p:ext uri="{BB962C8B-B14F-4D97-AF65-F5344CB8AC3E}">
        <p14:creationId xmlns:p14="http://schemas.microsoft.com/office/powerpoint/2010/main" val="263345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059849D-C691-B17A-87BD-AC58BE3ABD6A}"/>
              </a:ext>
            </a:extLst>
          </p:cNvPr>
          <p:cNvPicPr>
            <a:picLocks noChangeAspect="1"/>
          </p:cNvPicPr>
          <p:nvPr/>
        </p:nvPicPr>
        <p:blipFill>
          <a:blip r:embed="rId2"/>
          <a:stretch>
            <a:fillRect/>
          </a:stretch>
        </p:blipFill>
        <p:spPr>
          <a:xfrm>
            <a:off x="986287" y="51554"/>
            <a:ext cx="7588368" cy="6208554"/>
          </a:xfrm>
          <a:prstGeom prst="rect">
            <a:avLst/>
          </a:prstGeom>
        </p:spPr>
      </p:pic>
    </p:spTree>
    <p:extLst>
      <p:ext uri="{BB962C8B-B14F-4D97-AF65-F5344CB8AC3E}">
        <p14:creationId xmlns:p14="http://schemas.microsoft.com/office/powerpoint/2010/main" val="135218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 to </a:t>
            </a:r>
          </a:p>
          <a:p>
            <a:pPr lvl="1"/>
            <a:r>
              <a:rPr lang="en-US" dirty="0"/>
              <a:t>Ethics</a:t>
            </a:r>
          </a:p>
          <a:p>
            <a:pPr lvl="1"/>
            <a:r>
              <a:rPr lang="en-US" dirty="0"/>
              <a:t>Professional Ethics</a:t>
            </a:r>
          </a:p>
          <a:p>
            <a:pPr lvl="1"/>
            <a:r>
              <a:rPr lang="en-US" dirty="0"/>
              <a:t>History of health care ethics</a:t>
            </a:r>
          </a:p>
        </p:txBody>
      </p:sp>
    </p:spTree>
    <p:extLst>
      <p:ext uri="{BB962C8B-B14F-4D97-AF65-F5344CB8AC3E}">
        <p14:creationId xmlns:p14="http://schemas.microsoft.com/office/powerpoint/2010/main" val="163595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What is ‘Ethics’?</a:t>
            </a: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a:t>Derived from Greek word </a:t>
            </a:r>
            <a:r>
              <a:rPr lang="en-US" b="1" i="1" dirty="0" err="1"/>
              <a:t>eché</a:t>
            </a:r>
            <a:r>
              <a:rPr lang="en-US" b="1" i="1" dirty="0"/>
              <a:t>, </a:t>
            </a:r>
            <a:r>
              <a:rPr lang="en-US" dirty="0"/>
              <a:t>which means character</a:t>
            </a:r>
          </a:p>
          <a:p>
            <a:r>
              <a:rPr lang="en-US" dirty="0"/>
              <a:t>Ethics may be defined as the set of moral principles that distinguish</a:t>
            </a:r>
          </a:p>
          <a:p>
            <a:pPr lvl="1"/>
            <a:r>
              <a:rPr lang="en-US" dirty="0"/>
              <a:t> what is right from what is wrong. </a:t>
            </a:r>
          </a:p>
          <a:p>
            <a:endParaRPr lang="en-US" dirty="0"/>
          </a:p>
          <a:p>
            <a:r>
              <a:rPr lang="en-US" dirty="0"/>
              <a:t>Ethics has a twofold objective: </a:t>
            </a:r>
          </a:p>
          <a:p>
            <a:pPr lvl="1"/>
            <a:r>
              <a:rPr lang="en-US" dirty="0"/>
              <a:t>it evaluates human practices by calling upon moral standards; </a:t>
            </a:r>
          </a:p>
          <a:p>
            <a:pPr lvl="1"/>
            <a:r>
              <a:rPr lang="en-US" dirty="0"/>
              <a:t>also it may give prescriptive advice on how to act morally in a given situation. </a:t>
            </a:r>
          </a:p>
          <a:p>
            <a:pPr lvl="1"/>
            <a:endParaRPr lang="en-US" dirty="0"/>
          </a:p>
          <a:p>
            <a:r>
              <a:rPr lang="en-US" dirty="0"/>
              <a:t>Ethics, therefore, aims to study;</a:t>
            </a:r>
          </a:p>
          <a:p>
            <a:pPr lvl="1"/>
            <a:r>
              <a:rPr lang="en-US" dirty="0"/>
              <a:t> both moral &amp; immoral behaviour </a:t>
            </a:r>
          </a:p>
          <a:p>
            <a:pPr lvl="1"/>
            <a:r>
              <a:rPr lang="en-US" dirty="0"/>
              <a:t>in order to make well-founded judgments and to arrive at adequate recommendations</a:t>
            </a:r>
          </a:p>
          <a:p>
            <a:endParaRPr lang="en-US" dirty="0"/>
          </a:p>
        </p:txBody>
      </p:sp>
    </p:spTree>
    <p:extLst>
      <p:ext uri="{BB962C8B-B14F-4D97-AF65-F5344CB8AC3E}">
        <p14:creationId xmlns:p14="http://schemas.microsoft.com/office/powerpoint/2010/main" val="64979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Ethics</a:t>
            </a:r>
          </a:p>
        </p:txBody>
      </p:sp>
      <p:sp>
        <p:nvSpPr>
          <p:cNvPr id="3" name="Content Placeholder 2"/>
          <p:cNvSpPr>
            <a:spLocks noGrp="1"/>
          </p:cNvSpPr>
          <p:nvPr>
            <p:ph idx="1"/>
          </p:nvPr>
        </p:nvSpPr>
        <p:spPr/>
        <p:txBody>
          <a:bodyPr>
            <a:normAutofit lnSpcReduction="10000"/>
          </a:bodyPr>
          <a:lstStyle/>
          <a:p>
            <a:r>
              <a:rPr lang="en-US" dirty="0"/>
              <a:t>Consider the statement “Goodness without knowledge is weak. Knowledge without goodness is dangerous.”</a:t>
            </a:r>
          </a:p>
          <a:p>
            <a:r>
              <a:rPr lang="en-US" dirty="0"/>
              <a:t>Person A finds a briefcase full of important documents and money, he throws the paper and keeps the money.</a:t>
            </a:r>
          </a:p>
          <a:p>
            <a:r>
              <a:rPr lang="en-US" dirty="0"/>
              <a:t>Does the person feel remorse when they are apprehended? Are their ethical standards different from those of society as whole? </a:t>
            </a:r>
          </a:p>
        </p:txBody>
      </p:sp>
    </p:spTree>
    <p:extLst>
      <p:ext uri="{BB962C8B-B14F-4D97-AF65-F5344CB8AC3E}">
        <p14:creationId xmlns:p14="http://schemas.microsoft.com/office/powerpoint/2010/main" val="27398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What is Professional Ethics</a:t>
            </a:r>
          </a:p>
        </p:txBody>
      </p:sp>
      <p:sp>
        <p:nvSpPr>
          <p:cNvPr id="3" name="Content Placeholder 2"/>
          <p:cNvSpPr>
            <a:spLocks noGrp="1"/>
          </p:cNvSpPr>
          <p:nvPr>
            <p:ph idx="1"/>
          </p:nvPr>
        </p:nvSpPr>
        <p:spPr>
          <a:xfrm>
            <a:off x="457200" y="1112837"/>
            <a:ext cx="8229600" cy="5135563"/>
          </a:xfrm>
        </p:spPr>
        <p:txBody>
          <a:bodyPr>
            <a:normAutofit/>
          </a:bodyPr>
          <a:lstStyle/>
          <a:p>
            <a:r>
              <a:rPr lang="en-US" dirty="0"/>
              <a:t>Professional Ethics: concerns one's conduct of behavior and practice when carrying out professional work.</a:t>
            </a:r>
          </a:p>
          <a:p>
            <a:r>
              <a:rPr lang="en-US" dirty="0"/>
              <a:t>Publicly displayed ethical conduct of a profession, embedded in code of ethics.</a:t>
            </a:r>
          </a:p>
          <a:p>
            <a:r>
              <a:rPr lang="en-US" dirty="0"/>
              <a:t>The principles and standards that guide members of the profession in their interactions with internal &amp; external stakeholders.</a:t>
            </a:r>
          </a:p>
        </p:txBody>
      </p:sp>
    </p:spTree>
    <p:extLst>
      <p:ext uri="{BB962C8B-B14F-4D97-AF65-F5344CB8AC3E}">
        <p14:creationId xmlns:p14="http://schemas.microsoft.com/office/powerpoint/2010/main" val="414887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professional ethics?</a:t>
            </a:r>
          </a:p>
        </p:txBody>
      </p:sp>
      <p:sp>
        <p:nvSpPr>
          <p:cNvPr id="3" name="Content Placeholder 2"/>
          <p:cNvSpPr>
            <a:spLocks noGrp="1"/>
          </p:cNvSpPr>
          <p:nvPr>
            <p:ph idx="1"/>
          </p:nvPr>
        </p:nvSpPr>
        <p:spPr/>
        <p:txBody>
          <a:bodyPr/>
          <a:lstStyle/>
          <a:p>
            <a:r>
              <a:rPr lang="en-US" dirty="0"/>
              <a:t>Awareness of professional ethics is gaining importance with time </a:t>
            </a:r>
          </a:p>
          <a:p>
            <a:r>
              <a:rPr lang="en-US" dirty="0"/>
              <a:t>decision making process in the work place is a complex phenomena</a:t>
            </a:r>
          </a:p>
          <a:p>
            <a:r>
              <a:rPr lang="en-US" dirty="0"/>
              <a:t>the professional ethics provide a way of simplifying that decision making process</a:t>
            </a:r>
          </a:p>
        </p:txBody>
      </p:sp>
    </p:spTree>
    <p:extLst>
      <p:ext uri="{BB962C8B-B14F-4D97-AF65-F5344CB8AC3E}">
        <p14:creationId xmlns:p14="http://schemas.microsoft.com/office/powerpoint/2010/main" val="30136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Ethics</a:t>
            </a:r>
          </a:p>
        </p:txBody>
      </p:sp>
      <p:sp>
        <p:nvSpPr>
          <p:cNvPr id="3" name="Content Placeholder 2"/>
          <p:cNvSpPr>
            <a:spLocks noGrp="1"/>
          </p:cNvSpPr>
          <p:nvPr>
            <p:ph idx="1"/>
          </p:nvPr>
        </p:nvSpPr>
        <p:spPr>
          <a:xfrm>
            <a:off x="457200" y="1340768"/>
            <a:ext cx="8229600" cy="4525963"/>
          </a:xfrm>
        </p:spPr>
        <p:txBody>
          <a:bodyPr>
            <a:normAutofit fontScale="92500" lnSpcReduction="20000"/>
          </a:bodyPr>
          <a:lstStyle/>
          <a:p>
            <a:pPr marL="0" indent="0">
              <a:buNone/>
            </a:pPr>
            <a:endParaRPr lang="en-US" dirty="0"/>
          </a:p>
          <a:p>
            <a:r>
              <a:rPr lang="en-US" dirty="0"/>
              <a:t>Professional Ethics must take into account:</a:t>
            </a:r>
          </a:p>
          <a:p>
            <a:pPr lvl="1"/>
            <a:r>
              <a:rPr lang="en-US" dirty="0"/>
              <a:t>Relations between professionals and consumers</a:t>
            </a:r>
          </a:p>
          <a:p>
            <a:pPr lvl="1"/>
            <a:r>
              <a:rPr lang="en-US" dirty="0"/>
              <a:t>Relation between profession and society</a:t>
            </a:r>
          </a:p>
          <a:p>
            <a:pPr lvl="1"/>
            <a:r>
              <a:rPr lang="en-US" dirty="0"/>
              <a:t>Relations among professionals</a:t>
            </a:r>
          </a:p>
          <a:p>
            <a:pPr lvl="1"/>
            <a:r>
              <a:rPr lang="en-US" dirty="0"/>
              <a:t>Relations between employee and employer</a:t>
            </a:r>
          </a:p>
          <a:p>
            <a:pPr lvl="1"/>
            <a:r>
              <a:rPr lang="en-US" dirty="0"/>
              <a:t>Specialized details of the profession</a:t>
            </a:r>
          </a:p>
          <a:p>
            <a:pPr lvl="1"/>
            <a:r>
              <a:rPr lang="en-US" dirty="0"/>
              <a:t>A MH professional must understand;</a:t>
            </a:r>
          </a:p>
          <a:p>
            <a:pPr lvl="2"/>
            <a:r>
              <a:rPr lang="en-US" dirty="0"/>
              <a:t> Cultural, social, legal, and ethical issues in MH </a:t>
            </a:r>
          </a:p>
          <a:p>
            <a:pPr lvl="2"/>
            <a:r>
              <a:rPr lang="en-US" dirty="0"/>
              <a:t>Responsibility and possible consequences of unethical behaviour</a:t>
            </a:r>
          </a:p>
          <a:p>
            <a:endParaRPr lang="en-US" dirty="0"/>
          </a:p>
        </p:txBody>
      </p:sp>
    </p:spTree>
    <p:extLst>
      <p:ext uri="{BB962C8B-B14F-4D97-AF65-F5344CB8AC3E}">
        <p14:creationId xmlns:p14="http://schemas.microsoft.com/office/powerpoint/2010/main" val="293791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Ethics</a:t>
            </a:r>
          </a:p>
        </p:txBody>
      </p:sp>
      <p:sp>
        <p:nvSpPr>
          <p:cNvPr id="3" name="Content Placeholder 2"/>
          <p:cNvSpPr>
            <a:spLocks noGrp="1"/>
          </p:cNvSpPr>
          <p:nvPr>
            <p:ph idx="1"/>
          </p:nvPr>
        </p:nvSpPr>
        <p:spPr/>
        <p:txBody>
          <a:bodyPr>
            <a:normAutofit lnSpcReduction="10000"/>
          </a:bodyPr>
          <a:lstStyle/>
          <a:p>
            <a:r>
              <a:rPr lang="en-US" dirty="0"/>
              <a:t>Professional code of ethics:</a:t>
            </a:r>
          </a:p>
          <a:p>
            <a:pPr lvl="1"/>
            <a:r>
              <a:rPr lang="en-US" dirty="0"/>
              <a:t>Symbolize professionalism</a:t>
            </a:r>
          </a:p>
          <a:p>
            <a:pPr lvl="1"/>
            <a:r>
              <a:rPr lang="en-US" dirty="0"/>
              <a:t>Protect group interests</a:t>
            </a:r>
          </a:p>
          <a:p>
            <a:pPr lvl="1"/>
            <a:r>
              <a:rPr lang="en-US" dirty="0"/>
              <a:t>Specify membership etiquette</a:t>
            </a:r>
          </a:p>
          <a:p>
            <a:pPr lvl="1"/>
            <a:r>
              <a:rPr lang="en-US" dirty="0"/>
              <a:t>Inspire good conduct</a:t>
            </a:r>
          </a:p>
          <a:p>
            <a:pPr lvl="1"/>
            <a:r>
              <a:rPr lang="en-US" dirty="0"/>
              <a:t>Educate and discipline members</a:t>
            </a:r>
          </a:p>
          <a:p>
            <a:pPr lvl="1"/>
            <a:r>
              <a:rPr lang="en-US" dirty="0"/>
              <a:t>Enumerate principles, express ideals</a:t>
            </a:r>
          </a:p>
          <a:p>
            <a:pPr lvl="1"/>
            <a:r>
              <a:rPr lang="en-US" dirty="0"/>
              <a:t>Put forth rules, offer guidelines</a:t>
            </a:r>
          </a:p>
          <a:p>
            <a:pPr lvl="1"/>
            <a:r>
              <a:rPr lang="en-US" dirty="0"/>
              <a:t>Codify rights</a:t>
            </a:r>
          </a:p>
        </p:txBody>
      </p:sp>
    </p:spTree>
    <p:extLst>
      <p:ext uri="{BB962C8B-B14F-4D97-AF65-F5344CB8AC3E}">
        <p14:creationId xmlns:p14="http://schemas.microsoft.com/office/powerpoint/2010/main" val="4132120344"/>
      </p:ext>
    </p:extLst>
  </p:cSld>
  <p:clrMapOvr>
    <a:masterClrMapping/>
  </p:clrMapOvr>
</p:sld>
</file>

<file path=ppt/theme/theme1.xml><?xml version="1.0" encoding="utf-8"?>
<a:theme xmlns:a="http://schemas.openxmlformats.org/drawingml/2006/main" name="Chishol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dated_ChisholmTemplate_TwoSlide [Read-Only]" id="{995143C3-D0F5-49D1-A93F-59F9EB27E484}" vid="{78AC176E-AA6F-4949-9027-AD65F28762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PersistId xmlns="8ea43f58-8882-430f-a989-b131fe87e488">false</_dlc_DocIdPersistId>
    <_dlc_DocId xmlns="8ea43f58-8882-430f-a989-b131fe87e488">HP7EAKEDCUMM-13-34</_dlc_DocId>
    <_dlc_DocIdUrl xmlns="8ea43f58-8882-430f-a989-b131fe87e488">
      <Url>http://chis-sp13-web01:99/_layouts/15/DocIdRedir.aspx?ID=HP7EAKEDCUMM-13-34</Url>
      <Description>HP7EAKEDCUMM-13-34</Description>
    </_dlc_DocIdUrl>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DF15244456A7448FCF1424C61F0FE9" ma:contentTypeVersion="1" ma:contentTypeDescription="Create a new document." ma:contentTypeScope="" ma:versionID="69b41e94727b23fe98c43c822ea0bcaf">
  <xsd:schema xmlns:xsd="http://www.w3.org/2001/XMLSchema" xmlns:xs="http://www.w3.org/2001/XMLSchema" xmlns:p="http://schemas.microsoft.com/office/2006/metadata/properties" xmlns:ns1="http://schemas.microsoft.com/sharepoint/v3" xmlns:ns2="8ea43f58-8882-430f-a989-b131fe87e488" targetNamespace="http://schemas.microsoft.com/office/2006/metadata/properties" ma:root="true" ma:fieldsID="029acc64b6240381ea79d7dcc762de80" ns1:_="" ns2:_="">
    <xsd:import namespace="http://schemas.microsoft.com/sharepoint/v3"/>
    <xsd:import namespace="8ea43f58-8882-430f-a989-b131fe87e488"/>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a43f58-8882-430f-a989-b131fe87e48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0B34C00-F453-4827-B49A-3BE6DC213004}">
  <ds:schemaRef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8ea43f58-8882-430f-a989-b131fe87e488"/>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BB0938B-8912-4366-8F48-D82D1E9E1683}">
  <ds:schemaRefs>
    <ds:schemaRef ds:uri="http://schemas.microsoft.com/sharepoint/v3/contenttype/forms"/>
  </ds:schemaRefs>
</ds:datastoreItem>
</file>

<file path=customXml/itemProps3.xml><?xml version="1.0" encoding="utf-8"?>
<ds:datastoreItem xmlns:ds="http://schemas.openxmlformats.org/officeDocument/2006/customXml" ds:itemID="{A56869CC-1ABE-4B6F-8304-775F8A497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a43f58-8882-430f-a989-b131fe87e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AE7586A-8F04-4CD6-AD5A-83D4B016797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Chisholm Presentation Template</Template>
  <TotalTime>22</TotalTime>
  <Words>1293</Words>
  <Application>Microsoft Office PowerPoint</Application>
  <PresentationFormat>On-screen Show (4:3)</PresentationFormat>
  <Paragraphs>117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Chisholm</vt:lpstr>
      <vt:lpstr>PowerPoint Presentation</vt:lpstr>
      <vt:lpstr>Professional Practice</vt:lpstr>
      <vt:lpstr>Outline</vt:lpstr>
      <vt:lpstr>What is ‘Ethics’?</vt:lpstr>
      <vt:lpstr>Importance of Ethics</vt:lpstr>
      <vt:lpstr>What is Professional Ethics</vt:lpstr>
      <vt:lpstr>Why professional ethics?</vt:lpstr>
      <vt:lpstr>Professional Ethics</vt:lpstr>
      <vt:lpstr>Professional Ethics</vt:lpstr>
      <vt:lpstr>Problems with Professional Ethics</vt:lpstr>
      <vt:lpstr>Health care ethics </vt:lpstr>
      <vt:lpstr>History of Health care ethics</vt:lpstr>
      <vt:lpstr>History of Health care Ethics </vt:lpstr>
      <vt:lpstr>History of Health care Ethics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Chisholm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TITLE</dc:title>
  <dc:creator>Dylan Smith</dc:creator>
  <cp:lastModifiedBy>Dylan Smith</cp:lastModifiedBy>
  <cp:revision>11</cp:revision>
  <dcterms:created xsi:type="dcterms:W3CDTF">2021-07-09T05:08:32Z</dcterms:created>
  <dcterms:modified xsi:type="dcterms:W3CDTF">2023-02-14T00:45:37Z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0x01010028DF15244456A7448FCF1424C61F0FE9</vt:lpwstr>
  </property>
  <property fmtid="{D5CDD505-2E9C-101B-9397-08002B2CF9AE}" pid="3" name="TemplateUrl">
    <vt:lpwstr/>
  </property>
  <property fmtid="{D5CDD505-2E9C-101B-9397-08002B2CF9AE}" pid="4" name="Order">
    <vt:r8>2100</vt:r8>
  </property>
  <property fmtid="{D5CDD505-2E9C-101B-9397-08002B2CF9AE}" pid="5" name="AlternateThumbnailUrl">
    <vt:lpwstr/>
  </property>
  <property fmtid="{D5CDD505-2E9C-101B-9397-08002B2CF9AE}" pid="6" name="xd_Signature">
    <vt:bool>false</vt:bool>
  </property>
  <property fmtid="{D5CDD505-2E9C-101B-9397-08002B2CF9AE}" pid="7" name="vti_description">
    <vt:lpwstr/>
  </property>
  <property fmtid="{D5CDD505-2E9C-101B-9397-08002B2CF9AE}" pid="8" name="xd_ProgID">
    <vt:lpwstr/>
  </property>
  <property fmtid="{D5CDD505-2E9C-101B-9397-08002B2CF9AE}" pid="9" name="vti_imgdate">
    <vt:lpwstr/>
  </property>
  <property fmtid="{D5CDD505-2E9C-101B-9397-08002B2CF9AE}" pid="10" name="_dlc_DocIdItemGuid">
    <vt:lpwstr>22426167-6a15-40bf-b7a2-ed1f2064bc5b</vt:lpwstr>
  </property>
</Properties>
</file>