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4"/>
  </p:sldMasterIdLst>
  <p:sldIdLst>
    <p:sldId id="284" r:id="rId5"/>
    <p:sldId id="268" r:id="rId6"/>
    <p:sldId id="269" r:id="rId7"/>
    <p:sldId id="286" r:id="rId8"/>
    <p:sldId id="287" r:id="rId9"/>
    <p:sldId id="288" r:id="rId10"/>
    <p:sldId id="289" r:id="rId11"/>
    <p:sldId id="290" r:id="rId12"/>
    <p:sldId id="303" r:id="rId13"/>
    <p:sldId id="304" r:id="rId14"/>
    <p:sldId id="291" r:id="rId15"/>
    <p:sldId id="292" r:id="rId16"/>
    <p:sldId id="293" r:id="rId17"/>
    <p:sldId id="301" r:id="rId18"/>
    <p:sldId id="299" r:id="rId19"/>
    <p:sldId id="298" r:id="rId20"/>
    <p:sldId id="297" r:id="rId21"/>
    <p:sldId id="305" r:id="rId22"/>
    <p:sldId id="296" r:id="rId23"/>
    <p:sldId id="295" r:id="rId24"/>
    <p:sldId id="30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3A8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88B44D-D113-3F4A-6DFD-8CBA0477DD34}" v="208" dt="2023-02-06T12:02:54.8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4"/>
    <p:restoredTop sz="94645"/>
  </p:normalViewPr>
  <p:slideViewPr>
    <p:cSldViewPr snapToGrid="0" snapToObjects="1">
      <p:cViewPr varScale="1">
        <p:scale>
          <a:sx n="50" d="100"/>
          <a:sy n="50" d="100"/>
        </p:scale>
        <p:origin x="970" y="3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ps and more inf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E96993-56E5-7C4F-995D-DC1819FCBDD5}"/>
              </a:ext>
            </a:extLst>
          </p:cNvPr>
          <p:cNvSpPr/>
          <p:nvPr userDrawn="1"/>
        </p:nvSpPr>
        <p:spPr>
          <a:xfrm>
            <a:off x="537884" y="1522555"/>
            <a:ext cx="1984467" cy="2288284"/>
          </a:xfrm>
          <a:prstGeom prst="rect">
            <a:avLst/>
          </a:prstGeom>
          <a:blipFill>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6" name="Rectangle 5">
            <a:extLst>
              <a:ext uri="{FF2B5EF4-FFF2-40B4-BE49-F238E27FC236}">
                <a16:creationId xmlns:a16="http://schemas.microsoft.com/office/drawing/2014/main" id="{52207A81-7A52-5647-8DA4-364D0844D683}"/>
              </a:ext>
            </a:extLst>
          </p:cNvPr>
          <p:cNvSpPr/>
          <p:nvPr userDrawn="1"/>
        </p:nvSpPr>
        <p:spPr>
          <a:xfrm>
            <a:off x="459505" y="261344"/>
            <a:ext cx="11053227" cy="344128"/>
          </a:xfrm>
          <a:prstGeom prst="rect">
            <a:avLst/>
          </a:prstGeom>
        </p:spPr>
        <p:txBody>
          <a:bodyPr wrap="square" lIns="0" tIns="0" rIns="72000" bIns="36000">
            <a:spAutoFit/>
          </a:bodyPr>
          <a:lstStyle/>
          <a:p>
            <a:pPr algn="ctr"/>
            <a:r>
              <a:rPr lang="en-AU" sz="2000" b="1" kern="1200" dirty="0">
                <a:solidFill>
                  <a:srgbClr val="1B4298"/>
                </a:solidFill>
                <a:effectLst/>
                <a:latin typeface="+mn-lt"/>
                <a:ea typeface="+mn-ea"/>
                <a:cs typeface="+mn-cs"/>
              </a:rPr>
              <a:t>TIPS: ADDING AN IMAGE INTO A BOX.</a:t>
            </a:r>
            <a:endParaRPr lang="en-AU" sz="2000" kern="1200" dirty="0">
              <a:solidFill>
                <a:srgbClr val="1B4298"/>
              </a:solidFill>
              <a:effectLst/>
              <a:latin typeface="+mn-lt"/>
              <a:ea typeface="+mn-ea"/>
              <a:cs typeface="+mn-cs"/>
            </a:endParaRPr>
          </a:p>
        </p:txBody>
      </p:sp>
      <p:sp>
        <p:nvSpPr>
          <p:cNvPr id="8" name="Rectangle 7">
            <a:extLst>
              <a:ext uri="{FF2B5EF4-FFF2-40B4-BE49-F238E27FC236}">
                <a16:creationId xmlns:a16="http://schemas.microsoft.com/office/drawing/2014/main" id="{AA27B7B1-40E6-6F4A-B925-9E78BCC30AAF}"/>
              </a:ext>
            </a:extLst>
          </p:cNvPr>
          <p:cNvSpPr/>
          <p:nvPr userDrawn="1"/>
        </p:nvSpPr>
        <p:spPr>
          <a:xfrm>
            <a:off x="573744" y="3795031"/>
            <a:ext cx="2179945" cy="482628"/>
          </a:xfrm>
          <a:prstGeom prst="rect">
            <a:avLst/>
          </a:prstGeom>
        </p:spPr>
        <p:txBody>
          <a:bodyPr wrap="square" lIns="0" tIns="0" rIns="72000" bIns="36000">
            <a:spAutoFit/>
          </a:bodyPr>
          <a:lstStyle/>
          <a:p>
            <a:endParaRPr lang="en-AU" sz="1000" b="1" kern="1200" dirty="0">
              <a:solidFill>
                <a:srgbClr val="2C334F"/>
              </a:solidFill>
              <a:effectLst/>
              <a:latin typeface="+mn-lt"/>
              <a:ea typeface="+mn-ea"/>
              <a:cs typeface="+mn-cs"/>
            </a:endParaRPr>
          </a:p>
          <a:p>
            <a:pPr marL="0" indent="0">
              <a:buFontTx/>
              <a:buNone/>
            </a:pPr>
            <a:r>
              <a:rPr lang="en-AU" sz="900" b="1" kern="1200" dirty="0">
                <a:solidFill>
                  <a:srgbClr val="2C334F"/>
                </a:solidFill>
                <a:effectLst/>
                <a:latin typeface="+mn-lt"/>
                <a:ea typeface="+mn-ea"/>
                <a:cs typeface="+mn-cs"/>
              </a:rPr>
              <a:t>Step 1.</a:t>
            </a:r>
            <a:r>
              <a:rPr lang="en-AU" sz="900" kern="1200" dirty="0">
                <a:solidFill>
                  <a:srgbClr val="2C334F"/>
                </a:solidFill>
                <a:effectLst/>
                <a:latin typeface="+mn-lt"/>
                <a:ea typeface="+mn-ea"/>
                <a:cs typeface="+mn-cs"/>
              </a:rPr>
              <a:t> Navigate to Format Object which can be found under the Format tab</a:t>
            </a:r>
            <a:r>
              <a:rPr lang="en-AU" sz="1000" kern="1200" dirty="0">
                <a:solidFill>
                  <a:srgbClr val="2C334F"/>
                </a:solidFill>
                <a:effectLst/>
                <a:latin typeface="+mn-lt"/>
                <a:ea typeface="+mn-ea"/>
                <a:cs typeface="+mn-cs"/>
              </a:rPr>
              <a:t>.</a:t>
            </a:r>
          </a:p>
        </p:txBody>
      </p:sp>
      <p:sp>
        <p:nvSpPr>
          <p:cNvPr id="9" name="Rectangle 8">
            <a:extLst>
              <a:ext uri="{FF2B5EF4-FFF2-40B4-BE49-F238E27FC236}">
                <a16:creationId xmlns:a16="http://schemas.microsoft.com/office/drawing/2014/main" id="{E6A283FF-FDE8-D242-8624-DB05F6543CBB}"/>
              </a:ext>
            </a:extLst>
          </p:cNvPr>
          <p:cNvSpPr/>
          <p:nvPr userDrawn="1"/>
        </p:nvSpPr>
        <p:spPr>
          <a:xfrm>
            <a:off x="3333352" y="5587135"/>
            <a:ext cx="2179945" cy="744238"/>
          </a:xfrm>
          <a:prstGeom prst="rect">
            <a:avLst/>
          </a:prstGeom>
        </p:spPr>
        <p:txBody>
          <a:bodyPr wrap="square" lIns="0" tIns="0" rIns="72000" bIns="36000">
            <a:spAutoFit/>
          </a:bodyPr>
          <a:lstStyle/>
          <a:p>
            <a:pPr>
              <a:buFontTx/>
              <a:buNone/>
            </a:pPr>
            <a:endParaRPr lang="en-AU" sz="1000" b="1" kern="1200" dirty="0">
              <a:solidFill>
                <a:srgbClr val="2C334F"/>
              </a:solidFill>
              <a:effectLst/>
              <a:latin typeface="+mn-lt"/>
              <a:ea typeface="+mn-ea"/>
              <a:cs typeface="+mn-cs"/>
            </a:endParaRPr>
          </a:p>
          <a:p>
            <a:pPr marL="0" indent="0">
              <a:buFontTx/>
              <a:buNone/>
            </a:pPr>
            <a:r>
              <a:rPr lang="en-AU" sz="900" b="1" kern="1200" dirty="0">
                <a:solidFill>
                  <a:srgbClr val="2C334F"/>
                </a:solidFill>
                <a:effectLst/>
                <a:latin typeface="+mn-lt"/>
                <a:ea typeface="+mn-ea"/>
                <a:cs typeface="+mn-cs"/>
              </a:rPr>
              <a:t>Step 2. </a:t>
            </a:r>
            <a:r>
              <a:rPr lang="en-AU" sz="900" kern="1200" dirty="0">
                <a:solidFill>
                  <a:srgbClr val="2C334F"/>
                </a:solidFill>
                <a:effectLst/>
                <a:latin typeface="+mn-lt"/>
                <a:ea typeface="+mn-ea"/>
                <a:cs typeface="+mn-cs"/>
              </a:rPr>
              <a:t>A pop out box will appear to the right. Navigate to the Shape Options tab and choose the Picture or texture fill option under fill.</a:t>
            </a:r>
          </a:p>
        </p:txBody>
      </p:sp>
      <p:sp>
        <p:nvSpPr>
          <p:cNvPr id="10" name="Rectangle 9">
            <a:extLst>
              <a:ext uri="{FF2B5EF4-FFF2-40B4-BE49-F238E27FC236}">
                <a16:creationId xmlns:a16="http://schemas.microsoft.com/office/drawing/2014/main" id="{A109F9A8-D103-F644-AECD-C8AAE15D2497}"/>
              </a:ext>
            </a:extLst>
          </p:cNvPr>
          <p:cNvSpPr/>
          <p:nvPr userDrawn="1"/>
        </p:nvSpPr>
        <p:spPr>
          <a:xfrm>
            <a:off x="3333349" y="978379"/>
            <a:ext cx="1984467" cy="4624565"/>
          </a:xfrm>
          <a:prstGeom prst="rect">
            <a:avLst/>
          </a:prstGeom>
          <a:blipFill>
            <a:blip r:embed="rId4" cstate="screen">
              <a:extLst>
                <a:ext uri="{28A0092B-C50C-407E-A947-70E740481C1C}">
                  <a14:useLocalDpi xmlns:a14="http://schemas.microsoft.com/office/drawing/2010/main"/>
                </a:ext>
              </a:extLst>
            </a:blip>
            <a:srcRect/>
            <a:stretch>
              <a:fillRect t="18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1" name="Rectangle 10">
            <a:extLst>
              <a:ext uri="{FF2B5EF4-FFF2-40B4-BE49-F238E27FC236}">
                <a16:creationId xmlns:a16="http://schemas.microsoft.com/office/drawing/2014/main" id="{92D24EA2-5B27-ED43-B020-C28A812BD120}"/>
              </a:ext>
            </a:extLst>
          </p:cNvPr>
          <p:cNvSpPr/>
          <p:nvPr userDrawn="1"/>
        </p:nvSpPr>
        <p:spPr>
          <a:xfrm>
            <a:off x="6211022" y="5587133"/>
            <a:ext cx="2179945" cy="467239"/>
          </a:xfrm>
          <a:prstGeom prst="rect">
            <a:avLst/>
          </a:prstGeom>
        </p:spPr>
        <p:txBody>
          <a:bodyPr wrap="square" lIns="0" tIns="0" rIns="72000" bIns="36000">
            <a:spAutoFit/>
          </a:bodyPr>
          <a:lstStyle/>
          <a:p>
            <a:pPr>
              <a:buFontTx/>
              <a:buNone/>
            </a:pPr>
            <a:endParaRPr lang="en-AU" sz="1000" b="1" kern="1200" dirty="0">
              <a:solidFill>
                <a:srgbClr val="2C334F"/>
              </a:solidFill>
              <a:effectLst/>
              <a:latin typeface="+mn-lt"/>
              <a:ea typeface="+mn-ea"/>
              <a:cs typeface="+mn-cs"/>
            </a:endParaRPr>
          </a:p>
          <a:p>
            <a:pPr marL="0" indent="0">
              <a:buFontTx/>
              <a:buNone/>
            </a:pPr>
            <a:r>
              <a:rPr lang="en-AU" sz="900" b="1" kern="1200" dirty="0">
                <a:solidFill>
                  <a:srgbClr val="2C334F"/>
                </a:solidFill>
                <a:effectLst/>
                <a:latin typeface="+mn-lt"/>
                <a:ea typeface="+mn-ea"/>
                <a:cs typeface="+mn-cs"/>
              </a:rPr>
              <a:t>Step 3. </a:t>
            </a:r>
            <a:r>
              <a:rPr lang="en-AU" sz="900" b="0" kern="1200" dirty="0">
                <a:solidFill>
                  <a:srgbClr val="2C334F"/>
                </a:solidFill>
                <a:effectLst/>
                <a:latin typeface="+mn-lt"/>
                <a:ea typeface="+mn-ea"/>
                <a:cs typeface="+mn-cs"/>
              </a:rPr>
              <a:t>Now you can choose to insert a picture from a file or Clipboard.</a:t>
            </a:r>
          </a:p>
        </p:txBody>
      </p:sp>
      <p:sp>
        <p:nvSpPr>
          <p:cNvPr id="12" name="Rectangle 11">
            <a:extLst>
              <a:ext uri="{FF2B5EF4-FFF2-40B4-BE49-F238E27FC236}">
                <a16:creationId xmlns:a16="http://schemas.microsoft.com/office/drawing/2014/main" id="{8FD79714-5E73-EB43-942E-59EDAD5006CF}"/>
              </a:ext>
            </a:extLst>
          </p:cNvPr>
          <p:cNvSpPr/>
          <p:nvPr userDrawn="1"/>
        </p:nvSpPr>
        <p:spPr>
          <a:xfrm>
            <a:off x="6193091" y="978379"/>
            <a:ext cx="1984467" cy="4624565"/>
          </a:xfrm>
          <a:prstGeom prst="rect">
            <a:avLst/>
          </a:prstGeom>
          <a:blipFill>
            <a:blip r:embed="rId5" cstate="screen">
              <a:extLst>
                <a:ext uri="{28A0092B-C50C-407E-A947-70E740481C1C}">
                  <a14:useLocalDpi xmlns:a14="http://schemas.microsoft.com/office/drawing/2010/main"/>
                </a:ext>
              </a:extLst>
            </a:blip>
            <a:srcRect/>
            <a:stretch>
              <a:fillRect t="18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TextBox 12">
            <a:extLst>
              <a:ext uri="{FF2B5EF4-FFF2-40B4-BE49-F238E27FC236}">
                <a16:creationId xmlns:a16="http://schemas.microsoft.com/office/drawing/2014/main" id="{48D00C25-E0BD-8E41-9CE8-E53276676465}"/>
              </a:ext>
            </a:extLst>
          </p:cNvPr>
          <p:cNvSpPr txBox="1"/>
          <p:nvPr userDrawn="1"/>
        </p:nvSpPr>
        <p:spPr>
          <a:xfrm>
            <a:off x="3176695" y="3975947"/>
            <a:ext cx="184731" cy="369332"/>
          </a:xfrm>
          <a:prstGeom prst="rect">
            <a:avLst/>
          </a:prstGeom>
          <a:noFill/>
        </p:spPr>
        <p:txBody>
          <a:bodyPr wrap="none" rtlCol="0">
            <a:spAutoFit/>
          </a:bodyPr>
          <a:lstStyle/>
          <a:p>
            <a:endParaRPr lang="en-US" sz="1800" dirty="0"/>
          </a:p>
        </p:txBody>
      </p:sp>
      <p:cxnSp>
        <p:nvCxnSpPr>
          <p:cNvPr id="3" name="Straight Connector 2">
            <a:extLst>
              <a:ext uri="{FF2B5EF4-FFF2-40B4-BE49-F238E27FC236}">
                <a16:creationId xmlns:a16="http://schemas.microsoft.com/office/drawing/2014/main" id="{0E29CF62-1123-D24A-B595-972945B9C388}"/>
              </a:ext>
            </a:extLst>
          </p:cNvPr>
          <p:cNvCxnSpPr>
            <a:cxnSpLocks/>
          </p:cNvCxnSpPr>
          <p:nvPr userDrawn="1"/>
        </p:nvCxnSpPr>
        <p:spPr>
          <a:xfrm>
            <a:off x="8813075" y="978379"/>
            <a:ext cx="0" cy="4624565"/>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BA110EF-AC23-3446-8698-6289B3B405D8}"/>
              </a:ext>
            </a:extLst>
          </p:cNvPr>
          <p:cNvSpPr/>
          <p:nvPr userDrawn="1"/>
        </p:nvSpPr>
        <p:spPr>
          <a:xfrm>
            <a:off x="459507" y="956564"/>
            <a:ext cx="968700" cy="221018"/>
          </a:xfrm>
          <a:prstGeom prst="rect">
            <a:avLst/>
          </a:prstGeom>
        </p:spPr>
        <p:txBody>
          <a:bodyPr wrap="square" lIns="0" tIns="0" rIns="72000" bIns="36000">
            <a:spAutoFit/>
          </a:bodyPr>
          <a:lstStyle/>
          <a:p>
            <a:r>
              <a:rPr lang="en-AU" sz="1200" b="1" kern="1200" dirty="0">
                <a:solidFill>
                  <a:srgbClr val="2C334F"/>
                </a:solidFill>
                <a:effectLst/>
                <a:latin typeface="+mn-lt"/>
                <a:ea typeface="+mn-ea"/>
                <a:cs typeface="+mn-cs"/>
              </a:rPr>
              <a:t>Option 1</a:t>
            </a:r>
            <a:endParaRPr lang="en-AU" sz="1200" kern="1200" dirty="0">
              <a:solidFill>
                <a:srgbClr val="2C334F"/>
              </a:solidFill>
              <a:effectLst/>
              <a:latin typeface="+mn-lt"/>
              <a:ea typeface="+mn-ea"/>
              <a:cs typeface="+mn-cs"/>
            </a:endParaRPr>
          </a:p>
        </p:txBody>
      </p:sp>
      <p:sp>
        <p:nvSpPr>
          <p:cNvPr id="16" name="Rectangle 15">
            <a:extLst>
              <a:ext uri="{FF2B5EF4-FFF2-40B4-BE49-F238E27FC236}">
                <a16:creationId xmlns:a16="http://schemas.microsoft.com/office/drawing/2014/main" id="{AAE3785B-980B-1D45-91F1-6A908D2D6C39}"/>
              </a:ext>
            </a:extLst>
          </p:cNvPr>
          <p:cNvSpPr/>
          <p:nvPr userDrawn="1"/>
        </p:nvSpPr>
        <p:spPr>
          <a:xfrm>
            <a:off x="9159370" y="956564"/>
            <a:ext cx="968700" cy="221018"/>
          </a:xfrm>
          <a:prstGeom prst="rect">
            <a:avLst/>
          </a:prstGeom>
        </p:spPr>
        <p:txBody>
          <a:bodyPr wrap="square" lIns="0" tIns="0" rIns="72000" bIns="36000">
            <a:spAutoFit/>
          </a:bodyPr>
          <a:lstStyle/>
          <a:p>
            <a:r>
              <a:rPr lang="en-AU" sz="1200" b="1" kern="1200" dirty="0">
                <a:solidFill>
                  <a:srgbClr val="2C334F"/>
                </a:solidFill>
                <a:effectLst/>
                <a:latin typeface="+mn-lt"/>
                <a:ea typeface="+mn-ea"/>
                <a:cs typeface="+mn-cs"/>
              </a:rPr>
              <a:t>Option 2</a:t>
            </a:r>
            <a:endParaRPr lang="en-AU" sz="1200" kern="1200" dirty="0">
              <a:solidFill>
                <a:srgbClr val="2C334F"/>
              </a:solidFill>
              <a:effectLst/>
              <a:latin typeface="+mn-lt"/>
              <a:ea typeface="+mn-ea"/>
              <a:cs typeface="+mn-cs"/>
            </a:endParaRPr>
          </a:p>
        </p:txBody>
      </p:sp>
      <p:sp>
        <p:nvSpPr>
          <p:cNvPr id="17" name="Rectangle 16">
            <a:extLst>
              <a:ext uri="{FF2B5EF4-FFF2-40B4-BE49-F238E27FC236}">
                <a16:creationId xmlns:a16="http://schemas.microsoft.com/office/drawing/2014/main" id="{C4E50A9A-F810-8D4D-B1BB-8237AC6417A6}"/>
              </a:ext>
            </a:extLst>
          </p:cNvPr>
          <p:cNvSpPr/>
          <p:nvPr userDrawn="1"/>
        </p:nvSpPr>
        <p:spPr>
          <a:xfrm>
            <a:off x="9191646" y="4127864"/>
            <a:ext cx="2425589" cy="966651"/>
          </a:xfrm>
          <a:prstGeom prst="rect">
            <a:avLst/>
          </a:prstGeom>
        </p:spPr>
        <p:txBody>
          <a:bodyPr wrap="square" lIns="0" tIns="0" rIns="72000" bIns="36000" anchor="t" anchorCtr="0">
            <a:noAutofit/>
          </a:bodyPr>
          <a:lstStyle/>
          <a:p>
            <a:endParaRPr lang="en-AU" sz="1000" b="1" kern="1200" dirty="0">
              <a:solidFill>
                <a:srgbClr val="2C334F"/>
              </a:solidFill>
              <a:effectLst/>
              <a:latin typeface="+mn-lt"/>
              <a:ea typeface="+mn-ea"/>
              <a:cs typeface="+mn-cs"/>
            </a:endParaRPr>
          </a:p>
          <a:p>
            <a:pPr marL="0" indent="0">
              <a:buFontTx/>
              <a:buNone/>
            </a:pPr>
            <a:r>
              <a:rPr lang="en-AU" sz="900" b="1" kern="1200" dirty="0">
                <a:solidFill>
                  <a:srgbClr val="2C334F"/>
                </a:solidFill>
                <a:effectLst/>
                <a:latin typeface="+mn-lt"/>
                <a:ea typeface="+mn-ea"/>
                <a:cs typeface="+mn-cs"/>
              </a:rPr>
              <a:t>Step 1.</a:t>
            </a:r>
            <a:r>
              <a:rPr lang="en-AU" sz="900" kern="1200" dirty="0">
                <a:solidFill>
                  <a:srgbClr val="2C334F"/>
                </a:solidFill>
                <a:effectLst/>
                <a:latin typeface="+mn-lt"/>
                <a:ea typeface="+mn-ea"/>
                <a:cs typeface="+mn-cs"/>
              </a:rPr>
              <a:t> Click on the icon in the centre of box. When the pop up box appears navigate to the file you wish to insert.</a:t>
            </a:r>
            <a:endParaRPr lang="en-AU" sz="1000" kern="1200" dirty="0">
              <a:solidFill>
                <a:srgbClr val="2C334F"/>
              </a:solidFill>
              <a:effectLst/>
              <a:latin typeface="+mn-lt"/>
              <a:ea typeface="+mn-ea"/>
              <a:cs typeface="+mn-cs"/>
            </a:endParaRPr>
          </a:p>
        </p:txBody>
      </p:sp>
      <p:sp>
        <p:nvSpPr>
          <p:cNvPr id="18" name="Rectangle 17">
            <a:extLst>
              <a:ext uri="{FF2B5EF4-FFF2-40B4-BE49-F238E27FC236}">
                <a16:creationId xmlns:a16="http://schemas.microsoft.com/office/drawing/2014/main" id="{F9CEF52E-2DD2-0A40-A186-D8848B2D7521}"/>
              </a:ext>
            </a:extLst>
          </p:cNvPr>
          <p:cNvSpPr/>
          <p:nvPr userDrawn="1"/>
        </p:nvSpPr>
        <p:spPr>
          <a:xfrm>
            <a:off x="9151684" y="1442945"/>
            <a:ext cx="2361048" cy="2684920"/>
          </a:xfrm>
          <a:prstGeom prst="rect">
            <a:avLst/>
          </a:prstGeom>
          <a:blipFill>
            <a:blip r:embed="rId6">
              <a:extLst>
                <a:ext uri="{28A0092B-C50C-407E-A947-70E740481C1C}">
                  <a14:useLocalDpi xmlns:a14="http://schemas.microsoft.com/office/drawing/2010/main"/>
                </a:ext>
              </a:extLst>
            </a:blip>
            <a:srcRect/>
            <a:stretch>
              <a:fillRect/>
            </a:stretch>
          </a:blipFill>
        </p:spPr>
        <p:txBody>
          <a:bodyPr wrap="square" rtlCol="0" anchor="ctr">
            <a:noAutofit/>
          </a:bodyPr>
          <a:lstStyle/>
          <a:p>
            <a:pPr algn="ctr">
              <a:lnSpc>
                <a:spcPct val="75000"/>
              </a:lnSpc>
              <a:spcBef>
                <a:spcPts val="600"/>
              </a:spcBef>
              <a:spcAft>
                <a:spcPts val="600"/>
              </a:spcAft>
            </a:pPr>
            <a:endParaRPr lang="en-US" sz="3428" b="1" dirty="0">
              <a:solidFill>
                <a:srgbClr val="00A9E8"/>
              </a:solidFill>
              <a:effectLst/>
              <a:latin typeface="Proxima Nova A" panose="020B0503030502060204" pitchFamily="34" charset="0"/>
            </a:endParaRPr>
          </a:p>
        </p:txBody>
      </p:sp>
      <p:sp>
        <p:nvSpPr>
          <p:cNvPr id="19" name="Oval 18">
            <a:extLst>
              <a:ext uri="{FF2B5EF4-FFF2-40B4-BE49-F238E27FC236}">
                <a16:creationId xmlns:a16="http://schemas.microsoft.com/office/drawing/2014/main" id="{0EE39E56-9263-CC45-8214-383518558DC1}"/>
              </a:ext>
            </a:extLst>
          </p:cNvPr>
          <p:cNvSpPr/>
          <p:nvPr userDrawn="1"/>
        </p:nvSpPr>
        <p:spPr>
          <a:xfrm>
            <a:off x="9800986" y="2561768"/>
            <a:ext cx="1062445" cy="728624"/>
          </a:xfrm>
          <a:prstGeom prst="ellipse">
            <a:avLst/>
          </a:prstGeom>
          <a:ln w="28575">
            <a:solidFill>
              <a:srgbClr val="FF0000"/>
            </a:solidFill>
          </a:ln>
        </p:spPr>
        <p:txBody>
          <a:bodyPr wrap="square" rtlCol="0" anchor="ctr">
            <a:spAutoFit/>
          </a:bodyPr>
          <a:lstStyle/>
          <a:p>
            <a:pPr algn="ctr">
              <a:lnSpc>
                <a:spcPct val="75000"/>
              </a:lnSpc>
              <a:spcBef>
                <a:spcPts val="600"/>
              </a:spcBef>
              <a:spcAft>
                <a:spcPts val="600"/>
              </a:spcAft>
            </a:pPr>
            <a:endParaRPr lang="en-US" sz="3428" b="1" dirty="0">
              <a:solidFill>
                <a:srgbClr val="00A9E8"/>
              </a:solidFill>
              <a:effectLst/>
              <a:latin typeface="Proxima Nova A" panose="020B0503030502060204" pitchFamily="34" charset="0"/>
            </a:endParaRPr>
          </a:p>
        </p:txBody>
      </p:sp>
      <p:sp>
        <p:nvSpPr>
          <p:cNvPr id="22" name="Text Placeholder 3">
            <a:extLst>
              <a:ext uri="{FF2B5EF4-FFF2-40B4-BE49-F238E27FC236}">
                <a16:creationId xmlns:a16="http://schemas.microsoft.com/office/drawing/2014/main" id="{C870125F-661C-554D-BCB4-584DB7ECAEDA}"/>
              </a:ext>
            </a:extLst>
          </p:cNvPr>
          <p:cNvSpPr txBox="1">
            <a:spLocks/>
          </p:cNvSpPr>
          <p:nvPr userDrawn="1"/>
        </p:nvSpPr>
        <p:spPr>
          <a:xfrm>
            <a:off x="8967526" y="328773"/>
            <a:ext cx="2321087" cy="384150"/>
          </a:xfrm>
          <a:prstGeom prst="rect">
            <a:avLst/>
          </a:prstGeom>
          <a:solidFill>
            <a:srgbClr val="FF0000"/>
          </a:solidFill>
          <a:ln>
            <a:solidFill>
              <a:schemeClr val="bg1"/>
            </a:solidFill>
            <a:prstDash val="sysDot"/>
          </a:ln>
        </p:spPr>
        <p:txBody>
          <a:bodyPr lIns="72000" tIns="72000" rIns="72000" bIns="72000"/>
          <a:lstStyle>
            <a:lvl1pPr marL="0" indent="0" algn="l" defTabSz="914400" rtl="0" eaLnBrk="1" latinLnBrk="0" hangingPunct="1">
              <a:lnSpc>
                <a:spcPct val="90000"/>
              </a:lnSpc>
              <a:spcBef>
                <a:spcPts val="1000"/>
              </a:spcBef>
              <a:buFont typeface="Arial" panose="020B0604020202020204" pitchFamily="34" charset="0"/>
              <a:buNone/>
              <a:defRPr sz="1100" kern="1200">
                <a:solidFill>
                  <a:schemeClr val="bg1"/>
                </a:solidFill>
                <a:latin typeface="+mn-lt"/>
                <a:ea typeface="+mn-ea"/>
                <a:cs typeface="+mn-cs"/>
              </a:defRPr>
            </a:lvl1pPr>
            <a:lvl2pPr marL="342900" indent="0" algn="l" defTabSz="914400" rtl="0" eaLnBrk="1" latinLnBrk="0" hangingPunct="1">
              <a:lnSpc>
                <a:spcPct val="90000"/>
              </a:lnSpc>
              <a:spcBef>
                <a:spcPts val="500"/>
              </a:spcBef>
              <a:buFont typeface="Arial" panose="020B0604020202020204" pitchFamily="34" charset="0"/>
              <a:buNone/>
              <a:defRPr sz="1100" kern="1200">
                <a:solidFill>
                  <a:schemeClr val="bg1"/>
                </a:solidFill>
                <a:latin typeface="+mn-lt"/>
                <a:ea typeface="+mn-ea"/>
                <a:cs typeface="+mn-cs"/>
              </a:defRPr>
            </a:lvl2pPr>
            <a:lvl3pPr marL="685800" indent="0" algn="l" defTabSz="914400" rtl="0" eaLnBrk="1" latinLnBrk="0" hangingPunct="1">
              <a:lnSpc>
                <a:spcPct val="90000"/>
              </a:lnSpc>
              <a:spcBef>
                <a:spcPts val="500"/>
              </a:spcBef>
              <a:buFont typeface="Arial" panose="020B0604020202020204" pitchFamily="34" charset="0"/>
              <a:buNone/>
              <a:defRPr sz="1100" kern="1200">
                <a:solidFill>
                  <a:schemeClr val="bg1"/>
                </a:solidFill>
                <a:latin typeface="+mn-lt"/>
                <a:ea typeface="+mn-ea"/>
                <a:cs typeface="+mn-cs"/>
              </a:defRPr>
            </a:lvl3pPr>
            <a:lvl4pPr marL="1028700" indent="0" algn="l" defTabSz="914400" rtl="0" eaLnBrk="1" latinLnBrk="0" hangingPunct="1">
              <a:lnSpc>
                <a:spcPct val="90000"/>
              </a:lnSpc>
              <a:spcBef>
                <a:spcPts val="500"/>
              </a:spcBef>
              <a:buFont typeface="Arial" panose="020B0604020202020204" pitchFamily="34" charset="0"/>
              <a:buNone/>
              <a:defRPr sz="1100" kern="1200">
                <a:solidFill>
                  <a:schemeClr val="bg1"/>
                </a:solidFill>
                <a:latin typeface="+mn-lt"/>
                <a:ea typeface="+mn-ea"/>
                <a:cs typeface="+mn-cs"/>
              </a:defRPr>
            </a:lvl4pPr>
            <a:lvl5pPr marL="1371600" indent="0" algn="l" defTabSz="914400" rtl="0" eaLnBrk="1" latinLnBrk="0" hangingPunct="1">
              <a:lnSpc>
                <a:spcPct val="90000"/>
              </a:lnSpc>
              <a:spcBef>
                <a:spcPts val="500"/>
              </a:spcBef>
              <a:buFont typeface="Arial" panose="020B0604020202020204" pitchFamily="34" charset="0"/>
              <a:buNone/>
              <a:defRPr sz="11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000" b="1" dirty="0">
                <a:solidFill>
                  <a:schemeClr val="bg1"/>
                </a:solidFill>
                <a:latin typeface="+mn-lt"/>
              </a:rPr>
              <a:t>NOTE: DELETE THIS SLIDE WHEN PRESENTING.</a:t>
            </a:r>
          </a:p>
        </p:txBody>
      </p:sp>
    </p:spTree>
    <p:extLst>
      <p:ext uri="{BB962C8B-B14F-4D97-AF65-F5344CB8AC3E}">
        <p14:creationId xmlns:p14="http://schemas.microsoft.com/office/powerpoint/2010/main" val="2434411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extLst>
    <p:ext uri="{DCECCB84-F9BA-43D5-87BE-67443E8EF086}">
      <p15:sldGuideLst xmlns:p15="http://schemas.microsoft.com/office/powerpoint/2012/main">
        <p15:guide id="1" orient="horz" pos="162" userDrawn="1">
          <p15:clr>
            <a:srgbClr val="FBAE40"/>
          </p15:clr>
        </p15:guide>
        <p15:guide id="2" orient="horz" pos="1620" userDrawn="1">
          <p15:clr>
            <a:srgbClr val="FBAE40"/>
          </p15:clr>
        </p15:guide>
        <p15:guide id="3" pos="7167" userDrawn="1">
          <p15:clr>
            <a:srgbClr val="FBAE40"/>
          </p15:clr>
        </p15:guide>
        <p15:guide id="4" pos="51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Acknowledgement of Countr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Text Placeholder 26">
            <a:extLst>
              <a:ext uri="{FF2B5EF4-FFF2-40B4-BE49-F238E27FC236}">
                <a16:creationId xmlns:a16="http://schemas.microsoft.com/office/drawing/2014/main" id="{553C8129-9975-DB41-AB4C-D69D20B30571}"/>
              </a:ext>
            </a:extLst>
          </p:cNvPr>
          <p:cNvSpPr>
            <a:spLocks noGrp="1"/>
          </p:cNvSpPr>
          <p:nvPr>
            <p:ph type="body" sz="quarter" idx="12" hasCustomPrompt="1"/>
          </p:nvPr>
        </p:nvSpPr>
        <p:spPr>
          <a:xfrm>
            <a:off x="814919" y="202353"/>
            <a:ext cx="10562167" cy="594784"/>
          </a:xfrm>
          <a:prstGeom prst="rect">
            <a:avLst/>
          </a:prstGeom>
          <a:noFill/>
        </p:spPr>
        <p:txBody>
          <a:bodyPr/>
          <a:lstStyle>
            <a:lvl1pPr marL="0" indent="0" algn="ctr">
              <a:buNone/>
              <a:defRPr sz="3200" b="1">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ACKNOWLEDGEMENT TO COUNTRY</a:t>
            </a:r>
          </a:p>
        </p:txBody>
      </p:sp>
      <p:pic>
        <p:nvPicPr>
          <p:cNvPr id="3" name="Picture 2">
            <a:extLst>
              <a:ext uri="{FF2B5EF4-FFF2-40B4-BE49-F238E27FC236}">
                <a16:creationId xmlns:a16="http://schemas.microsoft.com/office/drawing/2014/main" id="{39F2E66D-EC24-8F43-8301-6986BC03B2DB}"/>
              </a:ext>
            </a:extLst>
          </p:cNvPr>
          <p:cNvPicPr>
            <a:picLocks noChangeAspect="1"/>
          </p:cNvPicPr>
          <p:nvPr userDrawn="1"/>
        </p:nvPicPr>
        <p:blipFill>
          <a:blip r:embed="rId3"/>
          <a:stretch>
            <a:fillRect/>
          </a:stretch>
        </p:blipFill>
        <p:spPr>
          <a:xfrm>
            <a:off x="10617629" y="6441765"/>
            <a:ext cx="1326531" cy="189876"/>
          </a:xfrm>
          <a:prstGeom prst="rect">
            <a:avLst/>
          </a:prstGeom>
        </p:spPr>
      </p:pic>
    </p:spTree>
    <p:extLst>
      <p:ext uri="{BB962C8B-B14F-4D97-AF65-F5344CB8AC3E}">
        <p14:creationId xmlns:p14="http://schemas.microsoft.com/office/powerpoint/2010/main" val="633549137"/>
      </p:ext>
    </p:extLst>
  </p:cSld>
  <p:clrMapOvr>
    <a:masterClrMapping/>
  </p:clrMapOvr>
  <p:extLst>
    <p:ext uri="{DCECCB84-F9BA-43D5-87BE-67443E8EF086}">
      <p15:sldGuideLst xmlns:p15="http://schemas.microsoft.com/office/powerpoint/2012/main">
        <p15:guide id="1" pos="513">
          <p15:clr>
            <a:srgbClr val="FBAE40"/>
          </p15:clr>
        </p15:guide>
        <p15:guide id="2" pos="7167">
          <p15:clr>
            <a:srgbClr val="FBAE40"/>
          </p15:clr>
        </p15:guide>
        <p15:guide id="3" pos="4203">
          <p15:clr>
            <a:srgbClr val="FBAE40"/>
          </p15:clr>
        </p15:guide>
        <p15:guide id="4" orient="horz" pos="16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p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Text Placeholder 26">
            <a:extLst>
              <a:ext uri="{FF2B5EF4-FFF2-40B4-BE49-F238E27FC236}">
                <a16:creationId xmlns:a16="http://schemas.microsoft.com/office/drawing/2014/main" id="{C97A998E-8131-E24C-90DE-2F3484DEADE8}"/>
              </a:ext>
            </a:extLst>
          </p:cNvPr>
          <p:cNvSpPr>
            <a:spLocks noGrp="1"/>
          </p:cNvSpPr>
          <p:nvPr>
            <p:ph type="body" sz="quarter" idx="13" hasCustomPrompt="1"/>
          </p:nvPr>
        </p:nvSpPr>
        <p:spPr>
          <a:xfrm>
            <a:off x="1564640" y="834328"/>
            <a:ext cx="9062720" cy="816001"/>
          </a:xfrm>
          <a:prstGeom prst="rect">
            <a:avLst/>
          </a:prstGeom>
          <a:noFill/>
        </p:spPr>
        <p:txBody>
          <a:bodyPr/>
          <a:lstStyle>
            <a:lvl1pPr marL="0" indent="0" algn="ctr">
              <a:buNone/>
              <a:defRPr sz="5333" b="1">
                <a:solidFill>
                  <a:schemeClr val="bg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TITLE</a:t>
            </a:r>
          </a:p>
        </p:txBody>
      </p:sp>
      <p:sp>
        <p:nvSpPr>
          <p:cNvPr id="14" name="Text Placeholder 26">
            <a:extLst>
              <a:ext uri="{FF2B5EF4-FFF2-40B4-BE49-F238E27FC236}">
                <a16:creationId xmlns:a16="http://schemas.microsoft.com/office/drawing/2014/main" id="{61D38863-0CC3-6247-9C78-AED5CCABCF94}"/>
              </a:ext>
            </a:extLst>
          </p:cNvPr>
          <p:cNvSpPr>
            <a:spLocks noGrp="1"/>
          </p:cNvSpPr>
          <p:nvPr>
            <p:ph type="body" sz="quarter" idx="14" hasCustomPrompt="1"/>
          </p:nvPr>
        </p:nvSpPr>
        <p:spPr>
          <a:xfrm>
            <a:off x="1564640" y="2162960"/>
            <a:ext cx="9062720" cy="643764"/>
          </a:xfrm>
          <a:prstGeom prst="rect">
            <a:avLst/>
          </a:prstGeom>
          <a:noFill/>
        </p:spPr>
        <p:txBody>
          <a:bodyPr/>
          <a:lstStyle>
            <a:lvl1pPr marL="0" indent="0" algn="ctr">
              <a:buNone/>
              <a:defRPr sz="3200" b="0">
                <a:solidFill>
                  <a:schemeClr val="bg1"/>
                </a:solidFill>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Sub heading</a:t>
            </a:r>
          </a:p>
        </p:txBody>
      </p:sp>
    </p:spTree>
    <p:extLst>
      <p:ext uri="{BB962C8B-B14F-4D97-AF65-F5344CB8AC3E}">
        <p14:creationId xmlns:p14="http://schemas.microsoft.com/office/powerpoint/2010/main" val="3225719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extLst>
    <p:ext uri="{DCECCB84-F9BA-43D5-87BE-67443E8EF086}">
      <p15:sldGuideLst xmlns:p15="http://schemas.microsoft.com/office/powerpoint/2012/main">
        <p15:guide id="1" pos="677">
          <p15:clr>
            <a:srgbClr val="FBAE40"/>
          </p15:clr>
        </p15:guide>
        <p15:guide id="2" pos="5083">
          <p15:clr>
            <a:srgbClr val="FBAE40"/>
          </p15:clr>
        </p15:guide>
        <p15:guide id="3" pos="2880">
          <p15:clr>
            <a:srgbClr val="FBAE40"/>
          </p15:clr>
        </p15:guide>
        <p15:guide id="4" orient="horz" pos="1487">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BFA0E6-F2E2-0348-9D29-CF3B313886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C87F24-5E22-874D-96BD-621457ED8B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C179AB-DC2F-3C44-ACE6-31BD5107F0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2BFD60-FF35-9D42-9974-C959708CE867}" type="datetimeFigureOut">
              <a:rPr lang="en-US" smtClean="0"/>
              <a:t>2/6/2023</a:t>
            </a:fld>
            <a:endParaRPr lang="en-US"/>
          </a:p>
        </p:txBody>
      </p:sp>
      <p:sp>
        <p:nvSpPr>
          <p:cNvPr id="5" name="Footer Placeholder 4">
            <a:extLst>
              <a:ext uri="{FF2B5EF4-FFF2-40B4-BE49-F238E27FC236}">
                <a16:creationId xmlns:a16="http://schemas.microsoft.com/office/drawing/2014/main" id="{203074CE-946F-9D48-9640-6A8067CD3B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148620-3343-144B-A1B9-D4AC94E1D4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31FEB-BC72-4A49-B0B5-04B8201B1594}" type="slidenum">
              <a:rPr lang="en-US" smtClean="0"/>
              <a:t>‹#›</a:t>
            </a:fld>
            <a:endParaRPr lang="en-US"/>
          </a:p>
        </p:txBody>
      </p:sp>
    </p:spTree>
    <p:extLst>
      <p:ext uri="{BB962C8B-B14F-4D97-AF65-F5344CB8AC3E}">
        <p14:creationId xmlns:p14="http://schemas.microsoft.com/office/powerpoint/2010/main" val="3499778375"/>
      </p:ext>
    </p:extLst>
  </p:cSld>
  <p:clrMap bg1="lt1" tx1="dk1" bg2="lt2" tx2="dk2" accent1="accent1" accent2="accent2" accent3="accent3" accent4="accent4" accent5="accent5" accent6="accent6" hlink="hlink" folHlink="folHlink"/>
  <p:sldLayoutIdLst>
    <p:sldLayoutId id="2147483674" r:id="rId1"/>
    <p:sldLayoutId id="2147483696" r:id="rId2"/>
    <p:sldLayoutId id="2147483697"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iBmtH0Qx0YU" TargetMode="External"/><Relationship Id="rId2" Type="http://schemas.openxmlformats.org/officeDocument/2006/relationships/hyperlink" Target="https://www.youtube.com/watch?v=M9hyWVEG2x0"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4A3A9D-73FB-254B-A97C-CB20F00124C6}"/>
              </a:ext>
            </a:extLst>
          </p:cNvPr>
          <p:cNvSpPr>
            <a:spLocks noGrp="1"/>
          </p:cNvSpPr>
          <p:nvPr>
            <p:ph type="body" sz="quarter" idx="13"/>
          </p:nvPr>
        </p:nvSpPr>
        <p:spPr/>
        <p:txBody>
          <a:bodyPr>
            <a:normAutofit fontScale="62500" lnSpcReduction="20000"/>
          </a:bodyPr>
          <a:lstStyle/>
          <a:p>
            <a:r>
              <a:rPr lang="en-US" dirty="0"/>
              <a:t>CHCPR003 – Reflect on and Improve Own Professional Practice </a:t>
            </a:r>
          </a:p>
          <a:p>
            <a:endParaRPr lang="en-US" dirty="0"/>
          </a:p>
        </p:txBody>
      </p:sp>
      <p:sp>
        <p:nvSpPr>
          <p:cNvPr id="3" name="Text Placeholder 2">
            <a:extLst>
              <a:ext uri="{FF2B5EF4-FFF2-40B4-BE49-F238E27FC236}">
                <a16:creationId xmlns:a16="http://schemas.microsoft.com/office/drawing/2014/main" id="{21F67E47-3C3E-244C-BABC-0ECF029A5558}"/>
              </a:ext>
            </a:extLst>
          </p:cNvPr>
          <p:cNvSpPr>
            <a:spLocks noGrp="1"/>
          </p:cNvSpPr>
          <p:nvPr>
            <p:ph type="body" sz="quarter" idx="14"/>
          </p:nvPr>
        </p:nvSpPr>
        <p:spPr/>
        <p:txBody>
          <a:bodyPr>
            <a:normAutofit/>
          </a:bodyPr>
          <a:lstStyle/>
          <a:p>
            <a:r>
              <a:rPr lang="en-US" dirty="0"/>
              <a:t>Session 1 </a:t>
            </a:r>
          </a:p>
        </p:txBody>
      </p:sp>
    </p:spTree>
    <p:extLst>
      <p:ext uri="{BB962C8B-B14F-4D97-AF65-F5344CB8AC3E}">
        <p14:creationId xmlns:p14="http://schemas.microsoft.com/office/powerpoint/2010/main" val="326828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975618-D5F7-F2B6-A88B-7495EACF41E9}"/>
              </a:ext>
            </a:extLst>
          </p:cNvPr>
          <p:cNvSpPr>
            <a:spLocks noGrp="1"/>
          </p:cNvSpPr>
          <p:nvPr>
            <p:ph type="body" sz="quarter" idx="13"/>
          </p:nvPr>
        </p:nvSpPr>
        <p:spPr/>
        <p:txBody>
          <a:bodyPr vert="horz" lIns="91440" tIns="45720" rIns="91440" bIns="45720" rtlCol="0" anchor="t">
            <a:normAutofit lnSpcReduction="10000"/>
          </a:bodyPr>
          <a:lstStyle/>
          <a:p>
            <a:r>
              <a:rPr lang="en-US" sz="5300" dirty="0">
                <a:cs typeface="Calibri"/>
              </a:rPr>
              <a:t>Class Discussion</a:t>
            </a:r>
            <a:endParaRPr lang="en-US" dirty="0" err="1"/>
          </a:p>
        </p:txBody>
      </p:sp>
      <p:sp>
        <p:nvSpPr>
          <p:cNvPr id="3" name="Text Placeholder 2">
            <a:extLst>
              <a:ext uri="{FF2B5EF4-FFF2-40B4-BE49-F238E27FC236}">
                <a16:creationId xmlns:a16="http://schemas.microsoft.com/office/drawing/2014/main" id="{DA9EE641-FC17-B669-BB6B-2AAA9CA3F373}"/>
              </a:ext>
            </a:extLst>
          </p:cNvPr>
          <p:cNvSpPr>
            <a:spLocks noGrp="1"/>
          </p:cNvSpPr>
          <p:nvPr>
            <p:ph type="body" sz="quarter" idx="14"/>
          </p:nvPr>
        </p:nvSpPr>
        <p:spPr>
          <a:xfrm>
            <a:off x="1564640" y="2162960"/>
            <a:ext cx="9062720" cy="3030405"/>
          </a:xfrm>
        </p:spPr>
        <p:txBody>
          <a:bodyPr vert="horz" lIns="91440" tIns="45720" rIns="91440" bIns="45720" rtlCol="0" anchor="t">
            <a:normAutofit/>
          </a:bodyPr>
          <a:lstStyle/>
          <a:p>
            <a:r>
              <a:rPr lang="en-US" dirty="0">
                <a:cs typeface="Calibri"/>
              </a:rPr>
              <a:t>Why reflection is beneficial </a:t>
            </a:r>
            <a:br>
              <a:rPr lang="en-US" dirty="0">
                <a:cs typeface="Calibri"/>
              </a:rPr>
            </a:br>
            <a:r>
              <a:rPr lang="en-US" dirty="0">
                <a:cs typeface="Calibri"/>
              </a:rPr>
              <a:t>?</a:t>
            </a:r>
            <a:br>
              <a:rPr lang="en-US" dirty="0">
                <a:cs typeface="Calibri"/>
              </a:rPr>
            </a:br>
            <a:br>
              <a:rPr lang="en-US" dirty="0">
                <a:cs typeface="Calibri"/>
              </a:rPr>
            </a:br>
            <a:endParaRPr lang="en-US" dirty="0">
              <a:cs typeface="Calibri"/>
            </a:endParaRPr>
          </a:p>
        </p:txBody>
      </p:sp>
    </p:spTree>
    <p:extLst>
      <p:ext uri="{BB962C8B-B14F-4D97-AF65-F5344CB8AC3E}">
        <p14:creationId xmlns:p14="http://schemas.microsoft.com/office/powerpoint/2010/main" val="1107504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4A3A9D-73FB-254B-A97C-CB20F00124C6}"/>
              </a:ext>
            </a:extLst>
          </p:cNvPr>
          <p:cNvSpPr>
            <a:spLocks noGrp="1"/>
          </p:cNvSpPr>
          <p:nvPr>
            <p:ph type="body" sz="quarter" idx="13"/>
          </p:nvPr>
        </p:nvSpPr>
        <p:spPr/>
        <p:txBody>
          <a:bodyPr>
            <a:normAutofit fontScale="47500" lnSpcReduction="20000"/>
          </a:bodyPr>
          <a:lstStyle/>
          <a:p>
            <a:r>
              <a:rPr lang="en-US" dirty="0"/>
              <a:t>In a work environment, reflection may be an individual activity or be conducted in small groups or with the entire team.  </a:t>
            </a:r>
          </a:p>
          <a:p>
            <a:endParaRPr lang="en-US" dirty="0"/>
          </a:p>
          <a:p>
            <a:endParaRPr lang="en-US" dirty="0"/>
          </a:p>
        </p:txBody>
      </p:sp>
      <p:sp>
        <p:nvSpPr>
          <p:cNvPr id="3" name="Text Placeholder 2">
            <a:extLst>
              <a:ext uri="{FF2B5EF4-FFF2-40B4-BE49-F238E27FC236}">
                <a16:creationId xmlns:a16="http://schemas.microsoft.com/office/drawing/2014/main" id="{21F67E47-3C3E-244C-BABC-0ECF029A5558}"/>
              </a:ext>
            </a:extLst>
          </p:cNvPr>
          <p:cNvSpPr>
            <a:spLocks noGrp="1"/>
          </p:cNvSpPr>
          <p:nvPr>
            <p:ph type="body" sz="quarter" idx="14"/>
          </p:nvPr>
        </p:nvSpPr>
        <p:spPr/>
        <p:txBody>
          <a:bodyPr>
            <a:normAutofit fontScale="25000" lnSpcReduction="20000"/>
          </a:bodyPr>
          <a:lstStyle/>
          <a:p>
            <a:r>
              <a:rPr lang="en-US" sz="9600" dirty="0"/>
              <a:t>Individually this may involve thinking quietly, reflecting over events in our minds or making sense of experiences we have encountered.</a:t>
            </a:r>
          </a:p>
          <a:p>
            <a:endParaRPr lang="en-US" sz="9600" dirty="0"/>
          </a:p>
          <a:p>
            <a:endParaRPr lang="en-US" sz="9600" dirty="0"/>
          </a:p>
          <a:p>
            <a:r>
              <a:rPr lang="en-US" sz="9600" dirty="0"/>
              <a:t>In a group situation reflection may involve comparing notes, roundtable discussions or an open informal group discussion.   </a:t>
            </a:r>
          </a:p>
          <a:p>
            <a:endParaRPr lang="en-US" sz="9600" dirty="0"/>
          </a:p>
          <a:p>
            <a:endParaRPr lang="en-US" dirty="0"/>
          </a:p>
          <a:p>
            <a:endParaRPr lang="en-US" dirty="0"/>
          </a:p>
          <a:p>
            <a:r>
              <a:rPr lang="en-US" dirty="0"/>
              <a:t> </a:t>
            </a:r>
          </a:p>
        </p:txBody>
      </p:sp>
    </p:spTree>
    <p:extLst>
      <p:ext uri="{BB962C8B-B14F-4D97-AF65-F5344CB8AC3E}">
        <p14:creationId xmlns:p14="http://schemas.microsoft.com/office/powerpoint/2010/main" val="395823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4A3A9D-73FB-254B-A97C-CB20F00124C6}"/>
              </a:ext>
            </a:extLst>
          </p:cNvPr>
          <p:cNvSpPr>
            <a:spLocks noGrp="1"/>
          </p:cNvSpPr>
          <p:nvPr>
            <p:ph type="body" sz="quarter" idx="13"/>
          </p:nvPr>
        </p:nvSpPr>
        <p:spPr/>
        <p:txBody>
          <a:bodyPr>
            <a:noAutofit/>
          </a:bodyPr>
          <a:lstStyle/>
          <a:p>
            <a:pPr>
              <a:lnSpc>
                <a:spcPct val="170000"/>
              </a:lnSpc>
            </a:pPr>
            <a:r>
              <a:rPr lang="en-US" sz="2800" dirty="0"/>
              <a:t>Being a professional involves the existence of a clear knowledge base and the continual growth of that knowledge base.  Professionals must have the ability to theorise from their own practice experiences.   This is only possible through reflecting on your own practice.   </a:t>
            </a:r>
          </a:p>
        </p:txBody>
      </p:sp>
    </p:spTree>
    <p:extLst>
      <p:ext uri="{BB962C8B-B14F-4D97-AF65-F5344CB8AC3E}">
        <p14:creationId xmlns:p14="http://schemas.microsoft.com/office/powerpoint/2010/main" val="184659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4A3A9D-73FB-254B-A97C-CB20F00124C6}"/>
              </a:ext>
            </a:extLst>
          </p:cNvPr>
          <p:cNvSpPr>
            <a:spLocks noGrp="1"/>
          </p:cNvSpPr>
          <p:nvPr>
            <p:ph type="body" sz="quarter" idx="13"/>
          </p:nvPr>
        </p:nvSpPr>
        <p:spPr/>
        <p:txBody>
          <a:bodyPr>
            <a:normAutofit lnSpcReduction="10000"/>
          </a:bodyPr>
          <a:lstStyle/>
          <a:p>
            <a:r>
              <a:rPr lang="en-US" dirty="0"/>
              <a:t>What is reflective practice?</a:t>
            </a:r>
          </a:p>
          <a:p>
            <a:endParaRPr lang="en-US" dirty="0"/>
          </a:p>
        </p:txBody>
      </p:sp>
      <p:sp>
        <p:nvSpPr>
          <p:cNvPr id="3" name="Text Placeholder 2">
            <a:extLst>
              <a:ext uri="{FF2B5EF4-FFF2-40B4-BE49-F238E27FC236}">
                <a16:creationId xmlns:a16="http://schemas.microsoft.com/office/drawing/2014/main" id="{21F67E47-3C3E-244C-BABC-0ECF029A5558}"/>
              </a:ext>
            </a:extLst>
          </p:cNvPr>
          <p:cNvSpPr>
            <a:spLocks noGrp="1"/>
          </p:cNvSpPr>
          <p:nvPr>
            <p:ph type="body" sz="quarter" idx="14"/>
          </p:nvPr>
        </p:nvSpPr>
        <p:spPr/>
        <p:txBody>
          <a:bodyPr>
            <a:noAutofit/>
          </a:bodyPr>
          <a:lstStyle/>
          <a:p>
            <a:pPr>
              <a:lnSpc>
                <a:spcPct val="170000"/>
              </a:lnSpc>
            </a:pPr>
            <a:r>
              <a:rPr lang="en-US" sz="2800" dirty="0"/>
              <a:t>Reflective practice is the process of developing critical thinking skills by reflecting on an area of your practice and seeking to improve it.   It assists practitioners to engage in continuous learning and gain insight into oneself, your beliefs, values, behaviours, skills and knowledge.    </a:t>
            </a:r>
          </a:p>
        </p:txBody>
      </p:sp>
    </p:spTree>
    <p:extLst>
      <p:ext uri="{BB962C8B-B14F-4D97-AF65-F5344CB8AC3E}">
        <p14:creationId xmlns:p14="http://schemas.microsoft.com/office/powerpoint/2010/main" val="2772551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4A3A9D-73FB-254B-A97C-CB20F00124C6}"/>
              </a:ext>
            </a:extLst>
          </p:cNvPr>
          <p:cNvSpPr>
            <a:spLocks noGrp="1"/>
          </p:cNvSpPr>
          <p:nvPr>
            <p:ph type="body" sz="quarter" idx="13"/>
          </p:nvPr>
        </p:nvSpPr>
        <p:spPr>
          <a:xfrm>
            <a:off x="1483112" y="834328"/>
            <a:ext cx="9144248" cy="715692"/>
          </a:xfrm>
        </p:spPr>
        <p:txBody>
          <a:bodyPr>
            <a:normAutofit fontScale="85000" lnSpcReduction="10000"/>
          </a:bodyPr>
          <a:lstStyle/>
          <a:p>
            <a:r>
              <a:rPr lang="en-US" dirty="0"/>
              <a:t>Why is Reflective Practice Important?</a:t>
            </a:r>
          </a:p>
        </p:txBody>
      </p:sp>
      <p:sp>
        <p:nvSpPr>
          <p:cNvPr id="3" name="Text Placeholder 2">
            <a:extLst>
              <a:ext uri="{FF2B5EF4-FFF2-40B4-BE49-F238E27FC236}">
                <a16:creationId xmlns:a16="http://schemas.microsoft.com/office/drawing/2014/main" id="{21F67E47-3C3E-244C-BABC-0ECF029A5558}"/>
              </a:ext>
            </a:extLst>
          </p:cNvPr>
          <p:cNvSpPr>
            <a:spLocks noGrp="1"/>
          </p:cNvSpPr>
          <p:nvPr>
            <p:ph type="body" sz="quarter" idx="14"/>
          </p:nvPr>
        </p:nvSpPr>
        <p:spPr/>
        <p:txBody>
          <a:bodyPr>
            <a:normAutofit fontScale="25000" lnSpcReduction="20000"/>
          </a:bodyPr>
          <a:lstStyle/>
          <a:p>
            <a:pPr algn="l">
              <a:lnSpc>
                <a:spcPct val="170000"/>
              </a:lnSpc>
            </a:pPr>
            <a:r>
              <a:rPr lang="en-AU" sz="8000" dirty="0"/>
              <a:t>Reflection is important because it has the potential to enable practitioners to do the following</a:t>
            </a:r>
            <a:r>
              <a:rPr lang="en-AU" sz="7200" dirty="0"/>
              <a:t>: </a:t>
            </a:r>
          </a:p>
          <a:p>
            <a:pPr marL="857250" indent="-857250" algn="l">
              <a:lnSpc>
                <a:spcPct val="170000"/>
              </a:lnSpc>
              <a:buFont typeface="Arial" panose="020B0604020202020204" pitchFamily="34" charset="0"/>
              <a:buChar char="•"/>
            </a:pPr>
            <a:r>
              <a:rPr lang="en-AU" sz="8000" dirty="0"/>
              <a:t>Challenge and develop the existing professional knowledge base. </a:t>
            </a:r>
          </a:p>
          <a:p>
            <a:pPr marL="857250" indent="-857250" algn="l">
              <a:lnSpc>
                <a:spcPct val="170000"/>
              </a:lnSpc>
              <a:buFont typeface="Arial" panose="020B0604020202020204" pitchFamily="34" charset="0"/>
              <a:buChar char="•"/>
            </a:pPr>
            <a:r>
              <a:rPr lang="en-AU" sz="8000" dirty="0"/>
              <a:t>Increase your chances for learning. </a:t>
            </a:r>
          </a:p>
          <a:p>
            <a:pPr marL="857250" indent="-857250" algn="l">
              <a:lnSpc>
                <a:spcPct val="170000"/>
              </a:lnSpc>
              <a:buFont typeface="Arial" panose="020B0604020202020204" pitchFamily="34" charset="0"/>
              <a:buChar char="•"/>
            </a:pPr>
            <a:r>
              <a:rPr lang="en-AU" sz="8000" dirty="0"/>
              <a:t>Assists practitioners to avoid past mistakes.  </a:t>
            </a:r>
          </a:p>
          <a:p>
            <a:pPr marL="857250" indent="-857250" algn="l">
              <a:lnSpc>
                <a:spcPct val="170000"/>
              </a:lnSpc>
              <a:buFont typeface="Arial" panose="020B0604020202020204" pitchFamily="34" charset="0"/>
              <a:buChar char="•"/>
            </a:pPr>
            <a:r>
              <a:rPr lang="en-AU" sz="8000" dirty="0"/>
              <a:t>To be cognisant of our potential for bias and discrimination.   </a:t>
            </a:r>
            <a:endParaRPr lang="en-US" sz="8000" dirty="0"/>
          </a:p>
          <a:p>
            <a:pPr algn="l">
              <a:lnSpc>
                <a:spcPct val="170000"/>
              </a:lnSpc>
            </a:pPr>
            <a:endParaRPr lang="en-US" sz="7200" dirty="0"/>
          </a:p>
          <a:p>
            <a:pPr algn="l">
              <a:lnSpc>
                <a:spcPct val="170000"/>
              </a:lnSpc>
            </a:pPr>
            <a:endParaRPr lang="en-US" dirty="0"/>
          </a:p>
          <a:p>
            <a:pPr algn="l">
              <a:lnSpc>
                <a:spcPct val="170000"/>
              </a:lnSpc>
            </a:pPr>
            <a:r>
              <a:rPr lang="en-US" dirty="0"/>
              <a:t> </a:t>
            </a:r>
          </a:p>
        </p:txBody>
      </p:sp>
    </p:spTree>
    <p:extLst>
      <p:ext uri="{BB962C8B-B14F-4D97-AF65-F5344CB8AC3E}">
        <p14:creationId xmlns:p14="http://schemas.microsoft.com/office/powerpoint/2010/main" val="27642305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4A3A9D-73FB-254B-A97C-CB20F00124C6}"/>
              </a:ext>
            </a:extLst>
          </p:cNvPr>
          <p:cNvSpPr>
            <a:spLocks noGrp="1"/>
          </p:cNvSpPr>
          <p:nvPr>
            <p:ph type="body" sz="quarter" idx="13"/>
          </p:nvPr>
        </p:nvSpPr>
        <p:spPr>
          <a:xfrm>
            <a:off x="1188720" y="834328"/>
            <a:ext cx="9438640" cy="4545392"/>
          </a:xfrm>
        </p:spPr>
        <p:txBody>
          <a:bodyPr>
            <a:normAutofit/>
          </a:bodyPr>
          <a:lstStyle/>
          <a:p>
            <a:r>
              <a:rPr lang="en-AU" sz="2800" dirty="0"/>
              <a:t>Reflective practice is a process by which you: </a:t>
            </a:r>
          </a:p>
          <a:p>
            <a:endParaRPr lang="en-AU" sz="2800" dirty="0"/>
          </a:p>
          <a:p>
            <a:r>
              <a:rPr lang="en-AU" sz="2800" dirty="0"/>
              <a:t>Stop and think about your practice, consciously analyse your decision making, draw upon theory and relate it to what you do in practice.</a:t>
            </a:r>
            <a:endParaRPr lang="en-US" sz="2800" dirty="0"/>
          </a:p>
        </p:txBody>
      </p:sp>
      <p:sp>
        <p:nvSpPr>
          <p:cNvPr id="3" name="Text Placeholder 2">
            <a:extLst>
              <a:ext uri="{FF2B5EF4-FFF2-40B4-BE49-F238E27FC236}">
                <a16:creationId xmlns:a16="http://schemas.microsoft.com/office/drawing/2014/main" id="{21F67E47-3C3E-244C-BABC-0ECF029A5558}"/>
              </a:ext>
            </a:extLst>
          </p:cNvPr>
          <p:cNvSpPr>
            <a:spLocks noGrp="1"/>
          </p:cNvSpPr>
          <p:nvPr>
            <p:ph type="body" sz="quarter" idx="14"/>
          </p:nvPr>
        </p:nvSpPr>
        <p:spPr>
          <a:xfrm>
            <a:off x="396240" y="320040"/>
            <a:ext cx="10805160" cy="5059680"/>
          </a:xfrm>
        </p:spPr>
        <p:txBody>
          <a:bodyPr>
            <a:noAutofit/>
          </a:bodyPr>
          <a:lstStyle/>
          <a:p>
            <a:r>
              <a:rPr lang="en-US" sz="2800" dirty="0"/>
              <a:t>   </a:t>
            </a:r>
          </a:p>
        </p:txBody>
      </p:sp>
    </p:spTree>
    <p:extLst>
      <p:ext uri="{BB962C8B-B14F-4D97-AF65-F5344CB8AC3E}">
        <p14:creationId xmlns:p14="http://schemas.microsoft.com/office/powerpoint/2010/main" val="6454611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4A3A9D-73FB-254B-A97C-CB20F00124C6}"/>
              </a:ext>
            </a:extLst>
          </p:cNvPr>
          <p:cNvSpPr>
            <a:spLocks noGrp="1"/>
          </p:cNvSpPr>
          <p:nvPr>
            <p:ph type="body" sz="quarter" idx="13"/>
          </p:nvPr>
        </p:nvSpPr>
        <p:spPr>
          <a:xfrm>
            <a:off x="1127760" y="834328"/>
            <a:ext cx="9499600" cy="1786952"/>
          </a:xfrm>
        </p:spPr>
        <p:txBody>
          <a:bodyPr>
            <a:normAutofit fontScale="55000" lnSpcReduction="20000"/>
          </a:bodyPr>
          <a:lstStyle/>
          <a:p>
            <a:r>
              <a:rPr lang="en-AU" dirty="0"/>
              <a:t>By critically analysing and evaluating your thoughts and behaviours, it refocuses your thinking on your existing knowledge and helps generate new knowledge and ideas. As a result, you may modify your actions, behaviour, interventions and learning needs</a:t>
            </a:r>
            <a:endParaRPr lang="en-US" dirty="0"/>
          </a:p>
        </p:txBody>
      </p:sp>
      <p:sp>
        <p:nvSpPr>
          <p:cNvPr id="3" name="Text Placeholder 2">
            <a:extLst>
              <a:ext uri="{FF2B5EF4-FFF2-40B4-BE49-F238E27FC236}">
                <a16:creationId xmlns:a16="http://schemas.microsoft.com/office/drawing/2014/main" id="{21F67E47-3C3E-244C-BABC-0ECF029A5558}"/>
              </a:ext>
            </a:extLst>
          </p:cNvPr>
          <p:cNvSpPr>
            <a:spLocks noGrp="1"/>
          </p:cNvSpPr>
          <p:nvPr>
            <p:ph type="body" sz="quarter" idx="14"/>
          </p:nvPr>
        </p:nvSpPr>
        <p:spPr>
          <a:xfrm>
            <a:off x="792480" y="533400"/>
            <a:ext cx="10988040" cy="6324600"/>
          </a:xfrm>
        </p:spPr>
        <p:txBody>
          <a:bodyPr>
            <a:normAutofit/>
          </a:bodyPr>
          <a:lstStyle/>
          <a:p>
            <a:endParaRPr lang="en-US" sz="11200" dirty="0"/>
          </a:p>
          <a:p>
            <a:endParaRPr lang="en-US" dirty="0"/>
          </a:p>
          <a:p>
            <a:endParaRPr lang="en-AU" dirty="0"/>
          </a:p>
          <a:p>
            <a:r>
              <a:rPr lang="en-AU" sz="2400" dirty="0"/>
              <a:t>Many processes contribute to effective reflective practice. Reflective practice processes assist practitioners in:</a:t>
            </a:r>
          </a:p>
          <a:p>
            <a:endParaRPr lang="en-AU" sz="2400" dirty="0"/>
          </a:p>
          <a:p>
            <a:r>
              <a:rPr lang="en-AU" sz="2400" dirty="0"/>
              <a:t> 1. Evaluating own performance </a:t>
            </a:r>
          </a:p>
          <a:p>
            <a:r>
              <a:rPr lang="en-AU" sz="2400" dirty="0"/>
              <a:t>2. Developing self-awareness </a:t>
            </a:r>
          </a:p>
          <a:p>
            <a:r>
              <a:rPr lang="en-AU" sz="2400" dirty="0"/>
              <a:t>3. Monitoring potential for burnout </a:t>
            </a:r>
          </a:p>
          <a:p>
            <a:r>
              <a:rPr lang="en-AU" sz="2400" dirty="0"/>
              <a:t>4. Ensuring adequate self-care</a:t>
            </a:r>
            <a:endParaRPr lang="en-US" sz="2400" dirty="0"/>
          </a:p>
          <a:p>
            <a:endParaRPr lang="en-US" dirty="0"/>
          </a:p>
          <a:p>
            <a:endParaRPr lang="en-US" dirty="0"/>
          </a:p>
        </p:txBody>
      </p:sp>
    </p:spTree>
    <p:extLst>
      <p:ext uri="{BB962C8B-B14F-4D97-AF65-F5344CB8AC3E}">
        <p14:creationId xmlns:p14="http://schemas.microsoft.com/office/powerpoint/2010/main" val="26393676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4A3A9D-73FB-254B-A97C-CB20F00124C6}"/>
              </a:ext>
            </a:extLst>
          </p:cNvPr>
          <p:cNvSpPr>
            <a:spLocks noGrp="1"/>
          </p:cNvSpPr>
          <p:nvPr>
            <p:ph type="body" sz="quarter" idx="13"/>
          </p:nvPr>
        </p:nvSpPr>
        <p:spPr/>
        <p:txBody>
          <a:bodyPr>
            <a:normAutofit fontScale="62500" lnSpcReduction="20000"/>
          </a:bodyPr>
          <a:lstStyle/>
          <a:p>
            <a:r>
              <a:rPr lang="en-US" dirty="0"/>
              <a:t>Why is reflective practice important in Community Services?</a:t>
            </a:r>
          </a:p>
          <a:p>
            <a:endParaRPr lang="en-US" dirty="0"/>
          </a:p>
        </p:txBody>
      </p:sp>
      <p:sp>
        <p:nvSpPr>
          <p:cNvPr id="3" name="Text Placeholder 2">
            <a:extLst>
              <a:ext uri="{FF2B5EF4-FFF2-40B4-BE49-F238E27FC236}">
                <a16:creationId xmlns:a16="http://schemas.microsoft.com/office/drawing/2014/main" id="{21F67E47-3C3E-244C-BABC-0ECF029A5558}"/>
              </a:ext>
            </a:extLst>
          </p:cNvPr>
          <p:cNvSpPr>
            <a:spLocks noGrp="1"/>
          </p:cNvSpPr>
          <p:nvPr>
            <p:ph type="body" sz="quarter" idx="14"/>
          </p:nvPr>
        </p:nvSpPr>
        <p:spPr>
          <a:xfrm>
            <a:off x="1564640" y="2162960"/>
            <a:ext cx="9062720" cy="2485240"/>
          </a:xfrm>
        </p:spPr>
        <p:txBody>
          <a:bodyPr>
            <a:noAutofit/>
          </a:bodyPr>
          <a:lstStyle/>
          <a:p>
            <a:r>
              <a:rPr lang="en-AU" sz="2800" dirty="0"/>
              <a:t>Working in the ever changing and progressive field of human services requires practitioners to continually challenge and develop their knowledge base and capabilities. In an endeavour to provide clients with efficient and effective outcomes that improve their quality of life.</a:t>
            </a:r>
            <a:endParaRPr lang="en-US" sz="2800" dirty="0"/>
          </a:p>
        </p:txBody>
      </p:sp>
    </p:spTree>
    <p:extLst>
      <p:ext uri="{BB962C8B-B14F-4D97-AF65-F5344CB8AC3E}">
        <p14:creationId xmlns:p14="http://schemas.microsoft.com/office/powerpoint/2010/main" val="28944269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D357FF-FA6F-0E6A-C5B4-8CD48D29D9C1}"/>
              </a:ext>
            </a:extLst>
          </p:cNvPr>
          <p:cNvSpPr>
            <a:spLocks noGrp="1"/>
          </p:cNvSpPr>
          <p:nvPr>
            <p:ph type="body" sz="quarter" idx="13"/>
          </p:nvPr>
        </p:nvSpPr>
        <p:spPr/>
        <p:txBody>
          <a:bodyPr vert="horz" lIns="91440" tIns="45720" rIns="91440" bIns="45720" rtlCol="0" anchor="t">
            <a:normAutofit lnSpcReduction="10000"/>
          </a:bodyPr>
          <a:lstStyle/>
          <a:p>
            <a:r>
              <a:rPr lang="en-US" sz="5300" dirty="0">
                <a:cs typeface="Calibri"/>
              </a:rPr>
              <a:t>Group activity </a:t>
            </a:r>
            <a:endParaRPr lang="en-US" dirty="0"/>
          </a:p>
        </p:txBody>
      </p:sp>
      <p:sp>
        <p:nvSpPr>
          <p:cNvPr id="3" name="Text Placeholder 2">
            <a:extLst>
              <a:ext uri="{FF2B5EF4-FFF2-40B4-BE49-F238E27FC236}">
                <a16:creationId xmlns:a16="http://schemas.microsoft.com/office/drawing/2014/main" id="{4DEF62BB-049D-E06C-3337-ECB0E31FD3E6}"/>
              </a:ext>
            </a:extLst>
          </p:cNvPr>
          <p:cNvSpPr>
            <a:spLocks noGrp="1"/>
          </p:cNvSpPr>
          <p:nvPr>
            <p:ph type="body" sz="quarter" idx="14"/>
          </p:nvPr>
        </p:nvSpPr>
        <p:spPr/>
        <p:txBody>
          <a:bodyPr vert="horz" lIns="91440" tIns="45720" rIns="91440" bIns="45720" rtlCol="0" anchor="t">
            <a:normAutofit fontScale="77500" lnSpcReduction="20000"/>
          </a:bodyPr>
          <a:lstStyle/>
          <a:p>
            <a:r>
              <a:rPr lang="en-US" dirty="0">
                <a:cs typeface="Calibri"/>
              </a:rPr>
              <a:t>If you have reflection journal , what components will be included ?</a:t>
            </a:r>
          </a:p>
        </p:txBody>
      </p:sp>
    </p:spTree>
    <p:extLst>
      <p:ext uri="{BB962C8B-B14F-4D97-AF65-F5344CB8AC3E}">
        <p14:creationId xmlns:p14="http://schemas.microsoft.com/office/powerpoint/2010/main" val="414822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4A3A9D-73FB-254B-A97C-CB20F00124C6}"/>
              </a:ext>
            </a:extLst>
          </p:cNvPr>
          <p:cNvSpPr>
            <a:spLocks noGrp="1"/>
          </p:cNvSpPr>
          <p:nvPr>
            <p:ph type="body" sz="quarter" idx="13"/>
          </p:nvPr>
        </p:nvSpPr>
        <p:spPr/>
        <p:txBody>
          <a:bodyPr>
            <a:normAutofit lnSpcReduction="10000"/>
          </a:bodyPr>
          <a:lstStyle/>
          <a:p>
            <a:endParaRPr lang="en-US" dirty="0"/>
          </a:p>
          <a:p>
            <a:endParaRPr lang="en-US" dirty="0"/>
          </a:p>
        </p:txBody>
      </p:sp>
      <p:sp>
        <p:nvSpPr>
          <p:cNvPr id="3" name="Text Placeholder 2">
            <a:extLst>
              <a:ext uri="{FF2B5EF4-FFF2-40B4-BE49-F238E27FC236}">
                <a16:creationId xmlns:a16="http://schemas.microsoft.com/office/drawing/2014/main" id="{21F67E47-3C3E-244C-BABC-0ECF029A5558}"/>
              </a:ext>
            </a:extLst>
          </p:cNvPr>
          <p:cNvSpPr>
            <a:spLocks noGrp="1"/>
          </p:cNvSpPr>
          <p:nvPr>
            <p:ph type="body" sz="quarter" idx="14"/>
          </p:nvPr>
        </p:nvSpPr>
        <p:spPr>
          <a:xfrm>
            <a:off x="1188720" y="2162960"/>
            <a:ext cx="9438640" cy="3201520"/>
          </a:xfrm>
        </p:spPr>
        <p:txBody>
          <a:bodyPr>
            <a:noAutofit/>
          </a:bodyPr>
          <a:lstStyle/>
          <a:p>
            <a:r>
              <a:rPr lang="en-AU" sz="2800" dirty="0"/>
              <a:t>Practitioners need to be committed to delivering interventions founded on evidenced based practice. One way to accomplish this is by ensuring your continued engagement in reflective practice processes</a:t>
            </a:r>
            <a:endParaRPr lang="en-US" sz="2800" dirty="0"/>
          </a:p>
        </p:txBody>
      </p:sp>
    </p:spTree>
    <p:extLst>
      <p:ext uri="{BB962C8B-B14F-4D97-AF65-F5344CB8AC3E}">
        <p14:creationId xmlns:p14="http://schemas.microsoft.com/office/powerpoint/2010/main" val="22153344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A50EE2-7E75-3A4F-9F7D-BA54964CE417}"/>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032985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4A3A9D-73FB-254B-A97C-CB20F00124C6}"/>
              </a:ext>
            </a:extLst>
          </p:cNvPr>
          <p:cNvSpPr>
            <a:spLocks noGrp="1"/>
          </p:cNvSpPr>
          <p:nvPr>
            <p:ph type="body" sz="quarter" idx="13"/>
          </p:nvPr>
        </p:nvSpPr>
        <p:spPr>
          <a:xfrm>
            <a:off x="441960" y="834328"/>
            <a:ext cx="10185400" cy="5703632"/>
          </a:xfrm>
        </p:spPr>
        <p:txBody>
          <a:bodyPr>
            <a:normAutofit/>
          </a:bodyPr>
          <a:lstStyle/>
          <a:p>
            <a:r>
              <a:rPr lang="en-AU" sz="2400" dirty="0"/>
              <a:t>When working in the human services field, reflective practice is important because of the following core concepts:</a:t>
            </a:r>
          </a:p>
          <a:p>
            <a:endParaRPr lang="en-AU" sz="2400" dirty="0"/>
          </a:p>
          <a:p>
            <a:pPr marL="342900" indent="-342900">
              <a:buFont typeface="Arial" panose="020B0604020202020204" pitchFamily="34" charset="0"/>
              <a:buChar char="•"/>
            </a:pPr>
            <a:r>
              <a:rPr lang="en-AU" sz="2000" dirty="0"/>
              <a:t>It is a key element of professionalism. </a:t>
            </a:r>
          </a:p>
          <a:p>
            <a:pPr marL="342900" indent="-342900">
              <a:buFont typeface="Arial" panose="020B0604020202020204" pitchFamily="34" charset="0"/>
              <a:buChar char="•"/>
            </a:pPr>
            <a:r>
              <a:rPr lang="en-AU" sz="2000" dirty="0"/>
              <a:t>Skills and knowledge required for reflective practice are equivalent to the necessary skills and qualities of best practice.   </a:t>
            </a:r>
          </a:p>
          <a:p>
            <a:pPr marL="342900" indent="-342900">
              <a:lnSpc>
                <a:spcPct val="150000"/>
              </a:lnSpc>
              <a:buFont typeface="Arial" panose="020B0604020202020204" pitchFamily="34" charset="0"/>
              <a:buChar char="•"/>
            </a:pPr>
            <a:r>
              <a:rPr lang="en-AU" sz="2000" dirty="0"/>
              <a:t>It is inherently linked with learning, which enhances your professional development. </a:t>
            </a:r>
          </a:p>
          <a:p>
            <a:pPr marL="342900" indent="-342900">
              <a:buFont typeface="Arial" panose="020B0604020202020204" pitchFamily="34" charset="0"/>
              <a:buChar char="•"/>
            </a:pPr>
            <a:r>
              <a:rPr lang="en-AU" sz="2000" dirty="0"/>
              <a:t>Leads to more effective and efficient practice and improved outcomes for clients.</a:t>
            </a:r>
          </a:p>
          <a:p>
            <a:pPr marL="342900" indent="-342900">
              <a:buFont typeface="Arial" panose="020B0604020202020204" pitchFamily="34" charset="0"/>
              <a:buChar char="•"/>
            </a:pPr>
            <a:r>
              <a:rPr lang="en-AU" sz="2000" dirty="0"/>
              <a:t>Improves practitioner/organisation accountability.</a:t>
            </a:r>
          </a:p>
          <a:p>
            <a:pPr marL="342900" indent="-342900">
              <a:lnSpc>
                <a:spcPct val="150000"/>
              </a:lnSpc>
              <a:buFont typeface="Arial" panose="020B0604020202020204" pitchFamily="34" charset="0"/>
              <a:buChar char="•"/>
            </a:pPr>
            <a:r>
              <a:rPr lang="en-AU" sz="2000" dirty="0"/>
              <a:t>Protects clients and workers from ethical issues and dilemmas. </a:t>
            </a:r>
          </a:p>
          <a:p>
            <a:endParaRPr lang="en-AU" dirty="0"/>
          </a:p>
          <a:p>
            <a:endParaRPr lang="en-AU" dirty="0"/>
          </a:p>
          <a:p>
            <a:endParaRPr lang="en-US" dirty="0"/>
          </a:p>
          <a:p>
            <a:endParaRPr lang="en-US" dirty="0"/>
          </a:p>
        </p:txBody>
      </p:sp>
      <p:sp>
        <p:nvSpPr>
          <p:cNvPr id="3" name="Text Placeholder 2">
            <a:extLst>
              <a:ext uri="{FF2B5EF4-FFF2-40B4-BE49-F238E27FC236}">
                <a16:creationId xmlns:a16="http://schemas.microsoft.com/office/drawing/2014/main" id="{21F67E47-3C3E-244C-BABC-0ECF029A5558}"/>
              </a:ext>
            </a:extLst>
          </p:cNvPr>
          <p:cNvSpPr>
            <a:spLocks noGrp="1"/>
          </p:cNvSpPr>
          <p:nvPr>
            <p:ph type="body" sz="quarter" idx="14"/>
          </p:nvPr>
        </p:nvSpPr>
        <p:spPr>
          <a:xfrm>
            <a:off x="563880" y="502920"/>
            <a:ext cx="11064240" cy="5257800"/>
          </a:xfrm>
        </p:spPr>
        <p:txBody>
          <a:bodyPr>
            <a:normAutofit/>
          </a:bodyPr>
          <a:lstStyle/>
          <a:p>
            <a:endParaRPr lang="en-US" sz="9600" dirty="0"/>
          </a:p>
          <a:p>
            <a:pPr>
              <a:lnSpc>
                <a:spcPct val="150000"/>
              </a:lnSpc>
            </a:pPr>
            <a:endParaRPr lang="en-US" dirty="0"/>
          </a:p>
          <a:p>
            <a:endParaRPr lang="en-US" dirty="0"/>
          </a:p>
          <a:p>
            <a:r>
              <a:rPr lang="en-US" dirty="0"/>
              <a:t> </a:t>
            </a:r>
          </a:p>
        </p:txBody>
      </p:sp>
    </p:spTree>
    <p:extLst>
      <p:ext uri="{BB962C8B-B14F-4D97-AF65-F5344CB8AC3E}">
        <p14:creationId xmlns:p14="http://schemas.microsoft.com/office/powerpoint/2010/main" val="13199390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B87907-29C8-48A4-0A2C-94749FEEFFC8}"/>
              </a:ext>
            </a:extLst>
          </p:cNvPr>
          <p:cNvSpPr>
            <a:spLocks noGrp="1"/>
          </p:cNvSpPr>
          <p:nvPr>
            <p:ph type="body" sz="quarter" idx="13"/>
          </p:nvPr>
        </p:nvSpPr>
        <p:spPr/>
        <p:txBody>
          <a:bodyPr vert="horz" lIns="91440" tIns="45720" rIns="91440" bIns="45720" rtlCol="0" anchor="t">
            <a:normAutofit lnSpcReduction="10000"/>
          </a:bodyPr>
          <a:lstStyle/>
          <a:p>
            <a:r>
              <a:rPr lang="en-US" sz="5300" dirty="0">
                <a:cs typeface="Calibri"/>
              </a:rPr>
              <a:t>Video</a:t>
            </a:r>
            <a:endParaRPr lang="en-US" dirty="0"/>
          </a:p>
        </p:txBody>
      </p:sp>
      <p:sp>
        <p:nvSpPr>
          <p:cNvPr id="3" name="Text Placeholder 2">
            <a:extLst>
              <a:ext uri="{FF2B5EF4-FFF2-40B4-BE49-F238E27FC236}">
                <a16:creationId xmlns:a16="http://schemas.microsoft.com/office/drawing/2014/main" id="{85876424-4999-BE98-24AF-23D9B92C2AB2}"/>
              </a:ext>
            </a:extLst>
          </p:cNvPr>
          <p:cNvSpPr>
            <a:spLocks noGrp="1"/>
          </p:cNvSpPr>
          <p:nvPr>
            <p:ph type="body" sz="quarter" idx="14"/>
          </p:nvPr>
        </p:nvSpPr>
        <p:spPr/>
        <p:txBody>
          <a:bodyPr vert="horz" lIns="91440" tIns="45720" rIns="91440" bIns="45720" rtlCol="0" anchor="t">
            <a:normAutofit fontScale="55000" lnSpcReduction="20000"/>
          </a:bodyPr>
          <a:lstStyle/>
          <a:p>
            <a:r>
              <a:rPr lang="en-US" dirty="0">
                <a:hlinkClick r:id="rId2"/>
              </a:rPr>
              <a:t>https://www.youtube.com/watch?v=M9hyWVEG2x0</a:t>
            </a:r>
            <a:endParaRPr lang="en-US"/>
          </a:p>
          <a:p>
            <a:r>
              <a:rPr lang="en-US" dirty="0">
                <a:ea typeface="+mn-lt"/>
                <a:cs typeface="+mn-lt"/>
                <a:hlinkClick r:id="rId3"/>
              </a:rPr>
              <a:t>https://www.youtube.com/watch?v=iBmtH0Qx0YU</a:t>
            </a:r>
            <a:endParaRPr lang="en-US">
              <a:ea typeface="+mn-lt"/>
              <a:cs typeface="+mn-lt"/>
            </a:endParaRPr>
          </a:p>
          <a:p>
            <a:endParaRPr lang="en-US" dirty="0">
              <a:cs typeface="Calibri"/>
            </a:endParaRPr>
          </a:p>
        </p:txBody>
      </p:sp>
    </p:spTree>
    <p:extLst>
      <p:ext uri="{BB962C8B-B14F-4D97-AF65-F5344CB8AC3E}">
        <p14:creationId xmlns:p14="http://schemas.microsoft.com/office/powerpoint/2010/main" val="581526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4A3A9D-73FB-254B-A97C-CB20F00124C6}"/>
              </a:ext>
            </a:extLst>
          </p:cNvPr>
          <p:cNvSpPr>
            <a:spLocks noGrp="1"/>
          </p:cNvSpPr>
          <p:nvPr>
            <p:ph type="body" sz="quarter" idx="13"/>
          </p:nvPr>
        </p:nvSpPr>
        <p:spPr>
          <a:xfrm>
            <a:off x="1483112" y="834328"/>
            <a:ext cx="9144248" cy="715692"/>
          </a:xfrm>
        </p:spPr>
        <p:txBody>
          <a:bodyPr>
            <a:normAutofit fontScale="85000" lnSpcReduction="10000"/>
          </a:bodyPr>
          <a:lstStyle/>
          <a:p>
            <a:r>
              <a:rPr lang="en-US" dirty="0"/>
              <a:t>Why is Reflective Practice Important?</a:t>
            </a:r>
          </a:p>
        </p:txBody>
      </p:sp>
      <p:sp>
        <p:nvSpPr>
          <p:cNvPr id="3" name="Text Placeholder 2">
            <a:extLst>
              <a:ext uri="{FF2B5EF4-FFF2-40B4-BE49-F238E27FC236}">
                <a16:creationId xmlns:a16="http://schemas.microsoft.com/office/drawing/2014/main" id="{21F67E47-3C3E-244C-BABC-0ECF029A5558}"/>
              </a:ext>
            </a:extLst>
          </p:cNvPr>
          <p:cNvSpPr>
            <a:spLocks noGrp="1"/>
          </p:cNvSpPr>
          <p:nvPr>
            <p:ph type="body" sz="quarter" idx="14"/>
          </p:nvPr>
        </p:nvSpPr>
        <p:spPr/>
        <p:txBody>
          <a:bodyPr>
            <a:normAutofit fontScale="25000" lnSpcReduction="20000"/>
          </a:bodyPr>
          <a:lstStyle/>
          <a:p>
            <a:pPr algn="l">
              <a:lnSpc>
                <a:spcPct val="170000"/>
              </a:lnSpc>
            </a:pPr>
            <a:r>
              <a:rPr lang="en-US" sz="8000" dirty="0"/>
              <a:t>It is generally considered that reflective practice is best practice in the human services industry.</a:t>
            </a:r>
          </a:p>
          <a:p>
            <a:pPr algn="l">
              <a:lnSpc>
                <a:spcPct val="170000"/>
              </a:lnSpc>
            </a:pPr>
            <a:r>
              <a:rPr lang="en-US" sz="8000" dirty="0"/>
              <a:t>This unit will assist you to develop your skills and understanding of reflective practice as you commence your journey as an emerging practitioner within the community services sector.   </a:t>
            </a:r>
          </a:p>
          <a:p>
            <a:pPr algn="l">
              <a:lnSpc>
                <a:spcPct val="170000"/>
              </a:lnSpc>
            </a:pPr>
            <a:endParaRPr lang="en-US" sz="7200" dirty="0"/>
          </a:p>
          <a:p>
            <a:pPr algn="l">
              <a:lnSpc>
                <a:spcPct val="170000"/>
              </a:lnSpc>
            </a:pPr>
            <a:endParaRPr lang="en-US" sz="7200" dirty="0"/>
          </a:p>
          <a:p>
            <a:pPr algn="l">
              <a:lnSpc>
                <a:spcPct val="170000"/>
              </a:lnSpc>
            </a:pPr>
            <a:endParaRPr lang="en-US" dirty="0"/>
          </a:p>
          <a:p>
            <a:pPr algn="l">
              <a:lnSpc>
                <a:spcPct val="170000"/>
              </a:lnSpc>
            </a:pPr>
            <a:r>
              <a:rPr lang="en-US" dirty="0"/>
              <a:t> </a:t>
            </a:r>
          </a:p>
        </p:txBody>
      </p:sp>
    </p:spTree>
    <p:extLst>
      <p:ext uri="{BB962C8B-B14F-4D97-AF65-F5344CB8AC3E}">
        <p14:creationId xmlns:p14="http://schemas.microsoft.com/office/powerpoint/2010/main" val="360400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4A3A9D-73FB-254B-A97C-CB20F00124C6}"/>
              </a:ext>
            </a:extLst>
          </p:cNvPr>
          <p:cNvSpPr>
            <a:spLocks noGrp="1"/>
          </p:cNvSpPr>
          <p:nvPr>
            <p:ph type="body" sz="quarter" idx="13"/>
          </p:nvPr>
        </p:nvSpPr>
        <p:spPr/>
        <p:txBody>
          <a:bodyPr>
            <a:noAutofit/>
          </a:bodyPr>
          <a:lstStyle/>
          <a:p>
            <a:r>
              <a:rPr lang="en-US" sz="2400" b="0" dirty="0"/>
              <a:t>The unit will assist you to develop your ability to critically </a:t>
            </a:r>
            <a:r>
              <a:rPr lang="en-US" sz="2400" b="0" dirty="0" err="1"/>
              <a:t>analyse</a:t>
            </a:r>
            <a:r>
              <a:rPr lang="en-US" sz="2400" b="0" dirty="0"/>
              <a:t>, evaluate and respond using the skills and knowledge of a reflective practice approach to your professional development.     </a:t>
            </a:r>
          </a:p>
        </p:txBody>
      </p:sp>
      <p:sp>
        <p:nvSpPr>
          <p:cNvPr id="3" name="Text Placeholder 2">
            <a:extLst>
              <a:ext uri="{FF2B5EF4-FFF2-40B4-BE49-F238E27FC236}">
                <a16:creationId xmlns:a16="http://schemas.microsoft.com/office/drawing/2014/main" id="{21F67E47-3C3E-244C-BABC-0ECF029A5558}"/>
              </a:ext>
            </a:extLst>
          </p:cNvPr>
          <p:cNvSpPr>
            <a:spLocks noGrp="1"/>
          </p:cNvSpPr>
          <p:nvPr>
            <p:ph type="body" sz="quarter" idx="14"/>
          </p:nvPr>
        </p:nvSpPr>
        <p:spPr/>
        <p:txBody>
          <a:bodyPr>
            <a:noAutofit/>
          </a:bodyPr>
          <a:lstStyle/>
          <a:p>
            <a:endParaRPr lang="en-US" sz="2400" dirty="0"/>
          </a:p>
          <a:p>
            <a:endParaRPr lang="en-US" sz="2400" dirty="0"/>
          </a:p>
          <a:p>
            <a:r>
              <a:rPr lang="en-US" sz="2400" dirty="0"/>
              <a:t>You will also be encouraged to enhance your ability to communicate within a work context in a professional, culturally sensitive and non discriminative manner.   </a:t>
            </a:r>
          </a:p>
        </p:txBody>
      </p:sp>
    </p:spTree>
    <p:extLst>
      <p:ext uri="{BB962C8B-B14F-4D97-AF65-F5344CB8AC3E}">
        <p14:creationId xmlns:p14="http://schemas.microsoft.com/office/powerpoint/2010/main" val="3071488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4A3A9D-73FB-254B-A97C-CB20F00124C6}"/>
              </a:ext>
            </a:extLst>
          </p:cNvPr>
          <p:cNvSpPr>
            <a:spLocks noGrp="1"/>
          </p:cNvSpPr>
          <p:nvPr>
            <p:ph type="body" sz="quarter" idx="13"/>
          </p:nvPr>
        </p:nvSpPr>
        <p:spPr/>
        <p:txBody>
          <a:bodyPr>
            <a:normAutofit lnSpcReduction="10000"/>
          </a:bodyPr>
          <a:lstStyle/>
          <a:p>
            <a:endParaRPr lang="en-US" dirty="0"/>
          </a:p>
        </p:txBody>
      </p:sp>
      <p:sp>
        <p:nvSpPr>
          <p:cNvPr id="3" name="Text Placeholder 2">
            <a:extLst>
              <a:ext uri="{FF2B5EF4-FFF2-40B4-BE49-F238E27FC236}">
                <a16:creationId xmlns:a16="http://schemas.microsoft.com/office/drawing/2014/main" id="{21F67E47-3C3E-244C-BABC-0ECF029A5558}"/>
              </a:ext>
            </a:extLst>
          </p:cNvPr>
          <p:cNvSpPr>
            <a:spLocks noGrp="1"/>
          </p:cNvSpPr>
          <p:nvPr>
            <p:ph type="body" sz="quarter" idx="14"/>
          </p:nvPr>
        </p:nvSpPr>
        <p:spPr/>
        <p:txBody>
          <a:bodyPr>
            <a:noAutofit/>
          </a:bodyPr>
          <a:lstStyle/>
          <a:p>
            <a:r>
              <a:rPr lang="en-US" sz="2800" dirty="0"/>
              <a:t>A career in the community services sector is a unique and valued position.  It is important for an individual to have a thorough understanding of their use of self and an ability to reflect on both your strengths and areas for improvement as a worker.   </a:t>
            </a:r>
          </a:p>
        </p:txBody>
      </p:sp>
    </p:spTree>
    <p:extLst>
      <p:ext uri="{BB962C8B-B14F-4D97-AF65-F5344CB8AC3E}">
        <p14:creationId xmlns:p14="http://schemas.microsoft.com/office/powerpoint/2010/main" val="379497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4A3A9D-73FB-254B-A97C-CB20F00124C6}"/>
              </a:ext>
            </a:extLst>
          </p:cNvPr>
          <p:cNvSpPr>
            <a:spLocks noGrp="1"/>
          </p:cNvSpPr>
          <p:nvPr>
            <p:ph type="body" sz="quarter" idx="13"/>
          </p:nvPr>
        </p:nvSpPr>
        <p:spPr/>
        <p:txBody>
          <a:bodyPr>
            <a:normAutofit lnSpcReduction="10000"/>
          </a:bodyPr>
          <a:lstStyle/>
          <a:p>
            <a:r>
              <a:rPr lang="en-US" dirty="0"/>
              <a:t>What is reflection?</a:t>
            </a:r>
          </a:p>
          <a:p>
            <a:endParaRPr lang="en-US" dirty="0"/>
          </a:p>
          <a:p>
            <a:endParaRPr lang="en-US" dirty="0"/>
          </a:p>
        </p:txBody>
      </p:sp>
      <p:sp>
        <p:nvSpPr>
          <p:cNvPr id="3" name="Text Placeholder 2">
            <a:extLst>
              <a:ext uri="{FF2B5EF4-FFF2-40B4-BE49-F238E27FC236}">
                <a16:creationId xmlns:a16="http://schemas.microsoft.com/office/drawing/2014/main" id="{21F67E47-3C3E-244C-BABC-0ECF029A5558}"/>
              </a:ext>
            </a:extLst>
          </p:cNvPr>
          <p:cNvSpPr>
            <a:spLocks noGrp="1"/>
          </p:cNvSpPr>
          <p:nvPr>
            <p:ph type="body" sz="quarter" idx="14"/>
          </p:nvPr>
        </p:nvSpPr>
        <p:spPr/>
        <p:txBody>
          <a:bodyPr>
            <a:normAutofit fontScale="25000" lnSpcReduction="20000"/>
          </a:bodyPr>
          <a:lstStyle/>
          <a:p>
            <a:endParaRPr lang="en-US" sz="11200" dirty="0"/>
          </a:p>
          <a:p>
            <a:r>
              <a:rPr lang="en-US" sz="11200" dirty="0"/>
              <a:t>“Active, persistent and careful consideration of any belief or supposed form of knowledge in the light of the grounds that support it and the further conclusions to which it tends”. Dewey (1933)</a:t>
            </a:r>
          </a:p>
          <a:p>
            <a:endParaRPr lang="en-US" dirty="0"/>
          </a:p>
          <a:p>
            <a:endParaRPr lang="en-US" dirty="0"/>
          </a:p>
          <a:p>
            <a:endParaRPr lang="en-US" dirty="0"/>
          </a:p>
        </p:txBody>
      </p:sp>
    </p:spTree>
    <p:extLst>
      <p:ext uri="{BB962C8B-B14F-4D97-AF65-F5344CB8AC3E}">
        <p14:creationId xmlns:p14="http://schemas.microsoft.com/office/powerpoint/2010/main" val="3688978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4A3A9D-73FB-254B-A97C-CB20F00124C6}"/>
              </a:ext>
            </a:extLst>
          </p:cNvPr>
          <p:cNvSpPr>
            <a:spLocks noGrp="1"/>
          </p:cNvSpPr>
          <p:nvPr>
            <p:ph type="body" sz="quarter" idx="13"/>
          </p:nvPr>
        </p:nvSpPr>
        <p:spPr/>
        <p:txBody>
          <a:bodyPr>
            <a:normAutofit lnSpcReduction="10000"/>
          </a:bodyPr>
          <a:lstStyle/>
          <a:p>
            <a:r>
              <a:rPr lang="en-US" dirty="0"/>
              <a:t>What is reflection?</a:t>
            </a:r>
          </a:p>
          <a:p>
            <a:endParaRPr lang="en-US" dirty="0"/>
          </a:p>
        </p:txBody>
      </p:sp>
      <p:sp>
        <p:nvSpPr>
          <p:cNvPr id="3" name="Text Placeholder 2">
            <a:extLst>
              <a:ext uri="{FF2B5EF4-FFF2-40B4-BE49-F238E27FC236}">
                <a16:creationId xmlns:a16="http://schemas.microsoft.com/office/drawing/2014/main" id="{21F67E47-3C3E-244C-BABC-0ECF029A5558}"/>
              </a:ext>
            </a:extLst>
          </p:cNvPr>
          <p:cNvSpPr>
            <a:spLocks noGrp="1"/>
          </p:cNvSpPr>
          <p:nvPr>
            <p:ph type="body" sz="quarter" idx="14"/>
          </p:nvPr>
        </p:nvSpPr>
        <p:spPr/>
        <p:txBody>
          <a:bodyPr>
            <a:noAutofit/>
          </a:bodyPr>
          <a:lstStyle/>
          <a:p>
            <a:r>
              <a:rPr lang="en-US" sz="2800" dirty="0"/>
              <a:t>“A process of reviewing an experience of practice in order to describe, </a:t>
            </a:r>
            <a:r>
              <a:rPr lang="en-US" sz="2800" dirty="0" err="1"/>
              <a:t>analyse</a:t>
            </a:r>
            <a:r>
              <a:rPr lang="en-US" sz="2800" dirty="0"/>
              <a:t>, evaluate and so inform learning about practice”. Reid (1993) </a:t>
            </a:r>
          </a:p>
        </p:txBody>
      </p:sp>
    </p:spTree>
    <p:extLst>
      <p:ext uri="{BB962C8B-B14F-4D97-AF65-F5344CB8AC3E}">
        <p14:creationId xmlns:p14="http://schemas.microsoft.com/office/powerpoint/2010/main" val="1313403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4A3A9D-73FB-254B-A97C-CB20F00124C6}"/>
              </a:ext>
            </a:extLst>
          </p:cNvPr>
          <p:cNvSpPr>
            <a:spLocks noGrp="1"/>
          </p:cNvSpPr>
          <p:nvPr>
            <p:ph type="body" sz="quarter" idx="13"/>
          </p:nvPr>
        </p:nvSpPr>
        <p:spPr/>
        <p:txBody>
          <a:bodyPr>
            <a:normAutofit lnSpcReduction="10000"/>
          </a:bodyPr>
          <a:lstStyle/>
          <a:p>
            <a:r>
              <a:rPr lang="en-US" dirty="0"/>
              <a:t>What is reflection?</a:t>
            </a:r>
          </a:p>
          <a:p>
            <a:endParaRPr lang="en-US" dirty="0"/>
          </a:p>
        </p:txBody>
      </p:sp>
      <p:sp>
        <p:nvSpPr>
          <p:cNvPr id="3" name="Text Placeholder 2">
            <a:extLst>
              <a:ext uri="{FF2B5EF4-FFF2-40B4-BE49-F238E27FC236}">
                <a16:creationId xmlns:a16="http://schemas.microsoft.com/office/drawing/2014/main" id="{21F67E47-3C3E-244C-BABC-0ECF029A5558}"/>
              </a:ext>
            </a:extLst>
          </p:cNvPr>
          <p:cNvSpPr>
            <a:spLocks noGrp="1"/>
          </p:cNvSpPr>
          <p:nvPr>
            <p:ph type="body" sz="quarter" idx="14"/>
          </p:nvPr>
        </p:nvSpPr>
        <p:spPr/>
        <p:txBody>
          <a:bodyPr>
            <a:noAutofit/>
          </a:bodyPr>
          <a:lstStyle/>
          <a:p>
            <a:r>
              <a:rPr lang="en-US" sz="2800" dirty="0"/>
              <a:t>“A reflection in a mirror is an exact replica of what is in front of it.  Reflection in professional practice however, gives back not what it is, but what it might be.  An improvement on the original.  Biggs (1999) </a:t>
            </a:r>
          </a:p>
        </p:txBody>
      </p:sp>
    </p:spTree>
    <p:extLst>
      <p:ext uri="{BB962C8B-B14F-4D97-AF65-F5344CB8AC3E}">
        <p14:creationId xmlns:p14="http://schemas.microsoft.com/office/powerpoint/2010/main" val="2297792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162D9A-7435-5A68-4A60-A1BA281D1233}"/>
              </a:ext>
            </a:extLst>
          </p:cNvPr>
          <p:cNvSpPr>
            <a:spLocks noGrp="1"/>
          </p:cNvSpPr>
          <p:nvPr>
            <p:ph type="body" sz="quarter" idx="13"/>
          </p:nvPr>
        </p:nvSpPr>
        <p:spPr/>
        <p:txBody>
          <a:bodyPr vert="horz" lIns="91440" tIns="45720" rIns="91440" bIns="45720" rtlCol="0" anchor="t">
            <a:normAutofit lnSpcReduction="10000"/>
          </a:bodyPr>
          <a:lstStyle/>
          <a:p>
            <a:r>
              <a:rPr lang="en-US" sz="5300" dirty="0">
                <a:cs typeface="Calibri"/>
              </a:rPr>
              <a:t> Activity</a:t>
            </a:r>
            <a:endParaRPr lang="en-US" dirty="0"/>
          </a:p>
        </p:txBody>
      </p:sp>
      <p:sp>
        <p:nvSpPr>
          <p:cNvPr id="3" name="Text Placeholder 2">
            <a:extLst>
              <a:ext uri="{FF2B5EF4-FFF2-40B4-BE49-F238E27FC236}">
                <a16:creationId xmlns:a16="http://schemas.microsoft.com/office/drawing/2014/main" id="{4C042CE6-093B-A5E4-43CA-4198E593D603}"/>
              </a:ext>
            </a:extLst>
          </p:cNvPr>
          <p:cNvSpPr>
            <a:spLocks noGrp="1"/>
          </p:cNvSpPr>
          <p:nvPr>
            <p:ph type="body" sz="quarter" idx="14"/>
          </p:nvPr>
        </p:nvSpPr>
        <p:spPr>
          <a:xfrm>
            <a:off x="1564640" y="2162960"/>
            <a:ext cx="9062720" cy="2670971"/>
          </a:xfrm>
        </p:spPr>
        <p:txBody>
          <a:bodyPr vert="horz" lIns="91440" tIns="45720" rIns="91440" bIns="45720" rtlCol="0" anchor="t">
            <a:normAutofit/>
          </a:bodyPr>
          <a:lstStyle/>
          <a:p>
            <a:r>
              <a:rPr lang="en-US" dirty="0">
                <a:cs typeface="Calibri"/>
              </a:rPr>
              <a:t>You have 10 minutes to reflect on 2 areas in your life :</a:t>
            </a:r>
          </a:p>
          <a:p>
            <a:r>
              <a:rPr lang="en-US" dirty="0">
                <a:cs typeface="Calibri"/>
              </a:rPr>
              <a:t>1- Work/job related </a:t>
            </a:r>
          </a:p>
          <a:p>
            <a:r>
              <a:rPr lang="en-US" dirty="0">
                <a:cs typeface="Calibri"/>
              </a:rPr>
              <a:t>2- Personal </a:t>
            </a:r>
          </a:p>
        </p:txBody>
      </p:sp>
    </p:spTree>
    <p:extLst>
      <p:ext uri="{BB962C8B-B14F-4D97-AF65-F5344CB8AC3E}">
        <p14:creationId xmlns:p14="http://schemas.microsoft.com/office/powerpoint/2010/main" val="3252764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50742028-dc0b-4fe4-b51a-e2b5acb6b3f0">
      <Terms xmlns="http://schemas.microsoft.com/office/infopath/2007/PartnerControls"/>
    </lcf76f155ced4ddcb4097134ff3c332f>
    <TaxCatchAll xmlns="c19bab61-56e2-460a-aaf6-11c6f98041f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BCCCC08BD3EBE4198806ED61AF82DE8" ma:contentTypeVersion="15" ma:contentTypeDescription="Create a new document." ma:contentTypeScope="" ma:versionID="eb1e0f5721d5720b3b4bad2822c988e6">
  <xsd:schema xmlns:xsd="http://www.w3.org/2001/XMLSchema" xmlns:xs="http://www.w3.org/2001/XMLSchema" xmlns:p="http://schemas.microsoft.com/office/2006/metadata/properties" xmlns:ns2="50742028-dc0b-4fe4-b51a-e2b5acb6b3f0" xmlns:ns3="c19bab61-56e2-460a-aaf6-11c6f98041f5" targetNamespace="http://schemas.microsoft.com/office/2006/metadata/properties" ma:root="true" ma:fieldsID="5d6f56a28fb2bc729ae44b11f61293b7" ns2:_="" ns3:_="">
    <xsd:import namespace="50742028-dc0b-4fe4-b51a-e2b5acb6b3f0"/>
    <xsd:import namespace="c19bab61-56e2-460a-aaf6-11c6f98041f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742028-dc0b-4fe4-b51a-e2b5acb6b3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f7dfea9-f2f6-4854-82a1-0b02f7d3fa4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19bab61-56e2-460a-aaf6-11c6f98041f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2878dde8-34d3-47f2-8023-cbb6ff7ff0b4}" ma:internalName="TaxCatchAll" ma:showField="CatchAllData" ma:web="c19bab61-56e2-460a-aaf6-11c6f98041f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8295B01-6996-46C1-95F1-146CF1428B5B}">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microsoft.com/sharepoint/v3"/>
    <ds:schemaRef ds:uri="http://schemas.openxmlformats.org/package/2006/metadata/core-properties"/>
    <ds:schemaRef ds:uri="http://www.w3.org/XML/1998/namespace"/>
    <ds:schemaRef ds:uri="50742028-dc0b-4fe4-b51a-e2b5acb6b3f0"/>
    <ds:schemaRef ds:uri="c19bab61-56e2-460a-aaf6-11c6f98041f5"/>
  </ds:schemaRefs>
</ds:datastoreItem>
</file>

<file path=customXml/itemProps2.xml><?xml version="1.0" encoding="utf-8"?>
<ds:datastoreItem xmlns:ds="http://schemas.openxmlformats.org/officeDocument/2006/customXml" ds:itemID="{FAD30706-C6F2-4DD1-872D-7C466DE359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0742028-dc0b-4fe4-b51a-e2b5acb6b3f0"/>
    <ds:schemaRef ds:uri="c19bab61-56e2-460a-aaf6-11c6f98041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97A60E-2517-44B2-9CB3-75B3E86C1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1945</TotalTime>
  <Words>454</Words>
  <Application>Microsoft Office PowerPoint</Application>
  <PresentationFormat>Widescreen</PresentationFormat>
  <Paragraphs>34</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Chisholm Institute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option two</dc:title>
  <dc:subject/>
  <dc:creator>. .</dc:creator>
  <cp:keywords/>
  <dc:description/>
  <cp:lastModifiedBy>Aemon De Britt</cp:lastModifiedBy>
  <cp:revision>116</cp:revision>
  <dcterms:created xsi:type="dcterms:W3CDTF">2016-04-26T00:39:54Z</dcterms:created>
  <dcterms:modified xsi:type="dcterms:W3CDTF">2023-02-06T12:03:22Z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0x0101002BCCCC08BD3EBE4198806ED61AF82DE8</vt:lpwstr>
  </property>
  <property fmtid="{D5CDD505-2E9C-101B-9397-08002B2CF9AE}" pid="3" name="MediaServiceImageTags">
    <vt:lpwstr/>
  </property>
</Properties>
</file>